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rts/chart1.xml" ContentType="application/vnd.openxmlformats-officedocument.drawingml.chart+xml"/>
  <Override PartName="/ppt/tags/tag6.xml" ContentType="application/vnd.openxmlformats-officedocument.presentationml.tag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79" r:id="rId2"/>
    <p:sldId id="1058" r:id="rId3"/>
    <p:sldId id="1081" r:id="rId4"/>
    <p:sldId id="1082" r:id="rId5"/>
    <p:sldId id="1083" r:id="rId6"/>
    <p:sldId id="1084" r:id="rId7"/>
    <p:sldId id="1067" r:id="rId8"/>
    <p:sldId id="1068" r:id="rId9"/>
    <p:sldId id="1078" r:id="rId10"/>
    <p:sldId id="1079" r:id="rId11"/>
    <p:sldId id="1080" r:id="rId12"/>
    <p:sldId id="1066" r:id="rId13"/>
    <p:sldId id="1069" r:id="rId14"/>
    <p:sldId id="1070" r:id="rId15"/>
    <p:sldId id="1071" r:id="rId16"/>
    <p:sldId id="1072" r:id="rId17"/>
    <p:sldId id="653" r:id="rId18"/>
    <p:sldId id="311" r:id="rId19"/>
    <p:sldId id="312" r:id="rId20"/>
    <p:sldId id="1029" r:id="rId21"/>
    <p:sldId id="1030" r:id="rId22"/>
    <p:sldId id="1063" r:id="rId23"/>
    <p:sldId id="1064" r:id="rId24"/>
    <p:sldId id="1032" r:id="rId25"/>
    <p:sldId id="1033" r:id="rId26"/>
    <p:sldId id="1035" r:id="rId27"/>
    <p:sldId id="1034" r:id="rId28"/>
    <p:sldId id="1036" r:id="rId29"/>
    <p:sldId id="1037" r:id="rId30"/>
    <p:sldId id="1038" r:id="rId31"/>
    <p:sldId id="1039" r:id="rId32"/>
    <p:sldId id="1041" r:id="rId33"/>
    <p:sldId id="1042" r:id="rId34"/>
    <p:sldId id="1043" r:id="rId35"/>
    <p:sldId id="621" r:id="rId36"/>
    <p:sldId id="1045" r:id="rId37"/>
    <p:sldId id="1046" r:id="rId38"/>
    <p:sldId id="1047" r:id="rId39"/>
    <p:sldId id="1050" r:id="rId40"/>
    <p:sldId id="634" r:id="rId41"/>
    <p:sldId id="1073" r:id="rId42"/>
    <p:sldId id="1074" r:id="rId43"/>
    <p:sldId id="1075" r:id="rId44"/>
    <p:sldId id="1076" r:id="rId45"/>
    <p:sldId id="1077" r:id="rId46"/>
    <p:sldId id="1062" r:id="rId47"/>
    <p:sldId id="1061" r:id="rId4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1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3E"/>
    <a:srgbClr val="003741"/>
    <a:srgbClr val="009CB4"/>
    <a:srgbClr val="F07814"/>
    <a:srgbClr val="E89E00"/>
    <a:srgbClr val="6AB650"/>
    <a:srgbClr val="CED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41" autoAdjust="0"/>
    <p:restoredTop sz="94660"/>
  </p:normalViewPr>
  <p:slideViewPr>
    <p:cSldViewPr snapToGrid="0">
      <p:cViewPr varScale="1">
        <p:scale>
          <a:sx n="72" d="100"/>
          <a:sy n="72" d="100"/>
        </p:scale>
        <p:origin x="336" y="78"/>
      </p:cViewPr>
      <p:guideLst>
        <p:guide orient="horz" pos="4201"/>
        <p:guide pos="23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7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p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p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bg1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66FF33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90FF-4494-BDA9-27EA5A579F08}"/>
              </c:ext>
            </c:extLst>
          </c:dPt>
          <c:val>
            <c:numRef>
              <c:f>Blad1!$D$4:$E$4</c:f>
              <c:numCache>
                <c:formatCode>General</c:formatCode>
                <c:ptCount val="2"/>
                <c:pt idx="0">
                  <c:v>68.2</c:v>
                </c:pt>
                <c:pt idx="1">
                  <c:v>62.3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FF-4494-BDA9-27EA5A579F08}"/>
            </c:ext>
          </c:extLst>
        </c:ser>
        <c:ser>
          <c:idx val="1"/>
          <c:order val="1"/>
          <c:spPr>
            <a:solidFill>
              <a:srgbClr val="66FF33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90FF-4494-BDA9-27EA5A579F08}"/>
              </c:ext>
            </c:extLst>
          </c:dPt>
          <c:dPt>
            <c:idx val="1"/>
            <c:invertIfNegative val="0"/>
            <c:bubble3D val="0"/>
            <c:spPr>
              <a:solidFill>
                <a:srgbClr val="66FF33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90FF-4494-BDA9-27EA5A579F08}"/>
              </c:ext>
            </c:extLst>
          </c:dPt>
          <c:val>
            <c:numRef>
              <c:f>Blad1!$D$5:$E$5</c:f>
              <c:numCache>
                <c:formatCode>General</c:formatCode>
                <c:ptCount val="2"/>
                <c:pt idx="0">
                  <c:v>5.5</c:v>
                </c:pt>
                <c:pt idx="1">
                  <c:v>56.5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0FF-4494-BDA9-27EA5A579F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9766280"/>
        <c:axId val="259758832"/>
      </c:barChart>
      <c:catAx>
        <c:axId val="259766280"/>
        <c:scaling>
          <c:orientation val="minMax"/>
        </c:scaling>
        <c:delete val="0"/>
        <c:axPos val="b"/>
        <c:majorTickMark val="out"/>
        <c:minorTickMark val="none"/>
        <c:tickLblPos val="nextTo"/>
        <c:crossAx val="259758832"/>
        <c:crosses val="autoZero"/>
        <c:auto val="1"/>
        <c:lblAlgn val="ctr"/>
        <c:lblOffset val="100"/>
        <c:noMultiLvlLbl val="0"/>
      </c:catAx>
      <c:valAx>
        <c:axId val="2597588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3741"/>
                </a:solidFill>
              </a:defRPr>
            </a:pPr>
            <a:endParaRPr lang="en-US"/>
          </a:p>
        </c:txPr>
        <c:crossAx val="2597662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583552055993004E-2"/>
          <c:y val="2.3264071157771946E-2"/>
          <c:w val="0.9324050743657043"/>
          <c:h val="0.8690357976086322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402-499C-BB1D-EF5A2174D454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402-499C-BB1D-EF5A2174D454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00374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rgbClr val="003741"/>
                        </a:solidFill>
                      </a:rPr>
                      <a:t>51</a:t>
                    </a:r>
                    <a:r>
                      <a:rPr lang="en-US" baseline="0">
                        <a:solidFill>
                          <a:srgbClr val="003741"/>
                        </a:solidFill>
                      </a:rPr>
                      <a:t> %</a:t>
                    </a:r>
                    <a:endParaRPr lang="en-US">
                      <a:solidFill>
                        <a:srgbClr val="00374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02-499C-BB1D-EF5A2174D454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7 %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402-499C-BB1D-EF5A2174D4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Blad1!$F$8:$G$8</c:f>
              <c:numCache>
                <c:formatCode>0.00</c:formatCode>
                <c:ptCount val="2"/>
                <c:pt idx="0">
                  <c:v>50.847457627118644</c:v>
                </c:pt>
                <c:pt idx="1">
                  <c:v>6.8965517241379306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02-499C-BB1D-EF5A2174D4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2073816"/>
        <c:axId val="362072248"/>
      </c:barChart>
      <c:catAx>
        <c:axId val="36207381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072248"/>
        <c:crosses val="autoZero"/>
        <c:auto val="1"/>
        <c:lblAlgn val="ctr"/>
        <c:lblOffset val="100"/>
        <c:noMultiLvlLbl val="0"/>
      </c:catAx>
      <c:valAx>
        <c:axId val="362072248"/>
        <c:scaling>
          <c:orientation val="minMax"/>
          <c:max val="7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073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166929133858269E-2"/>
          <c:y val="2.7916885389326334E-2"/>
          <c:w val="0.9200858267716534"/>
          <c:h val="0.8728425196850393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3333333333333639E-3"/>
                  <c:y val="-0.2277777777777778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93 %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F4D-4460-AD72-152A04FDA8E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F4D-4460-AD72-152A04FDA8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Blad1!$F$7:$G$7</c:f>
              <c:numCache>
                <c:formatCode>0.00</c:formatCode>
                <c:ptCount val="2"/>
                <c:pt idx="0">
                  <c:v>57.627118644067799</c:v>
                </c:pt>
                <c:pt idx="1">
                  <c:v>0.34482758620689657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4D-4460-AD72-152A04FDA8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2075776"/>
        <c:axId val="362072640"/>
      </c:barChart>
      <c:catAx>
        <c:axId val="3620757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072640"/>
        <c:crosses val="autoZero"/>
        <c:auto val="1"/>
        <c:lblAlgn val="ctr"/>
        <c:lblOffset val="100"/>
        <c:noMultiLvlLbl val="0"/>
      </c:catAx>
      <c:valAx>
        <c:axId val="362072640"/>
        <c:scaling>
          <c:orientation val="minMax"/>
          <c:max val="10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075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459EA-9E68-4B15-ADD3-336A8DAC671A}" type="datetimeFigureOut">
              <a:rPr lang="nl-NL" smtClean="0"/>
              <a:t>1-10-2019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A1BD9-1485-432A-A1B9-E1F7C6F5821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811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 userDrawn="1"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E8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+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56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beeld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513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and kleurvlak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319454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gend kleurvlak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</p:spTree>
    <p:extLst>
      <p:ext uri="{BB962C8B-B14F-4D97-AF65-F5344CB8AC3E}">
        <p14:creationId xmlns:p14="http://schemas.microsoft.com/office/powerpoint/2010/main" val="24562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 userDrawn="1"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6A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+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42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6AB650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</p:spTree>
    <p:extLst>
      <p:ext uri="{BB962C8B-B14F-4D97-AF65-F5344CB8AC3E}">
        <p14:creationId xmlns:p14="http://schemas.microsoft.com/office/powerpoint/2010/main" val="223665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n kolom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6AB650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</p:spTree>
    <p:extLst>
      <p:ext uri="{BB962C8B-B14F-4D97-AF65-F5344CB8AC3E}">
        <p14:creationId xmlns:p14="http://schemas.microsoft.com/office/powerpoint/2010/main" val="244265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beeld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rgbClr val="6AB650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136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and kleurvlak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6A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107334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gend kleurvlak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6A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</p:spTree>
    <p:extLst>
      <p:ext uri="{BB962C8B-B14F-4D97-AF65-F5344CB8AC3E}">
        <p14:creationId xmlns:p14="http://schemas.microsoft.com/office/powerpoint/2010/main" val="9913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 userDrawn="1"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00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+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413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</p:spTree>
    <p:extLst>
      <p:ext uri="{BB962C8B-B14F-4D97-AF65-F5344CB8AC3E}">
        <p14:creationId xmlns:p14="http://schemas.microsoft.com/office/powerpoint/2010/main" val="13674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374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</p:spTree>
    <p:extLst>
      <p:ext uri="{BB962C8B-B14F-4D97-AF65-F5344CB8AC3E}">
        <p14:creationId xmlns:p14="http://schemas.microsoft.com/office/powerpoint/2010/main" val="53029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n kolom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374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</p:spTree>
    <p:extLst>
      <p:ext uri="{BB962C8B-B14F-4D97-AF65-F5344CB8AC3E}">
        <p14:creationId xmlns:p14="http://schemas.microsoft.com/office/powerpoint/2010/main" val="297549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beeld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rgbClr val="00374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87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and kleurvlak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00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143444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gend kleurvlak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00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</p:spTree>
    <p:extLst>
      <p:ext uri="{BB962C8B-B14F-4D97-AF65-F5344CB8AC3E}">
        <p14:creationId xmlns:p14="http://schemas.microsoft.com/office/powerpoint/2010/main" val="217154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14">
            <a:extLst>
              <a:ext uri="{FF2B5EF4-FFF2-40B4-BE49-F238E27FC236}">
                <a16:creationId xmlns:a16="http://schemas.microsoft.com/office/drawing/2014/main" id="{DA58A6F3-534A-40A0-83C6-89CBA29261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03738"/>
            <a:ext cx="12192000" cy="62542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DDD695A-1081-46FE-92DA-DE89DD3F4C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4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492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158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6449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n kolom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</p:spTree>
    <p:extLst>
      <p:ext uri="{BB962C8B-B14F-4D97-AF65-F5344CB8AC3E}">
        <p14:creationId xmlns:p14="http://schemas.microsoft.com/office/powerpoint/2010/main" val="212825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beeld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/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060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and kleurvlak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E8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165975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gend kleurvlak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E8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</p:spTree>
    <p:extLst>
      <p:ext uri="{BB962C8B-B14F-4D97-AF65-F5344CB8AC3E}">
        <p14:creationId xmlns:p14="http://schemas.microsoft.com/office/powerpoint/2010/main" val="414109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 userDrawn="1"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+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330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</p:spTree>
    <p:extLst>
      <p:ext uri="{BB962C8B-B14F-4D97-AF65-F5344CB8AC3E}">
        <p14:creationId xmlns:p14="http://schemas.microsoft.com/office/powerpoint/2010/main" val="22107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n kolom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</p:spTree>
    <p:extLst>
      <p:ext uri="{BB962C8B-B14F-4D97-AF65-F5344CB8AC3E}">
        <p14:creationId xmlns:p14="http://schemas.microsoft.com/office/powerpoint/2010/main" val="298274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CCC1A1E-656A-4AF0-AA4A-4C5B0A9CBB55}"/>
              </a:ext>
            </a:extLst>
          </p:cNvPr>
          <p:cNvSpPr/>
          <p:nvPr userDrawn="1"/>
        </p:nvSpPr>
        <p:spPr>
          <a:xfrm>
            <a:off x="1" y="6271260"/>
            <a:ext cx="12192000" cy="586740"/>
          </a:xfrm>
          <a:prstGeom prst="rect">
            <a:avLst/>
          </a:prstGeom>
          <a:solidFill>
            <a:srgbClr val="CED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5E57A9-EF42-41CC-A2FF-69FC4446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11000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Hier de 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4C743E-8D29-4316-98AB-B30200D58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2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50">
                <a:solidFill>
                  <a:srgbClr val="00373E"/>
                </a:solidFill>
              </a:defRPr>
            </a:lvl1pPr>
          </a:lstStyle>
          <a:p>
            <a:r>
              <a:rPr lang="nl-NL"/>
              <a:t>Voorbeeld voettekst | juli 2018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A6CEDF9-8401-43A2-A4AB-0E7332B8A3EF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13" y="0"/>
            <a:ext cx="495173" cy="101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4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55" r:id="rId25"/>
    <p:sldLayoutId id="2147483695" r:id="rId26"/>
    <p:sldLayoutId id="2147483696" r:id="rId27"/>
    <p:sldLayoutId id="2147483699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E89E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pn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7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8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10" Type="http://schemas.openxmlformats.org/officeDocument/2006/relationships/image" Target="../media/image81.emf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ags" Target="../tags/tag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0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09DD5EE-480D-4FB6-AF76-40F859A1F00A}"/>
              </a:ext>
            </a:extLst>
          </p:cNvPr>
          <p:cNvSpPr/>
          <p:nvPr/>
        </p:nvSpPr>
        <p:spPr>
          <a:xfrm>
            <a:off x="5857934" y="1900984"/>
            <a:ext cx="410818" cy="304800"/>
          </a:xfrm>
          <a:prstGeom prst="rect">
            <a:avLst/>
          </a:prstGeom>
          <a:solidFill>
            <a:srgbClr val="003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B27C79-C680-4A7F-8DF6-D93FA9B6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143" y="1363854"/>
            <a:ext cx="11186349" cy="707286"/>
          </a:xfrm>
        </p:spPr>
        <p:txBody>
          <a:bodyPr>
            <a:noAutofit/>
          </a:bodyPr>
          <a:lstStyle/>
          <a:p>
            <a:r>
              <a:rPr lang="en-US" sz="4000" dirty="0"/>
              <a:t>Eosinofiele Oesofagitis</a:t>
            </a:r>
            <a:endParaRPr lang="nl-NL" sz="4000" dirty="0"/>
          </a:p>
        </p:txBody>
      </p:sp>
      <p:sp>
        <p:nvSpPr>
          <p:cNvPr id="4" name="Tekstvak 3"/>
          <p:cNvSpPr txBox="1"/>
          <p:nvPr/>
        </p:nvSpPr>
        <p:spPr>
          <a:xfrm>
            <a:off x="653143" y="3843205"/>
            <a:ext cx="5927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373E"/>
                </a:solidFill>
              </a:rPr>
              <a:t>Arjan Bredenoord </a:t>
            </a:r>
          </a:p>
          <a:p>
            <a:r>
              <a:rPr lang="nl-NL" sz="2400" dirty="0">
                <a:solidFill>
                  <a:srgbClr val="00373E"/>
                </a:solidFill>
              </a:rPr>
              <a:t>MDL-Arts </a:t>
            </a:r>
          </a:p>
          <a:p>
            <a:r>
              <a:rPr lang="nl-NL" sz="2400" dirty="0">
                <a:solidFill>
                  <a:srgbClr val="00373E"/>
                </a:solidFill>
              </a:rPr>
              <a:t>Amsterdam UMC</a:t>
            </a:r>
          </a:p>
        </p:txBody>
      </p:sp>
      <p:sp>
        <p:nvSpPr>
          <p:cNvPr id="12" name="Tijdelijke aanduiding voor voettekst 4"/>
          <p:cNvSpPr txBox="1">
            <a:spLocks/>
          </p:cNvSpPr>
          <p:nvPr/>
        </p:nvSpPr>
        <p:spPr>
          <a:xfrm>
            <a:off x="711199" y="6381750"/>
            <a:ext cx="6785156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00373E"/>
                </a:solidFill>
              </a:rPr>
              <a:t>NVGE Cursorisch Onderwijs | Oktober 2019</a:t>
            </a:r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B16BF99D-9F71-43AB-B193-F25B63B5F8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diva\Neurogastroenterology &amp; Motility AMC\Bram van Rhijn\Studies\9. Validation Study Endoscopic Signs - EoE vs PPI-REE\InterObserver\Manuscript\Figuren\Figure 1B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" r="67934" b="53630"/>
          <a:stretch>
            <a:fillRect/>
          </a:stretch>
        </p:blipFill>
        <p:spPr bwMode="auto">
          <a:xfrm>
            <a:off x="4919209" y="1207449"/>
            <a:ext cx="2330550" cy="201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G:\diva\Neurogastroenterology &amp; Motility AMC\Bram van Rhijn\Studies\9. Validation Study Endoscopic Signs - EoE vs PPI-REE\Algemene documenten Marijn\afbeeldingen verslag\Barendse_Remco_Oesofago-Gastro-Duodenoscopie_20110529_10272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4103" r="2724" b="3473"/>
          <a:stretch>
            <a:fillRect/>
          </a:stretch>
        </p:blipFill>
        <p:spPr bwMode="auto">
          <a:xfrm>
            <a:off x="9192389" y="3746547"/>
            <a:ext cx="2432422" cy="197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75" y="3701835"/>
            <a:ext cx="2316253" cy="205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vak 12"/>
          <p:cNvSpPr txBox="1"/>
          <p:nvPr/>
        </p:nvSpPr>
        <p:spPr>
          <a:xfrm>
            <a:off x="1288109" y="3283891"/>
            <a:ext cx="160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3741"/>
                </a:solidFill>
              </a:rPr>
              <a:t>Edema</a:t>
            </a:r>
            <a:endParaRPr lang="nl-NL" dirty="0">
              <a:solidFill>
                <a:srgbClr val="003741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5710363" y="3279762"/>
            <a:ext cx="160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3741"/>
                </a:solidFill>
              </a:rPr>
              <a:t>Rings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9931186" y="3279762"/>
            <a:ext cx="160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3741"/>
                </a:solidFill>
              </a:rPr>
              <a:t>Exsudates</a:t>
            </a:r>
            <a:endParaRPr lang="nl-NL" dirty="0">
              <a:solidFill>
                <a:srgbClr val="003741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5525717" y="5749859"/>
            <a:ext cx="160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3741"/>
                </a:solidFill>
              </a:rPr>
              <a:t>Stricture</a:t>
            </a:r>
            <a:endParaRPr lang="nl-NL" dirty="0">
              <a:solidFill>
                <a:srgbClr val="003741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1203296" y="5760726"/>
            <a:ext cx="160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3741"/>
                </a:solidFill>
              </a:rPr>
              <a:t>Furrows</a:t>
            </a:r>
            <a:endParaRPr lang="nl-NL" dirty="0">
              <a:solidFill>
                <a:srgbClr val="003741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9096975" y="5760726"/>
            <a:ext cx="2806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3741"/>
                </a:solidFill>
              </a:rPr>
              <a:t>(</a:t>
            </a:r>
            <a:r>
              <a:rPr lang="nl-NL" dirty="0" err="1">
                <a:solidFill>
                  <a:srgbClr val="003741"/>
                </a:solidFill>
              </a:rPr>
              <a:t>Crepe</a:t>
            </a:r>
            <a:r>
              <a:rPr lang="nl-NL" dirty="0">
                <a:solidFill>
                  <a:srgbClr val="003741"/>
                </a:solidFill>
              </a:rPr>
              <a:t> paper </a:t>
            </a:r>
            <a:r>
              <a:rPr lang="nl-NL" dirty="0" err="1">
                <a:solidFill>
                  <a:srgbClr val="003741"/>
                </a:solidFill>
              </a:rPr>
              <a:t>esophagus</a:t>
            </a:r>
            <a:r>
              <a:rPr lang="nl-NL" dirty="0">
                <a:solidFill>
                  <a:srgbClr val="003741"/>
                </a:solidFill>
              </a:rPr>
              <a:t>)</a:t>
            </a:r>
          </a:p>
        </p:txBody>
      </p:sp>
      <p:sp>
        <p:nvSpPr>
          <p:cNvPr id="21" name="Rechthoek 20"/>
          <p:cNvSpPr/>
          <p:nvPr/>
        </p:nvSpPr>
        <p:spPr>
          <a:xfrm>
            <a:off x="4921863" y="1207449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/>
          <p:cNvSpPr/>
          <p:nvPr/>
        </p:nvSpPr>
        <p:spPr>
          <a:xfrm>
            <a:off x="4934675" y="3741155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 22"/>
          <p:cNvSpPr/>
          <p:nvPr/>
        </p:nvSpPr>
        <p:spPr>
          <a:xfrm>
            <a:off x="9229137" y="3741155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 23"/>
          <p:cNvSpPr/>
          <p:nvPr/>
        </p:nvSpPr>
        <p:spPr>
          <a:xfrm>
            <a:off x="9229137" y="1194749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/>
          <p:cNvSpPr/>
          <p:nvPr/>
        </p:nvSpPr>
        <p:spPr>
          <a:xfrm>
            <a:off x="666118" y="1201898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hthoek 25"/>
          <p:cNvSpPr/>
          <p:nvPr/>
        </p:nvSpPr>
        <p:spPr>
          <a:xfrm>
            <a:off x="670971" y="3763828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7" name="Picture 6" descr="G:\diva\Neurogastroenterology &amp; Motility AMC\Bram van Rhijn\Studies\9. Validation Study Endoscopic Signs - EoE vs PPI-REE\Algemene documenten Marijn\afbeeldingen verslag\Mcallister_J._Oesofago-Gastro-Duodenoscopie_20111128_10981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3529" r="2112" b="1913"/>
          <a:stretch>
            <a:fillRect/>
          </a:stretch>
        </p:blipFill>
        <p:spPr bwMode="auto">
          <a:xfrm>
            <a:off x="664869" y="3741155"/>
            <a:ext cx="2323401" cy="201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G:\diva\Neurogastroenterology &amp; Motility AMC\Bram van Rhijn\Studies\9. Validation Study Endoscopic Signs - EoE vs PPI-REE\Algemene documenten Marijn\Endobase foto's\Grinsven 89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2" t="15652" r="8490" b="8891"/>
          <a:stretch>
            <a:fillRect/>
          </a:stretch>
        </p:blipFill>
        <p:spPr bwMode="auto">
          <a:xfrm>
            <a:off x="642618" y="1209047"/>
            <a:ext cx="2330550" cy="200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 descr="G:\diva\Neurogastroenterology &amp; Motility AMC\Bram van Rhijn\Studies\9. Validation Study Endoscopic Signs - EoE vs PPI-REE\InterObserver\Manuscript\Figuren\Figure 1A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77" b="41370"/>
          <a:stretch>
            <a:fillRect/>
          </a:stretch>
        </p:blipFill>
        <p:spPr bwMode="auto">
          <a:xfrm>
            <a:off x="9200340" y="1207449"/>
            <a:ext cx="2432422" cy="201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hthoek 29"/>
          <p:cNvSpPr/>
          <p:nvPr/>
        </p:nvSpPr>
        <p:spPr>
          <a:xfrm>
            <a:off x="4923194" y="1208775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echthoek 30"/>
          <p:cNvSpPr/>
          <p:nvPr/>
        </p:nvSpPr>
        <p:spPr>
          <a:xfrm>
            <a:off x="4936006" y="3742481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Rechthoek 31"/>
          <p:cNvSpPr/>
          <p:nvPr/>
        </p:nvSpPr>
        <p:spPr>
          <a:xfrm>
            <a:off x="9230468" y="3742481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Rechthoek 32"/>
          <p:cNvSpPr/>
          <p:nvPr/>
        </p:nvSpPr>
        <p:spPr>
          <a:xfrm>
            <a:off x="9230468" y="1196075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Rechthoek 33"/>
          <p:cNvSpPr/>
          <p:nvPr/>
        </p:nvSpPr>
        <p:spPr>
          <a:xfrm>
            <a:off x="667449" y="1203224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/>
          <p:cNvSpPr/>
          <p:nvPr/>
        </p:nvSpPr>
        <p:spPr>
          <a:xfrm>
            <a:off x="672302" y="3765154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 19"/>
          <p:cNvSpPr/>
          <p:nvPr/>
        </p:nvSpPr>
        <p:spPr>
          <a:xfrm>
            <a:off x="11537350" y="985962"/>
            <a:ext cx="413460" cy="4797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Tekstvak 35"/>
          <p:cNvSpPr txBox="1"/>
          <p:nvPr/>
        </p:nvSpPr>
        <p:spPr>
          <a:xfrm>
            <a:off x="586960" y="341906"/>
            <a:ext cx="5432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nl-NL" sz="2800" dirty="0">
                <a:solidFill>
                  <a:srgbClr val="003741"/>
                </a:solidFill>
              </a:rPr>
              <a:t>Endoscopic Signs of EoE: EREFS</a:t>
            </a:r>
            <a:endParaRPr lang="nl-NL" sz="2800" dirty="0">
              <a:solidFill>
                <a:srgbClr val="003741"/>
              </a:solidFill>
            </a:endParaRPr>
          </a:p>
        </p:txBody>
      </p:sp>
      <p:sp>
        <p:nvSpPr>
          <p:cNvPr id="37" name="Tijdelijke aanduiding voor voettekst 4">
            <a:extLst>
              <a:ext uri="{FF2B5EF4-FFF2-40B4-BE49-F238E27FC236}">
                <a16:creationId xmlns:a16="http://schemas.microsoft.com/office/drawing/2014/main" id="{2F86FD1E-6B4A-44C8-87B4-7C673F5D0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88" y="6408254"/>
            <a:ext cx="4418012" cy="365125"/>
          </a:xfrm>
        </p:spPr>
        <p:txBody>
          <a:bodyPr/>
          <a:lstStyle/>
          <a:p>
            <a:pPr>
              <a:defRPr/>
            </a:pPr>
            <a:r>
              <a:rPr lang="nl-NL" altLang="nl-NL" sz="1600" kern="0" dirty="0">
                <a:solidFill>
                  <a:srgbClr val="003741"/>
                </a:solidFill>
              </a:rPr>
              <a:t>Hirano </a:t>
            </a:r>
            <a:r>
              <a:rPr lang="nl-NL" altLang="nl-NL" sz="1600" i="1" kern="0" dirty="0">
                <a:solidFill>
                  <a:srgbClr val="003741"/>
                </a:solidFill>
              </a:rPr>
              <a:t>et al</a:t>
            </a:r>
            <a:r>
              <a:rPr lang="nl-NL" altLang="nl-NL" sz="1600" kern="0" dirty="0">
                <a:solidFill>
                  <a:srgbClr val="003741"/>
                </a:solidFill>
              </a:rPr>
              <a:t>. Gut 2013</a:t>
            </a:r>
            <a:endParaRPr lang="nl-NL" sz="1600" dirty="0">
              <a:solidFill>
                <a:srgbClr val="0037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3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diva\Neurogastroenterology &amp; Motility AMC\Bram van Rhijn\Studies\9. Validation Study Endoscopic Signs - EoE vs PPI-REE\InterObserver\Manuscript\Figuren\Figure 1B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" r="67934" b="53630"/>
          <a:stretch>
            <a:fillRect/>
          </a:stretch>
        </p:blipFill>
        <p:spPr bwMode="auto">
          <a:xfrm>
            <a:off x="4919209" y="1207449"/>
            <a:ext cx="2330550" cy="201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G:\diva\Neurogastroenterology &amp; Motility AMC\Bram van Rhijn\Studies\9. Validation Study Endoscopic Signs - EoE vs PPI-REE\Algemene documenten Marijn\afbeeldingen verslag\Barendse_Remco_Oesofago-Gastro-Duodenoscopie_20110529_10272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4103" r="2724" b="3473"/>
          <a:stretch>
            <a:fillRect/>
          </a:stretch>
        </p:blipFill>
        <p:spPr bwMode="auto">
          <a:xfrm>
            <a:off x="9192389" y="3746547"/>
            <a:ext cx="2432422" cy="197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75" y="3701835"/>
            <a:ext cx="2316253" cy="205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vak 12"/>
          <p:cNvSpPr txBox="1"/>
          <p:nvPr/>
        </p:nvSpPr>
        <p:spPr>
          <a:xfrm>
            <a:off x="1288109" y="3283891"/>
            <a:ext cx="160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3741"/>
                </a:solidFill>
              </a:rPr>
              <a:t>Edema</a:t>
            </a:r>
            <a:endParaRPr lang="nl-NL" dirty="0">
              <a:solidFill>
                <a:srgbClr val="003741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5710363" y="3279762"/>
            <a:ext cx="160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3741"/>
                </a:solidFill>
              </a:rPr>
              <a:t>Rings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9931186" y="3279762"/>
            <a:ext cx="160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3741"/>
                </a:solidFill>
              </a:rPr>
              <a:t>Exsudates</a:t>
            </a:r>
            <a:endParaRPr lang="nl-NL" dirty="0">
              <a:solidFill>
                <a:srgbClr val="003741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5525717" y="5749859"/>
            <a:ext cx="160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3741"/>
                </a:solidFill>
              </a:rPr>
              <a:t>Stricture</a:t>
            </a:r>
            <a:endParaRPr lang="nl-NL" dirty="0">
              <a:solidFill>
                <a:srgbClr val="003741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1203296" y="5760726"/>
            <a:ext cx="160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3741"/>
                </a:solidFill>
              </a:rPr>
              <a:t>Furrows</a:t>
            </a:r>
            <a:endParaRPr lang="nl-NL" dirty="0">
              <a:solidFill>
                <a:srgbClr val="003741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9096975" y="5760726"/>
            <a:ext cx="2806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3741"/>
                </a:solidFill>
              </a:rPr>
              <a:t>(</a:t>
            </a:r>
            <a:r>
              <a:rPr lang="nl-NL" dirty="0" err="1">
                <a:solidFill>
                  <a:srgbClr val="003741"/>
                </a:solidFill>
              </a:rPr>
              <a:t>Crepe</a:t>
            </a:r>
            <a:r>
              <a:rPr lang="nl-NL" dirty="0">
                <a:solidFill>
                  <a:srgbClr val="003741"/>
                </a:solidFill>
              </a:rPr>
              <a:t> paper </a:t>
            </a:r>
            <a:r>
              <a:rPr lang="nl-NL" dirty="0" err="1">
                <a:solidFill>
                  <a:srgbClr val="003741"/>
                </a:solidFill>
              </a:rPr>
              <a:t>esophagus</a:t>
            </a:r>
            <a:r>
              <a:rPr lang="nl-NL" dirty="0">
                <a:solidFill>
                  <a:srgbClr val="003741"/>
                </a:solidFill>
              </a:rPr>
              <a:t>)</a:t>
            </a:r>
          </a:p>
        </p:txBody>
      </p:sp>
      <p:sp>
        <p:nvSpPr>
          <p:cNvPr id="20" name="Rechthoek 19"/>
          <p:cNvSpPr/>
          <p:nvPr/>
        </p:nvSpPr>
        <p:spPr>
          <a:xfrm>
            <a:off x="11537350" y="985962"/>
            <a:ext cx="413460" cy="4774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 20"/>
          <p:cNvSpPr/>
          <p:nvPr/>
        </p:nvSpPr>
        <p:spPr>
          <a:xfrm>
            <a:off x="4921863" y="1207449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/>
          <p:cNvSpPr/>
          <p:nvPr/>
        </p:nvSpPr>
        <p:spPr>
          <a:xfrm>
            <a:off x="4934675" y="3741155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 22"/>
          <p:cNvSpPr/>
          <p:nvPr/>
        </p:nvSpPr>
        <p:spPr>
          <a:xfrm>
            <a:off x="9229137" y="3741155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 23"/>
          <p:cNvSpPr/>
          <p:nvPr/>
        </p:nvSpPr>
        <p:spPr>
          <a:xfrm>
            <a:off x="9229137" y="1194749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/>
          <p:cNvSpPr/>
          <p:nvPr/>
        </p:nvSpPr>
        <p:spPr>
          <a:xfrm>
            <a:off x="666118" y="1201898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hthoek 25"/>
          <p:cNvSpPr/>
          <p:nvPr/>
        </p:nvSpPr>
        <p:spPr>
          <a:xfrm>
            <a:off x="670971" y="3763828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7" name="Picture 6" descr="G:\diva\Neurogastroenterology &amp; Motility AMC\Bram van Rhijn\Studies\9. Validation Study Endoscopic Signs - EoE vs PPI-REE\Algemene documenten Marijn\afbeeldingen verslag\Mcallister_J._Oesofago-Gastro-Duodenoscopie_20111128_10981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3529" r="2112" b="1913"/>
          <a:stretch>
            <a:fillRect/>
          </a:stretch>
        </p:blipFill>
        <p:spPr bwMode="auto">
          <a:xfrm>
            <a:off x="664869" y="3741155"/>
            <a:ext cx="2323401" cy="201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G:\diva\Neurogastroenterology &amp; Motility AMC\Bram van Rhijn\Studies\9. Validation Study Endoscopic Signs - EoE vs PPI-REE\Algemene documenten Marijn\Endobase foto's\Grinsven 89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2" t="15652" r="8490" b="8891"/>
          <a:stretch>
            <a:fillRect/>
          </a:stretch>
        </p:blipFill>
        <p:spPr bwMode="auto">
          <a:xfrm>
            <a:off x="642618" y="1209047"/>
            <a:ext cx="2330550" cy="200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 descr="G:\diva\Neurogastroenterology &amp; Motility AMC\Bram van Rhijn\Studies\9. Validation Study Endoscopic Signs - EoE vs PPI-REE\InterObserver\Manuscript\Figuren\Figure 1A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77" b="41370"/>
          <a:stretch>
            <a:fillRect/>
          </a:stretch>
        </p:blipFill>
        <p:spPr bwMode="auto">
          <a:xfrm>
            <a:off x="9200340" y="1207449"/>
            <a:ext cx="2432422" cy="201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hthoek 29"/>
          <p:cNvSpPr/>
          <p:nvPr/>
        </p:nvSpPr>
        <p:spPr>
          <a:xfrm>
            <a:off x="4923192" y="1200829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echthoek 30"/>
          <p:cNvSpPr/>
          <p:nvPr/>
        </p:nvSpPr>
        <p:spPr>
          <a:xfrm>
            <a:off x="4936004" y="3734535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Rechthoek 31"/>
          <p:cNvSpPr/>
          <p:nvPr/>
        </p:nvSpPr>
        <p:spPr>
          <a:xfrm>
            <a:off x="9230466" y="3734535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Rechthoek 32"/>
          <p:cNvSpPr/>
          <p:nvPr/>
        </p:nvSpPr>
        <p:spPr>
          <a:xfrm>
            <a:off x="9230466" y="1196080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Rechthoek 33"/>
          <p:cNvSpPr/>
          <p:nvPr/>
        </p:nvSpPr>
        <p:spPr>
          <a:xfrm>
            <a:off x="667447" y="1203229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/>
          <p:cNvSpPr/>
          <p:nvPr/>
        </p:nvSpPr>
        <p:spPr>
          <a:xfrm>
            <a:off x="672300" y="3765159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1871204" y="4436827"/>
            <a:ext cx="8295866" cy="461665"/>
          </a:xfrm>
          <a:prstGeom prst="rect">
            <a:avLst/>
          </a:prstGeom>
          <a:solidFill>
            <a:srgbClr val="00374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b="1" dirty="0" err="1">
                <a:solidFill>
                  <a:schemeClr val="bg1"/>
                </a:solidFill>
              </a:rPr>
              <a:t>Endoscopic</a:t>
            </a:r>
            <a:r>
              <a:rPr lang="nl-NL" sz="2400" b="1" dirty="0">
                <a:solidFill>
                  <a:schemeClr val="bg1"/>
                </a:solidFill>
              </a:rPr>
              <a:t> </a:t>
            </a:r>
            <a:r>
              <a:rPr lang="nl-NL" sz="2400" b="1" dirty="0" err="1">
                <a:solidFill>
                  <a:schemeClr val="bg1"/>
                </a:solidFill>
              </a:rPr>
              <a:t>signs</a:t>
            </a:r>
            <a:r>
              <a:rPr lang="nl-NL" sz="2400" b="1" dirty="0">
                <a:solidFill>
                  <a:schemeClr val="bg1"/>
                </a:solidFill>
              </a:rPr>
              <a:t> present in 93% of cases - Absent in 7%</a:t>
            </a:r>
          </a:p>
        </p:txBody>
      </p:sp>
      <p:sp>
        <p:nvSpPr>
          <p:cNvPr id="36" name="Rechthoek 35"/>
          <p:cNvSpPr/>
          <p:nvPr/>
        </p:nvSpPr>
        <p:spPr>
          <a:xfrm>
            <a:off x="11537350" y="985962"/>
            <a:ext cx="413460" cy="4797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/>
          <p:cNvSpPr txBox="1"/>
          <p:nvPr/>
        </p:nvSpPr>
        <p:spPr>
          <a:xfrm>
            <a:off x="586960" y="341906"/>
            <a:ext cx="5432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nl-NL" sz="2800" dirty="0">
                <a:solidFill>
                  <a:srgbClr val="003741"/>
                </a:solidFill>
              </a:rPr>
              <a:t>Endoscopic Signs of EoE: EREFS</a:t>
            </a:r>
            <a:endParaRPr lang="nl-NL" sz="2800" dirty="0">
              <a:solidFill>
                <a:srgbClr val="003741"/>
              </a:solidFill>
            </a:endParaRPr>
          </a:p>
        </p:txBody>
      </p:sp>
      <p:sp>
        <p:nvSpPr>
          <p:cNvPr id="38" name="Tijdelijke aanduiding voor voettekst 4">
            <a:extLst>
              <a:ext uri="{FF2B5EF4-FFF2-40B4-BE49-F238E27FC236}">
                <a16:creationId xmlns:a16="http://schemas.microsoft.com/office/drawing/2014/main" id="{7EF6D072-1A7D-465A-A08A-ACE6F390F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88" y="6408254"/>
            <a:ext cx="4418012" cy="365125"/>
          </a:xfrm>
        </p:spPr>
        <p:txBody>
          <a:bodyPr/>
          <a:lstStyle/>
          <a:p>
            <a:pPr>
              <a:defRPr/>
            </a:pPr>
            <a:r>
              <a:rPr lang="nl-NL" altLang="nl-NL" sz="1600" kern="0" dirty="0">
                <a:solidFill>
                  <a:srgbClr val="003741"/>
                </a:solidFill>
              </a:rPr>
              <a:t>Hirano </a:t>
            </a:r>
            <a:r>
              <a:rPr lang="nl-NL" altLang="nl-NL" sz="1600" i="1" kern="0" dirty="0">
                <a:solidFill>
                  <a:srgbClr val="003741"/>
                </a:solidFill>
              </a:rPr>
              <a:t>et al</a:t>
            </a:r>
            <a:r>
              <a:rPr lang="nl-NL" altLang="nl-NL" sz="1600" kern="0" dirty="0">
                <a:solidFill>
                  <a:srgbClr val="003741"/>
                </a:solidFill>
              </a:rPr>
              <a:t>. Gut 2013</a:t>
            </a:r>
            <a:endParaRPr lang="nl-NL" sz="1600" dirty="0">
              <a:solidFill>
                <a:srgbClr val="0037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7809" y="338074"/>
            <a:ext cx="5738191" cy="11430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nl-NL" altLang="nl-NL" dirty="0">
                <a:solidFill>
                  <a:srgbClr val="00373E"/>
                </a:solidFill>
                <a:cs typeface="Calibri" pitchFamily="34" charset="0"/>
              </a:rPr>
              <a:t>Eosinophilic </a:t>
            </a:r>
            <a:r>
              <a:rPr lang="nl-NL" altLang="nl-NL" dirty="0" err="1">
                <a:solidFill>
                  <a:srgbClr val="00373E"/>
                </a:solidFill>
                <a:cs typeface="Calibri" pitchFamily="34" charset="0"/>
              </a:rPr>
              <a:t>esophagitis</a:t>
            </a:r>
            <a:r>
              <a:rPr lang="nl-NL" altLang="nl-NL" dirty="0">
                <a:solidFill>
                  <a:srgbClr val="00373E"/>
                </a:solidFill>
                <a:cs typeface="Calibri" pitchFamily="34" charset="0"/>
              </a:rPr>
              <a:t> (EoE)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4006" y="5289180"/>
            <a:ext cx="5986670" cy="732183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Normally</a:t>
            </a:r>
            <a:r>
              <a:rPr lang="nl-NL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hardly</a:t>
            </a:r>
            <a:r>
              <a:rPr lang="nl-NL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any</a:t>
            </a:r>
            <a:r>
              <a:rPr lang="nl-NL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eosinophils in the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esophagus</a:t>
            </a:r>
            <a:endParaRPr lang="nl-NL" altLang="nl-NL" sz="2000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 eaLnBrk="1" hangingPunct="1"/>
            <a:endParaRPr lang="nl-NL" altLang="nl-NL" sz="1800" dirty="0">
              <a:solidFill>
                <a:srgbClr val="00373E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29E0A81-C830-48A4-87E2-A0B77CB04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770" y="2748821"/>
            <a:ext cx="4413604" cy="3436154"/>
          </a:xfrm>
          <a:prstGeom prst="rect">
            <a:avLst/>
          </a:prstGeom>
        </p:spPr>
      </p:pic>
      <p:pic>
        <p:nvPicPr>
          <p:cNvPr id="11268" name="Picture 5" descr="http://www.informaworld.com/ampp/image?path=/713440474/787086970/cpat_a_271553_o_f0001g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06" y="1747631"/>
            <a:ext cx="4575315" cy="343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E2BD9B5-4DC4-42B5-BCA3-FCF2ADA72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612" y="296097"/>
            <a:ext cx="5335388" cy="2628900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8AD36C69-8C4A-45CF-BE54-A9DECEB8B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006" y="6417911"/>
            <a:ext cx="586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1600" dirty="0">
                <a:solidFill>
                  <a:srgbClr val="00373E"/>
                </a:solidFill>
                <a:latin typeface="+mj-lt"/>
                <a:cs typeface="Calibri" pitchFamily="34" charset="0"/>
              </a:rPr>
              <a:t>AGREE Consensus	</a:t>
            </a:r>
            <a:r>
              <a:rPr lang="nl-NL" altLang="nl-NL" sz="16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Dellon</a:t>
            </a:r>
            <a:r>
              <a:rPr lang="nl-NL" altLang="nl-NL" sz="16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et al. </a:t>
            </a:r>
            <a:r>
              <a:rPr lang="nl-NL" altLang="nl-NL" sz="16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Gastroenterology</a:t>
            </a:r>
            <a:r>
              <a:rPr lang="nl-NL" altLang="nl-NL" sz="16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639205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718388-3971-492A-8D63-DB4966991E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35D3689-DCFF-4DF0-BF2D-E8632DBEB1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C1A45A8A-2FA8-470F-A015-5394880816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25EAC98-BD50-4DF3-AF5D-15320F3512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18346B1-0C3E-407C-BE00-6DB2B0B89DCC}"/>
              </a:ext>
            </a:extLst>
          </p:cNvPr>
          <p:cNvSpPr txBox="1"/>
          <p:nvPr/>
        </p:nvSpPr>
        <p:spPr>
          <a:xfrm>
            <a:off x="2809461" y="2690191"/>
            <a:ext cx="74344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dirty="0" err="1"/>
              <a:t>Epidemiology</a:t>
            </a:r>
            <a:r>
              <a:rPr lang="nl-NL" sz="8000" dirty="0"/>
              <a:t> </a:t>
            </a:r>
            <a:endParaRPr lang="en-GB" sz="8000" dirty="0"/>
          </a:p>
        </p:txBody>
      </p:sp>
    </p:spTree>
    <p:extLst>
      <p:ext uri="{BB962C8B-B14F-4D97-AF65-F5344CB8AC3E}">
        <p14:creationId xmlns:p14="http://schemas.microsoft.com/office/powerpoint/2010/main" val="211765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6" y="1008965"/>
            <a:ext cx="3528728" cy="3791635"/>
          </a:xfrm>
        </p:spPr>
      </p:pic>
      <p:sp>
        <p:nvSpPr>
          <p:cNvPr id="7" name="Tekstvak 6"/>
          <p:cNvSpPr txBox="1"/>
          <p:nvPr/>
        </p:nvSpPr>
        <p:spPr>
          <a:xfrm>
            <a:off x="158356" y="4800600"/>
            <a:ext cx="36026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3741"/>
                </a:solidFill>
                <a:latin typeface="+mj-lt"/>
              </a:rPr>
              <a:t>Abstract BSG 1989</a:t>
            </a:r>
          </a:p>
          <a:p>
            <a:r>
              <a:rPr lang="nl-NL" dirty="0">
                <a:solidFill>
                  <a:srgbClr val="003741"/>
                </a:solidFill>
                <a:latin typeface="+mj-lt"/>
              </a:rPr>
              <a:t>“</a:t>
            </a:r>
            <a:r>
              <a:rPr lang="nl-NL" dirty="0" err="1">
                <a:solidFill>
                  <a:srgbClr val="003741"/>
                </a:solidFill>
                <a:latin typeface="+mj-lt"/>
              </a:rPr>
              <a:t>Oesophageal</a:t>
            </a:r>
            <a:r>
              <a:rPr lang="nl-NL" dirty="0">
                <a:solidFill>
                  <a:srgbClr val="003741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41"/>
                </a:solidFill>
                <a:latin typeface="+mj-lt"/>
              </a:rPr>
              <a:t>asthma</a:t>
            </a:r>
            <a:r>
              <a:rPr lang="nl-NL" dirty="0">
                <a:solidFill>
                  <a:srgbClr val="003741"/>
                </a:solidFill>
                <a:latin typeface="+mj-lt"/>
              </a:rPr>
              <a:t>”</a:t>
            </a:r>
          </a:p>
          <a:p>
            <a:r>
              <a:rPr lang="nl-NL" dirty="0">
                <a:solidFill>
                  <a:srgbClr val="003741"/>
                </a:solidFill>
                <a:latin typeface="+mj-lt"/>
              </a:rPr>
              <a:t>15 </a:t>
            </a:r>
            <a:r>
              <a:rPr lang="nl-NL" dirty="0" err="1">
                <a:solidFill>
                  <a:srgbClr val="003741"/>
                </a:solidFill>
                <a:latin typeface="+mj-lt"/>
              </a:rPr>
              <a:t>patients</a:t>
            </a:r>
            <a:r>
              <a:rPr lang="nl-NL" dirty="0">
                <a:solidFill>
                  <a:srgbClr val="003741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41"/>
                </a:solidFill>
                <a:latin typeface="+mj-lt"/>
              </a:rPr>
              <a:t>with</a:t>
            </a:r>
            <a:r>
              <a:rPr lang="nl-NL" dirty="0">
                <a:solidFill>
                  <a:srgbClr val="003741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41"/>
                </a:solidFill>
                <a:latin typeface="+mj-lt"/>
              </a:rPr>
              <a:t>episodic</a:t>
            </a:r>
            <a:r>
              <a:rPr lang="nl-NL" dirty="0">
                <a:solidFill>
                  <a:srgbClr val="003741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41"/>
                </a:solidFill>
                <a:latin typeface="+mj-lt"/>
              </a:rPr>
              <a:t>dysphagia</a:t>
            </a:r>
            <a:r>
              <a:rPr lang="nl-NL" dirty="0">
                <a:solidFill>
                  <a:srgbClr val="003741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41"/>
                </a:solidFill>
                <a:latin typeface="+mj-lt"/>
              </a:rPr>
              <a:t>with</a:t>
            </a:r>
            <a:r>
              <a:rPr lang="nl-NL" dirty="0">
                <a:solidFill>
                  <a:srgbClr val="003741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41"/>
                </a:solidFill>
                <a:latin typeface="+mj-lt"/>
              </a:rPr>
              <a:t>eosinophilic</a:t>
            </a:r>
            <a:r>
              <a:rPr lang="nl-NL" dirty="0">
                <a:solidFill>
                  <a:srgbClr val="003741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41"/>
                </a:solidFill>
                <a:latin typeface="+mj-lt"/>
              </a:rPr>
              <a:t>infiltrates</a:t>
            </a:r>
            <a:r>
              <a:rPr lang="nl-NL" dirty="0">
                <a:solidFill>
                  <a:srgbClr val="003741"/>
                </a:solidFill>
                <a:latin typeface="+mj-lt"/>
              </a:rPr>
              <a:t> on </a:t>
            </a:r>
            <a:r>
              <a:rPr lang="nl-NL" dirty="0" err="1">
                <a:solidFill>
                  <a:srgbClr val="003741"/>
                </a:solidFill>
                <a:latin typeface="+mj-lt"/>
              </a:rPr>
              <a:t>oesophageal</a:t>
            </a:r>
            <a:r>
              <a:rPr lang="nl-NL" dirty="0">
                <a:solidFill>
                  <a:srgbClr val="003741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41"/>
                </a:solidFill>
                <a:latin typeface="+mj-lt"/>
              </a:rPr>
              <a:t>biopsy</a:t>
            </a:r>
            <a:endParaRPr lang="nl-NL" dirty="0">
              <a:solidFill>
                <a:srgbClr val="003741"/>
              </a:solidFill>
              <a:latin typeface="+mj-lt"/>
            </a:endParaRPr>
          </a:p>
        </p:txBody>
      </p:sp>
      <p:grpSp>
        <p:nvGrpSpPr>
          <p:cNvPr id="8" name="Groep 7"/>
          <p:cNvGrpSpPr/>
          <p:nvPr/>
        </p:nvGrpSpPr>
        <p:grpSpPr>
          <a:xfrm>
            <a:off x="4321332" y="1149169"/>
            <a:ext cx="3124200" cy="5065931"/>
            <a:chOff x="3276600" y="1030069"/>
            <a:chExt cx="3124200" cy="5065931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1688487"/>
              <a:ext cx="3124200" cy="4407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kstvak 9"/>
            <p:cNvSpPr txBox="1"/>
            <p:nvPr/>
          </p:nvSpPr>
          <p:spPr>
            <a:xfrm>
              <a:off x="4419600" y="1030069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>
                  <a:solidFill>
                    <a:srgbClr val="003741"/>
                  </a:solidFill>
                  <a:latin typeface="+mj-lt"/>
                </a:rPr>
                <a:t>1993 </a:t>
              </a:r>
            </a:p>
            <a:p>
              <a:r>
                <a:rPr lang="nl-NL" dirty="0">
                  <a:solidFill>
                    <a:srgbClr val="003741"/>
                  </a:solidFill>
                  <a:latin typeface="+mj-lt"/>
                </a:rPr>
                <a:t>full paper</a:t>
              </a:r>
            </a:p>
          </p:txBody>
        </p:sp>
      </p:grpSp>
      <p:grpSp>
        <p:nvGrpSpPr>
          <p:cNvPr id="11" name="Groep 10"/>
          <p:cNvGrpSpPr/>
          <p:nvPr/>
        </p:nvGrpSpPr>
        <p:grpSpPr>
          <a:xfrm>
            <a:off x="8079780" y="814239"/>
            <a:ext cx="3792280" cy="5400861"/>
            <a:chOff x="5486400" y="938518"/>
            <a:chExt cx="3792280" cy="540086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1919177"/>
              <a:ext cx="3124200" cy="4420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kstvak 12"/>
            <p:cNvSpPr txBox="1"/>
            <p:nvPr/>
          </p:nvSpPr>
          <p:spPr>
            <a:xfrm>
              <a:off x="6324600" y="938518"/>
              <a:ext cx="29540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>
                  <a:solidFill>
                    <a:srgbClr val="003741"/>
                  </a:solidFill>
                  <a:latin typeface="+mj-lt"/>
                </a:rPr>
                <a:t>1994 </a:t>
              </a:r>
            </a:p>
            <a:p>
              <a:r>
                <a:rPr lang="nl-NL" dirty="0">
                  <a:solidFill>
                    <a:srgbClr val="003741"/>
                  </a:solidFill>
                  <a:latin typeface="+mj-lt"/>
                </a:rPr>
                <a:t>10 </a:t>
              </a:r>
              <a:r>
                <a:rPr lang="nl-NL" dirty="0" err="1">
                  <a:solidFill>
                    <a:srgbClr val="003741"/>
                  </a:solidFill>
                  <a:latin typeface="+mj-lt"/>
                </a:rPr>
                <a:t>patients</a:t>
              </a:r>
              <a:r>
                <a:rPr lang="nl-NL" dirty="0">
                  <a:solidFill>
                    <a:srgbClr val="003741"/>
                  </a:solidFill>
                  <a:latin typeface="+mj-lt"/>
                </a:rPr>
                <a:t> </a:t>
              </a:r>
              <a:r>
                <a:rPr lang="nl-NL" dirty="0" err="1">
                  <a:solidFill>
                    <a:srgbClr val="003741"/>
                  </a:solidFill>
                  <a:latin typeface="+mj-lt"/>
                </a:rPr>
                <a:t>with</a:t>
              </a:r>
              <a:r>
                <a:rPr lang="nl-NL" dirty="0">
                  <a:solidFill>
                    <a:srgbClr val="003741"/>
                  </a:solidFill>
                  <a:latin typeface="+mj-lt"/>
                </a:rPr>
                <a:t> “</a:t>
              </a:r>
              <a:r>
                <a:rPr lang="nl-NL" dirty="0" err="1">
                  <a:solidFill>
                    <a:srgbClr val="003741"/>
                  </a:solidFill>
                  <a:latin typeface="+mj-lt"/>
                </a:rPr>
                <a:t>eosinophile</a:t>
              </a:r>
              <a:r>
                <a:rPr lang="nl-NL" dirty="0">
                  <a:solidFill>
                    <a:srgbClr val="003741"/>
                  </a:solidFill>
                  <a:latin typeface="+mj-lt"/>
                </a:rPr>
                <a:t> </a:t>
              </a:r>
              <a:r>
                <a:rPr lang="nl-NL" dirty="0" err="1">
                  <a:solidFill>
                    <a:srgbClr val="003741"/>
                  </a:solidFill>
                  <a:latin typeface="+mj-lt"/>
                </a:rPr>
                <a:t>ösophagitis</a:t>
              </a:r>
              <a:r>
                <a:rPr lang="nl-NL" dirty="0">
                  <a:solidFill>
                    <a:srgbClr val="003741"/>
                  </a:solidFill>
                  <a:latin typeface="+mj-lt"/>
                </a:rPr>
                <a:t>”</a:t>
              </a:r>
            </a:p>
          </p:txBody>
        </p:sp>
      </p:grp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093843" y="132904"/>
            <a:ext cx="8229600" cy="68133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 kern="0" dirty="0" err="1">
                <a:solidFill>
                  <a:srgbClr val="003741"/>
                </a:solidFill>
                <a:cs typeface="Calibri" pitchFamily="34" charset="0"/>
              </a:rPr>
              <a:t>Epidemiology</a:t>
            </a:r>
            <a:r>
              <a:rPr lang="nl-NL" altLang="nl-NL" kern="0" dirty="0">
                <a:solidFill>
                  <a:srgbClr val="003741"/>
                </a:solidFill>
                <a:cs typeface="Calibri" pitchFamily="34" charset="0"/>
              </a:rPr>
              <a:t> EoE </a:t>
            </a:r>
          </a:p>
        </p:txBody>
      </p:sp>
    </p:spTree>
    <p:extLst>
      <p:ext uri="{BB962C8B-B14F-4D97-AF65-F5344CB8AC3E}">
        <p14:creationId xmlns:p14="http://schemas.microsoft.com/office/powerpoint/2010/main" val="2002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17551" y="523304"/>
            <a:ext cx="4038600" cy="11430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nl-NL" sz="3200" kern="0" dirty="0" err="1">
                <a:solidFill>
                  <a:srgbClr val="003741"/>
                </a:solidFill>
                <a:cs typeface="Calibri" pitchFamily="34" charset="0"/>
              </a:rPr>
              <a:t>Epidemiology</a:t>
            </a:r>
            <a:r>
              <a:rPr lang="nl-NL" altLang="nl-NL" sz="3200" kern="0" dirty="0">
                <a:solidFill>
                  <a:srgbClr val="003741"/>
                </a:solidFill>
                <a:cs typeface="Calibri" pitchFamily="34" charset="0"/>
              </a:rPr>
              <a:t> EoE: PALGA Database </a:t>
            </a:r>
          </a:p>
        </p:txBody>
      </p:sp>
      <p:sp>
        <p:nvSpPr>
          <p:cNvPr id="5" name="Tekstvak 14"/>
          <p:cNvSpPr txBox="1">
            <a:spLocks noChangeArrowheads="1"/>
          </p:cNvSpPr>
          <p:nvPr/>
        </p:nvSpPr>
        <p:spPr bwMode="auto">
          <a:xfrm>
            <a:off x="371059" y="6425346"/>
            <a:ext cx="4267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 sz="1600" dirty="0">
                <a:solidFill>
                  <a:srgbClr val="003741"/>
                </a:solidFill>
                <a:latin typeface="+mj-lt"/>
                <a:cs typeface="Calibri" pitchFamily="34" charset="0"/>
              </a:rPr>
              <a:t>Warners et al </a:t>
            </a:r>
            <a:r>
              <a:rPr lang="nl-NL" altLang="nl-NL" sz="1600" dirty="0" err="1">
                <a:solidFill>
                  <a:srgbClr val="003741"/>
                </a:solidFill>
                <a:latin typeface="+mj-lt"/>
                <a:cs typeface="Calibri" pitchFamily="34" charset="0"/>
              </a:rPr>
              <a:t>Neurogastroenterol</a:t>
            </a:r>
            <a:r>
              <a:rPr lang="nl-NL" altLang="nl-NL" sz="1600" dirty="0">
                <a:solidFill>
                  <a:srgbClr val="003741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1600" dirty="0" err="1">
                <a:solidFill>
                  <a:srgbClr val="003741"/>
                </a:solidFill>
                <a:latin typeface="+mj-lt"/>
                <a:cs typeface="Calibri" pitchFamily="34" charset="0"/>
              </a:rPr>
              <a:t>Motil</a:t>
            </a:r>
            <a:r>
              <a:rPr lang="nl-NL" altLang="nl-NL" sz="1600" dirty="0">
                <a:solidFill>
                  <a:srgbClr val="003741"/>
                </a:solidFill>
                <a:latin typeface="+mj-lt"/>
                <a:cs typeface="Calibri" pitchFamily="34" charset="0"/>
              </a:rPr>
              <a:t> 2017</a:t>
            </a:r>
            <a:endParaRPr lang="en-GB" altLang="nl-NL" sz="1600" dirty="0">
              <a:solidFill>
                <a:srgbClr val="003741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36" y="2057242"/>
            <a:ext cx="4713881" cy="391535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508" y="1020259"/>
            <a:ext cx="6107212" cy="516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6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743369" y="454968"/>
            <a:ext cx="544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dirty="0" err="1">
                <a:solidFill>
                  <a:srgbClr val="003741"/>
                </a:solidFill>
                <a:latin typeface="+mj-lt"/>
              </a:rPr>
              <a:t>Mentioning</a:t>
            </a:r>
            <a:r>
              <a:rPr lang="nl-NL" altLang="nl-NL" dirty="0">
                <a:solidFill>
                  <a:srgbClr val="003741"/>
                </a:solidFill>
                <a:latin typeface="+mj-lt"/>
              </a:rPr>
              <a:t> of EoE in </a:t>
            </a:r>
            <a:r>
              <a:rPr lang="nl-NL" altLang="nl-NL" dirty="0" err="1">
                <a:solidFill>
                  <a:srgbClr val="003741"/>
                </a:solidFill>
                <a:latin typeface="+mj-lt"/>
              </a:rPr>
              <a:t>pathology</a:t>
            </a:r>
            <a:r>
              <a:rPr lang="nl-NL" altLang="nl-NL" dirty="0">
                <a:solidFill>
                  <a:srgbClr val="003741"/>
                </a:solidFill>
                <a:latin typeface="+mj-lt"/>
              </a:rPr>
              <a:t> report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51398" y="454968"/>
            <a:ext cx="50504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dirty="0" err="1">
                <a:solidFill>
                  <a:srgbClr val="003741"/>
                </a:solidFill>
                <a:latin typeface="+mj-lt"/>
              </a:rPr>
              <a:t>Biopsy</a:t>
            </a:r>
            <a:r>
              <a:rPr lang="nl-NL" altLang="nl-NL" dirty="0">
                <a:solidFill>
                  <a:srgbClr val="003741"/>
                </a:solidFill>
                <a:latin typeface="+mj-lt"/>
              </a:rPr>
              <a:t> </a:t>
            </a:r>
            <a:r>
              <a:rPr lang="nl-NL" altLang="nl-NL" dirty="0" err="1">
                <a:solidFill>
                  <a:srgbClr val="003741"/>
                </a:solidFill>
                <a:latin typeface="+mj-lt"/>
              </a:rPr>
              <a:t>rates</a:t>
            </a:r>
            <a:r>
              <a:rPr lang="nl-NL" altLang="nl-NL" dirty="0">
                <a:solidFill>
                  <a:srgbClr val="003741"/>
                </a:solidFill>
                <a:latin typeface="+mj-lt"/>
              </a:rPr>
              <a:t> </a:t>
            </a:r>
            <a:r>
              <a:rPr lang="nl-NL" altLang="nl-NL" dirty="0" err="1">
                <a:solidFill>
                  <a:srgbClr val="003741"/>
                </a:solidFill>
                <a:latin typeface="+mj-lt"/>
              </a:rPr>
              <a:t>during</a:t>
            </a:r>
            <a:r>
              <a:rPr lang="nl-NL" altLang="nl-NL" dirty="0">
                <a:solidFill>
                  <a:srgbClr val="003741"/>
                </a:solidFill>
                <a:latin typeface="+mj-lt"/>
              </a:rPr>
              <a:t> </a:t>
            </a:r>
            <a:r>
              <a:rPr lang="nl-NL" altLang="nl-NL" dirty="0" err="1">
                <a:solidFill>
                  <a:srgbClr val="003741"/>
                </a:solidFill>
                <a:latin typeface="+mj-lt"/>
              </a:rPr>
              <a:t>endoscopy</a:t>
            </a:r>
            <a:endParaRPr lang="nl-NL" altLang="nl-NL" dirty="0">
              <a:solidFill>
                <a:srgbClr val="003741"/>
              </a:solidFill>
              <a:latin typeface="+mj-lt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981200" y="5105400"/>
            <a:ext cx="8229600" cy="457200"/>
          </a:xfrm>
          <a:prstGeom prst="rect">
            <a:avLst/>
          </a:prstGeom>
          <a:solidFill>
            <a:srgbClr val="00374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NL" altLang="nl-NL" dirty="0" err="1">
                <a:solidFill>
                  <a:schemeClr val="bg1"/>
                </a:solidFill>
                <a:latin typeface="+mj-lt"/>
              </a:rPr>
              <a:t>Increased</a:t>
            </a:r>
            <a:r>
              <a:rPr lang="nl-NL" altLang="nl-NL" dirty="0">
                <a:solidFill>
                  <a:schemeClr val="bg1"/>
                </a:solidFill>
                <a:latin typeface="+mj-lt"/>
              </a:rPr>
              <a:t> awareness of </a:t>
            </a:r>
            <a:r>
              <a:rPr lang="nl-NL" altLang="nl-NL" dirty="0" err="1">
                <a:solidFill>
                  <a:schemeClr val="bg1"/>
                </a:solidFill>
                <a:latin typeface="+mj-lt"/>
              </a:rPr>
              <a:t>both</a:t>
            </a:r>
            <a:r>
              <a:rPr lang="nl-NL" altLang="nl-NL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altLang="nl-NL" dirty="0" err="1">
                <a:solidFill>
                  <a:schemeClr val="bg1"/>
                </a:solidFill>
                <a:latin typeface="+mj-lt"/>
              </a:rPr>
              <a:t>endoscopist</a:t>
            </a:r>
            <a:r>
              <a:rPr lang="nl-NL" altLang="nl-NL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altLang="nl-NL" dirty="0" err="1">
                <a:solidFill>
                  <a:schemeClr val="bg1"/>
                </a:solidFill>
                <a:latin typeface="+mj-lt"/>
              </a:rPr>
              <a:t>and</a:t>
            </a:r>
            <a:r>
              <a:rPr lang="nl-NL" altLang="nl-NL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altLang="nl-NL" dirty="0" err="1">
                <a:solidFill>
                  <a:schemeClr val="bg1"/>
                </a:solidFill>
                <a:latin typeface="+mj-lt"/>
              </a:rPr>
              <a:t>pathologist</a:t>
            </a:r>
            <a:endParaRPr lang="nl-NL" altLang="nl-N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90942" y="6413149"/>
            <a:ext cx="2590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1600" dirty="0" err="1">
                <a:solidFill>
                  <a:srgbClr val="003741"/>
                </a:solidFill>
                <a:latin typeface="+mj-lt"/>
              </a:rPr>
              <a:t>Syed</a:t>
            </a:r>
            <a:r>
              <a:rPr lang="nl-NL" altLang="nl-NL" sz="1600" dirty="0">
                <a:solidFill>
                  <a:srgbClr val="003741"/>
                </a:solidFill>
                <a:latin typeface="+mj-lt"/>
              </a:rPr>
              <a:t> et al. APT 2012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05" y="1516707"/>
            <a:ext cx="3962400" cy="28194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107" y="1516707"/>
            <a:ext cx="38862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38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00373E"/>
                </a:solidFill>
              </a:rPr>
              <a:t>Why</a:t>
            </a:r>
            <a:r>
              <a:rPr lang="nl-NL" dirty="0">
                <a:solidFill>
                  <a:srgbClr val="00373E"/>
                </a:solidFill>
              </a:rPr>
              <a:t> </a:t>
            </a:r>
            <a:r>
              <a:rPr lang="nl-NL" dirty="0" err="1">
                <a:solidFill>
                  <a:srgbClr val="00373E"/>
                </a:solidFill>
              </a:rPr>
              <a:t>treat</a:t>
            </a:r>
            <a:r>
              <a:rPr lang="nl-NL" dirty="0">
                <a:solidFill>
                  <a:srgbClr val="00373E"/>
                </a:solidFill>
              </a:rPr>
              <a:t> </a:t>
            </a:r>
            <a:r>
              <a:rPr lang="nl-NL" dirty="0" err="1">
                <a:solidFill>
                  <a:srgbClr val="00373E"/>
                </a:solidFill>
              </a:rPr>
              <a:t>EoE</a:t>
            </a:r>
            <a:r>
              <a:rPr lang="nl-NL" dirty="0">
                <a:solidFill>
                  <a:srgbClr val="00373E"/>
                </a:solidFill>
              </a:rPr>
              <a:t>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00373E"/>
                </a:solidFill>
                <a:latin typeface="+mj-lt"/>
              </a:rPr>
              <a:t>-&gt;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why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treat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any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chronic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diseases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that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can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not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be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cured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?</a:t>
            </a:r>
          </a:p>
          <a:p>
            <a:pPr marL="0" indent="0">
              <a:buNone/>
            </a:pPr>
            <a:endParaRPr lang="nl-NL" dirty="0">
              <a:solidFill>
                <a:srgbClr val="00373E"/>
              </a:solidFill>
              <a:latin typeface="+mj-lt"/>
            </a:endParaRPr>
          </a:p>
          <a:p>
            <a:r>
              <a:rPr lang="nl-NL" dirty="0" err="1">
                <a:solidFill>
                  <a:srgbClr val="00373E"/>
                </a:solidFill>
                <a:latin typeface="+mj-lt"/>
              </a:rPr>
              <a:t>Reduce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bothersome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symptoms</a:t>
            </a:r>
            <a:endParaRPr lang="nl-NL" dirty="0">
              <a:solidFill>
                <a:srgbClr val="00373E"/>
              </a:solidFill>
              <a:latin typeface="+mj-lt"/>
            </a:endParaRPr>
          </a:p>
          <a:p>
            <a:r>
              <a:rPr lang="nl-NL" dirty="0">
                <a:solidFill>
                  <a:srgbClr val="00373E"/>
                </a:solidFill>
                <a:latin typeface="+mj-lt"/>
              </a:rPr>
              <a:t>Prevent long term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complications</a:t>
            </a:r>
            <a:endParaRPr lang="nl-NL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286000" y="4495801"/>
            <a:ext cx="662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00373E"/>
                </a:solidFill>
                <a:latin typeface="+mj-lt"/>
              </a:rPr>
              <a:t>Treatment </a:t>
            </a:r>
            <a:r>
              <a:rPr lang="nl-NL" sz="2800" dirty="0" err="1">
                <a:solidFill>
                  <a:srgbClr val="00373E"/>
                </a:solidFill>
                <a:latin typeface="+mj-lt"/>
              </a:rPr>
              <a:t>objectives</a:t>
            </a:r>
            <a:r>
              <a:rPr lang="nl-NL" sz="2800" dirty="0">
                <a:solidFill>
                  <a:srgbClr val="00373E"/>
                </a:solidFill>
                <a:latin typeface="+mj-lt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nl-NL" sz="2800" dirty="0" err="1">
                <a:solidFill>
                  <a:srgbClr val="00373E"/>
                </a:solidFill>
                <a:latin typeface="+mj-lt"/>
              </a:rPr>
              <a:t>Reduce</a:t>
            </a:r>
            <a:r>
              <a:rPr lang="nl-NL" sz="28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800" dirty="0" err="1">
                <a:solidFill>
                  <a:srgbClr val="00373E"/>
                </a:solidFill>
                <a:latin typeface="+mj-lt"/>
              </a:rPr>
              <a:t>symptoms</a:t>
            </a:r>
            <a:endParaRPr lang="nl-NL" sz="2800" dirty="0">
              <a:solidFill>
                <a:srgbClr val="00373E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nl-NL" sz="2800" dirty="0" err="1">
                <a:solidFill>
                  <a:srgbClr val="00373E"/>
                </a:solidFill>
                <a:latin typeface="+mj-lt"/>
              </a:rPr>
              <a:t>Induce</a:t>
            </a:r>
            <a:r>
              <a:rPr lang="nl-NL" sz="28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800" dirty="0" err="1">
                <a:solidFill>
                  <a:srgbClr val="00373E"/>
                </a:solidFill>
                <a:latin typeface="+mj-lt"/>
              </a:rPr>
              <a:t>histological</a:t>
            </a:r>
            <a:r>
              <a:rPr lang="nl-NL" sz="28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800" dirty="0" err="1">
                <a:solidFill>
                  <a:srgbClr val="00373E"/>
                </a:solidFill>
                <a:latin typeface="+mj-lt"/>
              </a:rPr>
              <a:t>remission</a:t>
            </a:r>
            <a:endParaRPr lang="nl-NL" sz="2800" dirty="0">
              <a:solidFill>
                <a:srgbClr val="00373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3781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41084" y="6504137"/>
            <a:ext cx="5154908" cy="365125"/>
          </a:xfrm>
        </p:spPr>
        <p:txBody>
          <a:bodyPr/>
          <a:lstStyle/>
          <a:p>
            <a:r>
              <a:rPr lang="nl-NL" altLang="nl-NL" sz="1600" dirty="0" err="1">
                <a:solidFill>
                  <a:srgbClr val="003741"/>
                </a:solidFill>
              </a:rPr>
              <a:t>Straumann</a:t>
            </a:r>
            <a:r>
              <a:rPr lang="nl-NL" altLang="nl-NL" sz="1600" dirty="0">
                <a:solidFill>
                  <a:srgbClr val="003741"/>
                </a:solidFill>
              </a:rPr>
              <a:t> et al. </a:t>
            </a:r>
            <a:r>
              <a:rPr lang="nl-NL" altLang="nl-NL" sz="1600" dirty="0" err="1">
                <a:solidFill>
                  <a:srgbClr val="003741"/>
                </a:solidFill>
              </a:rPr>
              <a:t>Gastroenterology</a:t>
            </a:r>
            <a:r>
              <a:rPr lang="nl-NL" altLang="nl-NL" sz="1600" dirty="0">
                <a:solidFill>
                  <a:srgbClr val="003741"/>
                </a:solidFill>
              </a:rPr>
              <a:t> 2003</a:t>
            </a:r>
          </a:p>
          <a:p>
            <a:endParaRPr lang="nl-NL" sz="1400" dirty="0">
              <a:solidFill>
                <a:srgbClr val="003741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56299" y="170929"/>
            <a:ext cx="5104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3741"/>
                </a:solidFill>
              </a:rPr>
              <a:t>Natural history of EoE: </a:t>
            </a:r>
          </a:p>
          <a:p>
            <a:r>
              <a:rPr lang="en-GB" sz="2400" dirty="0">
                <a:solidFill>
                  <a:srgbClr val="003741"/>
                </a:solidFill>
              </a:rPr>
              <a:t>a follow-up of 11.5 </a:t>
            </a:r>
            <a:r>
              <a:rPr lang="en-GB" sz="2400" dirty="0" err="1">
                <a:solidFill>
                  <a:srgbClr val="003741"/>
                </a:solidFill>
              </a:rPr>
              <a:t>yrs</a:t>
            </a:r>
            <a:endParaRPr lang="nl-NL" sz="2400" dirty="0">
              <a:solidFill>
                <a:srgbClr val="00374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1290" y="1028433"/>
            <a:ext cx="2362200" cy="190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3747" y="1028433"/>
            <a:ext cx="243404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3058" y="3868973"/>
            <a:ext cx="2362200" cy="175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3747" y="3952879"/>
            <a:ext cx="243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kstvak 15"/>
          <p:cNvSpPr txBox="1"/>
          <p:nvPr/>
        </p:nvSpPr>
        <p:spPr>
          <a:xfrm>
            <a:off x="2172213" y="2954429"/>
            <a:ext cx="4158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3741"/>
                </a:solidFill>
              </a:rPr>
              <a:t>20-yr-old </a:t>
            </a:r>
            <a:r>
              <a:rPr lang="en-GB" b="1" dirty="0" err="1">
                <a:solidFill>
                  <a:srgbClr val="003741"/>
                </a:solidFill>
              </a:rPr>
              <a:t>pt</a:t>
            </a:r>
            <a:r>
              <a:rPr lang="en-GB" b="1" dirty="0">
                <a:solidFill>
                  <a:srgbClr val="003741"/>
                </a:solidFill>
              </a:rPr>
              <a:t> with 5-yr history; almost no abnormalities</a:t>
            </a:r>
          </a:p>
          <a:p>
            <a:endParaRPr lang="nl-NL" dirty="0">
              <a:solidFill>
                <a:srgbClr val="003741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6664357" y="2951736"/>
            <a:ext cx="4006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3741"/>
                </a:solidFill>
              </a:rPr>
              <a:t>56-yr-old </a:t>
            </a:r>
            <a:r>
              <a:rPr lang="en-GB" b="1" dirty="0" err="1">
                <a:solidFill>
                  <a:srgbClr val="003741"/>
                </a:solidFill>
              </a:rPr>
              <a:t>pt</a:t>
            </a:r>
            <a:r>
              <a:rPr lang="en-GB" b="1" dirty="0">
                <a:solidFill>
                  <a:srgbClr val="003741"/>
                </a:solidFill>
              </a:rPr>
              <a:t> with 3-yr history; nodules and red furrows classified as minimal</a:t>
            </a:r>
          </a:p>
          <a:p>
            <a:endParaRPr lang="nl-NL" dirty="0">
              <a:solidFill>
                <a:srgbClr val="003741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2165959" y="5619786"/>
            <a:ext cx="4397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3741"/>
                </a:solidFill>
              </a:rPr>
              <a:t>24-yr-old </a:t>
            </a:r>
            <a:r>
              <a:rPr lang="en-GB" b="1" dirty="0" err="1">
                <a:solidFill>
                  <a:srgbClr val="003741"/>
                </a:solidFill>
              </a:rPr>
              <a:t>pt</a:t>
            </a:r>
            <a:r>
              <a:rPr lang="en-GB" b="1" dirty="0">
                <a:solidFill>
                  <a:srgbClr val="003741"/>
                </a:solidFill>
              </a:rPr>
              <a:t> with 10-yr history; </a:t>
            </a:r>
          </a:p>
          <a:p>
            <a:r>
              <a:rPr lang="en-GB" b="1" dirty="0">
                <a:solidFill>
                  <a:srgbClr val="003741"/>
                </a:solidFill>
              </a:rPr>
              <a:t>plaques classified as moderate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6664357" y="5705479"/>
            <a:ext cx="4857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3741"/>
                </a:solidFill>
              </a:rPr>
              <a:t>39-yr-old </a:t>
            </a:r>
            <a:r>
              <a:rPr lang="en-GB" b="1" dirty="0" err="1">
                <a:solidFill>
                  <a:srgbClr val="003741"/>
                </a:solidFill>
              </a:rPr>
              <a:t>pt</a:t>
            </a:r>
            <a:r>
              <a:rPr lang="en-GB" b="1" dirty="0">
                <a:solidFill>
                  <a:srgbClr val="003741"/>
                </a:solidFill>
              </a:rPr>
              <a:t> with 22-year history; stenosis classified as severe</a:t>
            </a:r>
          </a:p>
          <a:p>
            <a:endParaRPr lang="nl-NL" dirty="0">
              <a:solidFill>
                <a:srgbClr val="0037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65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73100" y="1423283"/>
            <a:ext cx="11518900" cy="47536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3741"/>
                </a:solidFill>
              </a:rPr>
              <a:t>Long term follow up of 30 </a:t>
            </a:r>
            <a:r>
              <a:rPr lang="nl-NL" sz="2000" dirty="0" err="1">
                <a:solidFill>
                  <a:srgbClr val="003741"/>
                </a:solidFill>
              </a:rPr>
              <a:t>untreated</a:t>
            </a:r>
            <a:r>
              <a:rPr lang="nl-NL" sz="2000" dirty="0">
                <a:solidFill>
                  <a:srgbClr val="003741"/>
                </a:solidFill>
              </a:rPr>
              <a:t> EoE </a:t>
            </a:r>
            <a:r>
              <a:rPr lang="nl-NL" sz="2000" dirty="0" err="1">
                <a:solidFill>
                  <a:srgbClr val="003741"/>
                </a:solidFill>
              </a:rPr>
              <a:t>patients</a:t>
            </a:r>
            <a:endParaRPr lang="nl-NL" sz="2000" dirty="0">
              <a:solidFill>
                <a:srgbClr val="00374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rgbClr val="00374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741"/>
                </a:solidFill>
              </a:rPr>
              <a:t>Dysphagia persisted in 29 patients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03741"/>
                </a:solidFill>
              </a:rPr>
              <a:t>Esophageal</a:t>
            </a:r>
            <a:r>
              <a:rPr lang="en-GB" sz="2000" dirty="0">
                <a:solidFill>
                  <a:srgbClr val="003741"/>
                </a:solidFill>
              </a:rPr>
              <a:t> eosinophilic infiltration persisted, but spontaneously decreased (79 vs 40/HPF)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741"/>
                </a:solidFill>
              </a:rPr>
              <a:t>Increase in fibrosis of lamina </a:t>
            </a:r>
            <a:r>
              <a:rPr lang="en-GB" sz="2000" dirty="0" err="1">
                <a:solidFill>
                  <a:srgbClr val="003741"/>
                </a:solidFill>
              </a:rPr>
              <a:t>propria</a:t>
            </a:r>
            <a:r>
              <a:rPr lang="en-GB" sz="2000" dirty="0">
                <a:solidFill>
                  <a:srgbClr val="00374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741"/>
                </a:solidFill>
              </a:rPr>
              <a:t>No spread to stomach or duodenum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3741"/>
                </a:solidFill>
              </a:rPr>
              <a:t>No </a:t>
            </a:r>
            <a:r>
              <a:rPr lang="nl-NL" sz="2000" dirty="0" err="1">
                <a:solidFill>
                  <a:srgbClr val="003741"/>
                </a:solidFill>
              </a:rPr>
              <a:t>malignancy</a:t>
            </a:r>
            <a:r>
              <a:rPr lang="nl-NL" sz="2000" dirty="0">
                <a:solidFill>
                  <a:srgbClr val="003741"/>
                </a:solidFill>
              </a:rPr>
              <a:t> </a:t>
            </a:r>
            <a:r>
              <a:rPr lang="nl-NL" sz="2000" dirty="0" err="1">
                <a:solidFill>
                  <a:srgbClr val="003741"/>
                </a:solidFill>
              </a:rPr>
              <a:t>developed</a:t>
            </a:r>
            <a:endParaRPr lang="en-GB" sz="2000" dirty="0">
              <a:solidFill>
                <a:srgbClr val="00374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00374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85364" y="4793879"/>
            <a:ext cx="7879667" cy="830997"/>
          </a:xfrm>
          <a:prstGeom prst="rect">
            <a:avLst/>
          </a:prstGeom>
          <a:solidFill>
            <a:srgbClr val="003741"/>
          </a:solidFill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EoE is </a:t>
            </a:r>
            <a:r>
              <a:rPr lang="en-GB" sz="2400" b="1" dirty="0">
                <a:solidFill>
                  <a:schemeClr val="bg1"/>
                </a:solidFill>
              </a:rPr>
              <a:t>a chronic disease restricted to the </a:t>
            </a:r>
            <a:r>
              <a:rPr lang="en-GB" sz="2400" b="1" dirty="0" err="1">
                <a:solidFill>
                  <a:schemeClr val="bg1"/>
                </a:solidFill>
              </a:rPr>
              <a:t>esophagus</a:t>
            </a:r>
            <a:r>
              <a:rPr lang="en-GB" sz="2400" b="1" dirty="0">
                <a:solidFill>
                  <a:schemeClr val="bg1"/>
                </a:solidFill>
              </a:rPr>
              <a:t>, 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leads to persistent dysphagia and </a:t>
            </a:r>
            <a:r>
              <a:rPr lang="en-GB" sz="2400" b="1" dirty="0" err="1">
                <a:solidFill>
                  <a:schemeClr val="bg1"/>
                </a:solidFill>
              </a:rPr>
              <a:t>esophageal</a:t>
            </a:r>
            <a:r>
              <a:rPr lang="en-GB" sz="2400" b="1" dirty="0">
                <a:solidFill>
                  <a:schemeClr val="bg1"/>
                </a:solidFill>
              </a:rPr>
              <a:t> fibrosis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56299" y="170929"/>
            <a:ext cx="5104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3741"/>
                </a:solidFill>
              </a:rPr>
              <a:t>Natural history of EoE: </a:t>
            </a:r>
          </a:p>
          <a:p>
            <a:r>
              <a:rPr lang="en-GB" sz="2400" dirty="0">
                <a:solidFill>
                  <a:srgbClr val="003741"/>
                </a:solidFill>
              </a:rPr>
              <a:t>a follow-up of 11.5 </a:t>
            </a:r>
            <a:r>
              <a:rPr lang="en-GB" sz="2400" dirty="0" err="1">
                <a:solidFill>
                  <a:srgbClr val="003741"/>
                </a:solidFill>
              </a:rPr>
              <a:t>yrs</a:t>
            </a:r>
            <a:endParaRPr lang="nl-NL" sz="2400" dirty="0">
              <a:solidFill>
                <a:srgbClr val="003741"/>
              </a:solidFill>
            </a:endParaRPr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CF651AB7-13A8-4E97-A549-D820B5C6A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084" y="6504137"/>
            <a:ext cx="5154908" cy="365125"/>
          </a:xfrm>
        </p:spPr>
        <p:txBody>
          <a:bodyPr/>
          <a:lstStyle/>
          <a:p>
            <a:r>
              <a:rPr lang="nl-NL" altLang="nl-NL" sz="1600" dirty="0" err="1">
                <a:solidFill>
                  <a:srgbClr val="003741"/>
                </a:solidFill>
              </a:rPr>
              <a:t>Straumann</a:t>
            </a:r>
            <a:r>
              <a:rPr lang="nl-NL" altLang="nl-NL" sz="1600" dirty="0">
                <a:solidFill>
                  <a:srgbClr val="003741"/>
                </a:solidFill>
              </a:rPr>
              <a:t> et al. </a:t>
            </a:r>
            <a:r>
              <a:rPr lang="nl-NL" altLang="nl-NL" sz="1600" dirty="0" err="1">
                <a:solidFill>
                  <a:srgbClr val="003741"/>
                </a:solidFill>
              </a:rPr>
              <a:t>Gastroenterology</a:t>
            </a:r>
            <a:r>
              <a:rPr lang="nl-NL" altLang="nl-NL" sz="1600" dirty="0">
                <a:solidFill>
                  <a:srgbClr val="003741"/>
                </a:solidFill>
              </a:rPr>
              <a:t> 2003</a:t>
            </a:r>
          </a:p>
          <a:p>
            <a:endParaRPr lang="nl-NL" sz="1400" dirty="0">
              <a:solidFill>
                <a:srgbClr val="0037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98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Disclosures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Research </a:t>
            </a:r>
            <a:r>
              <a:rPr lang="nl-NL" dirty="0" err="1"/>
              <a:t>funding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Nutricia, </a:t>
            </a:r>
            <a:r>
              <a:rPr lang="nl-NL" dirty="0" err="1"/>
              <a:t>Norgine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Bayer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received</a:t>
            </a:r>
            <a:r>
              <a:rPr lang="nl-NL" dirty="0"/>
              <a:t> speaker </a:t>
            </a:r>
            <a:r>
              <a:rPr lang="nl-NL" dirty="0" err="1"/>
              <a:t>and</a:t>
            </a:r>
            <a:r>
              <a:rPr lang="nl-NL" dirty="0"/>
              <a:t>/or consulting </a:t>
            </a:r>
            <a:r>
              <a:rPr lang="nl-NL" dirty="0" err="1"/>
              <a:t>fees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Laborie</a:t>
            </a:r>
            <a:r>
              <a:rPr lang="nl-NL" dirty="0"/>
              <a:t>, EsoCap, </a:t>
            </a:r>
            <a:r>
              <a:rPr lang="nl-NL" dirty="0" err="1"/>
              <a:t>Diversatek</a:t>
            </a:r>
            <a:r>
              <a:rPr lang="nl-NL" dirty="0"/>
              <a:t>, Medtronic, </a:t>
            </a:r>
            <a:r>
              <a:rPr lang="nl-NL" dirty="0" err="1"/>
              <a:t>DrFalk</a:t>
            </a:r>
            <a:r>
              <a:rPr lang="nl-NL" dirty="0"/>
              <a:t>, Calypso, Thelial, </a:t>
            </a:r>
            <a:r>
              <a:rPr lang="nl-NL" dirty="0" err="1"/>
              <a:t>Regeneron</a:t>
            </a:r>
            <a:r>
              <a:rPr lang="nl-NL" dirty="0"/>
              <a:t>, </a:t>
            </a:r>
            <a:r>
              <a:rPr lang="nl-NL" dirty="0" err="1"/>
              <a:t>Celgene</a:t>
            </a:r>
            <a:r>
              <a:rPr lang="nl-NL" dirty="0"/>
              <a:t>, Bayer, </a:t>
            </a:r>
            <a:r>
              <a:rPr lang="nl-NL" dirty="0" err="1"/>
              <a:t>Norgine</a:t>
            </a:r>
            <a:r>
              <a:rPr lang="nl-NL" dirty="0"/>
              <a:t>, </a:t>
            </a:r>
            <a:r>
              <a:rPr lang="nl-NL" dirty="0" err="1"/>
              <a:t>AstraZeneca</a:t>
            </a:r>
            <a:r>
              <a:rPr lang="nl-NL" dirty="0"/>
              <a:t>, </a:t>
            </a:r>
            <a:r>
              <a:rPr lang="nl-NL" dirty="0" err="1"/>
              <a:t>Almirall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Allergan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2108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575" y="628547"/>
            <a:ext cx="11317357" cy="1143000"/>
          </a:xfrm>
        </p:spPr>
        <p:txBody>
          <a:bodyPr/>
          <a:lstStyle/>
          <a:p>
            <a:r>
              <a:rPr lang="nl-NL" sz="3600" dirty="0" err="1">
                <a:solidFill>
                  <a:srgbClr val="00373E"/>
                </a:solidFill>
              </a:rPr>
              <a:t>Esophageal</a:t>
            </a:r>
            <a:r>
              <a:rPr lang="nl-NL" sz="3600" dirty="0">
                <a:solidFill>
                  <a:srgbClr val="00373E"/>
                </a:solidFill>
              </a:rPr>
              <a:t> </a:t>
            </a:r>
            <a:r>
              <a:rPr lang="nl-NL" sz="3600" dirty="0" err="1">
                <a:solidFill>
                  <a:srgbClr val="00373E"/>
                </a:solidFill>
              </a:rPr>
              <a:t>motility</a:t>
            </a:r>
            <a:r>
              <a:rPr lang="nl-NL" sz="3600" dirty="0">
                <a:solidFill>
                  <a:srgbClr val="00373E"/>
                </a:solidFill>
              </a:rPr>
              <a:t> </a:t>
            </a:r>
            <a:r>
              <a:rPr lang="nl-NL" sz="3600" dirty="0" err="1">
                <a:solidFill>
                  <a:srgbClr val="00373E"/>
                </a:solidFill>
              </a:rPr>
              <a:t>abnormalities</a:t>
            </a:r>
            <a:r>
              <a:rPr lang="nl-NL" sz="3600" dirty="0">
                <a:solidFill>
                  <a:srgbClr val="00373E"/>
                </a:solidFill>
              </a:rPr>
              <a:t> in </a:t>
            </a:r>
            <a:r>
              <a:rPr lang="nl-NL" sz="3600" dirty="0" err="1">
                <a:solidFill>
                  <a:srgbClr val="00373E"/>
                </a:solidFill>
              </a:rPr>
              <a:t>untreated</a:t>
            </a:r>
            <a:r>
              <a:rPr lang="nl-NL" sz="3600" dirty="0">
                <a:solidFill>
                  <a:srgbClr val="00373E"/>
                </a:solidFill>
              </a:rPr>
              <a:t> EoE</a:t>
            </a:r>
            <a:endParaRPr lang="en-GB" sz="3600" dirty="0">
              <a:solidFill>
                <a:srgbClr val="00373E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07988" y="6386514"/>
            <a:ext cx="586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van </a:t>
            </a:r>
            <a:r>
              <a:rPr lang="nl-NL" altLang="nl-NL" sz="1600" dirty="0" err="1">
                <a:solidFill>
                  <a:srgbClr val="00373E"/>
                </a:solidFill>
                <a:latin typeface="+mj-lt"/>
              </a:rPr>
              <a:t>Rhijn</a:t>
            </a:r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 et al. </a:t>
            </a:r>
            <a:r>
              <a:rPr lang="nl-NL" altLang="nl-NL" sz="1600" dirty="0" err="1">
                <a:solidFill>
                  <a:srgbClr val="00373E"/>
                </a:solidFill>
                <a:latin typeface="+mj-lt"/>
              </a:rPr>
              <a:t>Neurogastroenterol</a:t>
            </a:r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1600" dirty="0" err="1">
                <a:solidFill>
                  <a:srgbClr val="00373E"/>
                </a:solidFill>
                <a:latin typeface="+mj-lt"/>
              </a:rPr>
              <a:t>Motil</a:t>
            </a:r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 2014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E2E8A8-ECCB-4E74-B75C-83251AB1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302" y="1537252"/>
            <a:ext cx="6166511" cy="465151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4" y="1722438"/>
            <a:ext cx="4381500" cy="362902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4AE6700-0AE4-48CB-B386-EF53B93C479C}"/>
              </a:ext>
            </a:extLst>
          </p:cNvPr>
          <p:cNvSpPr txBox="1"/>
          <p:nvPr/>
        </p:nvSpPr>
        <p:spPr>
          <a:xfrm>
            <a:off x="446158" y="5486400"/>
            <a:ext cx="11586816" cy="400110"/>
          </a:xfrm>
          <a:prstGeom prst="rect">
            <a:avLst/>
          </a:prstGeom>
          <a:solidFill>
            <a:srgbClr val="00373E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Prolonged untreated disease leads to esophageal strictures and an increased risk of food impaction</a:t>
            </a:r>
            <a:endParaRPr lang="en-GB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131FED5-F838-4E0F-9A8F-41F7168FBFA9}"/>
              </a:ext>
            </a:extLst>
          </p:cNvPr>
          <p:cNvSpPr txBox="1">
            <a:spLocks/>
          </p:cNvSpPr>
          <p:nvPr/>
        </p:nvSpPr>
        <p:spPr>
          <a:xfrm>
            <a:off x="1981200" y="193913"/>
            <a:ext cx="8229600" cy="1143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>
                <a:solidFill>
                  <a:srgbClr val="003741"/>
                </a:solidFill>
              </a:rPr>
              <a:t>The Natural Course of Eosinophilic Esophagitis (EoE) and Long-term Consequences of untreated disease </a:t>
            </a:r>
            <a:endParaRPr lang="en-GB" sz="2400" kern="0" dirty="0">
              <a:solidFill>
                <a:srgbClr val="003741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25" y="1569300"/>
            <a:ext cx="4467225" cy="3705225"/>
          </a:xfrm>
          <a:prstGeom prst="rect">
            <a:avLst/>
          </a:prstGeom>
        </p:spPr>
      </p:pic>
      <p:cxnSp>
        <p:nvCxnSpPr>
          <p:cNvPr id="10" name="Rechte verbindingslijn met pijl 9"/>
          <p:cNvCxnSpPr/>
          <p:nvPr/>
        </p:nvCxnSpPr>
        <p:spPr bwMode="auto">
          <a:xfrm>
            <a:off x="1747837" y="2786415"/>
            <a:ext cx="3505200" cy="1143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1" name="Rechte verbindingslijn met pijl 10"/>
          <p:cNvCxnSpPr/>
          <p:nvPr/>
        </p:nvCxnSpPr>
        <p:spPr bwMode="auto">
          <a:xfrm flipV="1">
            <a:off x="1904999" y="2310413"/>
            <a:ext cx="3352800" cy="8918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4" name="Tekstvak 13"/>
          <p:cNvSpPr txBox="1"/>
          <p:nvPr/>
        </p:nvSpPr>
        <p:spPr>
          <a:xfrm>
            <a:off x="2378047" y="3651005"/>
            <a:ext cx="2446886" cy="40011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dirty="0" err="1">
                <a:solidFill>
                  <a:srgbClr val="00B0F0"/>
                </a:solidFill>
                <a:latin typeface="+mj-lt"/>
              </a:rPr>
              <a:t>Inflammatory</a:t>
            </a:r>
            <a:r>
              <a:rPr lang="nl-NL" sz="2000" dirty="0">
                <a:solidFill>
                  <a:srgbClr val="00B0F0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B0F0"/>
                </a:solidFill>
                <a:latin typeface="+mj-lt"/>
              </a:rPr>
              <a:t>signs</a:t>
            </a:r>
            <a:endParaRPr lang="nl-NL" sz="20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1747837" y="1886006"/>
            <a:ext cx="3428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err="1">
                <a:solidFill>
                  <a:srgbClr val="FF0000"/>
                </a:solidFill>
                <a:latin typeface="+mj-lt"/>
              </a:rPr>
              <a:t>Fibrotic</a:t>
            </a:r>
            <a:r>
              <a:rPr lang="nl-NL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FF0000"/>
                </a:solidFill>
                <a:latin typeface="+mj-lt"/>
              </a:rPr>
              <a:t>signs</a:t>
            </a:r>
            <a:endParaRPr lang="nl-NL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6" name="Rechte verbindingslijn met pijl 15"/>
          <p:cNvCxnSpPr/>
          <p:nvPr/>
        </p:nvCxnSpPr>
        <p:spPr bwMode="auto">
          <a:xfrm flipV="1">
            <a:off x="6677025" y="2688466"/>
            <a:ext cx="3657600" cy="12304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9" name="Tekstvak 18"/>
          <p:cNvSpPr txBox="1"/>
          <p:nvPr/>
        </p:nvSpPr>
        <p:spPr>
          <a:xfrm>
            <a:off x="6362701" y="1371600"/>
            <a:ext cx="3693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000" dirty="0" err="1">
                <a:solidFill>
                  <a:srgbClr val="00B050"/>
                </a:solidFill>
                <a:latin typeface="+mj-lt"/>
              </a:rPr>
              <a:t>Strictures</a:t>
            </a:r>
            <a:endParaRPr lang="nl-NL" sz="2000" dirty="0">
              <a:solidFill>
                <a:srgbClr val="00B050"/>
              </a:solidFill>
              <a:latin typeface="+mj-lt"/>
            </a:endParaRPr>
          </a:p>
          <a:p>
            <a:pPr algn="r"/>
            <a:r>
              <a:rPr lang="nl-NL" sz="2000" dirty="0" err="1">
                <a:solidFill>
                  <a:srgbClr val="00B050"/>
                </a:solidFill>
                <a:latin typeface="+mj-lt"/>
              </a:rPr>
              <a:t>Endoscopic</a:t>
            </a:r>
            <a:r>
              <a:rPr lang="nl-NL" sz="2000" dirty="0">
                <a:solidFill>
                  <a:srgbClr val="00B050"/>
                </a:solidFill>
                <a:latin typeface="+mj-lt"/>
              </a:rPr>
              <a:t> food </a:t>
            </a:r>
            <a:r>
              <a:rPr lang="nl-NL" sz="2000" dirty="0" err="1">
                <a:solidFill>
                  <a:srgbClr val="00B050"/>
                </a:solidFill>
                <a:latin typeface="+mj-lt"/>
              </a:rPr>
              <a:t>dislodgement</a:t>
            </a:r>
            <a:endParaRPr lang="nl-NL" sz="20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DF031B7-C6A4-4F57-B551-A9FB06D42939}"/>
              </a:ext>
            </a:extLst>
          </p:cNvPr>
          <p:cNvSpPr txBox="1"/>
          <p:nvPr/>
        </p:nvSpPr>
        <p:spPr>
          <a:xfrm>
            <a:off x="3200400" y="1066800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3741"/>
                </a:solidFill>
                <a:latin typeface="+mj-lt"/>
              </a:rPr>
              <a:t>Review of 721 </a:t>
            </a:r>
            <a:r>
              <a:rPr lang="nl-NL" sz="2000" dirty="0" err="1">
                <a:solidFill>
                  <a:srgbClr val="003741"/>
                </a:solidFill>
                <a:latin typeface="+mj-lt"/>
              </a:rPr>
              <a:t>patient</a:t>
            </a:r>
            <a:r>
              <a:rPr lang="nl-NL" sz="2000" dirty="0">
                <a:solidFill>
                  <a:srgbClr val="003741"/>
                </a:solidFill>
                <a:latin typeface="+mj-lt"/>
              </a:rPr>
              <a:t> files in 15 Dutch </a:t>
            </a:r>
            <a:r>
              <a:rPr lang="nl-NL" sz="2000" dirty="0" err="1">
                <a:solidFill>
                  <a:srgbClr val="003741"/>
                </a:solidFill>
                <a:latin typeface="+mj-lt"/>
              </a:rPr>
              <a:t>hospitals</a:t>
            </a:r>
            <a:r>
              <a:rPr lang="nl-NL" sz="2000" dirty="0">
                <a:solidFill>
                  <a:srgbClr val="003741"/>
                </a:solidFill>
                <a:latin typeface="+mj-lt"/>
              </a:rPr>
              <a:t> </a:t>
            </a:r>
            <a:endParaRPr lang="en-GB" sz="2000" dirty="0">
              <a:solidFill>
                <a:srgbClr val="003741"/>
              </a:solidFill>
              <a:latin typeface="+mj-lt"/>
            </a:endParaRPr>
          </a:p>
        </p:txBody>
      </p:sp>
      <p:sp>
        <p:nvSpPr>
          <p:cNvPr id="20" name="Tijdelijke aanduiding voor voettekst 4">
            <a:extLst>
              <a:ext uri="{FF2B5EF4-FFF2-40B4-BE49-F238E27FC236}">
                <a16:creationId xmlns:a16="http://schemas.microsoft.com/office/drawing/2014/main" id="{62F26442-E50A-4407-9066-9FFC0790FEE3}"/>
              </a:ext>
            </a:extLst>
          </p:cNvPr>
          <p:cNvSpPr txBox="1">
            <a:spLocks/>
          </p:cNvSpPr>
          <p:nvPr/>
        </p:nvSpPr>
        <p:spPr>
          <a:xfrm>
            <a:off x="446158" y="6381750"/>
            <a:ext cx="5154908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nl-NL" altLang="nl-NL" sz="1600">
                <a:solidFill>
                  <a:srgbClr val="003741"/>
                </a:solidFill>
                <a:latin typeface="+mj-lt"/>
              </a:rPr>
              <a:t>Warners et al. Am J Gastroenterol 2018</a:t>
            </a:r>
            <a:endParaRPr lang="nl-NL" altLang="nl-NL" sz="1600" dirty="0">
              <a:solidFill>
                <a:srgbClr val="00374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998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6211" y="568638"/>
            <a:ext cx="12142867" cy="1143000"/>
          </a:xfrm>
        </p:spPr>
        <p:txBody>
          <a:bodyPr/>
          <a:lstStyle/>
          <a:p>
            <a:r>
              <a:rPr lang="en-US" sz="2800" dirty="0">
                <a:solidFill>
                  <a:srgbClr val="00373E"/>
                </a:solidFill>
              </a:rPr>
              <a:t>Can symptoms predict histological treatment response in EoE?</a:t>
            </a:r>
            <a:endParaRPr lang="nl-NL" sz="2800" dirty="0">
              <a:solidFill>
                <a:srgbClr val="00373E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5102086" y="5452511"/>
            <a:ext cx="6744171" cy="400110"/>
          </a:xfrm>
          <a:prstGeom prst="rect">
            <a:avLst/>
          </a:prstGeom>
          <a:solidFill>
            <a:srgbClr val="00373E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+mj-lt"/>
              </a:rPr>
              <a:t>Symptoms</a:t>
            </a:r>
            <a:r>
              <a:rPr lang="nl-NL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+mj-lt"/>
              </a:rPr>
              <a:t>not</a:t>
            </a:r>
            <a:r>
              <a:rPr lang="nl-NL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+mj-lt"/>
              </a:rPr>
              <a:t>sufficient</a:t>
            </a:r>
            <a:r>
              <a:rPr lang="nl-NL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+mj-lt"/>
              </a:rPr>
              <a:t>to</a:t>
            </a:r>
            <a:r>
              <a:rPr lang="nl-NL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+mj-lt"/>
              </a:rPr>
              <a:t>predict</a:t>
            </a:r>
            <a:r>
              <a:rPr lang="nl-NL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+mj-lt"/>
              </a:rPr>
              <a:t>histologic</a:t>
            </a:r>
            <a:r>
              <a:rPr lang="nl-NL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+mj-lt"/>
              </a:rPr>
              <a:t>activity</a:t>
            </a:r>
            <a:endParaRPr lang="en-GB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07988" y="6415087"/>
            <a:ext cx="586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1600" dirty="0" err="1">
                <a:solidFill>
                  <a:srgbClr val="00373E"/>
                </a:solidFill>
                <a:latin typeface="+mj-lt"/>
              </a:rPr>
              <a:t>Schoepfer</a:t>
            </a:r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 et al. </a:t>
            </a:r>
            <a:r>
              <a:rPr lang="nl-NL" altLang="nl-NL" sz="1600" dirty="0" err="1">
                <a:solidFill>
                  <a:srgbClr val="00373E"/>
                </a:solidFill>
                <a:latin typeface="+mj-lt"/>
              </a:rPr>
              <a:t>Gastroenterology</a:t>
            </a:r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 2016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102085" y="1920161"/>
            <a:ext cx="6525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>
                <a:solidFill>
                  <a:srgbClr val="00373E"/>
                </a:solidFill>
                <a:latin typeface="+mj-lt"/>
              </a:rPr>
              <a:t>Symptoms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measured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with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validated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EoE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Activity Index (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EEsAI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2FA584D-540D-47C7-91AA-EEDC59B0F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69" y="1741632"/>
            <a:ext cx="4390818" cy="43193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767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7795" y="932317"/>
            <a:ext cx="11816238" cy="1143000"/>
          </a:xfrm>
        </p:spPr>
        <p:txBody>
          <a:bodyPr>
            <a:normAutofit/>
          </a:bodyPr>
          <a:lstStyle/>
          <a:p>
            <a:r>
              <a:rPr lang="nl-NL" sz="2800" dirty="0" err="1">
                <a:solidFill>
                  <a:srgbClr val="00373E"/>
                </a:solidFill>
              </a:rPr>
              <a:t>Esophageal</a:t>
            </a:r>
            <a:r>
              <a:rPr lang="nl-NL" sz="2800" dirty="0">
                <a:solidFill>
                  <a:srgbClr val="00373E"/>
                </a:solidFill>
              </a:rPr>
              <a:t> </a:t>
            </a:r>
            <a:r>
              <a:rPr lang="nl-NL" sz="2800" dirty="0" err="1">
                <a:solidFill>
                  <a:srgbClr val="00373E"/>
                </a:solidFill>
              </a:rPr>
              <a:t>mucosal</a:t>
            </a:r>
            <a:r>
              <a:rPr lang="nl-NL" sz="2800" dirty="0">
                <a:solidFill>
                  <a:srgbClr val="00373E"/>
                </a:solidFill>
              </a:rPr>
              <a:t> biopsies </a:t>
            </a:r>
            <a:r>
              <a:rPr lang="nl-NL" sz="2800" dirty="0" err="1">
                <a:solidFill>
                  <a:srgbClr val="00373E"/>
                </a:solidFill>
              </a:rPr>
              <a:t>required</a:t>
            </a:r>
            <a:r>
              <a:rPr lang="nl-NL" sz="2800" dirty="0">
                <a:solidFill>
                  <a:srgbClr val="00373E"/>
                </a:solidFill>
              </a:rPr>
              <a:t> </a:t>
            </a:r>
            <a:r>
              <a:rPr lang="nl-NL" sz="2800" dirty="0" err="1">
                <a:solidFill>
                  <a:srgbClr val="00373E"/>
                </a:solidFill>
              </a:rPr>
              <a:t>to</a:t>
            </a:r>
            <a:r>
              <a:rPr lang="nl-NL" sz="2800" dirty="0">
                <a:solidFill>
                  <a:srgbClr val="00373E"/>
                </a:solidFill>
              </a:rPr>
              <a:t> </a:t>
            </a:r>
            <a:r>
              <a:rPr lang="nl-NL" sz="2800" dirty="0" err="1">
                <a:solidFill>
                  <a:srgbClr val="00373E"/>
                </a:solidFill>
              </a:rPr>
              <a:t>assess</a:t>
            </a:r>
            <a:r>
              <a:rPr lang="nl-NL" sz="2800" dirty="0">
                <a:solidFill>
                  <a:srgbClr val="00373E"/>
                </a:solidFill>
              </a:rPr>
              <a:t> treatment effect</a:t>
            </a:r>
            <a:endParaRPr lang="en-GB" sz="2800" dirty="0">
              <a:solidFill>
                <a:srgbClr val="00373E"/>
              </a:solidFill>
            </a:endParaRPr>
          </a:p>
        </p:txBody>
      </p:sp>
      <p:pic>
        <p:nvPicPr>
          <p:cNvPr id="3074" name="Picture 2" descr="fron_off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54" y="2208133"/>
            <a:ext cx="3518361" cy="378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endoscopic biops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4290116"/>
            <a:ext cx="1291913" cy="96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http://www.informaworld.com/ampp/image?path=/713440474/787086970/cpat_a_271553_o_f0001g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143" y="3034749"/>
            <a:ext cx="3849341" cy="289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7293301" y="2388379"/>
            <a:ext cx="4823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>
                <a:solidFill>
                  <a:srgbClr val="00373E"/>
                </a:solidFill>
                <a:latin typeface="+mj-lt"/>
              </a:rPr>
              <a:t>Counting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Peak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Eosinophil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number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/ HPF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361245" y="5238690"/>
            <a:ext cx="1752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373E"/>
                </a:solidFill>
                <a:latin typeface="+mj-lt"/>
              </a:rPr>
              <a:t>6 biopsies</a:t>
            </a:r>
          </a:p>
        </p:txBody>
      </p:sp>
      <p:pic>
        <p:nvPicPr>
          <p:cNvPr id="11" name="Picture 2" descr="G:\diva\Neurogastroenterology &amp; Motility AMC\Bram van Rhijn\Studies\9. Validation Study Endoscopic Signs - EoE vs PPI-REE\InterObserver\Manuscript\Figuren\Figure 1B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" r="67934" b="53630"/>
          <a:stretch>
            <a:fillRect/>
          </a:stretch>
        </p:blipFill>
        <p:spPr bwMode="auto">
          <a:xfrm>
            <a:off x="4944907" y="2472574"/>
            <a:ext cx="207010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90730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7B7A2920-1A42-472C-B1EC-312D06D1A0E1}"/>
              </a:ext>
            </a:extLst>
          </p:cNvPr>
          <p:cNvSpPr txBox="1">
            <a:spLocks/>
          </p:cNvSpPr>
          <p:nvPr/>
        </p:nvSpPr>
        <p:spPr>
          <a:xfrm>
            <a:off x="391837" y="381000"/>
            <a:ext cx="31701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nl-NL" sz="3600" kern="0" dirty="0">
                <a:solidFill>
                  <a:srgbClr val="00373E"/>
                </a:solidFill>
              </a:rPr>
              <a:t>Management of EoE</a:t>
            </a:r>
            <a:endParaRPr lang="en-GB" sz="3600" kern="0" dirty="0">
              <a:solidFill>
                <a:srgbClr val="00373E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37DEB93-4AAE-412B-A635-6D12CC10C568}"/>
              </a:ext>
            </a:extLst>
          </p:cNvPr>
          <p:cNvSpPr/>
          <p:nvPr/>
        </p:nvSpPr>
        <p:spPr bwMode="auto">
          <a:xfrm>
            <a:off x="3276600" y="2133600"/>
            <a:ext cx="1295400" cy="38100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56DE9D0-4C4E-4842-AEF1-85BF43CE81E8}"/>
              </a:ext>
            </a:extLst>
          </p:cNvPr>
          <p:cNvSpPr/>
          <p:nvPr/>
        </p:nvSpPr>
        <p:spPr bwMode="auto">
          <a:xfrm>
            <a:off x="4800600" y="2133600"/>
            <a:ext cx="2590800" cy="38100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80FEBE4-057C-4EE2-B79B-0BE0453E2932}"/>
              </a:ext>
            </a:extLst>
          </p:cNvPr>
          <p:cNvSpPr/>
          <p:nvPr/>
        </p:nvSpPr>
        <p:spPr bwMode="auto">
          <a:xfrm>
            <a:off x="7467600" y="2133600"/>
            <a:ext cx="1676400" cy="38100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03F2BC4-A871-42C6-AA03-73D63AFD3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6410740"/>
            <a:ext cx="586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16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Lucendo</a:t>
            </a:r>
            <a:r>
              <a:rPr lang="nl-NL" altLang="nl-NL" sz="16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et al. UEG Journal 2017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7A1D6A0-AC4C-49EC-9FED-9DD4647EB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803" y="952500"/>
            <a:ext cx="6991350" cy="523875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502F90F8-8993-455A-A2F1-FBABB61230F0}"/>
              </a:ext>
            </a:extLst>
          </p:cNvPr>
          <p:cNvSpPr/>
          <p:nvPr/>
        </p:nvSpPr>
        <p:spPr>
          <a:xfrm>
            <a:off x="3561937" y="1961322"/>
            <a:ext cx="1182341" cy="3279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5575E8E-772D-4CDD-A008-4F0CF8BBAD53}"/>
              </a:ext>
            </a:extLst>
          </p:cNvPr>
          <p:cNvSpPr/>
          <p:nvPr/>
        </p:nvSpPr>
        <p:spPr>
          <a:xfrm>
            <a:off x="5066062" y="1954698"/>
            <a:ext cx="2514182" cy="3279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DE54ABD3-CCD8-4E66-9DA7-951ED19E7925}"/>
              </a:ext>
            </a:extLst>
          </p:cNvPr>
          <p:cNvSpPr/>
          <p:nvPr/>
        </p:nvSpPr>
        <p:spPr>
          <a:xfrm>
            <a:off x="7713184" y="1961322"/>
            <a:ext cx="1589842" cy="3279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44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10"/>
          <p:cNvSpPr txBox="1">
            <a:spLocks noChangeArrowheads="1"/>
          </p:cNvSpPr>
          <p:nvPr/>
        </p:nvSpPr>
        <p:spPr bwMode="auto">
          <a:xfrm>
            <a:off x="407988" y="6400801"/>
            <a:ext cx="586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1600" dirty="0">
                <a:solidFill>
                  <a:srgbClr val="00373E"/>
                </a:solidFill>
                <a:latin typeface="+mj-lt"/>
                <a:cs typeface="Calibri" pitchFamily="34" charset="0"/>
              </a:rPr>
              <a:t>Ngo et al. Am J </a:t>
            </a:r>
            <a:r>
              <a:rPr lang="nl-NL" altLang="nl-NL" sz="16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Gastroenterol</a:t>
            </a:r>
            <a:r>
              <a:rPr lang="nl-NL" altLang="nl-NL" sz="16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2006</a:t>
            </a:r>
          </a:p>
        </p:txBody>
      </p:sp>
      <p:pic>
        <p:nvPicPr>
          <p:cNvPr id="44036" name="Picture 6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867821"/>
            <a:ext cx="4525963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4037" name="Tekstvak 1"/>
          <p:cNvSpPr txBox="1">
            <a:spLocks noChangeArrowheads="1"/>
          </p:cNvSpPr>
          <p:nvPr/>
        </p:nvSpPr>
        <p:spPr bwMode="auto">
          <a:xfrm>
            <a:off x="371475" y="1846606"/>
            <a:ext cx="868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nl-NL" altLang="nl-NL" sz="2000">
                <a:solidFill>
                  <a:srgbClr val="00373E"/>
                </a:solidFill>
                <a:latin typeface="+mj-lt"/>
              </a:rPr>
              <a:t>3 patients with dysphagia, endoscopic signs of EoE and &gt;20 Eos/ HPF</a:t>
            </a:r>
          </a:p>
          <a:p>
            <a:pPr eaLnBrk="1" hangingPunct="1">
              <a:buFont typeface="Arial" charset="0"/>
              <a:buChar char="•"/>
            </a:pPr>
            <a:r>
              <a:rPr lang="nl-NL" altLang="nl-NL" sz="2000">
                <a:solidFill>
                  <a:srgbClr val="00373E"/>
                </a:solidFill>
                <a:latin typeface="+mj-lt"/>
              </a:rPr>
              <a:t>Trial of PPI</a:t>
            </a:r>
          </a:p>
        </p:txBody>
      </p:sp>
      <p:sp>
        <p:nvSpPr>
          <p:cNvPr id="44038" name="Tekstvak 2"/>
          <p:cNvSpPr txBox="1">
            <a:spLocks noChangeArrowheads="1"/>
          </p:cNvSpPr>
          <p:nvPr/>
        </p:nvSpPr>
        <p:spPr bwMode="auto">
          <a:xfrm>
            <a:off x="5031582" y="2784023"/>
            <a:ext cx="69034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Results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: Strong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improvement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of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symptoms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,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endoscopy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and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histology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 </a:t>
            </a:r>
          </a:p>
        </p:txBody>
      </p:sp>
      <p:sp>
        <p:nvSpPr>
          <p:cNvPr id="35847" name="Tekstvak 3"/>
          <p:cNvSpPr txBox="1">
            <a:spLocks noChangeArrowheads="1"/>
          </p:cNvSpPr>
          <p:nvPr/>
        </p:nvSpPr>
        <p:spPr bwMode="auto">
          <a:xfrm>
            <a:off x="5067473" y="4592437"/>
            <a:ext cx="6867525" cy="461963"/>
          </a:xfrm>
          <a:prstGeom prst="rect">
            <a:avLst/>
          </a:prstGeom>
          <a:solidFill>
            <a:srgbClr val="00373E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>
                <a:solidFill>
                  <a:schemeClr val="bg1"/>
                </a:solidFill>
                <a:latin typeface="+mj-lt"/>
              </a:rPr>
              <a:t>Conclusion of authors: this is not EoE, but GERD</a:t>
            </a:r>
          </a:p>
        </p:txBody>
      </p:sp>
      <p:sp>
        <p:nvSpPr>
          <p:cNvPr id="3" name="Tekstvak 2"/>
          <p:cNvSpPr txBox="1">
            <a:spLocks noChangeArrowheads="1"/>
          </p:cNvSpPr>
          <p:nvPr/>
        </p:nvSpPr>
        <p:spPr bwMode="auto">
          <a:xfrm>
            <a:off x="5067473" y="5283792"/>
            <a:ext cx="6867525" cy="461963"/>
          </a:xfrm>
          <a:prstGeom prst="rect">
            <a:avLst/>
          </a:prstGeom>
          <a:solidFill>
            <a:srgbClr val="00373E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 dirty="0" err="1">
                <a:solidFill>
                  <a:schemeClr val="bg1"/>
                </a:solidFill>
                <a:latin typeface="+mj-lt"/>
              </a:rPr>
              <a:t>Alternative</a:t>
            </a:r>
            <a:r>
              <a:rPr lang="nl-NL" altLang="nl-NL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altLang="nl-NL" dirty="0" err="1">
                <a:solidFill>
                  <a:schemeClr val="bg1"/>
                </a:solidFill>
                <a:latin typeface="+mj-lt"/>
              </a:rPr>
              <a:t>conclusion</a:t>
            </a:r>
            <a:r>
              <a:rPr lang="nl-NL" altLang="nl-NL" dirty="0">
                <a:solidFill>
                  <a:schemeClr val="bg1"/>
                </a:solidFill>
                <a:latin typeface="+mj-lt"/>
              </a:rPr>
              <a:t>: </a:t>
            </a:r>
            <a:r>
              <a:rPr lang="nl-NL" altLang="nl-NL" dirty="0" err="1">
                <a:solidFill>
                  <a:schemeClr val="bg1"/>
                </a:solidFill>
                <a:latin typeface="+mj-lt"/>
              </a:rPr>
              <a:t>also</a:t>
            </a:r>
            <a:r>
              <a:rPr lang="nl-NL" altLang="nl-NL" dirty="0">
                <a:solidFill>
                  <a:schemeClr val="bg1"/>
                </a:solidFill>
                <a:latin typeface="+mj-lt"/>
              </a:rPr>
              <a:t> EoE </a:t>
            </a:r>
            <a:r>
              <a:rPr lang="nl-NL" altLang="nl-NL" dirty="0" err="1">
                <a:solidFill>
                  <a:schemeClr val="bg1"/>
                </a:solidFill>
                <a:latin typeface="+mj-lt"/>
              </a:rPr>
              <a:t>responds</a:t>
            </a:r>
            <a:r>
              <a:rPr lang="nl-NL" altLang="nl-NL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altLang="nl-NL" dirty="0" err="1">
                <a:solidFill>
                  <a:schemeClr val="bg1"/>
                </a:solidFill>
                <a:latin typeface="+mj-lt"/>
              </a:rPr>
              <a:t>to</a:t>
            </a:r>
            <a:r>
              <a:rPr lang="nl-NL" altLang="nl-NL" dirty="0">
                <a:solidFill>
                  <a:schemeClr val="bg1"/>
                </a:solidFill>
                <a:latin typeface="+mj-lt"/>
              </a:rPr>
              <a:t> PPI</a:t>
            </a:r>
          </a:p>
        </p:txBody>
      </p:sp>
      <p:sp>
        <p:nvSpPr>
          <p:cNvPr id="44041" name="Tekstvak 3"/>
          <p:cNvSpPr txBox="1">
            <a:spLocks noChangeArrowheads="1"/>
          </p:cNvSpPr>
          <p:nvPr/>
        </p:nvSpPr>
        <p:spPr bwMode="auto">
          <a:xfrm>
            <a:off x="5031582" y="3748379"/>
            <a:ext cx="45259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PPI-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responsive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eosinophilia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(PPI-REE)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71475" y="1034311"/>
            <a:ext cx="98028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nl-NL" sz="3200" kern="0" dirty="0">
                <a:solidFill>
                  <a:srgbClr val="00373E"/>
                </a:solidFill>
                <a:latin typeface="+mj-lt"/>
                <a:ea typeface="+mj-ea"/>
                <a:cs typeface="+mj-cs"/>
              </a:rPr>
              <a:t>Effect of acid </a:t>
            </a:r>
            <a:r>
              <a:rPr lang="nl-NL" altLang="nl-NL" sz="3200" kern="0" dirty="0" err="1">
                <a:solidFill>
                  <a:srgbClr val="00373E"/>
                </a:solidFill>
                <a:latin typeface="+mj-lt"/>
                <a:ea typeface="+mj-ea"/>
                <a:cs typeface="+mj-cs"/>
              </a:rPr>
              <a:t>suppression</a:t>
            </a:r>
            <a:r>
              <a:rPr lang="nl-NL" altLang="nl-NL" sz="3200" kern="0" dirty="0">
                <a:solidFill>
                  <a:srgbClr val="00373E"/>
                </a:solidFill>
                <a:latin typeface="+mj-lt"/>
                <a:ea typeface="+mj-ea"/>
                <a:cs typeface="+mj-cs"/>
              </a:rPr>
              <a:t>: PPI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447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 bwMode="auto">
          <a:xfrm>
            <a:off x="1179444" y="266702"/>
            <a:ext cx="10204174" cy="783533"/>
          </a:xfrm>
          <a:solidFill>
            <a:schemeClr val="bg1"/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l-NL" altLang="nl-NL" sz="3600" dirty="0">
                <a:solidFill>
                  <a:srgbClr val="00373E"/>
                </a:solidFill>
              </a:rPr>
              <a:t>PPI-</a:t>
            </a:r>
            <a:r>
              <a:rPr lang="nl-NL" altLang="nl-NL" sz="3600" dirty="0" err="1">
                <a:solidFill>
                  <a:srgbClr val="00373E"/>
                </a:solidFill>
              </a:rPr>
              <a:t>responsive</a:t>
            </a:r>
            <a:r>
              <a:rPr lang="nl-NL" altLang="nl-NL" sz="3600" dirty="0">
                <a:solidFill>
                  <a:srgbClr val="00373E"/>
                </a:solidFill>
              </a:rPr>
              <a:t> </a:t>
            </a:r>
            <a:r>
              <a:rPr lang="nl-NL" altLang="nl-NL" sz="3600" dirty="0" err="1">
                <a:solidFill>
                  <a:srgbClr val="00373E"/>
                </a:solidFill>
              </a:rPr>
              <a:t>esophageal</a:t>
            </a:r>
            <a:r>
              <a:rPr lang="nl-NL" altLang="nl-NL" sz="3600" dirty="0">
                <a:solidFill>
                  <a:srgbClr val="00373E"/>
                </a:solidFill>
              </a:rPr>
              <a:t> </a:t>
            </a:r>
            <a:r>
              <a:rPr lang="nl-NL" altLang="nl-NL" sz="3600" dirty="0" err="1">
                <a:solidFill>
                  <a:srgbClr val="00373E"/>
                </a:solidFill>
              </a:rPr>
              <a:t>eosinophilia</a:t>
            </a:r>
            <a:endParaRPr lang="nl-NL" altLang="nl-NL" sz="3600" dirty="0">
              <a:solidFill>
                <a:srgbClr val="00373E"/>
              </a:solidFill>
            </a:endParaRPr>
          </a:p>
        </p:txBody>
      </p:sp>
      <p:sp>
        <p:nvSpPr>
          <p:cNvPr id="44035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371475" y="1050235"/>
            <a:ext cx="11528977" cy="3064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1200"/>
              </a:spcBef>
            </a:pPr>
            <a:r>
              <a:rPr lang="nl-NL" altLang="nl-NL" sz="2400" dirty="0" err="1">
                <a:solidFill>
                  <a:srgbClr val="00373E"/>
                </a:solidFill>
                <a:latin typeface="+mj-lt"/>
              </a:rPr>
              <a:t>Patients</a:t>
            </a:r>
            <a:r>
              <a:rPr lang="nl-NL" altLang="nl-NL" sz="24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</a:rPr>
              <a:t>with</a:t>
            </a:r>
            <a:r>
              <a:rPr lang="nl-NL" altLang="nl-NL" sz="2400" dirty="0">
                <a:solidFill>
                  <a:srgbClr val="00373E"/>
                </a:solidFill>
                <a:latin typeface="+mj-lt"/>
              </a:rPr>
              <a:t> EoE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</a:rPr>
              <a:t>phenotype</a:t>
            </a:r>
            <a:r>
              <a:rPr lang="nl-NL" altLang="nl-NL" sz="2400" dirty="0">
                <a:solidFill>
                  <a:srgbClr val="00373E"/>
                </a:solidFill>
                <a:latin typeface="+mj-lt"/>
              </a:rPr>
              <a:t>, but response to PPI</a:t>
            </a:r>
          </a:p>
          <a:p>
            <a:pPr lvl="1">
              <a:spcBef>
                <a:spcPts val="1200"/>
              </a:spcBef>
            </a:pP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GERD, EoE,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both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or separate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entity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?</a:t>
            </a:r>
          </a:p>
          <a:p>
            <a:pPr>
              <a:spcBef>
                <a:spcPts val="1200"/>
              </a:spcBef>
            </a:pPr>
            <a:r>
              <a:rPr lang="nl-NL" altLang="nl-NL" sz="2400" dirty="0">
                <a:solidFill>
                  <a:srgbClr val="00373E"/>
                </a:solidFill>
                <a:latin typeface="+mj-lt"/>
              </a:rPr>
              <a:t>Acid reflux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</a:rPr>
              <a:t>can</a:t>
            </a:r>
            <a:r>
              <a:rPr lang="nl-NL" altLang="nl-NL" sz="24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</a:rPr>
              <a:t>potentiate</a:t>
            </a:r>
            <a:r>
              <a:rPr lang="nl-NL" altLang="nl-NL" sz="24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</a:rPr>
              <a:t>esophageal</a:t>
            </a:r>
            <a:r>
              <a:rPr lang="nl-NL" altLang="nl-NL" sz="24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</a:rPr>
              <a:t>allergen</a:t>
            </a:r>
            <a:r>
              <a:rPr lang="nl-NL" altLang="nl-NL" sz="24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</a:rPr>
              <a:t>uptake</a:t>
            </a:r>
            <a:endParaRPr lang="nl-NL" altLang="nl-NL" sz="2400" dirty="0">
              <a:solidFill>
                <a:srgbClr val="00373E"/>
              </a:solidFill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nl-NL" altLang="nl-NL" sz="2400" dirty="0">
                <a:solidFill>
                  <a:srgbClr val="00373E"/>
                </a:solidFill>
                <a:latin typeface="+mj-lt"/>
              </a:rPr>
              <a:t>PPI-REE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</a:rPr>
              <a:t>similar</a:t>
            </a:r>
            <a:r>
              <a:rPr lang="nl-NL" altLang="nl-NL" sz="2400" dirty="0">
                <a:solidFill>
                  <a:srgbClr val="00373E"/>
                </a:solidFill>
                <a:latin typeface="+mj-lt"/>
              </a:rPr>
              <a:t> to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</a:rPr>
              <a:t>EoE</a:t>
            </a:r>
            <a:r>
              <a:rPr lang="nl-NL" altLang="nl-NL" sz="2400" dirty="0">
                <a:solidFill>
                  <a:srgbClr val="00373E"/>
                </a:solidFill>
                <a:latin typeface="+mj-lt"/>
              </a:rPr>
              <a:t> in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</a:rPr>
              <a:t>endoscopy</a:t>
            </a:r>
            <a:r>
              <a:rPr lang="nl-NL" altLang="nl-NL" sz="2400" dirty="0">
                <a:solidFill>
                  <a:srgbClr val="00373E"/>
                </a:solidFill>
                <a:latin typeface="+mj-lt"/>
              </a:rPr>
              <a:t>, moleculair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</a:rPr>
              <a:t>pattern</a:t>
            </a:r>
            <a:r>
              <a:rPr lang="nl-NL" altLang="nl-NL" sz="2400" dirty="0">
                <a:solidFill>
                  <a:srgbClr val="00373E"/>
                </a:solidFill>
                <a:latin typeface="+mj-lt"/>
              </a:rPr>
              <a:t>,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</a:rPr>
              <a:t>symptoms</a:t>
            </a:r>
            <a:r>
              <a:rPr lang="nl-NL" altLang="nl-NL" sz="2400" dirty="0">
                <a:solidFill>
                  <a:srgbClr val="00373E"/>
                </a:solidFill>
                <a:latin typeface="+mj-lt"/>
              </a:rPr>
              <a:t> and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</a:rPr>
              <a:t>histology</a:t>
            </a:r>
            <a:r>
              <a:rPr lang="nl-NL" altLang="nl-NL" sz="2400" dirty="0">
                <a:solidFill>
                  <a:srgbClr val="00373E"/>
                </a:solidFill>
                <a:latin typeface="+mj-lt"/>
              </a:rPr>
              <a:t>, 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</a:rPr>
              <a:t>both</a:t>
            </a:r>
            <a:r>
              <a:rPr lang="nl-NL" altLang="nl-NL" sz="2400" dirty="0">
                <a:solidFill>
                  <a:srgbClr val="00373E"/>
                </a:solidFill>
                <a:latin typeface="+mj-lt"/>
              </a:rPr>
              <a:t> different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</a:rPr>
              <a:t>from</a:t>
            </a:r>
            <a:r>
              <a:rPr lang="nl-NL" altLang="nl-NL" sz="2400" dirty="0">
                <a:solidFill>
                  <a:srgbClr val="00373E"/>
                </a:solidFill>
                <a:latin typeface="+mj-lt"/>
              </a:rPr>
              <a:t> GERD</a:t>
            </a:r>
          </a:p>
          <a:p>
            <a:pPr>
              <a:spcBef>
                <a:spcPts val="1200"/>
              </a:spcBef>
            </a:pPr>
            <a:endParaRPr lang="nl-NL" altLang="nl-NL" sz="2400" dirty="0">
              <a:solidFill>
                <a:srgbClr val="00373E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17" y="3371851"/>
            <a:ext cx="5520049" cy="276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6394433" y="3599642"/>
            <a:ext cx="51948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73E"/>
                </a:solidFill>
                <a:latin typeface="+mj-lt"/>
              </a:rPr>
              <a:t>“…consider PPI therapy not as a diagnostic test, but as a therapeutic agent. </a:t>
            </a:r>
          </a:p>
          <a:p>
            <a:r>
              <a:rPr lang="en-US" sz="2400" dirty="0">
                <a:solidFill>
                  <a:srgbClr val="00373E"/>
                </a:solidFill>
                <a:latin typeface="+mj-lt"/>
              </a:rPr>
              <a:t>PPI can be considered a first-line treatment ….” </a:t>
            </a:r>
            <a:endParaRPr lang="nl-NL" sz="2400" dirty="0">
              <a:solidFill>
                <a:srgbClr val="00373E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88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0820" y="96148"/>
            <a:ext cx="8229600" cy="1143000"/>
          </a:xfrm>
        </p:spPr>
        <p:txBody>
          <a:bodyPr/>
          <a:lstStyle/>
          <a:p>
            <a:r>
              <a:rPr lang="nl-NL" sz="3600" dirty="0">
                <a:solidFill>
                  <a:srgbClr val="00373E"/>
                </a:solidFill>
              </a:rPr>
              <a:t>Effect of </a:t>
            </a:r>
            <a:r>
              <a:rPr lang="nl-NL" sz="3600" dirty="0" err="1">
                <a:solidFill>
                  <a:srgbClr val="00373E"/>
                </a:solidFill>
              </a:rPr>
              <a:t>PPIs</a:t>
            </a:r>
            <a:r>
              <a:rPr lang="nl-NL" sz="3600" dirty="0">
                <a:solidFill>
                  <a:srgbClr val="00373E"/>
                </a:solidFill>
              </a:rPr>
              <a:t> in </a:t>
            </a:r>
            <a:r>
              <a:rPr lang="nl-NL" sz="3600" dirty="0" err="1">
                <a:solidFill>
                  <a:srgbClr val="00373E"/>
                </a:solidFill>
              </a:rPr>
              <a:t>EoE</a:t>
            </a:r>
            <a:endParaRPr lang="en-GB" sz="3600" dirty="0">
              <a:solidFill>
                <a:srgbClr val="00373E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78220" y="1473753"/>
            <a:ext cx="4876800" cy="4525963"/>
          </a:xfrm>
        </p:spPr>
        <p:txBody>
          <a:bodyPr/>
          <a:lstStyle/>
          <a:p>
            <a:r>
              <a:rPr lang="nl-NL" sz="2400" dirty="0">
                <a:solidFill>
                  <a:srgbClr val="00373E"/>
                </a:solidFill>
                <a:latin typeface="+mj-lt"/>
              </a:rPr>
              <a:t>619 </a:t>
            </a:r>
            <a:r>
              <a:rPr lang="nl-NL" sz="2400" dirty="0" err="1">
                <a:solidFill>
                  <a:srgbClr val="00373E"/>
                </a:solidFill>
                <a:latin typeface="+mj-lt"/>
              </a:rPr>
              <a:t>EoE</a:t>
            </a:r>
            <a:r>
              <a:rPr lang="nl-NL" sz="24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400" dirty="0" err="1">
                <a:solidFill>
                  <a:srgbClr val="00373E"/>
                </a:solidFill>
                <a:latin typeface="+mj-lt"/>
              </a:rPr>
              <a:t>patients</a:t>
            </a:r>
            <a:endParaRPr lang="nl-NL" sz="2400" dirty="0">
              <a:solidFill>
                <a:srgbClr val="00373E"/>
              </a:solidFill>
              <a:latin typeface="+mj-lt"/>
            </a:endParaRPr>
          </a:p>
          <a:p>
            <a:endParaRPr lang="nl-NL" sz="2400" dirty="0">
              <a:solidFill>
                <a:srgbClr val="00373E"/>
              </a:solidFill>
              <a:latin typeface="+mj-lt"/>
            </a:endParaRPr>
          </a:p>
          <a:p>
            <a:r>
              <a:rPr lang="nl-NL" sz="2400" dirty="0" err="1">
                <a:solidFill>
                  <a:srgbClr val="00373E"/>
                </a:solidFill>
                <a:latin typeface="+mj-lt"/>
              </a:rPr>
              <a:t>Clinical</a:t>
            </a:r>
            <a:r>
              <a:rPr lang="nl-NL" sz="2400" dirty="0">
                <a:solidFill>
                  <a:srgbClr val="00373E"/>
                </a:solidFill>
                <a:latin typeface="+mj-lt"/>
              </a:rPr>
              <a:t> response in 60.8%</a:t>
            </a:r>
          </a:p>
          <a:p>
            <a:endParaRPr lang="nl-NL" sz="2400" dirty="0">
              <a:solidFill>
                <a:srgbClr val="00373E"/>
              </a:solidFill>
              <a:latin typeface="+mj-lt"/>
            </a:endParaRPr>
          </a:p>
          <a:p>
            <a:r>
              <a:rPr lang="nl-NL" sz="2400" dirty="0" err="1">
                <a:solidFill>
                  <a:srgbClr val="00373E"/>
                </a:solidFill>
                <a:latin typeface="+mj-lt"/>
              </a:rPr>
              <a:t>Histological</a:t>
            </a:r>
            <a:r>
              <a:rPr lang="nl-NL" sz="24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400" dirty="0" err="1">
                <a:solidFill>
                  <a:srgbClr val="00373E"/>
                </a:solidFill>
                <a:latin typeface="+mj-lt"/>
              </a:rPr>
              <a:t>remission</a:t>
            </a:r>
            <a:r>
              <a:rPr lang="nl-NL" sz="2400" dirty="0">
                <a:solidFill>
                  <a:srgbClr val="00373E"/>
                </a:solidFill>
                <a:latin typeface="+mj-lt"/>
              </a:rPr>
              <a:t> in 50.5%</a:t>
            </a:r>
          </a:p>
          <a:p>
            <a:endParaRPr lang="nl-NL" sz="2400" dirty="0">
              <a:solidFill>
                <a:srgbClr val="00373E"/>
              </a:solidFill>
              <a:latin typeface="+mj-lt"/>
            </a:endParaRPr>
          </a:p>
          <a:p>
            <a:r>
              <a:rPr lang="nl-NL" sz="2400" dirty="0">
                <a:solidFill>
                  <a:srgbClr val="00373E"/>
                </a:solidFill>
                <a:latin typeface="+mj-lt"/>
              </a:rPr>
              <a:t>More </a:t>
            </a:r>
            <a:r>
              <a:rPr lang="nl-NL" sz="2400" dirty="0" err="1">
                <a:solidFill>
                  <a:srgbClr val="00373E"/>
                </a:solidFill>
                <a:latin typeface="+mj-lt"/>
              </a:rPr>
              <a:t>effective</a:t>
            </a:r>
            <a:r>
              <a:rPr lang="nl-NL" sz="24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400" dirty="0" err="1">
                <a:solidFill>
                  <a:srgbClr val="00373E"/>
                </a:solidFill>
                <a:latin typeface="+mj-lt"/>
              </a:rPr>
              <a:t>twice</a:t>
            </a:r>
            <a:r>
              <a:rPr lang="nl-NL" sz="24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400" dirty="0" err="1">
                <a:solidFill>
                  <a:srgbClr val="00373E"/>
                </a:solidFill>
                <a:latin typeface="+mj-lt"/>
              </a:rPr>
              <a:t>daily</a:t>
            </a:r>
            <a:r>
              <a:rPr lang="nl-NL" sz="24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400" dirty="0" err="1">
                <a:solidFill>
                  <a:srgbClr val="00373E"/>
                </a:solidFill>
                <a:latin typeface="+mj-lt"/>
              </a:rPr>
              <a:t>vs</a:t>
            </a:r>
            <a:r>
              <a:rPr lang="nl-NL" sz="24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400" dirty="0" err="1">
                <a:solidFill>
                  <a:srgbClr val="00373E"/>
                </a:solidFill>
                <a:latin typeface="+mj-lt"/>
              </a:rPr>
              <a:t>once</a:t>
            </a:r>
            <a:r>
              <a:rPr lang="nl-NL" sz="24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400" dirty="0" err="1">
                <a:solidFill>
                  <a:srgbClr val="00373E"/>
                </a:solidFill>
                <a:latin typeface="+mj-lt"/>
              </a:rPr>
              <a:t>daily</a:t>
            </a:r>
            <a:r>
              <a:rPr lang="nl-NL" sz="2400" dirty="0">
                <a:solidFill>
                  <a:srgbClr val="00373E"/>
                </a:solidFill>
                <a:latin typeface="+mj-lt"/>
              </a:rPr>
              <a:t> 55.9% </a:t>
            </a:r>
            <a:r>
              <a:rPr lang="nl-NL" sz="2400" dirty="0" err="1">
                <a:solidFill>
                  <a:srgbClr val="00373E"/>
                </a:solidFill>
                <a:latin typeface="+mj-lt"/>
              </a:rPr>
              <a:t>vs</a:t>
            </a:r>
            <a:r>
              <a:rPr lang="nl-NL" sz="2400" dirty="0">
                <a:solidFill>
                  <a:srgbClr val="00373E"/>
                </a:solidFill>
                <a:latin typeface="+mj-lt"/>
              </a:rPr>
              <a:t> 49.7%</a:t>
            </a:r>
          </a:p>
          <a:p>
            <a:endParaRPr lang="nl-NL" sz="2400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10820" y="6425302"/>
            <a:ext cx="586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1600" dirty="0" err="1">
                <a:solidFill>
                  <a:srgbClr val="00373E"/>
                </a:solidFill>
                <a:latin typeface="+mj-lt"/>
              </a:rPr>
              <a:t>Lucendo</a:t>
            </a:r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 et al. </a:t>
            </a:r>
            <a:r>
              <a:rPr lang="nl-NL" altLang="nl-NL" sz="1600" dirty="0" err="1">
                <a:solidFill>
                  <a:srgbClr val="00373E"/>
                </a:solidFill>
                <a:latin typeface="+mj-lt"/>
              </a:rPr>
              <a:t>Clin</a:t>
            </a:r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1600" dirty="0" err="1">
                <a:solidFill>
                  <a:srgbClr val="00373E"/>
                </a:solidFill>
                <a:latin typeface="+mj-lt"/>
              </a:rPr>
              <a:t>Gastroenterol</a:t>
            </a:r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1600" dirty="0" err="1">
                <a:solidFill>
                  <a:srgbClr val="00373E"/>
                </a:solidFill>
                <a:latin typeface="+mj-lt"/>
              </a:rPr>
              <a:t>Hepatol</a:t>
            </a:r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 2016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CD2D26C-F265-438C-9906-492FEBF70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764" y="1081868"/>
            <a:ext cx="3875018" cy="5139061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BA02A33-9C53-4923-B409-536E191F7B02}"/>
              </a:ext>
            </a:extLst>
          </p:cNvPr>
          <p:cNvSpPr/>
          <p:nvPr/>
        </p:nvSpPr>
        <p:spPr>
          <a:xfrm flipH="1">
            <a:off x="715616" y="1081868"/>
            <a:ext cx="416779" cy="36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133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078" y="274638"/>
            <a:ext cx="11105322" cy="1143000"/>
          </a:xfrm>
        </p:spPr>
        <p:txBody>
          <a:bodyPr/>
          <a:lstStyle/>
          <a:p>
            <a:r>
              <a:rPr lang="nl-NL" sz="3600" dirty="0" err="1">
                <a:solidFill>
                  <a:srgbClr val="00373E"/>
                </a:solidFill>
              </a:rPr>
              <a:t>Topical</a:t>
            </a:r>
            <a:r>
              <a:rPr lang="nl-NL" sz="3600" dirty="0">
                <a:solidFill>
                  <a:srgbClr val="00373E"/>
                </a:solidFill>
              </a:rPr>
              <a:t> </a:t>
            </a:r>
            <a:r>
              <a:rPr lang="nl-NL" sz="3600" dirty="0" err="1">
                <a:solidFill>
                  <a:srgbClr val="00373E"/>
                </a:solidFill>
              </a:rPr>
              <a:t>steroids</a:t>
            </a:r>
            <a:endParaRPr lang="nl-NL" sz="3600" dirty="0">
              <a:solidFill>
                <a:srgbClr val="00373E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7078" y="1298713"/>
            <a:ext cx="9962322" cy="4370251"/>
          </a:xfrm>
        </p:spPr>
        <p:txBody>
          <a:bodyPr/>
          <a:lstStyle/>
          <a:p>
            <a:r>
              <a:rPr lang="nl-NL" dirty="0">
                <a:solidFill>
                  <a:srgbClr val="00373E"/>
                </a:solidFill>
                <a:latin typeface="+mj-lt"/>
              </a:rPr>
              <a:t>Off label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pharmacy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-made or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pulmonary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formulations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</a:t>
            </a:r>
          </a:p>
          <a:p>
            <a:pPr lvl="1"/>
            <a:r>
              <a:rPr lang="nl-NL" dirty="0">
                <a:solidFill>
                  <a:srgbClr val="00373E"/>
                </a:solidFill>
                <a:latin typeface="+mj-lt"/>
              </a:rPr>
              <a:t>Spray in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mouth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and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swallow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–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not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inhale</a:t>
            </a:r>
            <a:endParaRPr lang="nl-NL" dirty="0">
              <a:solidFill>
                <a:srgbClr val="00373E"/>
              </a:solidFill>
              <a:latin typeface="+mj-lt"/>
            </a:endParaRPr>
          </a:p>
          <a:p>
            <a:pPr lvl="2"/>
            <a:r>
              <a:rPr lang="nl-NL" dirty="0" err="1">
                <a:solidFill>
                  <a:srgbClr val="00373E"/>
                </a:solidFill>
                <a:latin typeface="+mj-lt"/>
              </a:rPr>
              <a:t>Fluticason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spray 250ug BID</a:t>
            </a:r>
          </a:p>
          <a:p>
            <a:pPr lvl="2"/>
            <a:r>
              <a:rPr lang="nl-NL" dirty="0">
                <a:solidFill>
                  <a:srgbClr val="00373E"/>
                </a:solidFill>
                <a:latin typeface="+mj-lt"/>
              </a:rPr>
              <a:t>Budesonide spray 0.5-1.0 mg BID or enema 2.3 mg</a:t>
            </a:r>
          </a:p>
          <a:p>
            <a:pPr lvl="1"/>
            <a:r>
              <a:rPr lang="nl-NL" dirty="0" err="1">
                <a:solidFill>
                  <a:srgbClr val="00373E"/>
                </a:solidFill>
                <a:latin typeface="+mj-lt"/>
              </a:rPr>
              <a:t>Ask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patient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not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to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eat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/ drink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for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30 min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afterwards</a:t>
            </a:r>
            <a:endParaRPr lang="nl-NL" dirty="0">
              <a:solidFill>
                <a:srgbClr val="00373E"/>
              </a:solidFill>
              <a:latin typeface="+mj-lt"/>
            </a:endParaRPr>
          </a:p>
          <a:p>
            <a:pPr marL="0" indent="0">
              <a:buNone/>
            </a:pPr>
            <a:endParaRPr lang="nl-NL" dirty="0">
              <a:solidFill>
                <a:srgbClr val="00373E"/>
              </a:solidFill>
              <a:latin typeface="+mj-lt"/>
            </a:endParaRPr>
          </a:p>
          <a:p>
            <a:pPr lvl="1"/>
            <a:r>
              <a:rPr lang="nl-NL" dirty="0" err="1">
                <a:solidFill>
                  <a:srgbClr val="00373E"/>
                </a:solidFill>
                <a:latin typeface="+mj-lt"/>
              </a:rPr>
              <a:t>Disadvantages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:</a:t>
            </a:r>
          </a:p>
          <a:p>
            <a:pPr lvl="2"/>
            <a:r>
              <a:rPr lang="nl-NL" dirty="0">
                <a:solidFill>
                  <a:srgbClr val="00373E"/>
                </a:solidFill>
                <a:latin typeface="+mj-lt"/>
              </a:rPr>
              <a:t>Off-label</a:t>
            </a:r>
          </a:p>
          <a:p>
            <a:pPr lvl="2"/>
            <a:r>
              <a:rPr lang="nl-NL" dirty="0" err="1">
                <a:solidFill>
                  <a:srgbClr val="00373E"/>
                </a:solidFill>
                <a:latin typeface="+mj-lt"/>
              </a:rPr>
              <a:t>Not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so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favourable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drug distribution</a:t>
            </a:r>
          </a:p>
        </p:txBody>
      </p:sp>
    </p:spTree>
    <p:extLst>
      <p:ext uri="{BB962C8B-B14F-4D97-AF65-F5344CB8AC3E}">
        <p14:creationId xmlns:p14="http://schemas.microsoft.com/office/powerpoint/2010/main" val="817312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 bwMode="auto">
          <a:xfrm>
            <a:off x="371475" y="887413"/>
            <a:ext cx="8610600" cy="71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nl-NL" sz="2400" dirty="0">
                <a:solidFill>
                  <a:srgbClr val="00373E"/>
                </a:solidFill>
              </a:rPr>
              <a:t>Oral viscous budesonide is effective in children with EoE</a:t>
            </a:r>
            <a:br>
              <a:rPr lang="en-US" altLang="nl-NL" sz="2400" dirty="0">
                <a:solidFill>
                  <a:srgbClr val="00373E"/>
                </a:solidFill>
              </a:rPr>
            </a:br>
            <a:endParaRPr lang="nl-NL" altLang="nl-NL" sz="2400" dirty="0">
              <a:solidFill>
                <a:srgbClr val="00373E"/>
              </a:solidFill>
            </a:endParaRPr>
          </a:p>
        </p:txBody>
      </p:sp>
      <p:sp>
        <p:nvSpPr>
          <p:cNvPr id="35846" name="Tekstvak 3"/>
          <p:cNvSpPr txBox="1">
            <a:spLocks noChangeArrowheads="1"/>
          </p:cNvSpPr>
          <p:nvPr/>
        </p:nvSpPr>
        <p:spPr bwMode="auto">
          <a:xfrm>
            <a:off x="371475" y="1448909"/>
            <a:ext cx="756657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Children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with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EoE</a:t>
            </a:r>
          </a:p>
          <a:p>
            <a:pPr eaLnBrk="1" hangingPunct="1">
              <a:buFont typeface="Arial" charset="0"/>
              <a:buChar char="•"/>
            </a:pP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RCT of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PPI+oral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viscous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budesonide 1-2 mg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vs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PPI+placebo</a:t>
            </a:r>
            <a:endParaRPr lang="nl-NL" altLang="nl-NL" sz="2000" dirty="0">
              <a:solidFill>
                <a:srgbClr val="00373E"/>
              </a:solidFill>
              <a:latin typeface="+mj-lt"/>
            </a:endParaRPr>
          </a:p>
          <a:p>
            <a:pPr eaLnBrk="1" hangingPunct="1">
              <a:buFont typeface="Arial" charset="0"/>
              <a:buChar char="•"/>
            </a:pP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OVB N=15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vs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placebo N=9</a:t>
            </a:r>
          </a:p>
        </p:txBody>
      </p:sp>
      <p:sp>
        <p:nvSpPr>
          <p:cNvPr id="35847" name="Tekstvak 4"/>
          <p:cNvSpPr txBox="1">
            <a:spLocks noChangeArrowheads="1"/>
          </p:cNvSpPr>
          <p:nvPr/>
        </p:nvSpPr>
        <p:spPr bwMode="auto">
          <a:xfrm>
            <a:off x="1242461" y="5770562"/>
            <a:ext cx="518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86.7% response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vs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0%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histologic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response</a:t>
            </a:r>
          </a:p>
        </p:txBody>
      </p:sp>
      <p:sp>
        <p:nvSpPr>
          <p:cNvPr id="35848" name="Tekstvak 5"/>
          <p:cNvSpPr txBox="1">
            <a:spLocks noChangeArrowheads="1"/>
          </p:cNvSpPr>
          <p:nvPr/>
        </p:nvSpPr>
        <p:spPr bwMode="auto">
          <a:xfrm>
            <a:off x="8001000" y="5338823"/>
            <a:ext cx="419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Significant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decrease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in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symptoms</a:t>
            </a:r>
            <a:endParaRPr lang="nl-NL" altLang="nl-NL" sz="2000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35849" name="Tekstvak 6"/>
          <p:cNvSpPr txBox="1">
            <a:spLocks noChangeArrowheads="1"/>
          </p:cNvSpPr>
          <p:nvPr/>
        </p:nvSpPr>
        <p:spPr bwMode="auto">
          <a:xfrm>
            <a:off x="-66674" y="6406148"/>
            <a:ext cx="4267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l-NL" altLang="nl-NL" sz="1600" dirty="0" err="1">
                <a:solidFill>
                  <a:srgbClr val="00373E"/>
                </a:solidFill>
                <a:latin typeface="+mj-lt"/>
              </a:rPr>
              <a:t>Dohil</a:t>
            </a:r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 et al. </a:t>
            </a:r>
            <a:r>
              <a:rPr lang="nl-NL" altLang="nl-NL" sz="1600" dirty="0" err="1">
                <a:solidFill>
                  <a:srgbClr val="00373E"/>
                </a:solidFill>
                <a:latin typeface="+mj-lt"/>
              </a:rPr>
              <a:t>Gastroenterology</a:t>
            </a:r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 2010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E418939-A9D8-4F35-82AE-02E746613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653" y="1351721"/>
            <a:ext cx="3291884" cy="361217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A2E8890-C012-4DB5-B84D-ADCD80FC7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2656075"/>
            <a:ext cx="3058353" cy="30979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E286782-AEBA-4B84-A94F-8F0DAE3A2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522" y="2783202"/>
            <a:ext cx="3121365" cy="297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44545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Afbeelding 1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6418"/>
            <a:ext cx="7848600" cy="761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 bwMode="auto">
          <a:xfrm>
            <a:off x="3505200" y="1828800"/>
            <a:ext cx="1371600" cy="6858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Arial" charset="0"/>
            </a:endParaRPr>
          </a:p>
        </p:txBody>
      </p:sp>
      <p:cxnSp>
        <p:nvCxnSpPr>
          <p:cNvPr id="7" name="Rechte verbindingslijn 6"/>
          <p:cNvCxnSpPr/>
          <p:nvPr/>
        </p:nvCxnSpPr>
        <p:spPr bwMode="auto">
          <a:xfrm>
            <a:off x="3048000" y="3581400"/>
            <a:ext cx="3886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" name="Rechte verbindingslijn 7"/>
          <p:cNvCxnSpPr/>
          <p:nvPr/>
        </p:nvCxnSpPr>
        <p:spPr bwMode="auto">
          <a:xfrm flipV="1">
            <a:off x="3200400" y="4237150"/>
            <a:ext cx="5909256" cy="3005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1" name="Rechte verbindingslijn 10"/>
          <p:cNvCxnSpPr/>
          <p:nvPr/>
        </p:nvCxnSpPr>
        <p:spPr bwMode="auto">
          <a:xfrm>
            <a:off x="5562600" y="4419601"/>
            <a:ext cx="1828800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4" name="Rechte verbindingslijn 13"/>
          <p:cNvCxnSpPr/>
          <p:nvPr/>
        </p:nvCxnSpPr>
        <p:spPr bwMode="auto">
          <a:xfrm>
            <a:off x="6400800" y="5257800"/>
            <a:ext cx="1371600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6" name="Rechte verbindingslijn 15"/>
          <p:cNvCxnSpPr/>
          <p:nvPr/>
        </p:nvCxnSpPr>
        <p:spPr bwMode="auto">
          <a:xfrm>
            <a:off x="3886200" y="5867400"/>
            <a:ext cx="1371600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2951643772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475" y="581799"/>
            <a:ext cx="10067925" cy="1143000"/>
          </a:xfrm>
        </p:spPr>
        <p:txBody>
          <a:bodyPr/>
          <a:lstStyle/>
          <a:p>
            <a:r>
              <a:rPr lang="nl-NL" sz="2800" dirty="0">
                <a:solidFill>
                  <a:srgbClr val="00373E"/>
                </a:solidFill>
              </a:rPr>
              <a:t>Effect of </a:t>
            </a:r>
            <a:r>
              <a:rPr lang="nl-NL" sz="2800" dirty="0" err="1">
                <a:solidFill>
                  <a:srgbClr val="00373E"/>
                </a:solidFill>
              </a:rPr>
              <a:t>oral</a:t>
            </a:r>
            <a:r>
              <a:rPr lang="nl-NL" sz="2800" dirty="0">
                <a:solidFill>
                  <a:srgbClr val="00373E"/>
                </a:solidFill>
              </a:rPr>
              <a:t> </a:t>
            </a:r>
            <a:r>
              <a:rPr lang="nl-NL" sz="2800" dirty="0" err="1">
                <a:solidFill>
                  <a:srgbClr val="00373E"/>
                </a:solidFill>
              </a:rPr>
              <a:t>viscous</a:t>
            </a:r>
            <a:r>
              <a:rPr lang="nl-NL" sz="2800" dirty="0">
                <a:solidFill>
                  <a:srgbClr val="00373E"/>
                </a:solidFill>
              </a:rPr>
              <a:t> budesonide in </a:t>
            </a:r>
            <a:r>
              <a:rPr lang="nl-NL" sz="2800" dirty="0" err="1">
                <a:solidFill>
                  <a:srgbClr val="00373E"/>
                </a:solidFill>
              </a:rPr>
              <a:t>adults</a:t>
            </a:r>
            <a:r>
              <a:rPr lang="nl-NL" sz="2800" dirty="0">
                <a:solidFill>
                  <a:srgbClr val="00373E"/>
                </a:solidFill>
              </a:rPr>
              <a:t> </a:t>
            </a:r>
            <a:r>
              <a:rPr lang="nl-NL" sz="2800" dirty="0" err="1">
                <a:solidFill>
                  <a:srgbClr val="00373E"/>
                </a:solidFill>
              </a:rPr>
              <a:t>with</a:t>
            </a:r>
            <a:r>
              <a:rPr lang="nl-NL" sz="2800" dirty="0">
                <a:solidFill>
                  <a:srgbClr val="00373E"/>
                </a:solidFill>
              </a:rPr>
              <a:t> EoE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1475" y="1600201"/>
            <a:ext cx="7305675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nl-NL" sz="2000" dirty="0">
                <a:solidFill>
                  <a:srgbClr val="00373E"/>
                </a:solidFill>
                <a:latin typeface="+mj-lt"/>
              </a:rPr>
              <a:t>RCT of 15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days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budesonide 1 mg BID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topically</a:t>
            </a:r>
            <a:endParaRPr lang="nl-NL" sz="2000" dirty="0">
              <a:solidFill>
                <a:srgbClr val="00373E"/>
              </a:solidFill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nl-NL" sz="2000" dirty="0">
                <a:solidFill>
                  <a:srgbClr val="00373E"/>
                </a:solidFill>
                <a:latin typeface="+mj-lt"/>
              </a:rPr>
              <a:t>N=36 adult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EoE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patients</a:t>
            </a:r>
            <a:endParaRPr lang="nl-NL" sz="2000" dirty="0">
              <a:solidFill>
                <a:srgbClr val="00373E"/>
              </a:solidFill>
              <a:latin typeface="+mj-lt"/>
            </a:endParaRPr>
          </a:p>
          <a:p>
            <a:pPr>
              <a:spcBef>
                <a:spcPts val="1200"/>
              </a:spcBef>
            </a:pPr>
            <a:endParaRPr lang="nl-NL" sz="2000" dirty="0">
              <a:solidFill>
                <a:srgbClr val="00373E"/>
              </a:solidFill>
              <a:latin typeface="+mj-lt"/>
            </a:endParaRPr>
          </a:p>
          <a:p>
            <a:pPr>
              <a:spcBef>
                <a:spcPts val="1200"/>
              </a:spcBef>
            </a:pPr>
            <a:endParaRPr lang="nl-NL" sz="2000" dirty="0">
              <a:solidFill>
                <a:srgbClr val="00373E"/>
              </a:solidFill>
              <a:latin typeface="+mj-lt"/>
            </a:endParaRPr>
          </a:p>
          <a:p>
            <a:pPr>
              <a:spcBef>
                <a:spcPts val="1200"/>
              </a:spcBef>
            </a:pPr>
            <a:endParaRPr lang="nl-NL" sz="2000" dirty="0">
              <a:solidFill>
                <a:srgbClr val="00373E"/>
              </a:solidFill>
              <a:latin typeface="+mj-lt"/>
            </a:endParaRPr>
          </a:p>
          <a:p>
            <a:pPr>
              <a:spcBef>
                <a:spcPts val="1200"/>
              </a:spcBef>
            </a:pPr>
            <a:endParaRPr lang="nl-NL" sz="2000" dirty="0">
              <a:solidFill>
                <a:srgbClr val="00373E"/>
              </a:solidFill>
              <a:latin typeface="+mj-lt"/>
            </a:endParaRPr>
          </a:p>
          <a:p>
            <a:pPr>
              <a:spcBef>
                <a:spcPts val="1200"/>
              </a:spcBef>
            </a:pPr>
            <a:endParaRPr lang="nl-NL" sz="2000" dirty="0">
              <a:solidFill>
                <a:srgbClr val="00373E"/>
              </a:solidFill>
              <a:latin typeface="+mj-lt"/>
            </a:endParaRPr>
          </a:p>
          <a:p>
            <a:pPr>
              <a:spcBef>
                <a:spcPts val="1200"/>
              </a:spcBef>
            </a:pPr>
            <a:endParaRPr lang="nl-NL" sz="2000" dirty="0">
              <a:solidFill>
                <a:srgbClr val="00373E"/>
              </a:solidFill>
              <a:latin typeface="+mj-lt"/>
            </a:endParaRPr>
          </a:p>
          <a:p>
            <a:pPr>
              <a:spcBef>
                <a:spcPts val="1200"/>
              </a:spcBef>
            </a:pPr>
            <a:endParaRPr lang="nl-NL" sz="2000" dirty="0">
              <a:solidFill>
                <a:srgbClr val="00373E"/>
              </a:solidFill>
              <a:latin typeface="+mj-lt"/>
            </a:endParaRPr>
          </a:p>
          <a:p>
            <a:pPr>
              <a:spcBef>
                <a:spcPts val="1200"/>
              </a:spcBef>
            </a:pPr>
            <a:endParaRPr lang="nl-NL" sz="2000" dirty="0">
              <a:solidFill>
                <a:srgbClr val="00373E"/>
              </a:solidFill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nl-NL" sz="2000" dirty="0">
                <a:solidFill>
                  <a:srgbClr val="00373E"/>
                </a:solidFill>
                <a:latin typeface="+mj-lt"/>
              </a:rPr>
              <a:t>Significant </a:t>
            </a:r>
            <a:r>
              <a:rPr lang="en-US" sz="2000" dirty="0">
                <a:solidFill>
                  <a:srgbClr val="00373E"/>
                </a:solidFill>
                <a:latin typeface="+mj-lt"/>
              </a:rPr>
              <a:t>improvement in dysphagia with budesonide</a:t>
            </a:r>
            <a:endParaRPr lang="nl-NL" sz="2000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4" name="Tekstvak 6"/>
          <p:cNvSpPr txBox="1">
            <a:spLocks noChangeArrowheads="1"/>
          </p:cNvSpPr>
          <p:nvPr/>
        </p:nvSpPr>
        <p:spPr bwMode="auto">
          <a:xfrm>
            <a:off x="152400" y="6429168"/>
            <a:ext cx="4267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l-NL" altLang="nl-NL" sz="1600" dirty="0" err="1">
                <a:solidFill>
                  <a:srgbClr val="00373E"/>
                </a:solidFill>
                <a:latin typeface="+mj-lt"/>
              </a:rPr>
              <a:t>Straumann</a:t>
            </a:r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 et al. </a:t>
            </a:r>
            <a:r>
              <a:rPr lang="nl-NL" altLang="nl-NL" sz="1600" dirty="0" err="1">
                <a:solidFill>
                  <a:srgbClr val="00373E"/>
                </a:solidFill>
                <a:latin typeface="+mj-lt"/>
              </a:rPr>
              <a:t>Gastroenterology</a:t>
            </a:r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 2010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215" y="2590800"/>
            <a:ext cx="276888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7677150" y="2221468"/>
            <a:ext cx="12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00373E"/>
                </a:solidFill>
                <a:latin typeface="+mj-lt"/>
              </a:rPr>
              <a:t>Baseline 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8915400" y="2221468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00373E"/>
                </a:solidFill>
                <a:latin typeface="+mj-lt"/>
              </a:rPr>
              <a:t>Budesonide </a:t>
            </a:r>
          </a:p>
        </p:txBody>
      </p:sp>
      <p:graphicFrame>
        <p:nvGraphicFramePr>
          <p:cNvPr id="8" name="Grafiek 7"/>
          <p:cNvGraphicFramePr>
            <a:graphicFrameLocks/>
          </p:cNvGraphicFramePr>
          <p:nvPr/>
        </p:nvGraphicFramePr>
        <p:xfrm>
          <a:off x="1123435" y="3262701"/>
          <a:ext cx="3276600" cy="2161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kstvak 5"/>
          <p:cNvSpPr txBox="1"/>
          <p:nvPr/>
        </p:nvSpPr>
        <p:spPr>
          <a:xfrm>
            <a:off x="1445013" y="5170944"/>
            <a:ext cx="1505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003741"/>
                </a:solidFill>
                <a:latin typeface="+mj-lt"/>
              </a:rPr>
              <a:t>Budesonide 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2835148" y="5170944"/>
            <a:ext cx="1505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003741"/>
                </a:solidFill>
                <a:latin typeface="+mj-lt"/>
              </a:rPr>
              <a:t>Placebo 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754962" y="2959697"/>
            <a:ext cx="2391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00373E"/>
                </a:solidFill>
                <a:latin typeface="+mj-lt"/>
              </a:rPr>
              <a:t>Effect on </a:t>
            </a:r>
            <a:r>
              <a:rPr lang="nl-NL" sz="1600" dirty="0" err="1">
                <a:solidFill>
                  <a:srgbClr val="00373E"/>
                </a:solidFill>
                <a:latin typeface="+mj-lt"/>
              </a:rPr>
              <a:t>eosinophils</a:t>
            </a:r>
            <a:endParaRPr lang="nl-NL" sz="1600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33400" y="3573639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00373E"/>
                </a:solidFill>
                <a:latin typeface="+mj-lt"/>
              </a:rPr>
              <a:t># Eos /HPF</a:t>
            </a:r>
          </a:p>
        </p:txBody>
      </p:sp>
    </p:spTree>
    <p:extLst>
      <p:ext uri="{BB962C8B-B14F-4D97-AF65-F5344CB8AC3E}">
        <p14:creationId xmlns:p14="http://schemas.microsoft.com/office/powerpoint/2010/main" val="1271466267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676275" y="464348"/>
            <a:ext cx="115157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nl-NL" sz="2400" dirty="0">
                <a:solidFill>
                  <a:srgbClr val="00373E"/>
                </a:solidFill>
              </a:rPr>
              <a:t>Viscous topical </a:t>
            </a:r>
            <a:r>
              <a:rPr lang="en-GB" altLang="nl-NL" sz="2400" dirty="0" err="1">
                <a:solidFill>
                  <a:srgbClr val="00373E"/>
                </a:solidFill>
              </a:rPr>
              <a:t>steriods</a:t>
            </a:r>
            <a:r>
              <a:rPr lang="en-GB" altLang="nl-NL" sz="2400" dirty="0">
                <a:solidFill>
                  <a:srgbClr val="00373E"/>
                </a:solidFill>
              </a:rPr>
              <a:t> are more effective than nebulized steroid therapy</a:t>
            </a:r>
          </a:p>
        </p:txBody>
      </p:sp>
      <p:sp>
        <p:nvSpPr>
          <p:cNvPr id="26627" name="Tijdelijke aanduiding voor inhoud 2"/>
          <p:cNvSpPr>
            <a:spLocks noGrp="1"/>
          </p:cNvSpPr>
          <p:nvPr>
            <p:ph idx="4294967295"/>
          </p:nvPr>
        </p:nvSpPr>
        <p:spPr bwMode="auto">
          <a:xfrm>
            <a:off x="371475" y="1510748"/>
            <a:ext cx="9534525" cy="237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RCT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viscous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budesonide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vs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nebulized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and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swallowed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(1 mg BID)</a:t>
            </a:r>
          </a:p>
          <a:p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Duration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8 weeks</a:t>
            </a:r>
          </a:p>
          <a:p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N=22,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age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35 </a:t>
            </a:r>
          </a:p>
          <a:p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Scintigraphically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marked</a:t>
            </a:r>
            <a:endParaRPr lang="en-GB" altLang="nl-NL" sz="2000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26632" name="Tekstvak 3"/>
          <p:cNvSpPr txBox="1">
            <a:spLocks noChangeArrowheads="1"/>
          </p:cNvSpPr>
          <p:nvPr/>
        </p:nvSpPr>
        <p:spPr bwMode="auto">
          <a:xfrm>
            <a:off x="337575" y="6426645"/>
            <a:ext cx="3472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 sz="1600" dirty="0" err="1">
                <a:solidFill>
                  <a:srgbClr val="00373E"/>
                </a:solidFill>
                <a:latin typeface="+mj-lt"/>
              </a:rPr>
              <a:t>Dellon</a:t>
            </a:r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 et al. </a:t>
            </a:r>
            <a:r>
              <a:rPr lang="nl-NL" altLang="nl-NL" sz="1600" dirty="0" err="1">
                <a:solidFill>
                  <a:srgbClr val="00373E"/>
                </a:solidFill>
                <a:latin typeface="+mj-lt"/>
              </a:rPr>
              <a:t>Gastroenterology</a:t>
            </a:r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 2012</a:t>
            </a:r>
            <a:endParaRPr lang="en-GB" altLang="nl-NL" sz="1600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26633" name="Tekstvak 11"/>
          <p:cNvSpPr txBox="1">
            <a:spLocks noChangeArrowheads="1"/>
          </p:cNvSpPr>
          <p:nvPr/>
        </p:nvSpPr>
        <p:spPr bwMode="auto">
          <a:xfrm>
            <a:off x="1577009" y="5692775"/>
            <a:ext cx="8405191" cy="400110"/>
          </a:xfrm>
          <a:prstGeom prst="rect">
            <a:avLst/>
          </a:prstGeom>
          <a:solidFill>
            <a:srgbClr val="00374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 sz="2000" dirty="0" err="1">
                <a:solidFill>
                  <a:schemeClr val="bg1"/>
                </a:solidFill>
                <a:latin typeface="+mj-lt"/>
              </a:rPr>
              <a:t>Nebulized</a:t>
            </a:r>
            <a:r>
              <a:rPr lang="nl-NL" altLang="nl-NL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altLang="nl-NL" sz="2000" dirty="0" err="1">
                <a:solidFill>
                  <a:schemeClr val="bg1"/>
                </a:solidFill>
                <a:latin typeface="+mj-lt"/>
              </a:rPr>
              <a:t>and</a:t>
            </a:r>
            <a:r>
              <a:rPr lang="nl-NL" altLang="nl-NL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altLang="nl-NL" sz="2000" dirty="0" err="1">
                <a:solidFill>
                  <a:schemeClr val="bg1"/>
                </a:solidFill>
                <a:latin typeface="+mj-lt"/>
              </a:rPr>
              <a:t>swallowed</a:t>
            </a:r>
            <a:r>
              <a:rPr lang="nl-NL" altLang="nl-NL" sz="2000" dirty="0">
                <a:solidFill>
                  <a:schemeClr val="bg1"/>
                </a:solidFill>
                <a:latin typeface="+mj-lt"/>
              </a:rPr>
              <a:t> budesonide </a:t>
            </a:r>
            <a:r>
              <a:rPr lang="nl-NL" altLang="nl-NL" sz="2000" dirty="0" err="1">
                <a:solidFill>
                  <a:schemeClr val="bg1"/>
                </a:solidFill>
                <a:latin typeface="+mj-lt"/>
              </a:rPr>
              <a:t>rather</a:t>
            </a:r>
            <a:r>
              <a:rPr lang="nl-NL" altLang="nl-NL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altLang="nl-NL" sz="2000" dirty="0" err="1">
                <a:solidFill>
                  <a:schemeClr val="bg1"/>
                </a:solidFill>
                <a:latin typeface="+mj-lt"/>
              </a:rPr>
              <a:t>ineffective</a:t>
            </a:r>
            <a:r>
              <a:rPr lang="nl-NL" altLang="nl-NL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altLang="nl-NL" sz="2000" dirty="0" err="1">
                <a:solidFill>
                  <a:schemeClr val="bg1"/>
                </a:solidFill>
                <a:latin typeface="+mj-lt"/>
              </a:rPr>
              <a:t>distribution</a:t>
            </a:r>
            <a:endParaRPr lang="nl-NL" altLang="nl-NL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0C18823-0614-4A62-9C0C-44B3B0395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793" y="2231083"/>
            <a:ext cx="2034414" cy="331023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D0BE9DF-4850-4471-A0AC-7FB1B4798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421" y="2300920"/>
            <a:ext cx="2034415" cy="3321818"/>
          </a:xfrm>
          <a:prstGeom prst="rect">
            <a:avLst/>
          </a:prstGeom>
        </p:spPr>
      </p:pic>
      <p:sp>
        <p:nvSpPr>
          <p:cNvPr id="26634" name="Tekstvak 11"/>
          <p:cNvSpPr txBox="1">
            <a:spLocks noChangeArrowheads="1"/>
          </p:cNvSpPr>
          <p:nvPr/>
        </p:nvSpPr>
        <p:spPr bwMode="auto">
          <a:xfrm>
            <a:off x="4146534" y="4105446"/>
            <a:ext cx="18645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Viscous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budesonide</a:t>
            </a:r>
            <a:endParaRPr lang="en-GB" altLang="nl-NL" sz="2000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26635" name="Tekstvak 12"/>
          <p:cNvSpPr txBox="1">
            <a:spLocks noChangeArrowheads="1"/>
          </p:cNvSpPr>
          <p:nvPr/>
        </p:nvSpPr>
        <p:spPr bwMode="auto">
          <a:xfrm>
            <a:off x="9285462" y="2528888"/>
            <a:ext cx="17635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Nebilized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and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swallowed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budesonide</a:t>
            </a:r>
            <a:endParaRPr lang="en-GB" altLang="nl-NL" sz="2000" dirty="0">
              <a:solidFill>
                <a:srgbClr val="00373E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0699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7B6019BB-D8A8-4F20-95A7-D077476EA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83" y="1242204"/>
            <a:ext cx="4944717" cy="45592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E4E06F-EAB7-4CAA-BD60-0BAFF69248C8}"/>
              </a:ext>
            </a:extLst>
          </p:cNvPr>
          <p:cNvSpPr txBox="1">
            <a:spLocks/>
          </p:cNvSpPr>
          <p:nvPr/>
        </p:nvSpPr>
        <p:spPr bwMode="auto">
          <a:xfrm>
            <a:off x="125895" y="738999"/>
            <a:ext cx="1194020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nl-NL" sz="2800" kern="0" dirty="0">
                <a:solidFill>
                  <a:srgbClr val="00373E"/>
                </a:solidFill>
              </a:rPr>
              <a:t>Different budesonide formulations and dosages for short term treatment</a:t>
            </a:r>
          </a:p>
        </p:txBody>
      </p:sp>
      <p:sp>
        <p:nvSpPr>
          <p:cNvPr id="3" name="Tekstvak 3">
            <a:extLst>
              <a:ext uri="{FF2B5EF4-FFF2-40B4-BE49-F238E27FC236}">
                <a16:creationId xmlns:a16="http://schemas.microsoft.com/office/drawing/2014/main" id="{4E43C7EE-DFA1-4591-AE18-BEF95653D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204" y="6415636"/>
            <a:ext cx="23423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 sz="1600" dirty="0" err="1">
                <a:solidFill>
                  <a:srgbClr val="00373E"/>
                </a:solidFill>
                <a:latin typeface="+mj-lt"/>
              </a:rPr>
              <a:t>Miehlke</a:t>
            </a:r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 et al. Gut 2015</a:t>
            </a:r>
            <a:endParaRPr lang="en-GB" altLang="nl-NL" sz="1600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D1363AF-41D1-4A70-B4B6-A400F4203C50}"/>
              </a:ext>
            </a:extLst>
          </p:cNvPr>
          <p:cNvSpPr txBox="1"/>
          <p:nvPr/>
        </p:nvSpPr>
        <p:spPr>
          <a:xfrm>
            <a:off x="1297066" y="567013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>
                <a:solidFill>
                  <a:srgbClr val="00373E"/>
                </a:solidFill>
                <a:latin typeface="+mj-lt"/>
              </a:rPr>
              <a:t>Eff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tablet 2x1mg</a:t>
            </a:r>
            <a:endParaRPr lang="en-GB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37B4BF9-993E-49B2-BA8E-9D62A509A739}"/>
              </a:ext>
            </a:extLst>
          </p:cNvPr>
          <p:cNvSpPr txBox="1"/>
          <p:nvPr/>
        </p:nvSpPr>
        <p:spPr>
          <a:xfrm>
            <a:off x="2444203" y="567012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>
                <a:solidFill>
                  <a:srgbClr val="00373E"/>
                </a:solidFill>
                <a:latin typeface="+mj-lt"/>
              </a:rPr>
              <a:t>Eff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tablet 2x2mg</a:t>
            </a:r>
            <a:endParaRPr lang="en-GB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23F9A9A-8961-4C73-8863-EDBFC93BE2EF}"/>
              </a:ext>
            </a:extLst>
          </p:cNvPr>
          <p:cNvSpPr txBox="1"/>
          <p:nvPr/>
        </p:nvSpPr>
        <p:spPr>
          <a:xfrm>
            <a:off x="3643939" y="5660187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373E"/>
                </a:solidFill>
                <a:latin typeface="+mj-lt"/>
              </a:rPr>
              <a:t>Suspens</a:t>
            </a:r>
            <a:endParaRPr lang="nl-NL" dirty="0">
              <a:solidFill>
                <a:srgbClr val="00373E"/>
              </a:solidFill>
              <a:latin typeface="+mj-lt"/>
            </a:endParaRPr>
          </a:p>
          <a:p>
            <a:r>
              <a:rPr lang="nl-NL" dirty="0">
                <a:solidFill>
                  <a:srgbClr val="00373E"/>
                </a:solidFill>
                <a:latin typeface="+mj-lt"/>
              </a:rPr>
              <a:t>2x2mg</a:t>
            </a:r>
            <a:endParaRPr lang="en-GB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0D80CD6-C288-4173-B692-1ED28B38AE5E}"/>
              </a:ext>
            </a:extLst>
          </p:cNvPr>
          <p:cNvSpPr txBox="1"/>
          <p:nvPr/>
        </p:nvSpPr>
        <p:spPr>
          <a:xfrm>
            <a:off x="4547565" y="5757491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373E"/>
                </a:solidFill>
                <a:latin typeface="+mj-lt"/>
              </a:rPr>
              <a:t>Placebo</a:t>
            </a:r>
            <a:endParaRPr lang="en-GB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C409A88-6195-426A-8828-885F4608D833}"/>
              </a:ext>
            </a:extLst>
          </p:cNvPr>
          <p:cNvSpPr txBox="1"/>
          <p:nvPr/>
        </p:nvSpPr>
        <p:spPr>
          <a:xfrm>
            <a:off x="5976731" y="2159144"/>
            <a:ext cx="4167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373E"/>
                </a:solidFill>
                <a:latin typeface="+mj-lt"/>
              </a:rPr>
              <a:t>RCT, 76 EoE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patients</a:t>
            </a:r>
            <a:endParaRPr lang="en-GB" sz="2000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9F4D245-29FD-4C55-8172-24D1DD1EB316}"/>
              </a:ext>
            </a:extLst>
          </p:cNvPr>
          <p:cNvSpPr txBox="1"/>
          <p:nvPr/>
        </p:nvSpPr>
        <p:spPr>
          <a:xfrm>
            <a:off x="5976731" y="3113545"/>
            <a:ext cx="59634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>
                <a:solidFill>
                  <a:srgbClr val="00373E"/>
                </a:solidFill>
                <a:latin typeface="+mj-lt"/>
              </a:rPr>
              <a:t>Sign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improvement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in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dysphagia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(SDI)</a:t>
            </a:r>
          </a:p>
          <a:p>
            <a:endParaRPr lang="nl-NL" sz="2000" dirty="0">
              <a:solidFill>
                <a:srgbClr val="00373E"/>
              </a:solidFill>
              <a:latin typeface="+mj-lt"/>
            </a:endParaRPr>
          </a:p>
          <a:p>
            <a:r>
              <a:rPr lang="nl-NL" sz="2000" dirty="0" err="1">
                <a:solidFill>
                  <a:srgbClr val="00373E"/>
                </a:solidFill>
                <a:latin typeface="+mj-lt"/>
              </a:rPr>
              <a:t>Local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fungi in 10.5%</a:t>
            </a:r>
          </a:p>
          <a:p>
            <a:endParaRPr lang="nl-NL" sz="2000" dirty="0">
              <a:solidFill>
                <a:srgbClr val="00373E"/>
              </a:solidFill>
              <a:latin typeface="+mj-lt"/>
            </a:endParaRPr>
          </a:p>
          <a:p>
            <a:r>
              <a:rPr lang="nl-NL" sz="2000" dirty="0">
                <a:solidFill>
                  <a:srgbClr val="00373E"/>
                </a:solidFill>
                <a:latin typeface="+mj-lt"/>
              </a:rPr>
              <a:t>80%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prefer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effervescent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tablet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above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suspension</a:t>
            </a:r>
            <a:endParaRPr lang="en-GB" sz="2000" dirty="0">
              <a:solidFill>
                <a:srgbClr val="00373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6091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3">
            <a:extLst>
              <a:ext uri="{FF2B5EF4-FFF2-40B4-BE49-F238E27FC236}">
                <a16:creationId xmlns:a16="http://schemas.microsoft.com/office/drawing/2014/main" id="{62B1807C-6D1F-4646-8F25-32EDD8164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6426197"/>
            <a:ext cx="36551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 sz="1600" dirty="0" err="1">
                <a:solidFill>
                  <a:srgbClr val="00373E"/>
                </a:solidFill>
                <a:latin typeface="+mj-lt"/>
              </a:rPr>
              <a:t>Lucendo</a:t>
            </a:r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 et al. </a:t>
            </a:r>
            <a:r>
              <a:rPr lang="nl-NL" altLang="nl-NL" sz="1600" dirty="0" err="1">
                <a:solidFill>
                  <a:srgbClr val="00373E"/>
                </a:solidFill>
                <a:latin typeface="+mj-lt"/>
              </a:rPr>
              <a:t>Gastroenterology</a:t>
            </a:r>
            <a:r>
              <a:rPr lang="nl-NL" altLang="nl-NL" sz="1600">
                <a:solidFill>
                  <a:srgbClr val="00373E"/>
                </a:solidFill>
                <a:latin typeface="+mj-lt"/>
              </a:rPr>
              <a:t> 2019</a:t>
            </a:r>
            <a:endParaRPr lang="en-GB" altLang="nl-NL" sz="1600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C68805E-ADEE-48C2-BC60-8BF4D47AF34A}"/>
              </a:ext>
            </a:extLst>
          </p:cNvPr>
          <p:cNvSpPr txBox="1">
            <a:spLocks/>
          </p:cNvSpPr>
          <p:nvPr/>
        </p:nvSpPr>
        <p:spPr bwMode="auto">
          <a:xfrm>
            <a:off x="347870" y="259430"/>
            <a:ext cx="11062252" cy="6930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nl-NL" sz="2800" b="1" kern="0" dirty="0">
                <a:solidFill>
                  <a:srgbClr val="00373E"/>
                </a:solidFill>
              </a:rPr>
              <a:t>Budesonide effervescent for EoE induction treatment</a:t>
            </a:r>
          </a:p>
        </p:txBody>
      </p:sp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CF7C5400-80C4-43FB-BBED-16DF8CC7174F}"/>
              </a:ext>
            </a:extLst>
          </p:cNvPr>
          <p:cNvGraphicFramePr>
            <a:graphicFrameLocks/>
          </p:cNvGraphicFramePr>
          <p:nvPr/>
        </p:nvGraphicFramePr>
        <p:xfrm>
          <a:off x="6486939" y="1417988"/>
          <a:ext cx="38100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ek 4">
            <a:extLst>
              <a:ext uri="{FF2B5EF4-FFF2-40B4-BE49-F238E27FC236}">
                <a16:creationId xmlns:a16="http://schemas.microsoft.com/office/drawing/2014/main" id="{DFACC396-6601-481B-8960-4509F207A735}"/>
              </a:ext>
            </a:extLst>
          </p:cNvPr>
          <p:cNvGraphicFramePr>
            <a:graphicFrameLocks/>
          </p:cNvGraphicFramePr>
          <p:nvPr/>
        </p:nvGraphicFramePr>
        <p:xfrm>
          <a:off x="2219739" y="1573176"/>
          <a:ext cx="3810000" cy="2130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hthoek 5">
            <a:extLst>
              <a:ext uri="{FF2B5EF4-FFF2-40B4-BE49-F238E27FC236}">
                <a16:creationId xmlns:a16="http://schemas.microsoft.com/office/drawing/2014/main" id="{E4948113-80D2-4AE2-8AF3-A0BCA60880A6}"/>
              </a:ext>
            </a:extLst>
          </p:cNvPr>
          <p:cNvSpPr/>
          <p:nvPr/>
        </p:nvSpPr>
        <p:spPr bwMode="auto">
          <a:xfrm>
            <a:off x="4876800" y="3406389"/>
            <a:ext cx="533400" cy="68999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AF8A7E5-76A5-40A8-BF2C-4A4A6992F80A}"/>
              </a:ext>
            </a:extLst>
          </p:cNvPr>
          <p:cNvSpPr txBox="1"/>
          <p:nvPr/>
        </p:nvSpPr>
        <p:spPr>
          <a:xfrm>
            <a:off x="2676939" y="3501893"/>
            <a:ext cx="1905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003741"/>
                </a:solidFill>
                <a:latin typeface="+mj-lt"/>
              </a:rPr>
              <a:t>Budesonide</a:t>
            </a:r>
          </a:p>
          <a:p>
            <a:r>
              <a:rPr lang="nl-NL" sz="1600" dirty="0" err="1">
                <a:solidFill>
                  <a:srgbClr val="003741"/>
                </a:solidFill>
                <a:latin typeface="+mj-lt"/>
              </a:rPr>
              <a:t>Efferv</a:t>
            </a:r>
            <a:r>
              <a:rPr lang="nl-NL" sz="1600" dirty="0">
                <a:solidFill>
                  <a:srgbClr val="003741"/>
                </a:solidFill>
                <a:latin typeface="+mj-lt"/>
              </a:rPr>
              <a:t> 1 mg BID</a:t>
            </a:r>
            <a:endParaRPr lang="en-GB" sz="1600" dirty="0">
              <a:solidFill>
                <a:srgbClr val="003741"/>
              </a:solidFill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80D1FEF-A39E-4178-92EC-B89902E6DD56}"/>
              </a:ext>
            </a:extLst>
          </p:cNvPr>
          <p:cNvSpPr txBox="1"/>
          <p:nvPr/>
        </p:nvSpPr>
        <p:spPr>
          <a:xfrm>
            <a:off x="7020339" y="3500214"/>
            <a:ext cx="1905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003741"/>
                </a:solidFill>
                <a:latin typeface="+mj-lt"/>
              </a:rPr>
              <a:t>Budesonide</a:t>
            </a:r>
          </a:p>
          <a:p>
            <a:r>
              <a:rPr lang="nl-NL" sz="1600" dirty="0" err="1">
                <a:solidFill>
                  <a:srgbClr val="003741"/>
                </a:solidFill>
                <a:latin typeface="+mj-lt"/>
              </a:rPr>
              <a:t>Efferv</a:t>
            </a:r>
            <a:r>
              <a:rPr lang="nl-NL" sz="1600" dirty="0">
                <a:solidFill>
                  <a:srgbClr val="003741"/>
                </a:solidFill>
                <a:latin typeface="+mj-lt"/>
              </a:rPr>
              <a:t> 1 mg BID</a:t>
            </a:r>
            <a:endParaRPr lang="en-GB" sz="1600" dirty="0">
              <a:solidFill>
                <a:srgbClr val="003741"/>
              </a:solidFill>
              <a:latin typeface="+mj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E9A1CF1-DD93-4AD0-A020-A30DEDEDD199}"/>
              </a:ext>
            </a:extLst>
          </p:cNvPr>
          <p:cNvSpPr txBox="1"/>
          <p:nvPr/>
        </p:nvSpPr>
        <p:spPr>
          <a:xfrm>
            <a:off x="8925339" y="3517834"/>
            <a:ext cx="10668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003741"/>
                </a:solidFill>
                <a:latin typeface="+mj-lt"/>
              </a:rPr>
              <a:t>Placebo </a:t>
            </a:r>
            <a:endParaRPr lang="en-GB" sz="1600" dirty="0">
              <a:solidFill>
                <a:srgbClr val="003741"/>
              </a:solidFill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FC58E11-01B5-49CD-B82A-0854A349E8ED}"/>
              </a:ext>
            </a:extLst>
          </p:cNvPr>
          <p:cNvSpPr txBox="1"/>
          <p:nvPr/>
        </p:nvSpPr>
        <p:spPr>
          <a:xfrm>
            <a:off x="4658139" y="3517834"/>
            <a:ext cx="10668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003741"/>
                </a:solidFill>
                <a:latin typeface="+mj-lt"/>
              </a:rPr>
              <a:t>Placebo </a:t>
            </a:r>
            <a:endParaRPr lang="en-GB" sz="1600" dirty="0">
              <a:solidFill>
                <a:srgbClr val="003741"/>
              </a:solidFill>
              <a:latin typeface="+mj-lt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DE7EEF7-55F4-4FDE-8E1D-5559BDC694E1}"/>
              </a:ext>
            </a:extLst>
          </p:cNvPr>
          <p:cNvSpPr txBox="1"/>
          <p:nvPr/>
        </p:nvSpPr>
        <p:spPr>
          <a:xfrm>
            <a:off x="2600739" y="808389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>
                <a:solidFill>
                  <a:srgbClr val="00373E"/>
                </a:solidFill>
                <a:latin typeface="+mj-lt"/>
              </a:rPr>
              <a:t>Histological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response </a:t>
            </a:r>
          </a:p>
          <a:p>
            <a:pPr algn="ctr"/>
            <a:r>
              <a:rPr lang="nl-NL" dirty="0" err="1">
                <a:solidFill>
                  <a:srgbClr val="00373E"/>
                </a:solidFill>
                <a:latin typeface="+mj-lt"/>
              </a:rPr>
              <a:t>after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6 weeks (n=88)</a:t>
            </a:r>
            <a:endParaRPr lang="en-GB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5DCDC8B-019E-407B-A758-4478B2AC1689}"/>
              </a:ext>
            </a:extLst>
          </p:cNvPr>
          <p:cNvSpPr txBox="1"/>
          <p:nvPr/>
        </p:nvSpPr>
        <p:spPr>
          <a:xfrm>
            <a:off x="6944139" y="808389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>
                <a:solidFill>
                  <a:srgbClr val="00373E"/>
                </a:solidFill>
                <a:latin typeface="+mj-lt"/>
              </a:rPr>
              <a:t>Clinical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response </a:t>
            </a:r>
          </a:p>
          <a:p>
            <a:pPr algn="ctr"/>
            <a:r>
              <a:rPr lang="nl-NL" dirty="0" err="1">
                <a:solidFill>
                  <a:srgbClr val="00373E"/>
                </a:solidFill>
                <a:latin typeface="+mj-lt"/>
              </a:rPr>
              <a:t>after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6 weeks </a:t>
            </a:r>
            <a:r>
              <a:rPr lang="nl-NL" dirty="0" err="1">
                <a:solidFill>
                  <a:srgbClr val="00373E"/>
                </a:solidFill>
                <a:latin typeface="+mj-lt"/>
              </a:rPr>
              <a:t>EEsAI</a:t>
            </a:r>
            <a:r>
              <a:rPr lang="nl-NL" dirty="0">
                <a:solidFill>
                  <a:srgbClr val="00373E"/>
                </a:solidFill>
                <a:latin typeface="+mj-lt"/>
              </a:rPr>
              <a:t> (n=88)</a:t>
            </a:r>
            <a:endParaRPr lang="en-GB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6659E3B-E9DE-4935-9CEB-999C0A2AEDFF}"/>
              </a:ext>
            </a:extLst>
          </p:cNvPr>
          <p:cNvSpPr txBox="1"/>
          <p:nvPr/>
        </p:nvSpPr>
        <p:spPr>
          <a:xfrm>
            <a:off x="407988" y="4245198"/>
            <a:ext cx="9879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73E"/>
                </a:solidFill>
                <a:latin typeface="+mj-lt"/>
              </a:rPr>
              <a:t>Local fungi infection in 5 % under budesonide, 0 % placebo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373E"/>
                </a:solidFill>
                <a:latin typeface="+mj-lt"/>
              </a:rPr>
              <a:t>N</a:t>
            </a:r>
            <a:r>
              <a:rPr lang="en-GB" sz="2000" dirty="0">
                <a:solidFill>
                  <a:srgbClr val="00373E"/>
                </a:solidFill>
                <a:latin typeface="+mj-lt"/>
              </a:rPr>
              <a:t>o change in morning cortisol levels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AFC1BF4-62F7-4056-AF91-B376FFD714AA}"/>
              </a:ext>
            </a:extLst>
          </p:cNvPr>
          <p:cNvSpPr txBox="1"/>
          <p:nvPr/>
        </p:nvSpPr>
        <p:spPr>
          <a:xfrm>
            <a:off x="987529" y="5320827"/>
            <a:ext cx="9782934" cy="400110"/>
          </a:xfrm>
          <a:prstGeom prst="rect">
            <a:avLst/>
          </a:prstGeom>
          <a:solidFill>
            <a:srgbClr val="00374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+mj-lt"/>
              </a:rPr>
              <a:t>Budesonide </a:t>
            </a:r>
            <a:r>
              <a:rPr lang="en-GB" sz="2000" dirty="0" err="1">
                <a:solidFill>
                  <a:schemeClr val="bg1"/>
                </a:solidFill>
                <a:latin typeface="+mj-lt"/>
              </a:rPr>
              <a:t>orodispersible</a:t>
            </a:r>
            <a:r>
              <a:rPr lang="en-GB" sz="2000" dirty="0">
                <a:solidFill>
                  <a:schemeClr val="bg1"/>
                </a:solidFill>
                <a:latin typeface="+mj-lt"/>
              </a:rPr>
              <a:t> tablet is highly effective and safe for remission induction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25CD77DB-9BDA-460D-8DC1-0956900CEF6F}"/>
              </a:ext>
            </a:extLst>
          </p:cNvPr>
          <p:cNvSpPr/>
          <p:nvPr/>
        </p:nvSpPr>
        <p:spPr bwMode="auto">
          <a:xfrm>
            <a:off x="3124200" y="1599918"/>
            <a:ext cx="571500" cy="1875470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CC8577E6-E3E5-492B-89D8-6D21A72977D5}"/>
              </a:ext>
            </a:extLst>
          </p:cNvPr>
          <p:cNvSpPr txBox="1"/>
          <p:nvPr/>
        </p:nvSpPr>
        <p:spPr>
          <a:xfrm>
            <a:off x="3134140" y="1643612"/>
            <a:ext cx="980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00373E"/>
                </a:solidFill>
                <a:latin typeface="+mj-lt"/>
              </a:rPr>
              <a:t>93 %</a:t>
            </a:r>
            <a:endParaRPr lang="en-GB" sz="1400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0087CD3-147A-4B40-AD55-8CC082F78DA4}"/>
              </a:ext>
            </a:extLst>
          </p:cNvPr>
          <p:cNvSpPr txBox="1"/>
          <p:nvPr/>
        </p:nvSpPr>
        <p:spPr>
          <a:xfrm>
            <a:off x="4886740" y="3091412"/>
            <a:ext cx="980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00373E"/>
                </a:solidFill>
                <a:latin typeface="+mj-lt"/>
              </a:rPr>
              <a:t>0 %</a:t>
            </a:r>
            <a:endParaRPr lang="en-GB" sz="1400" dirty="0">
              <a:solidFill>
                <a:srgbClr val="00373E"/>
              </a:solidFill>
              <a:latin typeface="+mj-lt"/>
            </a:endParaRP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25D2EB0C-5790-4BDF-B51A-043246D838F6}"/>
              </a:ext>
            </a:extLst>
          </p:cNvPr>
          <p:cNvCxnSpPr>
            <a:cxnSpLocks/>
          </p:cNvCxnSpPr>
          <p:nvPr/>
        </p:nvCxnSpPr>
        <p:spPr>
          <a:xfrm>
            <a:off x="2560983" y="3475388"/>
            <a:ext cx="342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04F9ED13-715F-4366-ADAE-E65D5D42569E}"/>
              </a:ext>
            </a:extLst>
          </p:cNvPr>
          <p:cNvCxnSpPr>
            <a:cxnSpLocks/>
          </p:cNvCxnSpPr>
          <p:nvPr/>
        </p:nvCxnSpPr>
        <p:spPr>
          <a:xfrm>
            <a:off x="6768559" y="3468764"/>
            <a:ext cx="342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E22D1028-9D4C-484C-8FBB-119462121E34}"/>
              </a:ext>
            </a:extLst>
          </p:cNvPr>
          <p:cNvCxnSpPr>
            <a:cxnSpLocks/>
          </p:cNvCxnSpPr>
          <p:nvPr/>
        </p:nvCxnSpPr>
        <p:spPr>
          <a:xfrm flipV="1">
            <a:off x="2560983" y="1599918"/>
            <a:ext cx="0" cy="1875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70A0251B-197F-45E3-90EC-C8B4C1406186}"/>
              </a:ext>
            </a:extLst>
          </p:cNvPr>
          <p:cNvCxnSpPr>
            <a:cxnSpLocks/>
          </p:cNvCxnSpPr>
          <p:nvPr/>
        </p:nvCxnSpPr>
        <p:spPr>
          <a:xfrm flipV="1">
            <a:off x="6768559" y="1417988"/>
            <a:ext cx="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06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 bwMode="auto">
          <a:xfrm>
            <a:off x="2590800" y="241191"/>
            <a:ext cx="8610600" cy="103663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GB" altLang="nl-NL" sz="2800" kern="0" dirty="0">
                <a:solidFill>
                  <a:srgbClr val="00373E"/>
                </a:solidFill>
              </a:rPr>
              <a:t>Topical steroids maintenance treatment</a:t>
            </a:r>
          </a:p>
        </p:txBody>
      </p:sp>
      <p:sp>
        <p:nvSpPr>
          <p:cNvPr id="3" name="Tijdelijke aanduiding voor inhoud 2"/>
          <p:cNvSpPr txBox="1">
            <a:spLocks/>
          </p:cNvSpPr>
          <p:nvPr/>
        </p:nvSpPr>
        <p:spPr bwMode="auto">
          <a:xfrm>
            <a:off x="401361" y="1120661"/>
            <a:ext cx="6913839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altLang="nl-NL" sz="1800" kern="0" dirty="0">
                <a:solidFill>
                  <a:srgbClr val="00373E"/>
                </a:solidFill>
                <a:latin typeface="+mj-lt"/>
              </a:rPr>
              <a:t>50 weeks 0.25 mg budesonide BID or placebo</a:t>
            </a:r>
          </a:p>
          <a:p>
            <a:r>
              <a:rPr lang="nl-NL" altLang="nl-NL" sz="1800" kern="0" dirty="0">
                <a:solidFill>
                  <a:srgbClr val="00373E"/>
                </a:solidFill>
                <a:latin typeface="+mj-lt"/>
              </a:rPr>
              <a:t>28 </a:t>
            </a:r>
            <a:r>
              <a:rPr lang="nl-NL" altLang="nl-NL" sz="1800" kern="0" dirty="0" err="1">
                <a:solidFill>
                  <a:srgbClr val="00373E"/>
                </a:solidFill>
                <a:latin typeface="+mj-lt"/>
              </a:rPr>
              <a:t>pts</a:t>
            </a:r>
            <a:r>
              <a:rPr lang="nl-NL" altLang="nl-NL" sz="1800" kern="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1800" kern="0" dirty="0" err="1">
                <a:solidFill>
                  <a:srgbClr val="00373E"/>
                </a:solidFill>
                <a:latin typeface="+mj-lt"/>
              </a:rPr>
              <a:t>with</a:t>
            </a:r>
            <a:r>
              <a:rPr lang="nl-NL" altLang="nl-NL" sz="1800" kern="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1800" kern="0" dirty="0" err="1">
                <a:solidFill>
                  <a:srgbClr val="00373E"/>
                </a:solidFill>
                <a:latin typeface="+mj-lt"/>
              </a:rPr>
              <a:t>EoE</a:t>
            </a:r>
            <a:r>
              <a:rPr lang="nl-NL" altLang="nl-NL" sz="1800" kern="0" dirty="0">
                <a:solidFill>
                  <a:srgbClr val="00373E"/>
                </a:solidFill>
                <a:latin typeface="+mj-lt"/>
              </a:rPr>
              <a:t>  in </a:t>
            </a:r>
            <a:r>
              <a:rPr lang="nl-NL" altLang="nl-NL" sz="1800" kern="0" dirty="0" err="1">
                <a:solidFill>
                  <a:srgbClr val="00373E"/>
                </a:solidFill>
                <a:latin typeface="+mj-lt"/>
              </a:rPr>
              <a:t>remission</a:t>
            </a:r>
            <a:r>
              <a:rPr lang="nl-NL" altLang="nl-NL" sz="1800" kern="0" dirty="0">
                <a:solidFill>
                  <a:srgbClr val="00373E"/>
                </a:solidFill>
                <a:latin typeface="+mj-lt"/>
              </a:rPr>
              <a:t> (adult </a:t>
            </a:r>
            <a:r>
              <a:rPr lang="nl-NL" altLang="nl-NL" sz="1800" kern="0" dirty="0" err="1">
                <a:solidFill>
                  <a:srgbClr val="00373E"/>
                </a:solidFill>
                <a:latin typeface="+mj-lt"/>
              </a:rPr>
              <a:t>and</a:t>
            </a:r>
            <a:r>
              <a:rPr lang="nl-NL" altLang="nl-NL" sz="1800" kern="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1800" kern="0" dirty="0" err="1">
                <a:solidFill>
                  <a:srgbClr val="00373E"/>
                </a:solidFill>
                <a:latin typeface="+mj-lt"/>
              </a:rPr>
              <a:t>children</a:t>
            </a:r>
            <a:r>
              <a:rPr lang="nl-NL" altLang="nl-NL" sz="1800" kern="0" dirty="0">
                <a:solidFill>
                  <a:srgbClr val="00373E"/>
                </a:solidFill>
                <a:latin typeface="+mj-lt"/>
              </a:rPr>
              <a:t>&gt;14 </a:t>
            </a:r>
            <a:r>
              <a:rPr lang="nl-NL" altLang="nl-NL" sz="1800" kern="0" dirty="0" err="1">
                <a:solidFill>
                  <a:srgbClr val="00373E"/>
                </a:solidFill>
                <a:latin typeface="+mj-lt"/>
              </a:rPr>
              <a:t>yrs</a:t>
            </a:r>
            <a:r>
              <a:rPr lang="nl-NL" altLang="nl-NL" sz="1800" kern="0" dirty="0">
                <a:solidFill>
                  <a:srgbClr val="00373E"/>
                </a:solidFill>
                <a:latin typeface="+mj-lt"/>
              </a:rPr>
              <a:t>)</a:t>
            </a:r>
          </a:p>
          <a:p>
            <a:endParaRPr lang="nl-NL" altLang="nl-NL" sz="1800" kern="0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740760" y="5265008"/>
            <a:ext cx="4720500" cy="646331"/>
          </a:xfrm>
          <a:prstGeom prst="rect">
            <a:avLst/>
          </a:prstGeom>
          <a:solidFill>
            <a:srgbClr val="00374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altLang="nl-NL" kern="0" dirty="0">
                <a:solidFill>
                  <a:schemeClr val="bg1"/>
                </a:solidFill>
                <a:latin typeface="+mj-lt"/>
              </a:rPr>
              <a:t>Budesonide </a:t>
            </a:r>
            <a:r>
              <a:rPr lang="nl-NL" altLang="nl-NL" kern="0" dirty="0" err="1">
                <a:solidFill>
                  <a:schemeClr val="bg1"/>
                </a:solidFill>
                <a:latin typeface="+mj-lt"/>
              </a:rPr>
              <a:t>extended</a:t>
            </a:r>
            <a:r>
              <a:rPr lang="nl-NL" altLang="nl-NL" kern="0" dirty="0">
                <a:solidFill>
                  <a:schemeClr val="bg1"/>
                </a:solidFill>
                <a:latin typeface="+mj-lt"/>
              </a:rPr>
              <a:t> time in </a:t>
            </a:r>
            <a:r>
              <a:rPr lang="nl-NL" altLang="nl-NL" kern="0" dirty="0" err="1">
                <a:solidFill>
                  <a:schemeClr val="bg1"/>
                </a:solidFill>
                <a:latin typeface="+mj-lt"/>
              </a:rPr>
              <a:t>remission</a:t>
            </a:r>
            <a:r>
              <a:rPr lang="nl-NL" altLang="nl-NL" kern="0" dirty="0">
                <a:solidFill>
                  <a:schemeClr val="bg1"/>
                </a:solidFill>
                <a:latin typeface="+mj-lt"/>
              </a:rPr>
              <a:t>, but </a:t>
            </a:r>
            <a:r>
              <a:rPr lang="nl-NL" altLang="nl-NL" kern="0" dirty="0" err="1">
                <a:solidFill>
                  <a:schemeClr val="bg1"/>
                </a:solidFill>
                <a:latin typeface="+mj-lt"/>
              </a:rPr>
              <a:t>did</a:t>
            </a:r>
            <a:r>
              <a:rPr lang="nl-NL" altLang="nl-NL" kern="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altLang="nl-NL" kern="0" dirty="0" err="1">
                <a:solidFill>
                  <a:schemeClr val="bg1"/>
                </a:solidFill>
                <a:latin typeface="+mj-lt"/>
              </a:rPr>
              <a:t>not</a:t>
            </a:r>
            <a:r>
              <a:rPr lang="nl-NL" altLang="nl-NL" kern="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altLang="nl-NL" kern="0" dirty="0" err="1">
                <a:solidFill>
                  <a:schemeClr val="bg1"/>
                </a:solidFill>
                <a:latin typeface="+mj-lt"/>
              </a:rPr>
              <a:t>prevent</a:t>
            </a:r>
            <a:r>
              <a:rPr lang="nl-NL" altLang="nl-NL" kern="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altLang="nl-NL" kern="0" dirty="0" err="1">
                <a:solidFill>
                  <a:schemeClr val="bg1"/>
                </a:solidFill>
                <a:latin typeface="+mj-lt"/>
              </a:rPr>
              <a:t>recurrence</a:t>
            </a:r>
            <a:endParaRPr lang="en-GB" altLang="nl-NL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946040" y="5274661"/>
            <a:ext cx="3505200" cy="646331"/>
          </a:xfrm>
          <a:prstGeom prst="rect">
            <a:avLst/>
          </a:prstGeom>
          <a:solidFill>
            <a:srgbClr val="00374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altLang="nl-NL" kern="0" dirty="0" err="1">
                <a:solidFill>
                  <a:schemeClr val="bg1"/>
                </a:solidFill>
                <a:latin typeface="+mj-lt"/>
              </a:rPr>
              <a:t>Topical</a:t>
            </a:r>
            <a:r>
              <a:rPr lang="nl-NL" altLang="nl-NL" kern="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altLang="nl-NL" kern="0" dirty="0" err="1">
                <a:solidFill>
                  <a:schemeClr val="bg1"/>
                </a:solidFill>
                <a:latin typeface="+mj-lt"/>
              </a:rPr>
              <a:t>corticosteroids</a:t>
            </a:r>
            <a:r>
              <a:rPr lang="nl-NL" altLang="nl-NL" kern="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altLang="nl-NL" kern="0" dirty="0" err="1">
                <a:solidFill>
                  <a:schemeClr val="bg1"/>
                </a:solidFill>
                <a:latin typeface="+mj-lt"/>
              </a:rPr>
              <a:t>reduce</a:t>
            </a:r>
            <a:r>
              <a:rPr lang="nl-NL" altLang="nl-NL" kern="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altLang="nl-NL" kern="0" dirty="0" err="1">
                <a:solidFill>
                  <a:schemeClr val="bg1"/>
                </a:solidFill>
                <a:latin typeface="+mj-lt"/>
              </a:rPr>
              <a:t>occurrence</a:t>
            </a:r>
            <a:r>
              <a:rPr lang="nl-NL" altLang="nl-NL" kern="0" dirty="0">
                <a:solidFill>
                  <a:schemeClr val="bg1"/>
                </a:solidFill>
                <a:latin typeface="+mj-lt"/>
              </a:rPr>
              <a:t> of bolus </a:t>
            </a:r>
            <a:r>
              <a:rPr lang="nl-NL" altLang="nl-NL" kern="0" dirty="0" err="1">
                <a:solidFill>
                  <a:schemeClr val="bg1"/>
                </a:solidFill>
                <a:latin typeface="+mj-lt"/>
              </a:rPr>
              <a:t>impactions</a:t>
            </a:r>
            <a:endParaRPr lang="en-GB" altLang="nl-NL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620717A-1F48-4F84-B8CD-441942A99E67}"/>
              </a:ext>
            </a:extLst>
          </p:cNvPr>
          <p:cNvSpPr txBox="1"/>
          <p:nvPr/>
        </p:nvSpPr>
        <p:spPr>
          <a:xfrm>
            <a:off x="401361" y="6403291"/>
            <a:ext cx="6162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kern="0" dirty="0" err="1">
                <a:solidFill>
                  <a:srgbClr val="00373E"/>
                </a:solidFill>
              </a:rPr>
              <a:t>Straumann</a:t>
            </a:r>
            <a:r>
              <a:rPr lang="nl-NL" altLang="nl-NL" kern="0" dirty="0">
                <a:solidFill>
                  <a:srgbClr val="00373E"/>
                </a:solidFill>
              </a:rPr>
              <a:t> et al. </a:t>
            </a:r>
            <a:r>
              <a:rPr lang="nl-NL" altLang="nl-NL" kern="0" dirty="0" err="1">
                <a:solidFill>
                  <a:srgbClr val="00373E"/>
                </a:solidFill>
              </a:rPr>
              <a:t>Clin</a:t>
            </a:r>
            <a:r>
              <a:rPr lang="nl-NL" altLang="nl-NL" kern="0" dirty="0">
                <a:solidFill>
                  <a:srgbClr val="00373E"/>
                </a:solidFill>
              </a:rPr>
              <a:t> Gastrol </a:t>
            </a:r>
            <a:r>
              <a:rPr lang="nl-NL" altLang="nl-NL" kern="0" dirty="0" err="1">
                <a:solidFill>
                  <a:srgbClr val="00373E"/>
                </a:solidFill>
              </a:rPr>
              <a:t>Hepatol</a:t>
            </a:r>
            <a:r>
              <a:rPr lang="nl-NL" altLang="nl-NL" kern="0" dirty="0">
                <a:solidFill>
                  <a:srgbClr val="00373E"/>
                </a:solidFill>
              </a:rPr>
              <a:t> 2011</a:t>
            </a:r>
          </a:p>
          <a:p>
            <a:endParaRPr lang="en-GB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FD57C0A-767E-43F5-8916-075391A9A11F}"/>
              </a:ext>
            </a:extLst>
          </p:cNvPr>
          <p:cNvSpPr/>
          <p:nvPr/>
        </p:nvSpPr>
        <p:spPr>
          <a:xfrm>
            <a:off x="7946040" y="6403291"/>
            <a:ext cx="350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kern="0" dirty="0">
                <a:solidFill>
                  <a:srgbClr val="00373E"/>
                </a:solidFill>
              </a:rPr>
              <a:t>Kuchen et al. </a:t>
            </a:r>
            <a:r>
              <a:rPr lang="nl-NL" altLang="nl-NL" kern="0" dirty="0" err="1">
                <a:solidFill>
                  <a:srgbClr val="00373E"/>
                </a:solidFill>
              </a:rPr>
              <a:t>Allergy</a:t>
            </a:r>
            <a:r>
              <a:rPr lang="nl-NL" altLang="nl-NL" kern="0" dirty="0">
                <a:solidFill>
                  <a:srgbClr val="00373E"/>
                </a:solidFill>
              </a:rPr>
              <a:t> 2014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E09D050-E173-464A-AC4A-C98BF5EA1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766776"/>
            <a:ext cx="4267200" cy="332444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4F577F3-640D-4B25-BD45-AE20FA856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896" y="1393292"/>
            <a:ext cx="4509052" cy="3542827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43613CBD-1BEC-4EEE-9705-57ABAEB2789D}"/>
              </a:ext>
            </a:extLst>
          </p:cNvPr>
          <p:cNvSpPr/>
          <p:nvPr/>
        </p:nvSpPr>
        <p:spPr>
          <a:xfrm>
            <a:off x="1351722" y="4529629"/>
            <a:ext cx="3982277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kstvak 4"/>
          <p:cNvSpPr txBox="1"/>
          <p:nvPr/>
        </p:nvSpPr>
        <p:spPr>
          <a:xfrm>
            <a:off x="4373216" y="4414556"/>
            <a:ext cx="96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rgbClr val="00373E"/>
                </a:solidFill>
                <a:latin typeface="+mj-lt"/>
              </a:rPr>
              <a:t>Daily </a:t>
            </a:r>
            <a:r>
              <a:rPr lang="nl-NL" sz="1400" dirty="0" err="1">
                <a:solidFill>
                  <a:srgbClr val="00373E"/>
                </a:solidFill>
                <a:latin typeface="+mj-lt"/>
              </a:rPr>
              <a:t>steroids</a:t>
            </a:r>
            <a:endParaRPr lang="nl-NL" sz="1400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2238790" y="4414556"/>
            <a:ext cx="862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rgbClr val="00373E"/>
                </a:solidFill>
                <a:latin typeface="+mj-lt"/>
              </a:rPr>
              <a:t>Few  </a:t>
            </a:r>
            <a:r>
              <a:rPr lang="nl-NL" sz="1400" dirty="0" err="1">
                <a:solidFill>
                  <a:srgbClr val="00373E"/>
                </a:solidFill>
                <a:latin typeface="+mj-lt"/>
              </a:rPr>
              <a:t>steroids</a:t>
            </a:r>
            <a:endParaRPr lang="nl-NL" sz="1400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 bwMode="auto">
          <a:xfrm>
            <a:off x="7364896" y="1124797"/>
            <a:ext cx="533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altLang="nl-NL" sz="1800" kern="0" dirty="0" err="1">
                <a:solidFill>
                  <a:srgbClr val="00373E"/>
                </a:solidFill>
                <a:latin typeface="+mj-lt"/>
              </a:rPr>
              <a:t>Retrospective</a:t>
            </a:r>
            <a:r>
              <a:rPr lang="nl-NL" altLang="nl-NL" sz="1800" kern="0" dirty="0">
                <a:solidFill>
                  <a:srgbClr val="00373E"/>
                </a:solidFill>
                <a:latin typeface="+mj-lt"/>
              </a:rPr>
              <a:t> analysis of Swiss EoE Cohort</a:t>
            </a:r>
          </a:p>
          <a:p>
            <a:endParaRPr lang="nl-NL" altLang="nl-NL" sz="1800" kern="0" dirty="0">
              <a:solidFill>
                <a:srgbClr val="00373E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4101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 bwMode="auto">
          <a:xfrm>
            <a:off x="371475" y="463826"/>
            <a:ext cx="11210925" cy="953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nl-NL" altLang="nl-NL" dirty="0" err="1">
                <a:solidFill>
                  <a:srgbClr val="00373E"/>
                </a:solidFill>
                <a:cs typeface="Calibri" pitchFamily="34" charset="0"/>
              </a:rPr>
              <a:t>Dietary</a:t>
            </a:r>
            <a:r>
              <a:rPr lang="nl-NL" altLang="nl-NL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dirty="0" err="1">
                <a:solidFill>
                  <a:srgbClr val="00373E"/>
                </a:solidFill>
                <a:cs typeface="Calibri" pitchFamily="34" charset="0"/>
              </a:rPr>
              <a:t>treatments</a:t>
            </a:r>
            <a:r>
              <a:rPr lang="nl-NL" altLang="nl-NL" dirty="0">
                <a:solidFill>
                  <a:srgbClr val="00373E"/>
                </a:solidFill>
                <a:cs typeface="Calibri" pitchFamily="34" charset="0"/>
              </a:rPr>
              <a:t> </a:t>
            </a:r>
            <a:endParaRPr lang="en-GB" altLang="nl-NL" dirty="0">
              <a:solidFill>
                <a:srgbClr val="00373E"/>
              </a:solidFill>
              <a:cs typeface="Calibri" pitchFamily="34" charset="0"/>
            </a:endParaRPr>
          </a:p>
        </p:txBody>
      </p:sp>
      <p:sp>
        <p:nvSpPr>
          <p:cNvPr id="22531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371475" y="1417638"/>
            <a:ext cx="1014412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 sz="24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Elementary</a:t>
            </a:r>
            <a:r>
              <a:rPr lang="nl-NL" altLang="nl-NL" sz="24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diets: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amino-acid</a:t>
            </a:r>
            <a:r>
              <a:rPr lang="nl-NL" altLang="nl-NL" sz="24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based</a:t>
            </a:r>
            <a:r>
              <a:rPr lang="nl-NL" altLang="nl-NL" sz="24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formulas</a:t>
            </a:r>
            <a:r>
              <a:rPr lang="nl-NL" altLang="nl-NL" sz="24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</a:p>
          <a:p>
            <a:pPr lvl="1">
              <a:buNone/>
            </a:pPr>
            <a:endParaRPr lang="nl-NL" altLang="nl-NL" sz="2000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r>
              <a:rPr lang="nl-NL" altLang="nl-NL" sz="24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Elimination</a:t>
            </a:r>
            <a:r>
              <a:rPr lang="nl-NL" altLang="nl-NL" sz="24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diets: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elimination</a:t>
            </a:r>
            <a:r>
              <a:rPr lang="nl-NL" altLang="nl-NL" sz="24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of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certain</a:t>
            </a:r>
            <a:r>
              <a:rPr lang="nl-NL" altLang="nl-NL" sz="24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food</a:t>
            </a:r>
            <a:r>
              <a:rPr lang="nl-NL" altLang="nl-NL" sz="24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allergens</a:t>
            </a:r>
            <a:endParaRPr lang="nl-NL" altLang="nl-NL" sz="2400" dirty="0">
              <a:solidFill>
                <a:srgbClr val="00373E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22336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16835" y="6430964"/>
            <a:ext cx="32169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1600" dirty="0">
                <a:solidFill>
                  <a:srgbClr val="00373E"/>
                </a:solidFill>
                <a:latin typeface="+mj-lt"/>
                <a:cs typeface="Calibri" pitchFamily="34" charset="0"/>
              </a:rPr>
              <a:t>Warners et al. APT 2017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85800" y="4648200"/>
            <a:ext cx="110688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373E"/>
                </a:solidFill>
                <a:latin typeface="+mj-lt"/>
              </a:rPr>
              <a:t>Straumann</a:t>
            </a:r>
            <a:r>
              <a:rPr lang="en-US" dirty="0">
                <a:solidFill>
                  <a:srgbClr val="00373E"/>
                </a:solidFill>
                <a:latin typeface="+mj-lt"/>
              </a:rPr>
              <a:t> Dysphagia Instrument decreased from 6 (3–8) to 0 (0–0)</a:t>
            </a:r>
          </a:p>
          <a:p>
            <a:r>
              <a:rPr lang="en-US" dirty="0">
                <a:solidFill>
                  <a:srgbClr val="00373E"/>
                </a:solidFill>
                <a:latin typeface="+mj-lt"/>
              </a:rPr>
              <a:t> - 15/17 (88%) patients became completely asymptomatic</a:t>
            </a:r>
          </a:p>
          <a:p>
            <a:endParaRPr lang="en-US" dirty="0">
              <a:solidFill>
                <a:srgbClr val="00373E"/>
              </a:solidFill>
              <a:latin typeface="+mj-lt"/>
            </a:endParaRPr>
          </a:p>
          <a:p>
            <a:r>
              <a:rPr lang="en-US" dirty="0">
                <a:solidFill>
                  <a:srgbClr val="00373E"/>
                </a:solidFill>
                <a:latin typeface="+mj-lt"/>
              </a:rPr>
              <a:t>EREFS endoscopic scores decreased from 7 (4–8) to 3 (2–6)</a:t>
            </a:r>
          </a:p>
          <a:p>
            <a:r>
              <a:rPr lang="en-US" dirty="0">
                <a:solidFill>
                  <a:srgbClr val="00373E"/>
                </a:solidFill>
                <a:latin typeface="+mj-lt"/>
              </a:rPr>
              <a:t> - Only inflammatory EREFS signs decreased, </a:t>
            </a:r>
            <a:r>
              <a:rPr lang="en-US" dirty="0" err="1">
                <a:solidFill>
                  <a:srgbClr val="00373E"/>
                </a:solidFill>
                <a:latin typeface="+mj-lt"/>
              </a:rPr>
              <a:t>fibrostenotic</a:t>
            </a:r>
            <a:r>
              <a:rPr lang="en-US" dirty="0">
                <a:solidFill>
                  <a:srgbClr val="00373E"/>
                </a:solidFill>
                <a:latin typeface="+mj-lt"/>
              </a:rPr>
              <a:t> EREFS signs did not </a:t>
            </a:r>
            <a:endParaRPr lang="nl-NL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C22D227-9F6A-4886-9F33-AE09602BAA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solidFill>
            <a:schemeClr val="bg1"/>
          </a:solidFill>
          <a:ln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nl-NL" altLang="nl-NL" sz="3600" dirty="0" err="1">
                <a:solidFill>
                  <a:srgbClr val="00373E"/>
                </a:solidFill>
              </a:rPr>
              <a:t>Elemental</a:t>
            </a:r>
            <a:r>
              <a:rPr lang="nl-NL" altLang="nl-NL" sz="3600" dirty="0">
                <a:solidFill>
                  <a:srgbClr val="00373E"/>
                </a:solidFill>
              </a:rPr>
              <a:t> </a:t>
            </a:r>
            <a:r>
              <a:rPr lang="nl-NL" altLang="nl-NL" sz="3600" dirty="0" err="1">
                <a:solidFill>
                  <a:srgbClr val="00373E"/>
                </a:solidFill>
              </a:rPr>
              <a:t>diet</a:t>
            </a:r>
            <a:r>
              <a:rPr lang="nl-NL" altLang="nl-NL" sz="3600" dirty="0">
                <a:solidFill>
                  <a:srgbClr val="00373E"/>
                </a:solidFill>
              </a:rPr>
              <a:t> in adult </a:t>
            </a:r>
            <a:r>
              <a:rPr lang="nl-NL" altLang="nl-NL" sz="3600" dirty="0" err="1">
                <a:solidFill>
                  <a:srgbClr val="00373E"/>
                </a:solidFill>
              </a:rPr>
              <a:t>EoE</a:t>
            </a:r>
            <a:r>
              <a:rPr lang="nl-NL" altLang="nl-NL" sz="3600" dirty="0">
                <a:solidFill>
                  <a:srgbClr val="00373E"/>
                </a:solidFill>
              </a:rPr>
              <a:t> </a:t>
            </a:r>
            <a:r>
              <a:rPr lang="nl-NL" altLang="nl-NL" sz="3600" dirty="0" err="1">
                <a:solidFill>
                  <a:srgbClr val="00373E"/>
                </a:solidFill>
              </a:rPr>
              <a:t>patients</a:t>
            </a:r>
            <a:endParaRPr lang="nl-NL" altLang="nl-NL" sz="3600" dirty="0">
              <a:solidFill>
                <a:srgbClr val="00373E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09600" y="1060176"/>
            <a:ext cx="1158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373E"/>
                </a:solidFill>
                <a:latin typeface="+mj-lt"/>
              </a:rPr>
              <a:t>4 week trial of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Neocate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(Nutricia), no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other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foods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allowed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besides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tea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and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sugar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free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chewing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gum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4D0E60A-04B8-4249-B4FC-6FF8B8DE3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339" y="1765086"/>
            <a:ext cx="4001653" cy="261970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AF25A92-220B-490F-9B5A-7730AEC17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54" y="1460286"/>
            <a:ext cx="5884691" cy="3145266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 bwMode="auto">
          <a:xfrm>
            <a:off x="1364973" y="4364539"/>
            <a:ext cx="3140766" cy="24101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373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2791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834886" y="190501"/>
            <a:ext cx="10376451" cy="114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nl-NL" altLang="nl-NL" sz="3600" dirty="0">
                <a:solidFill>
                  <a:srgbClr val="00373E"/>
                </a:solidFill>
              </a:rPr>
              <a:t>Six food </a:t>
            </a:r>
            <a:r>
              <a:rPr lang="nl-NL" altLang="nl-NL" sz="3600" dirty="0" err="1">
                <a:solidFill>
                  <a:srgbClr val="00373E"/>
                </a:solidFill>
              </a:rPr>
              <a:t>elimination</a:t>
            </a:r>
            <a:r>
              <a:rPr lang="nl-NL" altLang="nl-NL" sz="3600" dirty="0">
                <a:solidFill>
                  <a:srgbClr val="00373E"/>
                </a:solidFill>
              </a:rPr>
              <a:t> </a:t>
            </a:r>
            <a:r>
              <a:rPr lang="nl-NL" altLang="nl-NL" sz="3600" dirty="0" err="1">
                <a:solidFill>
                  <a:srgbClr val="00373E"/>
                </a:solidFill>
              </a:rPr>
              <a:t>diet</a:t>
            </a:r>
            <a:r>
              <a:rPr lang="nl-NL" altLang="nl-NL" sz="3600" dirty="0">
                <a:solidFill>
                  <a:srgbClr val="00373E"/>
                </a:solidFill>
              </a:rPr>
              <a:t> in </a:t>
            </a:r>
            <a:r>
              <a:rPr lang="nl-NL" altLang="nl-NL" sz="3600" dirty="0" err="1">
                <a:solidFill>
                  <a:srgbClr val="00373E"/>
                </a:solidFill>
              </a:rPr>
              <a:t>adults</a:t>
            </a:r>
            <a:r>
              <a:rPr lang="nl-NL" altLang="nl-NL" sz="3600" dirty="0">
                <a:solidFill>
                  <a:srgbClr val="00373E"/>
                </a:solidFill>
              </a:rPr>
              <a:t> </a:t>
            </a:r>
            <a:r>
              <a:rPr lang="nl-NL" altLang="nl-NL" sz="3600" dirty="0" err="1">
                <a:solidFill>
                  <a:srgbClr val="00373E"/>
                </a:solidFill>
              </a:rPr>
              <a:t>with</a:t>
            </a:r>
            <a:r>
              <a:rPr lang="nl-NL" altLang="nl-NL" sz="3600" dirty="0">
                <a:solidFill>
                  <a:srgbClr val="00373E"/>
                </a:solidFill>
              </a:rPr>
              <a:t> EoE</a:t>
            </a:r>
            <a:endParaRPr lang="en-GB" altLang="nl-NL" sz="3600" dirty="0">
              <a:solidFill>
                <a:srgbClr val="00373E"/>
              </a:solidFill>
            </a:endParaRPr>
          </a:p>
        </p:txBody>
      </p:sp>
      <p:sp>
        <p:nvSpPr>
          <p:cNvPr id="24580" name="Tijdelijke aanduiding voor inhoud 2"/>
          <p:cNvSpPr>
            <a:spLocks noGrp="1"/>
          </p:cNvSpPr>
          <p:nvPr>
            <p:ph idx="4294967295"/>
          </p:nvPr>
        </p:nvSpPr>
        <p:spPr bwMode="auto">
          <a:xfrm>
            <a:off x="583096" y="1696278"/>
            <a:ext cx="6351104" cy="442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50 subjects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with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EoE</a:t>
            </a:r>
          </a:p>
          <a:p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6 weeks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removal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of most common food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allergens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: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cow’s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milk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,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soy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,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wheat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,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egg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,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peanut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,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seafood</a:t>
            </a:r>
            <a:endParaRPr lang="nl-NL" altLang="nl-NL" sz="2000" dirty="0">
              <a:solidFill>
                <a:srgbClr val="00373E"/>
              </a:solidFill>
              <a:latin typeface="+mj-lt"/>
            </a:endParaRPr>
          </a:p>
          <a:p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Results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:</a:t>
            </a:r>
          </a:p>
          <a:p>
            <a:pPr lvl="1"/>
            <a:r>
              <a:rPr lang="nl-NL" altLang="nl-NL" sz="1800" dirty="0">
                <a:solidFill>
                  <a:srgbClr val="00373E"/>
                </a:solidFill>
                <a:latin typeface="+mj-lt"/>
              </a:rPr>
              <a:t>74% </a:t>
            </a:r>
            <a:r>
              <a:rPr lang="nl-NL" altLang="nl-NL" sz="1800" dirty="0" err="1">
                <a:solidFill>
                  <a:srgbClr val="00373E"/>
                </a:solidFill>
                <a:latin typeface="+mj-lt"/>
              </a:rPr>
              <a:t>histologic</a:t>
            </a:r>
            <a:r>
              <a:rPr lang="nl-NL" altLang="nl-NL" sz="1800" dirty="0">
                <a:solidFill>
                  <a:srgbClr val="00373E"/>
                </a:solidFill>
                <a:latin typeface="+mj-lt"/>
              </a:rPr>
              <a:t> response (&lt; 10 </a:t>
            </a:r>
            <a:r>
              <a:rPr lang="nl-NL" altLang="nl-NL" sz="1800" dirty="0" err="1">
                <a:solidFill>
                  <a:srgbClr val="00373E"/>
                </a:solidFill>
                <a:latin typeface="+mj-lt"/>
              </a:rPr>
              <a:t>eos</a:t>
            </a:r>
            <a:r>
              <a:rPr lang="nl-NL" altLang="nl-NL" sz="1800" dirty="0">
                <a:solidFill>
                  <a:srgbClr val="00373E"/>
                </a:solidFill>
                <a:latin typeface="+mj-lt"/>
              </a:rPr>
              <a:t>/</a:t>
            </a:r>
            <a:r>
              <a:rPr lang="nl-NL" altLang="nl-NL" sz="1800" dirty="0" err="1">
                <a:solidFill>
                  <a:srgbClr val="00373E"/>
                </a:solidFill>
                <a:latin typeface="+mj-lt"/>
              </a:rPr>
              <a:t>hpf</a:t>
            </a:r>
            <a:r>
              <a:rPr lang="nl-NL" altLang="nl-NL" sz="1800" dirty="0">
                <a:solidFill>
                  <a:srgbClr val="00373E"/>
                </a:solidFill>
                <a:latin typeface="+mj-lt"/>
              </a:rPr>
              <a:t>)</a:t>
            </a:r>
          </a:p>
          <a:p>
            <a:pPr lvl="1"/>
            <a:r>
              <a:rPr lang="nl-NL" altLang="nl-NL" sz="1800" dirty="0">
                <a:solidFill>
                  <a:srgbClr val="00373E"/>
                </a:solidFill>
                <a:latin typeface="+mj-lt"/>
              </a:rPr>
              <a:t>90% </a:t>
            </a:r>
            <a:r>
              <a:rPr lang="nl-NL" altLang="nl-NL" sz="1800" dirty="0" err="1">
                <a:solidFill>
                  <a:srgbClr val="00373E"/>
                </a:solidFill>
                <a:latin typeface="+mj-lt"/>
              </a:rPr>
              <a:t>symptom</a:t>
            </a:r>
            <a:r>
              <a:rPr lang="nl-NL" altLang="nl-NL" sz="1800" dirty="0">
                <a:solidFill>
                  <a:srgbClr val="00373E"/>
                </a:solidFill>
                <a:latin typeface="+mj-lt"/>
              </a:rPr>
              <a:t> response</a:t>
            </a:r>
            <a:endParaRPr lang="en-GB" altLang="nl-NL" sz="1800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24582" name="Tekstvak 3"/>
          <p:cNvSpPr txBox="1">
            <a:spLocks noChangeArrowheads="1"/>
          </p:cNvSpPr>
          <p:nvPr/>
        </p:nvSpPr>
        <p:spPr bwMode="auto">
          <a:xfrm>
            <a:off x="407988" y="6421025"/>
            <a:ext cx="38010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Gonsalves et al. </a:t>
            </a:r>
            <a:r>
              <a:rPr lang="nl-NL" altLang="nl-NL" sz="1600" dirty="0" err="1">
                <a:solidFill>
                  <a:srgbClr val="00373E"/>
                </a:solidFill>
                <a:latin typeface="+mj-lt"/>
              </a:rPr>
              <a:t>Gastroenterology</a:t>
            </a:r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 2012</a:t>
            </a:r>
            <a:endParaRPr lang="en-GB" altLang="nl-NL" sz="1600" dirty="0">
              <a:solidFill>
                <a:srgbClr val="00373E"/>
              </a:solidFill>
              <a:latin typeface="+mj-lt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F8854D0-5C73-40A3-8992-8EC25DFDE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088" y="1039814"/>
            <a:ext cx="352425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4496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981200" y="94075"/>
            <a:ext cx="8229600" cy="1143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nl-NL" altLang="nl-NL" dirty="0">
                <a:solidFill>
                  <a:srgbClr val="00373E"/>
                </a:solidFill>
              </a:rPr>
              <a:t>Effect of food </a:t>
            </a:r>
            <a:r>
              <a:rPr lang="nl-NL" altLang="nl-NL" dirty="0" err="1">
                <a:solidFill>
                  <a:srgbClr val="00373E"/>
                </a:solidFill>
              </a:rPr>
              <a:t>reintroduction</a:t>
            </a:r>
            <a:endParaRPr lang="en-GB" altLang="nl-NL" dirty="0">
              <a:solidFill>
                <a:srgbClr val="00373E"/>
              </a:solidFill>
            </a:endParaRPr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2" y="1570039"/>
            <a:ext cx="402907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5614" name="Tekstvak 17"/>
          <p:cNvSpPr txBox="1">
            <a:spLocks noChangeArrowheads="1"/>
          </p:cNvSpPr>
          <p:nvPr/>
        </p:nvSpPr>
        <p:spPr bwMode="auto">
          <a:xfrm>
            <a:off x="6477000" y="121920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l-NL" altLang="nl-NL" sz="1800" dirty="0">
                <a:solidFill>
                  <a:srgbClr val="00373E"/>
                </a:solidFill>
                <a:latin typeface="+mj-lt"/>
              </a:rPr>
              <a:t>Baseline</a:t>
            </a:r>
            <a:endParaRPr lang="en-GB" altLang="nl-NL" sz="1800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25615" name="Tekstvak 18"/>
          <p:cNvSpPr txBox="1">
            <a:spLocks noChangeArrowheads="1"/>
          </p:cNvSpPr>
          <p:nvPr/>
        </p:nvSpPr>
        <p:spPr bwMode="auto">
          <a:xfrm>
            <a:off x="7696200" y="12192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l-NL" altLang="nl-NL" sz="1800">
                <a:solidFill>
                  <a:srgbClr val="00373E"/>
                </a:solidFill>
                <a:latin typeface="+mj-lt"/>
              </a:rPr>
              <a:t>Post diet</a:t>
            </a:r>
            <a:endParaRPr lang="en-GB" altLang="nl-NL" sz="180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25616" name="Tekstvak 19"/>
          <p:cNvSpPr txBox="1">
            <a:spLocks noChangeArrowheads="1"/>
          </p:cNvSpPr>
          <p:nvPr/>
        </p:nvSpPr>
        <p:spPr bwMode="auto">
          <a:xfrm>
            <a:off x="9144000" y="121920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l-NL" altLang="nl-NL" sz="1800">
                <a:solidFill>
                  <a:srgbClr val="00373E"/>
                </a:solidFill>
                <a:latin typeface="+mj-lt"/>
              </a:rPr>
              <a:t>Reintro</a:t>
            </a:r>
            <a:endParaRPr lang="en-GB" altLang="nl-NL" sz="180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25617" name="Tekstvak 20"/>
          <p:cNvSpPr txBox="1">
            <a:spLocks noChangeArrowheads="1"/>
          </p:cNvSpPr>
          <p:nvPr/>
        </p:nvSpPr>
        <p:spPr bwMode="auto">
          <a:xfrm>
            <a:off x="6019796" y="5867400"/>
            <a:ext cx="5867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Skin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prick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testing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was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</a:rPr>
              <a:t>predictive</a:t>
            </a:r>
            <a:r>
              <a:rPr lang="nl-NL" altLang="nl-NL" sz="2000" dirty="0">
                <a:solidFill>
                  <a:srgbClr val="00373E"/>
                </a:solidFill>
                <a:latin typeface="+mj-lt"/>
              </a:rPr>
              <a:t> in 13%</a:t>
            </a:r>
            <a:endParaRPr lang="en-GB" altLang="nl-NL" sz="2000" dirty="0">
              <a:solidFill>
                <a:srgbClr val="00373E"/>
              </a:solidFill>
              <a:latin typeface="+mj-lt"/>
            </a:endParaRPr>
          </a:p>
        </p:txBody>
      </p:sp>
      <p:sp>
        <p:nvSpPr>
          <p:cNvPr id="18" name="Tekstvak 3">
            <a:extLst>
              <a:ext uri="{FF2B5EF4-FFF2-40B4-BE49-F238E27FC236}">
                <a16:creationId xmlns:a16="http://schemas.microsoft.com/office/drawing/2014/main" id="{FD13F7F1-DEFC-46B8-A549-AAF9B3E6E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6421025"/>
            <a:ext cx="38010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Gonsalves et al. </a:t>
            </a:r>
            <a:r>
              <a:rPr lang="nl-NL" altLang="nl-NL" sz="1600" dirty="0" err="1">
                <a:solidFill>
                  <a:srgbClr val="00373E"/>
                </a:solidFill>
                <a:latin typeface="+mj-lt"/>
              </a:rPr>
              <a:t>Gastroenterology</a:t>
            </a:r>
            <a:r>
              <a:rPr lang="nl-NL" altLang="nl-NL" sz="1600" dirty="0">
                <a:solidFill>
                  <a:srgbClr val="00373E"/>
                </a:solidFill>
                <a:latin typeface="+mj-lt"/>
              </a:rPr>
              <a:t> 2012</a:t>
            </a:r>
            <a:endParaRPr lang="en-GB" altLang="nl-NL" sz="1600" dirty="0">
              <a:solidFill>
                <a:srgbClr val="00373E"/>
              </a:solidFill>
              <a:latin typeface="+mj-lt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E416D6B-FCF9-4A1E-AE91-A70C18BAD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19200"/>
            <a:ext cx="4419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31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371474" y="1257300"/>
            <a:ext cx="10733847" cy="22097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Emperic</a:t>
            </a:r>
            <a:r>
              <a:rPr lang="nl-NL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exclusion</a:t>
            </a:r>
            <a:r>
              <a:rPr lang="nl-NL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of prevalent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allergens</a:t>
            </a:r>
            <a:r>
              <a:rPr lang="nl-NL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(</a:t>
            </a:r>
            <a:r>
              <a:rPr lang="fi-FI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milk, soja, wheat, egg, peanut of shellfish)</a:t>
            </a:r>
          </a:p>
          <a:p>
            <a:pPr lvl="1"/>
            <a:r>
              <a:rPr lang="nl-NL" sz="1600" dirty="0" err="1">
                <a:solidFill>
                  <a:srgbClr val="00373E"/>
                </a:solidFill>
                <a:latin typeface="+mj-lt"/>
              </a:rPr>
              <a:t>Adherence</a:t>
            </a:r>
            <a:r>
              <a:rPr lang="nl-NL" sz="1600" dirty="0">
                <a:solidFill>
                  <a:srgbClr val="00373E"/>
                </a:solidFill>
                <a:latin typeface="+mj-lt"/>
              </a:rPr>
              <a:t> is </a:t>
            </a:r>
            <a:r>
              <a:rPr lang="nl-NL" sz="1600" dirty="0" err="1">
                <a:solidFill>
                  <a:srgbClr val="00373E"/>
                </a:solidFill>
                <a:latin typeface="+mj-lt"/>
              </a:rPr>
              <a:t>problem</a:t>
            </a:r>
            <a:r>
              <a:rPr lang="nl-NL" sz="1600" dirty="0">
                <a:solidFill>
                  <a:srgbClr val="00373E"/>
                </a:solidFill>
                <a:latin typeface="+mj-lt"/>
              </a:rPr>
              <a:t>: </a:t>
            </a:r>
            <a:r>
              <a:rPr lang="nl-NL" sz="1600" dirty="0" err="1">
                <a:solidFill>
                  <a:srgbClr val="00373E"/>
                </a:solidFill>
                <a:latin typeface="+mj-lt"/>
              </a:rPr>
              <a:t>very</a:t>
            </a:r>
            <a:r>
              <a:rPr lang="nl-NL" sz="16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1600" dirty="0" err="1">
                <a:solidFill>
                  <a:srgbClr val="00373E"/>
                </a:solidFill>
                <a:latin typeface="+mj-lt"/>
              </a:rPr>
              <a:t>broad</a:t>
            </a:r>
            <a:r>
              <a:rPr lang="nl-NL" sz="16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1600" dirty="0" err="1">
                <a:solidFill>
                  <a:srgbClr val="00373E"/>
                </a:solidFill>
                <a:latin typeface="+mj-lt"/>
              </a:rPr>
              <a:t>exclusion</a:t>
            </a:r>
            <a:endParaRPr lang="nl-NL" sz="1600" dirty="0">
              <a:solidFill>
                <a:srgbClr val="00373E"/>
              </a:solidFill>
              <a:latin typeface="+mj-lt"/>
            </a:endParaRPr>
          </a:p>
          <a:p>
            <a:pPr lvl="1"/>
            <a:r>
              <a:rPr lang="nl-NL" sz="1600" dirty="0" err="1">
                <a:solidFill>
                  <a:srgbClr val="00373E"/>
                </a:solidFill>
                <a:latin typeface="+mj-lt"/>
              </a:rPr>
              <a:t>Symptoms</a:t>
            </a:r>
            <a:r>
              <a:rPr lang="nl-NL" sz="16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1600" dirty="0" err="1">
                <a:solidFill>
                  <a:srgbClr val="00373E"/>
                </a:solidFill>
                <a:latin typeface="+mj-lt"/>
              </a:rPr>
              <a:t>unreliable</a:t>
            </a:r>
            <a:r>
              <a:rPr lang="nl-NL" sz="16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1600" dirty="0" err="1">
                <a:solidFill>
                  <a:srgbClr val="00373E"/>
                </a:solidFill>
                <a:latin typeface="+mj-lt"/>
              </a:rPr>
              <a:t>for</a:t>
            </a:r>
            <a:r>
              <a:rPr lang="nl-NL" sz="16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1600" dirty="0" err="1">
                <a:solidFill>
                  <a:srgbClr val="00373E"/>
                </a:solidFill>
                <a:latin typeface="+mj-lt"/>
              </a:rPr>
              <a:t>exclusion</a:t>
            </a:r>
            <a:endParaRPr lang="nl-NL" sz="1600" dirty="0">
              <a:solidFill>
                <a:srgbClr val="00373E"/>
              </a:solidFill>
              <a:latin typeface="+mj-lt"/>
            </a:endParaRPr>
          </a:p>
          <a:p>
            <a:pPr lvl="1"/>
            <a:r>
              <a:rPr lang="nl-NL" sz="1600" dirty="0">
                <a:solidFill>
                  <a:srgbClr val="00373E"/>
                </a:solidFill>
                <a:latin typeface="+mj-lt"/>
              </a:rPr>
              <a:t>Multiple </a:t>
            </a:r>
            <a:r>
              <a:rPr lang="nl-NL" sz="1600" dirty="0" err="1">
                <a:solidFill>
                  <a:srgbClr val="00373E"/>
                </a:solidFill>
                <a:latin typeface="+mj-lt"/>
              </a:rPr>
              <a:t>endoscopies</a:t>
            </a:r>
            <a:r>
              <a:rPr lang="nl-NL" sz="16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1600" dirty="0" err="1">
                <a:solidFill>
                  <a:srgbClr val="00373E"/>
                </a:solidFill>
                <a:latin typeface="+mj-lt"/>
              </a:rPr>
              <a:t>with</a:t>
            </a:r>
            <a:r>
              <a:rPr lang="nl-NL" sz="1600" dirty="0">
                <a:solidFill>
                  <a:srgbClr val="00373E"/>
                </a:solidFill>
                <a:latin typeface="+mj-lt"/>
              </a:rPr>
              <a:t> biopsies, </a:t>
            </a:r>
            <a:r>
              <a:rPr lang="nl-NL" sz="1600" dirty="0" err="1">
                <a:solidFill>
                  <a:srgbClr val="00373E"/>
                </a:solidFill>
                <a:latin typeface="+mj-lt"/>
              </a:rPr>
              <a:t>for</a:t>
            </a:r>
            <a:r>
              <a:rPr lang="nl-NL" sz="16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1600" dirty="0" err="1">
                <a:solidFill>
                  <a:srgbClr val="00373E"/>
                </a:solidFill>
                <a:latin typeface="+mj-lt"/>
              </a:rPr>
              <a:t>each</a:t>
            </a:r>
            <a:r>
              <a:rPr lang="nl-NL" sz="1600" dirty="0">
                <a:solidFill>
                  <a:srgbClr val="00373E"/>
                </a:solidFill>
                <a:latin typeface="+mj-lt"/>
              </a:rPr>
              <a:t> food </a:t>
            </a:r>
            <a:r>
              <a:rPr lang="nl-NL" sz="1600" dirty="0" err="1">
                <a:solidFill>
                  <a:srgbClr val="00373E"/>
                </a:solidFill>
                <a:latin typeface="+mj-lt"/>
              </a:rPr>
              <a:t>group</a:t>
            </a:r>
            <a:endParaRPr lang="nl-NL" sz="1600" dirty="0">
              <a:solidFill>
                <a:srgbClr val="00373E"/>
              </a:solidFill>
              <a:latin typeface="+mj-lt"/>
            </a:endParaRPr>
          </a:p>
          <a:p>
            <a:r>
              <a:rPr lang="nl-NL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Diets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based</a:t>
            </a:r>
            <a:r>
              <a:rPr lang="nl-NL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on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results</a:t>
            </a:r>
            <a:r>
              <a:rPr lang="nl-NL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of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allergy</a:t>
            </a:r>
            <a:r>
              <a:rPr lang="nl-NL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testing</a:t>
            </a:r>
            <a:endParaRPr lang="nl-NL" altLang="nl-NL" sz="2000" dirty="0">
              <a:solidFill>
                <a:srgbClr val="00373E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23556" name="Picture 4" descr="http://rcgp-innovait.oxfordjournals.org/content/2/3/158/F5.medium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886" y="4130087"/>
            <a:ext cx="2735597" cy="205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 descr="http://4.bp.blogspot.com/_QXuhC9k6e8A/S-mhgPPAjfI/AAAAAAAABR4/eup8pmkXzSM/s320/allergy_test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52" y="4135257"/>
            <a:ext cx="2171868" cy="204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346920" y="3638459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373E"/>
                </a:solidFill>
                <a:latin typeface="+mj-lt"/>
              </a:rPr>
              <a:t>Skin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prick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tests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8218683" y="3613348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>
                <a:solidFill>
                  <a:srgbClr val="00373E"/>
                </a:solidFill>
                <a:latin typeface="+mj-lt"/>
              </a:rPr>
              <a:t>Atopy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patch test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4716911" y="3613348"/>
            <a:ext cx="1922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373E"/>
                </a:solidFill>
                <a:latin typeface="+mj-lt"/>
              </a:rPr>
              <a:t>Serum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IgE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test</a:t>
            </a:r>
          </a:p>
        </p:txBody>
      </p:sp>
      <p:pic>
        <p:nvPicPr>
          <p:cNvPr id="11266" name="Picture 2" descr="Allergy Tes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555" y="4399723"/>
            <a:ext cx="2428879" cy="128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 bwMode="auto">
          <a:xfrm>
            <a:off x="371475" y="438212"/>
            <a:ext cx="9495183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nl-NL" altLang="nl-NL" dirty="0" err="1">
                <a:solidFill>
                  <a:srgbClr val="003741"/>
                </a:solidFill>
                <a:cs typeface="Calibri" pitchFamily="34" charset="0"/>
              </a:rPr>
              <a:t>Elimination</a:t>
            </a:r>
            <a:r>
              <a:rPr lang="nl-NL" altLang="nl-NL" dirty="0">
                <a:solidFill>
                  <a:srgbClr val="003741"/>
                </a:solidFill>
                <a:cs typeface="Calibri" pitchFamily="34" charset="0"/>
              </a:rPr>
              <a:t> diets</a:t>
            </a:r>
            <a:endParaRPr lang="en-GB" altLang="nl-NL" dirty="0">
              <a:solidFill>
                <a:srgbClr val="003741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05871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ood impaction pt 3 picture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5" t="5038" r="8389" b="3816"/>
          <a:stretch>
            <a:fillRect/>
          </a:stretch>
        </p:blipFill>
        <p:spPr bwMode="auto">
          <a:xfrm>
            <a:off x="3810000" y="2459038"/>
            <a:ext cx="4495800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kstvak 1"/>
          <p:cNvSpPr txBox="1">
            <a:spLocks noChangeArrowheads="1"/>
          </p:cNvSpPr>
          <p:nvPr/>
        </p:nvSpPr>
        <p:spPr bwMode="auto">
          <a:xfrm>
            <a:off x="2438400" y="1351414"/>
            <a:ext cx="7467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nl-NL" altLang="nl-NL" sz="2000" dirty="0">
                <a:solidFill>
                  <a:srgbClr val="00373E"/>
                </a:solidFill>
                <a:latin typeface="+mn-lt"/>
              </a:rPr>
              <a:t>Acute </a:t>
            </a:r>
            <a:r>
              <a:rPr lang="nl-NL" altLang="nl-NL" sz="2000" dirty="0" err="1">
                <a:solidFill>
                  <a:srgbClr val="00373E"/>
                </a:solidFill>
                <a:latin typeface="+mn-lt"/>
              </a:rPr>
              <a:t>obstruction</a:t>
            </a:r>
            <a:r>
              <a:rPr lang="nl-NL" altLang="nl-NL" sz="2000" dirty="0">
                <a:solidFill>
                  <a:srgbClr val="00373E"/>
                </a:solidFill>
                <a:latin typeface="+mn-lt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n-lt"/>
              </a:rPr>
              <a:t>after</a:t>
            </a:r>
            <a:r>
              <a:rPr lang="nl-NL" altLang="nl-NL" sz="2000" dirty="0">
                <a:solidFill>
                  <a:srgbClr val="00373E"/>
                </a:solidFill>
                <a:latin typeface="+mn-lt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n-lt"/>
              </a:rPr>
              <a:t>swallowing</a:t>
            </a:r>
            <a:r>
              <a:rPr lang="nl-NL" altLang="nl-NL" sz="2000" dirty="0">
                <a:solidFill>
                  <a:srgbClr val="00373E"/>
                </a:solidFill>
                <a:latin typeface="+mn-lt"/>
              </a:rPr>
              <a:t> piece of </a:t>
            </a:r>
            <a:r>
              <a:rPr lang="nl-NL" altLang="nl-NL" sz="2000" dirty="0" err="1">
                <a:solidFill>
                  <a:srgbClr val="00373E"/>
                </a:solidFill>
                <a:latin typeface="+mn-lt"/>
              </a:rPr>
              <a:t>chicken</a:t>
            </a:r>
            <a:r>
              <a:rPr lang="nl-NL" altLang="nl-NL" sz="2000" dirty="0">
                <a:solidFill>
                  <a:srgbClr val="00373E"/>
                </a:solidFill>
                <a:latin typeface="+mn-lt"/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nl-NL" altLang="nl-NL" sz="2000" dirty="0" err="1">
                <a:solidFill>
                  <a:srgbClr val="00373E"/>
                </a:solidFill>
                <a:latin typeface="+mn-lt"/>
              </a:rPr>
              <a:t>Saliva</a:t>
            </a:r>
            <a:r>
              <a:rPr lang="nl-NL" altLang="nl-NL" sz="2000" dirty="0">
                <a:solidFill>
                  <a:srgbClr val="00373E"/>
                </a:solidFill>
                <a:latin typeface="+mn-lt"/>
              </a:rPr>
              <a:t> does </a:t>
            </a:r>
            <a:r>
              <a:rPr lang="nl-NL" altLang="nl-NL" sz="2000" dirty="0" err="1">
                <a:solidFill>
                  <a:srgbClr val="00373E"/>
                </a:solidFill>
                <a:latin typeface="+mn-lt"/>
              </a:rPr>
              <a:t>not</a:t>
            </a:r>
            <a:r>
              <a:rPr lang="nl-NL" altLang="nl-NL" sz="2000" dirty="0">
                <a:solidFill>
                  <a:srgbClr val="00373E"/>
                </a:solidFill>
                <a:latin typeface="+mn-lt"/>
              </a:rPr>
              <a:t> pass</a:t>
            </a:r>
          </a:p>
          <a:p>
            <a:pPr eaLnBrk="1" hangingPunct="1">
              <a:buFont typeface="Arial" charset="0"/>
              <a:buChar char="•"/>
            </a:pPr>
            <a:r>
              <a:rPr lang="nl-NL" altLang="nl-NL" sz="2000" dirty="0" err="1">
                <a:solidFill>
                  <a:srgbClr val="00373E"/>
                </a:solidFill>
                <a:latin typeface="+mn-lt"/>
              </a:rPr>
              <a:t>Pain</a:t>
            </a:r>
            <a:r>
              <a:rPr lang="nl-NL" altLang="nl-NL" sz="2000" dirty="0">
                <a:solidFill>
                  <a:srgbClr val="00373E"/>
                </a:solidFill>
                <a:latin typeface="+mn-lt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n-lt"/>
              </a:rPr>
              <a:t>behind</a:t>
            </a:r>
            <a:r>
              <a:rPr lang="nl-NL" altLang="nl-NL" sz="2000" dirty="0">
                <a:solidFill>
                  <a:srgbClr val="00373E"/>
                </a:solidFill>
                <a:latin typeface="+mn-lt"/>
              </a:rPr>
              <a:t> the sternum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 bwMode="auto">
          <a:xfrm>
            <a:off x="371475" y="274638"/>
            <a:ext cx="983932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nl-NL" altLang="nl-NL" dirty="0">
                <a:solidFill>
                  <a:srgbClr val="00373E"/>
                </a:solidFill>
                <a:latin typeface="+mn-lt"/>
                <a:cs typeface="Calibri" pitchFamily="34" charset="0"/>
              </a:rPr>
              <a:t>2010: ♂ 42 </a:t>
            </a:r>
            <a:r>
              <a:rPr lang="nl-NL" altLang="nl-NL" dirty="0" err="1">
                <a:solidFill>
                  <a:srgbClr val="00373E"/>
                </a:solidFill>
                <a:latin typeface="+mn-lt"/>
                <a:cs typeface="Calibri" pitchFamily="34" charset="0"/>
              </a:rPr>
              <a:t>yrs</a:t>
            </a:r>
            <a:r>
              <a:rPr lang="nl-NL" altLang="nl-NL" dirty="0">
                <a:solidFill>
                  <a:srgbClr val="00373E"/>
                </a:solidFill>
                <a:latin typeface="+mn-lt"/>
                <a:cs typeface="Calibri" pitchFamily="34" charset="0"/>
              </a:rPr>
              <a:t> </a:t>
            </a:r>
            <a:r>
              <a:rPr lang="nl-NL" altLang="nl-NL" dirty="0" err="1">
                <a:solidFill>
                  <a:srgbClr val="00373E"/>
                </a:solidFill>
                <a:latin typeface="+mn-lt"/>
                <a:cs typeface="Calibri" pitchFamily="34" charset="0"/>
              </a:rPr>
              <a:t>old</a:t>
            </a:r>
            <a:endParaRPr lang="en-GB" altLang="nl-NL" dirty="0">
              <a:solidFill>
                <a:srgbClr val="00373E"/>
              </a:solidFill>
              <a:latin typeface="+mn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83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3432312" y="5540849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rgbClr val="00373E"/>
                </a:solidFill>
                <a:latin typeface="+mj-lt"/>
              </a:rPr>
              <a:t>Efficacy</a:t>
            </a:r>
            <a:r>
              <a:rPr lang="nl-NL" sz="2400" dirty="0">
                <a:solidFill>
                  <a:srgbClr val="00373E"/>
                </a:solidFill>
                <a:latin typeface="+mj-lt"/>
              </a:rPr>
              <a:t> of </a:t>
            </a:r>
            <a:r>
              <a:rPr lang="nl-NL" sz="2400" dirty="0" err="1">
                <a:solidFill>
                  <a:srgbClr val="00373E"/>
                </a:solidFill>
                <a:latin typeface="+mj-lt"/>
              </a:rPr>
              <a:t>allergy</a:t>
            </a:r>
            <a:r>
              <a:rPr lang="nl-NL" sz="2400" dirty="0">
                <a:solidFill>
                  <a:srgbClr val="00373E"/>
                </a:solidFill>
                <a:latin typeface="+mj-lt"/>
              </a:rPr>
              <a:t> test-</a:t>
            </a:r>
            <a:r>
              <a:rPr lang="nl-NL" sz="2400" dirty="0" err="1">
                <a:solidFill>
                  <a:srgbClr val="00373E"/>
                </a:solidFill>
                <a:latin typeface="+mj-lt"/>
              </a:rPr>
              <a:t>based</a:t>
            </a:r>
            <a:r>
              <a:rPr lang="nl-NL" sz="2400" dirty="0">
                <a:solidFill>
                  <a:srgbClr val="00373E"/>
                </a:solidFill>
                <a:latin typeface="+mj-lt"/>
              </a:rPr>
              <a:t> diets: 45% 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427182" y="6417365"/>
            <a:ext cx="362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>
                <a:solidFill>
                  <a:srgbClr val="00373E"/>
                </a:solidFill>
                <a:latin typeface="+mj-lt"/>
              </a:rPr>
              <a:t>Arias</a:t>
            </a:r>
            <a:r>
              <a:rPr lang="nl-NL" sz="1600" dirty="0">
                <a:solidFill>
                  <a:srgbClr val="00373E"/>
                </a:solidFill>
                <a:latin typeface="+mj-lt"/>
              </a:rPr>
              <a:t> et al. </a:t>
            </a:r>
            <a:r>
              <a:rPr lang="nl-NL" sz="1600" dirty="0" err="1">
                <a:solidFill>
                  <a:srgbClr val="00373E"/>
                </a:solidFill>
                <a:latin typeface="+mj-lt"/>
              </a:rPr>
              <a:t>Gastroenterology</a:t>
            </a:r>
            <a:r>
              <a:rPr lang="nl-NL" sz="1600" dirty="0">
                <a:solidFill>
                  <a:srgbClr val="00373E"/>
                </a:solidFill>
                <a:latin typeface="+mj-lt"/>
              </a:rPr>
              <a:t> 2014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 bwMode="auto">
          <a:xfrm>
            <a:off x="1524000" y="274638"/>
            <a:ext cx="8991600" cy="715962"/>
          </a:xfrm>
          <a:solidFill>
            <a:schemeClr val="bg1"/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nl-NL" altLang="nl-NL" sz="3600" dirty="0">
                <a:solidFill>
                  <a:srgbClr val="00373E"/>
                </a:solidFill>
                <a:cs typeface="Calibri" pitchFamily="34" charset="0"/>
              </a:rPr>
              <a:t>Diets </a:t>
            </a:r>
            <a:r>
              <a:rPr lang="nl-NL" altLang="nl-NL" sz="3600" dirty="0" err="1">
                <a:solidFill>
                  <a:srgbClr val="00373E"/>
                </a:solidFill>
                <a:cs typeface="Calibri" pitchFamily="34" charset="0"/>
              </a:rPr>
              <a:t>based</a:t>
            </a:r>
            <a:r>
              <a:rPr lang="nl-NL" altLang="nl-NL" sz="3600" dirty="0">
                <a:solidFill>
                  <a:srgbClr val="00373E"/>
                </a:solidFill>
                <a:cs typeface="Calibri" pitchFamily="34" charset="0"/>
              </a:rPr>
              <a:t> on </a:t>
            </a:r>
            <a:r>
              <a:rPr lang="nl-NL" altLang="nl-NL" sz="3600" dirty="0" err="1">
                <a:solidFill>
                  <a:srgbClr val="00373E"/>
                </a:solidFill>
                <a:cs typeface="Calibri" pitchFamily="34" charset="0"/>
              </a:rPr>
              <a:t>allergy</a:t>
            </a:r>
            <a:r>
              <a:rPr lang="nl-NL" altLang="nl-NL" sz="3600" dirty="0">
                <a:solidFill>
                  <a:srgbClr val="00373E"/>
                </a:solidFill>
                <a:cs typeface="Calibri" pitchFamily="34" charset="0"/>
              </a:rPr>
              <a:t> tests: meta-analysis</a:t>
            </a:r>
            <a:endParaRPr lang="en-GB" altLang="nl-NL" sz="3600" dirty="0">
              <a:solidFill>
                <a:srgbClr val="00373E"/>
              </a:solidFill>
              <a:cs typeface="Calibri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0E8D50C-E98D-4CA5-8DBB-577E6FAE8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822" y="855486"/>
            <a:ext cx="60198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755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 bwMode="auto">
          <a:xfrm>
            <a:off x="1981200" y="172528"/>
            <a:ext cx="8229600" cy="802197"/>
          </a:xfrm>
          <a:solidFill>
            <a:schemeClr val="bg1"/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nl-NL" altLang="nl-NL" sz="3200" dirty="0" err="1">
                <a:solidFill>
                  <a:srgbClr val="00373E"/>
                </a:solidFill>
              </a:rPr>
              <a:t>Food</a:t>
            </a:r>
            <a:r>
              <a:rPr lang="nl-NL" altLang="nl-NL" sz="3200" dirty="0">
                <a:solidFill>
                  <a:srgbClr val="00373E"/>
                </a:solidFill>
              </a:rPr>
              <a:t> bolus </a:t>
            </a:r>
            <a:r>
              <a:rPr lang="nl-NL" altLang="nl-NL" sz="3200" dirty="0" err="1">
                <a:solidFill>
                  <a:srgbClr val="00373E"/>
                </a:solidFill>
              </a:rPr>
              <a:t>impaction</a:t>
            </a:r>
            <a:r>
              <a:rPr lang="nl-NL" altLang="nl-NL" sz="3200" dirty="0">
                <a:solidFill>
                  <a:srgbClr val="00373E"/>
                </a:solidFill>
              </a:rPr>
              <a:t>: </a:t>
            </a:r>
            <a:r>
              <a:rPr lang="nl-NL" altLang="nl-NL" sz="3200" dirty="0" err="1">
                <a:solidFill>
                  <a:srgbClr val="00373E"/>
                </a:solidFill>
              </a:rPr>
              <a:t>which</a:t>
            </a:r>
            <a:r>
              <a:rPr lang="nl-NL" altLang="nl-NL" sz="3200" dirty="0">
                <a:solidFill>
                  <a:srgbClr val="00373E"/>
                </a:solidFill>
              </a:rPr>
              <a:t> </a:t>
            </a:r>
            <a:r>
              <a:rPr lang="nl-NL" altLang="nl-NL" sz="3200" dirty="0" err="1">
                <a:solidFill>
                  <a:srgbClr val="00373E"/>
                </a:solidFill>
              </a:rPr>
              <a:t>food</a:t>
            </a:r>
            <a:r>
              <a:rPr lang="nl-NL" altLang="nl-NL" sz="3200" dirty="0">
                <a:solidFill>
                  <a:srgbClr val="00373E"/>
                </a:solidFill>
              </a:rPr>
              <a:t>?</a:t>
            </a:r>
          </a:p>
        </p:txBody>
      </p:sp>
      <p:pic>
        <p:nvPicPr>
          <p:cNvPr id="8195" name="Picture 2" descr="\\amc.intra\users\E\earauws\home\Oesophagus\GarnaalImpactie\7685611Huitinga2708201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6" y="1143000"/>
            <a:ext cx="21113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1" y="1447800"/>
            <a:ext cx="12287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197" name="Picture 3" descr="\\amc.intra\users\E\earauws\home\Oesophagus\EosinophilicOesophagitis\6984142Leautaud1603200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43000"/>
            <a:ext cx="1752600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87464"/>
            <a:ext cx="12192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" name="Picture 2" descr="\\amc.intra\users\E\earauws\home\Oesophagus\EosinophilicOesophagitis\9885126Barendse\9885126Barendse29052011A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40039"/>
            <a:ext cx="2179638" cy="1692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2125664" y="4662190"/>
            <a:ext cx="94337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000" dirty="0" err="1">
                <a:solidFill>
                  <a:srgbClr val="00373E"/>
                </a:solidFill>
                <a:latin typeface="+mj-lt"/>
              </a:rPr>
              <a:t>Symptoms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srgbClr val="00373E"/>
                </a:solidFill>
                <a:latin typeface="+mj-lt"/>
              </a:rPr>
              <a:t>Acute dysphagia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000" dirty="0" err="1">
                <a:solidFill>
                  <a:srgbClr val="00373E"/>
                </a:solidFill>
                <a:latin typeface="+mj-lt"/>
              </a:rPr>
              <a:t>Inability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to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swallow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saliva</a:t>
            </a:r>
            <a:endParaRPr lang="nl-NL" sz="2000" dirty="0">
              <a:solidFill>
                <a:srgbClr val="00373E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srgbClr val="00373E"/>
                </a:solidFill>
                <a:latin typeface="+mj-lt"/>
              </a:rPr>
              <a:t>Pain retrosternal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or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in the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neck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(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location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not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predictive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for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obstruction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site)</a:t>
            </a:r>
          </a:p>
        </p:txBody>
      </p:sp>
      <p:pic>
        <p:nvPicPr>
          <p:cNvPr id="8201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976563"/>
            <a:ext cx="17716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382964"/>
            <a:ext cx="13716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0" name="Picture 1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9" y="2740026"/>
            <a:ext cx="1271587" cy="175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608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 bwMode="auto">
          <a:xfrm>
            <a:off x="1981200" y="224287"/>
            <a:ext cx="8229600" cy="1112807"/>
          </a:xfrm>
          <a:solidFill>
            <a:schemeClr val="bg1"/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nl-NL" altLang="nl-NL" dirty="0">
                <a:solidFill>
                  <a:srgbClr val="00373E"/>
                </a:solidFill>
              </a:rPr>
              <a:t>Management of food bolus </a:t>
            </a:r>
            <a:r>
              <a:rPr lang="nl-NL" altLang="nl-NL" dirty="0" err="1">
                <a:solidFill>
                  <a:srgbClr val="00373E"/>
                </a:solidFill>
              </a:rPr>
              <a:t>impaction</a:t>
            </a:r>
            <a:r>
              <a:rPr lang="nl-NL" altLang="nl-NL" dirty="0">
                <a:solidFill>
                  <a:srgbClr val="00373E"/>
                </a:solidFill>
              </a:rPr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nl-NL" sz="2400" dirty="0">
                <a:solidFill>
                  <a:srgbClr val="00373E"/>
                </a:solidFill>
                <a:latin typeface="+mj-lt"/>
              </a:rPr>
              <a:t>80% </a:t>
            </a:r>
            <a:r>
              <a:rPr lang="nl-NL" sz="2400" dirty="0" err="1">
                <a:solidFill>
                  <a:srgbClr val="00373E"/>
                </a:solidFill>
                <a:latin typeface="+mj-lt"/>
              </a:rPr>
              <a:t>spontaneous</a:t>
            </a:r>
            <a:r>
              <a:rPr lang="nl-NL" sz="2400" dirty="0">
                <a:solidFill>
                  <a:srgbClr val="00373E"/>
                </a:solidFill>
                <a:latin typeface="+mj-lt"/>
              </a:rPr>
              <a:t> passage</a:t>
            </a:r>
          </a:p>
          <a:p>
            <a:pPr>
              <a:defRPr/>
            </a:pPr>
            <a:r>
              <a:rPr lang="nl-NL" sz="2400" dirty="0" err="1">
                <a:solidFill>
                  <a:srgbClr val="00373E"/>
                </a:solidFill>
                <a:latin typeface="+mj-lt"/>
              </a:rPr>
              <a:t>Potential</a:t>
            </a:r>
            <a:r>
              <a:rPr lang="nl-NL" sz="24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400" dirty="0" err="1">
                <a:solidFill>
                  <a:srgbClr val="00373E"/>
                </a:solidFill>
                <a:latin typeface="+mj-lt"/>
              </a:rPr>
              <a:t>complications</a:t>
            </a:r>
            <a:r>
              <a:rPr lang="nl-NL" sz="2400" dirty="0">
                <a:solidFill>
                  <a:srgbClr val="00373E"/>
                </a:solidFill>
                <a:latin typeface="+mj-lt"/>
              </a:rPr>
              <a:t>:</a:t>
            </a:r>
          </a:p>
          <a:p>
            <a:pPr lvl="1">
              <a:defRPr/>
            </a:pPr>
            <a:r>
              <a:rPr lang="nl-NL" sz="2000" dirty="0" err="1">
                <a:solidFill>
                  <a:srgbClr val="00373E"/>
                </a:solidFill>
                <a:latin typeface="+mj-lt"/>
              </a:rPr>
              <a:t>Ulcer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,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lacerations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,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perforations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,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fistula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formation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,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aspiration</a:t>
            </a:r>
            <a:endParaRPr lang="nl-NL" sz="2000" dirty="0">
              <a:solidFill>
                <a:srgbClr val="00373E"/>
              </a:solidFill>
              <a:latin typeface="+mj-lt"/>
            </a:endParaRPr>
          </a:p>
          <a:p>
            <a:pPr>
              <a:defRPr/>
            </a:pPr>
            <a:r>
              <a:rPr lang="nl-NL" sz="2400" dirty="0" err="1">
                <a:solidFill>
                  <a:srgbClr val="00373E"/>
                </a:solidFill>
                <a:latin typeface="+mj-lt"/>
              </a:rPr>
              <a:t>When</a:t>
            </a:r>
            <a:r>
              <a:rPr lang="nl-NL" sz="24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400" dirty="0" err="1">
                <a:solidFill>
                  <a:srgbClr val="00373E"/>
                </a:solidFill>
                <a:latin typeface="+mj-lt"/>
              </a:rPr>
              <a:t>endoscopy</a:t>
            </a:r>
            <a:r>
              <a:rPr lang="nl-NL" sz="2400" dirty="0">
                <a:solidFill>
                  <a:srgbClr val="00373E"/>
                </a:solidFill>
                <a:latin typeface="+mj-lt"/>
              </a:rPr>
              <a:t> (ESGE):</a:t>
            </a:r>
          </a:p>
          <a:p>
            <a:pPr lvl="1">
              <a:defRPr/>
            </a:pPr>
            <a:r>
              <a:rPr lang="nl-NL" sz="2000" dirty="0" err="1">
                <a:solidFill>
                  <a:srgbClr val="00373E"/>
                </a:solidFill>
                <a:latin typeface="+mj-lt"/>
              </a:rPr>
              <a:t>total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obstruction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,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meat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with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bones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	-&gt;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emergency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scopie </a:t>
            </a:r>
          </a:p>
          <a:p>
            <a:pPr lvl="1">
              <a:defRPr/>
            </a:pPr>
            <a:r>
              <a:rPr lang="nl-NL" sz="2000" dirty="0" err="1">
                <a:solidFill>
                  <a:srgbClr val="00373E"/>
                </a:solidFill>
                <a:latin typeface="+mj-lt"/>
              </a:rPr>
              <a:t>partial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obstruction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,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with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saliva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passage 	-&gt;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within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24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hr</a:t>
            </a:r>
            <a:endParaRPr lang="nl-NL" sz="2000" dirty="0">
              <a:solidFill>
                <a:srgbClr val="00373E"/>
              </a:solidFill>
              <a:latin typeface="+mj-lt"/>
            </a:endParaRPr>
          </a:p>
          <a:p>
            <a:pPr lvl="1">
              <a:defRPr/>
            </a:pPr>
            <a:r>
              <a:rPr lang="nl-NL" sz="2000" dirty="0" err="1">
                <a:solidFill>
                  <a:srgbClr val="00373E"/>
                </a:solidFill>
                <a:latin typeface="+mj-lt"/>
              </a:rPr>
              <a:t>spontaneous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passage 			-&gt;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electively</a:t>
            </a:r>
            <a:endParaRPr lang="nl-NL" sz="2000" dirty="0">
              <a:solidFill>
                <a:srgbClr val="00373E"/>
              </a:solidFill>
              <a:latin typeface="+mj-lt"/>
            </a:endParaRPr>
          </a:p>
          <a:p>
            <a:pPr>
              <a:defRPr/>
            </a:pPr>
            <a:r>
              <a:rPr lang="nl-NL" sz="2400" dirty="0" err="1">
                <a:solidFill>
                  <a:srgbClr val="00373E"/>
                </a:solidFill>
                <a:latin typeface="+mj-lt"/>
              </a:rPr>
              <a:t>Endoscopic</a:t>
            </a:r>
            <a:r>
              <a:rPr lang="nl-NL" sz="24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400" dirty="0" err="1">
                <a:solidFill>
                  <a:srgbClr val="00373E"/>
                </a:solidFill>
                <a:latin typeface="+mj-lt"/>
              </a:rPr>
              <a:t>removal</a:t>
            </a:r>
            <a:r>
              <a:rPr lang="nl-NL" sz="2400" dirty="0">
                <a:solidFill>
                  <a:srgbClr val="00373E"/>
                </a:solidFill>
                <a:latin typeface="+mj-lt"/>
              </a:rPr>
              <a:t>:</a:t>
            </a:r>
          </a:p>
          <a:p>
            <a:pPr marL="800100" lvl="1">
              <a:defRPr/>
            </a:pPr>
            <a:r>
              <a:rPr lang="nl-NL" sz="2000" dirty="0">
                <a:solidFill>
                  <a:srgbClr val="00373E"/>
                </a:solidFill>
                <a:latin typeface="+mj-lt"/>
              </a:rPr>
              <a:t>Forceps,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snare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, net, basket</a:t>
            </a:r>
          </a:p>
          <a:p>
            <a:pPr marL="800100" lvl="1">
              <a:defRPr/>
            </a:pPr>
            <a:r>
              <a:rPr lang="nl-NL" sz="2000" dirty="0" err="1">
                <a:solidFill>
                  <a:srgbClr val="00373E"/>
                </a:solidFill>
                <a:latin typeface="+mj-lt"/>
              </a:rPr>
              <a:t>Consider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overtube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when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large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volume of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food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and/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or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high risk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for</a:t>
            </a:r>
            <a:r>
              <a:rPr lang="nl-NL" sz="2000" dirty="0">
                <a:solidFill>
                  <a:srgbClr val="00373E"/>
                </a:solidFill>
                <a:latin typeface="+mj-lt"/>
              </a:rPr>
              <a:t> </a:t>
            </a:r>
            <a:r>
              <a:rPr lang="nl-NL" sz="2000" dirty="0" err="1">
                <a:solidFill>
                  <a:srgbClr val="00373E"/>
                </a:solidFill>
                <a:latin typeface="+mj-lt"/>
              </a:rPr>
              <a:t>aspiration</a:t>
            </a:r>
            <a:endParaRPr lang="nl-NL" sz="2000" dirty="0">
              <a:solidFill>
                <a:srgbClr val="00373E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422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nl-NL" altLang="nl-NL" sz="4800" dirty="0" err="1">
                <a:solidFill>
                  <a:srgbClr val="00373E"/>
                </a:solidFill>
                <a:cs typeface="Calibri" pitchFamily="34" charset="0"/>
              </a:rPr>
              <a:t>Dilation</a:t>
            </a:r>
            <a:r>
              <a:rPr lang="nl-NL" altLang="nl-NL" sz="4800" dirty="0">
                <a:solidFill>
                  <a:srgbClr val="00373E"/>
                </a:solidFill>
                <a:cs typeface="Calibri" pitchFamily="34" charset="0"/>
              </a:rPr>
              <a:t> </a:t>
            </a:r>
            <a:endParaRPr lang="en-GB" altLang="nl-NL" sz="4800" dirty="0">
              <a:solidFill>
                <a:srgbClr val="00373E"/>
              </a:solidFill>
              <a:cs typeface="Calibri" pitchFamily="34" charset="0"/>
            </a:endParaRPr>
          </a:p>
        </p:txBody>
      </p:sp>
      <p:sp>
        <p:nvSpPr>
          <p:cNvPr id="32771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609600" y="1447800"/>
            <a:ext cx="73152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 sz="2400" dirty="0">
                <a:solidFill>
                  <a:srgbClr val="00373E"/>
                </a:solidFill>
                <a:latin typeface="+mj-lt"/>
                <a:cs typeface="Calibri" pitchFamily="34" charset="0"/>
              </a:rPr>
              <a:t>Bougie or balloon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dilation</a:t>
            </a:r>
            <a:endParaRPr lang="nl-NL" altLang="nl-NL" sz="2400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 marL="342900" lvl="1" indent="-342900">
              <a:buFontTx/>
              <a:buChar char="•"/>
            </a:pP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Dilation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 does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not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influence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underlying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inflammation</a:t>
            </a:r>
            <a:endParaRPr lang="nl-NL" altLang="nl-NL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r>
              <a:rPr lang="nl-NL" altLang="nl-NL" sz="24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Literature</a:t>
            </a:r>
            <a:r>
              <a:rPr lang="nl-NL" altLang="nl-NL" sz="24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before</a:t>
            </a:r>
            <a:r>
              <a:rPr lang="nl-NL" altLang="nl-NL" sz="24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2008: 5%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perforation</a:t>
            </a:r>
            <a:endParaRPr lang="nl-NL" altLang="nl-NL" sz="2400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r>
              <a:rPr lang="nl-NL" altLang="nl-NL" sz="2400" dirty="0">
                <a:solidFill>
                  <a:srgbClr val="00373E"/>
                </a:solidFill>
                <a:latin typeface="+mj-lt"/>
                <a:cs typeface="Calibri" pitchFamily="34" charset="0"/>
              </a:rPr>
              <a:t>More recent series: </a:t>
            </a:r>
          </a:p>
          <a:p>
            <a:pPr lvl="2"/>
            <a:r>
              <a:rPr lang="nl-NL" altLang="nl-NL" sz="1800" dirty="0">
                <a:solidFill>
                  <a:srgbClr val="00373E"/>
                </a:solidFill>
                <a:latin typeface="+mj-lt"/>
                <a:cs typeface="Calibri" pitchFamily="34" charset="0"/>
              </a:rPr>
              <a:t>0-0.8% </a:t>
            </a:r>
            <a:r>
              <a:rPr lang="nl-NL" altLang="nl-NL" sz="18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perforation</a:t>
            </a:r>
            <a:endParaRPr lang="nl-NL" altLang="nl-NL" sz="1800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 lvl="2"/>
            <a:r>
              <a:rPr lang="nl-NL" altLang="nl-NL" sz="1800" dirty="0">
                <a:solidFill>
                  <a:srgbClr val="00373E"/>
                </a:solidFill>
                <a:latin typeface="+mj-lt"/>
                <a:cs typeface="Calibri" pitchFamily="34" charset="0"/>
              </a:rPr>
              <a:t>75% </a:t>
            </a:r>
            <a:r>
              <a:rPr lang="nl-NL" altLang="nl-NL" sz="18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improvement</a:t>
            </a:r>
            <a:r>
              <a:rPr lang="nl-NL" altLang="nl-NL" sz="18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in </a:t>
            </a:r>
            <a:r>
              <a:rPr lang="nl-NL" altLang="nl-NL" sz="18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dysphagia</a:t>
            </a:r>
            <a:endParaRPr lang="nl-NL" altLang="nl-NL" sz="1800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 lvl="2"/>
            <a:r>
              <a:rPr lang="nl-NL" altLang="nl-NL" sz="1800" dirty="0">
                <a:solidFill>
                  <a:srgbClr val="00373E"/>
                </a:solidFill>
                <a:latin typeface="+mj-lt"/>
                <a:cs typeface="Calibri" pitchFamily="34" charset="0"/>
              </a:rPr>
              <a:t>80% </a:t>
            </a:r>
            <a:r>
              <a:rPr lang="nl-NL" altLang="nl-NL" sz="18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symptom</a:t>
            </a:r>
            <a:r>
              <a:rPr lang="nl-NL" altLang="nl-NL" sz="18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18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recurrence</a:t>
            </a:r>
            <a:r>
              <a:rPr lang="nl-NL" altLang="nl-NL" sz="18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&lt; 1 </a:t>
            </a:r>
            <a:r>
              <a:rPr lang="nl-NL" altLang="nl-NL" sz="18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year</a:t>
            </a:r>
            <a:endParaRPr lang="nl-NL" altLang="nl-NL" sz="1800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r>
              <a:rPr lang="nl-NL" altLang="nl-NL" sz="24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Advice</a:t>
            </a:r>
            <a:r>
              <a:rPr lang="nl-NL" altLang="nl-NL" sz="2400" dirty="0">
                <a:solidFill>
                  <a:srgbClr val="00373E"/>
                </a:solidFill>
                <a:latin typeface="+mj-lt"/>
                <a:cs typeface="Calibri" pitchFamily="34" charset="0"/>
              </a:rPr>
              <a:t>:</a:t>
            </a:r>
          </a:p>
          <a:p>
            <a:pPr lvl="2"/>
            <a:r>
              <a:rPr lang="nl-NL" altLang="nl-NL" sz="18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Dilation</a:t>
            </a:r>
            <a:r>
              <a:rPr lang="nl-NL" altLang="nl-NL" sz="18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most </a:t>
            </a:r>
            <a:r>
              <a:rPr lang="nl-NL" altLang="nl-NL" sz="18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effective</a:t>
            </a:r>
            <a:r>
              <a:rPr lang="nl-NL" altLang="nl-NL" sz="18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in short </a:t>
            </a:r>
            <a:r>
              <a:rPr lang="nl-NL" altLang="nl-NL" sz="18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strictures</a:t>
            </a:r>
            <a:endParaRPr lang="nl-NL" altLang="nl-NL" sz="1800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 lvl="2"/>
            <a:r>
              <a:rPr lang="nl-NL" altLang="nl-NL" sz="1800" dirty="0">
                <a:solidFill>
                  <a:srgbClr val="00373E"/>
                </a:solidFill>
                <a:latin typeface="+mj-lt"/>
                <a:cs typeface="Calibri" pitchFamily="34" charset="0"/>
              </a:rPr>
              <a:t>First </a:t>
            </a:r>
            <a:r>
              <a:rPr lang="nl-NL" altLang="nl-NL" sz="18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perform</a:t>
            </a:r>
            <a:r>
              <a:rPr lang="nl-NL" altLang="nl-NL" sz="18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trials of PPI </a:t>
            </a:r>
            <a:r>
              <a:rPr lang="nl-NL" altLang="nl-NL" sz="18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and</a:t>
            </a:r>
            <a:r>
              <a:rPr lang="nl-NL" altLang="nl-NL" sz="18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18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topical</a:t>
            </a:r>
            <a:r>
              <a:rPr lang="nl-NL" altLang="nl-NL" sz="18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18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corticosteroids</a:t>
            </a:r>
            <a:endParaRPr lang="nl-NL" altLang="nl-NL" sz="1800" dirty="0">
              <a:solidFill>
                <a:srgbClr val="00373E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32772" name="Picture 2" descr="http://images1.hellotrade.com/data2/QT/SH/HELLOTD-1988091/dph_crewrgd_02_cl_s2_us_large-250x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948114"/>
            <a:ext cx="2667000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http://dynamic.psu.ac.th/kidsurgery.psu.ac.th/Pediatric%20surgery/KID/Atlas/Images/L/L7/DSC01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547813"/>
            <a:ext cx="26670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07988" y="6414085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>
                <a:solidFill>
                  <a:srgbClr val="00373E"/>
                </a:solidFill>
                <a:latin typeface="+mj-lt"/>
              </a:rPr>
              <a:t>Moawad</a:t>
            </a:r>
            <a:r>
              <a:rPr lang="nl-NL" sz="1600" dirty="0">
                <a:solidFill>
                  <a:srgbClr val="00373E"/>
                </a:solidFill>
                <a:latin typeface="+mj-lt"/>
              </a:rPr>
              <a:t> et al. APT 2013</a:t>
            </a:r>
          </a:p>
        </p:txBody>
      </p:sp>
    </p:spTree>
    <p:extLst>
      <p:ext uri="{BB962C8B-B14F-4D97-AF65-F5344CB8AC3E}">
        <p14:creationId xmlns:p14="http://schemas.microsoft.com/office/powerpoint/2010/main" val="92244463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en-GB" altLang="nl-NL">
              <a:solidFill>
                <a:srgbClr val="00373E"/>
              </a:solidFill>
            </a:endParaRPr>
          </a:p>
        </p:txBody>
      </p:sp>
      <p:pic>
        <p:nvPicPr>
          <p:cNvPr id="3379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66789"/>
            <a:ext cx="3352800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838201"/>
            <a:ext cx="35052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381001"/>
            <a:ext cx="2014537" cy="593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690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3721" y="141707"/>
            <a:ext cx="10972800" cy="1143000"/>
          </a:xfrm>
          <a:solidFill>
            <a:schemeClr val="bg1"/>
          </a:solidFill>
        </p:spPr>
        <p:txBody>
          <a:bodyPr/>
          <a:lstStyle/>
          <a:p>
            <a:r>
              <a:rPr lang="nl-NL" dirty="0">
                <a:solidFill>
                  <a:srgbClr val="00373E"/>
                </a:solidFill>
              </a:rPr>
              <a:t>Safety </a:t>
            </a:r>
            <a:r>
              <a:rPr lang="nl-NL" dirty="0" err="1">
                <a:solidFill>
                  <a:srgbClr val="00373E"/>
                </a:solidFill>
              </a:rPr>
              <a:t>and</a:t>
            </a:r>
            <a:r>
              <a:rPr lang="nl-NL" dirty="0">
                <a:solidFill>
                  <a:srgbClr val="00373E"/>
                </a:solidFill>
              </a:rPr>
              <a:t> </a:t>
            </a:r>
            <a:r>
              <a:rPr lang="nl-NL" dirty="0" err="1">
                <a:solidFill>
                  <a:srgbClr val="00373E"/>
                </a:solidFill>
              </a:rPr>
              <a:t>efficacy</a:t>
            </a:r>
            <a:r>
              <a:rPr lang="nl-NL" dirty="0">
                <a:solidFill>
                  <a:srgbClr val="00373E"/>
                </a:solidFill>
              </a:rPr>
              <a:t> of </a:t>
            </a:r>
            <a:r>
              <a:rPr lang="nl-NL" dirty="0" err="1">
                <a:solidFill>
                  <a:srgbClr val="00373E"/>
                </a:solidFill>
              </a:rPr>
              <a:t>dilation</a:t>
            </a:r>
            <a:endParaRPr lang="nl-NL" dirty="0">
              <a:solidFill>
                <a:srgbClr val="00373E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C4B26CE-9D73-4BCB-AEE9-81B9AF3B78B8}"/>
              </a:ext>
            </a:extLst>
          </p:cNvPr>
          <p:cNvSpPr txBox="1"/>
          <p:nvPr/>
        </p:nvSpPr>
        <p:spPr>
          <a:xfrm>
            <a:off x="407988" y="6414085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>
                <a:solidFill>
                  <a:srgbClr val="00373E"/>
                </a:solidFill>
                <a:latin typeface="+mj-lt"/>
              </a:rPr>
              <a:t>Moawad</a:t>
            </a:r>
            <a:r>
              <a:rPr lang="nl-NL" sz="1600" dirty="0">
                <a:solidFill>
                  <a:srgbClr val="00373E"/>
                </a:solidFill>
                <a:latin typeface="+mj-lt"/>
              </a:rPr>
              <a:t> et al. APT 2013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60" y="1284707"/>
            <a:ext cx="8477250" cy="23907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782" y="3675482"/>
            <a:ext cx="421957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31915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 bwMode="auto">
          <a:xfrm>
            <a:off x="1820174" y="258793"/>
            <a:ext cx="8610600" cy="733245"/>
          </a:xfrm>
          <a:solidFill>
            <a:schemeClr val="bg1"/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nl-NL" altLang="nl-NL" dirty="0" err="1">
                <a:solidFill>
                  <a:srgbClr val="00373E"/>
                </a:solidFill>
                <a:cs typeface="Calibri" pitchFamily="34" charset="0"/>
              </a:rPr>
              <a:t>Conclusions</a:t>
            </a:r>
            <a:r>
              <a:rPr lang="nl-NL" altLang="nl-NL" dirty="0">
                <a:solidFill>
                  <a:srgbClr val="00373E"/>
                </a:solidFill>
                <a:cs typeface="Calibri" pitchFamily="34" charset="0"/>
              </a:rPr>
              <a:t>: management of EoE </a:t>
            </a:r>
            <a:endParaRPr lang="en-GB" altLang="nl-NL" dirty="0">
              <a:solidFill>
                <a:srgbClr val="00373E"/>
              </a:solidFill>
              <a:cs typeface="Calibri" pitchFamily="34" charset="0"/>
            </a:endParaRPr>
          </a:p>
        </p:txBody>
      </p:sp>
      <p:sp>
        <p:nvSpPr>
          <p:cNvPr id="34819" name="Tijdelijke aanduiding voor inhoud 2"/>
          <p:cNvSpPr txBox="1">
            <a:spLocks/>
          </p:cNvSpPr>
          <p:nvPr/>
        </p:nvSpPr>
        <p:spPr bwMode="auto">
          <a:xfrm>
            <a:off x="474453" y="1143001"/>
            <a:ext cx="10722634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Prevent treatment delay,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ongoing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inflammation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 leads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to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strictures</a:t>
            </a:r>
            <a:endParaRPr lang="nl-NL" altLang="nl-NL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>
              <a:spcBef>
                <a:spcPct val="20000"/>
              </a:spcBef>
            </a:pP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Treatment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aims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: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reduce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symptoms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,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prevent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 long term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complications</a:t>
            </a:r>
            <a:endParaRPr lang="nl-NL" altLang="nl-NL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>
              <a:spcBef>
                <a:spcPct val="20000"/>
              </a:spcBef>
            </a:pPr>
            <a:endParaRPr lang="nl-NL" altLang="nl-NL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PPI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Topical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corticosteroids</a:t>
            </a:r>
            <a:endParaRPr lang="nl-NL" altLang="nl-NL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Effective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remission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induction</a:t>
            </a:r>
            <a:endParaRPr lang="nl-NL" altLang="nl-NL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Moderately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effective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for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 maintenance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therapy</a:t>
            </a:r>
            <a:endParaRPr lang="nl-NL" altLang="nl-NL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New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dedicated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formulations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seem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 more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effective</a:t>
            </a:r>
            <a:endParaRPr lang="nl-NL" altLang="nl-NL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Diets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nl-NL" altLang="nl-NL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Check treatment effect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with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endoscopy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+ </a:t>
            </a:r>
            <a:r>
              <a:rPr lang="nl-NL" altLang="nl-NL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biopsy</a:t>
            </a:r>
            <a:r>
              <a:rPr lang="nl-NL" altLang="nl-NL" dirty="0">
                <a:solidFill>
                  <a:srgbClr val="00373E"/>
                </a:solidFill>
                <a:latin typeface="+mj-lt"/>
                <a:cs typeface="Calibri" pitchFamily="34" charset="0"/>
              </a:rPr>
              <a:t>, continu treatment</a:t>
            </a:r>
          </a:p>
        </p:txBody>
      </p:sp>
    </p:spTree>
    <p:extLst>
      <p:ext uri="{BB962C8B-B14F-4D97-AF65-F5344CB8AC3E}">
        <p14:creationId xmlns:p14="http://schemas.microsoft.com/office/powerpoint/2010/main" val="175385418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 informatie: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92" y="1282730"/>
            <a:ext cx="7771059" cy="407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1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 bwMode="auto">
          <a:xfrm>
            <a:off x="371474" y="274638"/>
            <a:ext cx="1121092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nl-NL" altLang="nl-NL" dirty="0">
                <a:solidFill>
                  <a:srgbClr val="00373E"/>
                </a:solidFill>
                <a:latin typeface="+mn-lt"/>
                <a:cs typeface="Calibri" pitchFamily="34" charset="0"/>
              </a:rPr>
              <a:t>2010: ♂ 42 </a:t>
            </a:r>
            <a:r>
              <a:rPr lang="nl-NL" altLang="nl-NL" dirty="0" err="1">
                <a:solidFill>
                  <a:srgbClr val="00373E"/>
                </a:solidFill>
                <a:latin typeface="+mn-lt"/>
                <a:cs typeface="Calibri" pitchFamily="34" charset="0"/>
              </a:rPr>
              <a:t>yrs</a:t>
            </a:r>
            <a:r>
              <a:rPr lang="nl-NL" altLang="nl-NL" dirty="0">
                <a:solidFill>
                  <a:srgbClr val="00373E"/>
                </a:solidFill>
                <a:latin typeface="+mn-lt"/>
                <a:cs typeface="Calibri" pitchFamily="34" charset="0"/>
              </a:rPr>
              <a:t> </a:t>
            </a:r>
            <a:r>
              <a:rPr lang="nl-NL" altLang="nl-NL" dirty="0" err="1">
                <a:solidFill>
                  <a:srgbClr val="00373E"/>
                </a:solidFill>
                <a:latin typeface="+mn-lt"/>
                <a:cs typeface="Calibri" pitchFamily="34" charset="0"/>
              </a:rPr>
              <a:t>old</a:t>
            </a:r>
            <a:endParaRPr lang="en-GB" altLang="nl-NL" dirty="0">
              <a:solidFill>
                <a:srgbClr val="00373E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4099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371474" y="1371601"/>
            <a:ext cx="11524351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  <a:defRPr/>
            </a:pP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History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:</a:t>
            </a:r>
          </a:p>
          <a:p>
            <a:pPr>
              <a:defRPr/>
            </a:pP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1997: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regular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food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impactions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, dysphagia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for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solids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, no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problems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with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drinking</a:t>
            </a:r>
            <a:endParaRPr lang="nl-NL" altLang="nl-NL" sz="2400" dirty="0">
              <a:solidFill>
                <a:srgbClr val="00373E"/>
              </a:solidFill>
              <a:cs typeface="Calibri" pitchFamily="34" charset="0"/>
            </a:endParaRPr>
          </a:p>
          <a:p>
            <a:pPr>
              <a:defRPr/>
            </a:pP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Gastroscopy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: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concentric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rings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with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mid-oesophageal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stricture</a:t>
            </a:r>
            <a:endParaRPr lang="nl-NL" altLang="nl-NL" sz="2400" dirty="0">
              <a:solidFill>
                <a:srgbClr val="00373E"/>
              </a:solidFill>
              <a:cs typeface="Calibri" pitchFamily="34" charset="0"/>
            </a:endParaRPr>
          </a:p>
          <a:p>
            <a:pPr>
              <a:defRPr/>
            </a:pP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Conclusion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: “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congenital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ringed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esophagus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”,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treated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with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bougie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dilatations</a:t>
            </a:r>
            <a:endParaRPr lang="nl-NL" altLang="nl-NL" sz="2400" dirty="0">
              <a:solidFill>
                <a:srgbClr val="00373E"/>
              </a:solidFill>
              <a:cs typeface="Calibri" pitchFamily="34" charset="0"/>
            </a:endParaRPr>
          </a:p>
          <a:p>
            <a:pPr>
              <a:defRPr/>
            </a:pP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1997-2008: Multiple bougie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dilatations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in AMC en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other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hospitals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and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endoscopic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treatments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for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food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impactions</a:t>
            </a:r>
            <a:endParaRPr lang="nl-NL" altLang="nl-NL" sz="2400" dirty="0">
              <a:solidFill>
                <a:srgbClr val="00373E"/>
              </a:solidFill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1182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 bwMode="auto">
          <a:xfrm>
            <a:off x="371475" y="274638"/>
            <a:ext cx="1121092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nl-NL" altLang="nl-NL" dirty="0">
                <a:solidFill>
                  <a:srgbClr val="00373E"/>
                </a:solidFill>
                <a:latin typeface="+mn-lt"/>
                <a:cs typeface="Calibri" pitchFamily="34" charset="0"/>
              </a:rPr>
              <a:t>2010: ♂ 42 </a:t>
            </a:r>
            <a:r>
              <a:rPr lang="nl-NL" altLang="nl-NL" dirty="0" err="1">
                <a:solidFill>
                  <a:srgbClr val="00373E"/>
                </a:solidFill>
                <a:latin typeface="+mn-lt"/>
                <a:cs typeface="Calibri" pitchFamily="34" charset="0"/>
              </a:rPr>
              <a:t>yrs</a:t>
            </a:r>
            <a:r>
              <a:rPr lang="nl-NL" altLang="nl-NL" dirty="0">
                <a:solidFill>
                  <a:srgbClr val="00373E"/>
                </a:solidFill>
                <a:latin typeface="+mn-lt"/>
                <a:cs typeface="Calibri" pitchFamily="34" charset="0"/>
              </a:rPr>
              <a:t> </a:t>
            </a:r>
            <a:r>
              <a:rPr lang="nl-NL" altLang="nl-NL" dirty="0" err="1">
                <a:solidFill>
                  <a:srgbClr val="00373E"/>
                </a:solidFill>
                <a:latin typeface="+mn-lt"/>
                <a:cs typeface="Calibri" pitchFamily="34" charset="0"/>
              </a:rPr>
              <a:t>old</a:t>
            </a:r>
            <a:endParaRPr lang="en-GB" altLang="nl-NL" dirty="0">
              <a:solidFill>
                <a:srgbClr val="00373E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4099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371475" y="1371601"/>
            <a:ext cx="11481219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  <a:defRPr/>
            </a:pP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History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:</a:t>
            </a:r>
          </a:p>
          <a:p>
            <a:pPr>
              <a:defRPr/>
            </a:pP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1997: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regular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food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impactions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, dysphagia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for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solids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, no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problems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with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drinking</a:t>
            </a:r>
            <a:endParaRPr lang="nl-NL" altLang="nl-NL" sz="2400" dirty="0">
              <a:solidFill>
                <a:srgbClr val="00373E"/>
              </a:solidFill>
              <a:cs typeface="Calibri" pitchFamily="34" charset="0"/>
            </a:endParaRPr>
          </a:p>
          <a:p>
            <a:pPr>
              <a:defRPr/>
            </a:pP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Gastroscopy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: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concentric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rings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with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mid-oesophageal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stricture</a:t>
            </a:r>
            <a:endParaRPr lang="nl-NL" altLang="nl-NL" sz="2400" dirty="0">
              <a:solidFill>
                <a:srgbClr val="00373E"/>
              </a:solidFill>
              <a:cs typeface="Calibri" pitchFamily="34" charset="0"/>
            </a:endParaRPr>
          </a:p>
          <a:p>
            <a:pPr>
              <a:defRPr/>
            </a:pP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Conclusion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: “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congenital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ringed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esophagus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”,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treated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with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bougie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dilatations</a:t>
            </a:r>
            <a:endParaRPr lang="nl-NL" altLang="nl-NL" sz="2400" dirty="0">
              <a:solidFill>
                <a:srgbClr val="00373E"/>
              </a:solidFill>
              <a:cs typeface="Calibri" pitchFamily="34" charset="0"/>
            </a:endParaRPr>
          </a:p>
          <a:p>
            <a:pPr>
              <a:defRPr/>
            </a:pP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1997-2008: Multiple bougie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dilatations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in AMC en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other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hospitals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and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endoscopic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treatments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for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food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impactions</a:t>
            </a:r>
            <a:endParaRPr lang="nl-NL" altLang="nl-NL" sz="2400" dirty="0">
              <a:solidFill>
                <a:srgbClr val="00373E"/>
              </a:solidFill>
              <a:cs typeface="Calibri" pitchFamily="34" charset="0"/>
            </a:endParaRPr>
          </a:p>
          <a:p>
            <a:pPr>
              <a:defRPr/>
            </a:pPr>
            <a:endParaRPr lang="nl-NL" altLang="nl-NL" sz="2400" dirty="0">
              <a:solidFill>
                <a:srgbClr val="00373E"/>
              </a:solidFill>
              <a:cs typeface="Calibri" pitchFamily="34" charset="0"/>
            </a:endParaRPr>
          </a:p>
          <a:p>
            <a:pPr>
              <a:defRPr/>
            </a:pP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Histology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: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impressive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eosinophilia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, no candida </a:t>
            </a:r>
          </a:p>
          <a:p>
            <a:pPr>
              <a:defRPr/>
            </a:pP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Conclusion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: eosinophilic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esophagitis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, start 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topical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fluticasone</a:t>
            </a:r>
            <a:endParaRPr lang="nl-NL" altLang="nl-NL" sz="2400" dirty="0">
              <a:solidFill>
                <a:srgbClr val="00373E"/>
              </a:solidFill>
              <a:cs typeface="Calibri" pitchFamily="34" charset="0"/>
            </a:endParaRPr>
          </a:p>
          <a:p>
            <a:pPr>
              <a:defRPr/>
            </a:pP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After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3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months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: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less</a:t>
            </a:r>
            <a:r>
              <a:rPr lang="nl-NL" altLang="nl-NL" sz="2400" dirty="0">
                <a:solidFill>
                  <a:srgbClr val="00373E"/>
                </a:solidFill>
                <a:cs typeface="Calibri" pitchFamily="34" charset="0"/>
              </a:rPr>
              <a:t> dysphagia, no more food </a:t>
            </a:r>
            <a:r>
              <a:rPr lang="nl-NL" altLang="nl-NL" sz="2400" dirty="0" err="1">
                <a:solidFill>
                  <a:srgbClr val="00373E"/>
                </a:solidFill>
                <a:cs typeface="Calibri" pitchFamily="34" charset="0"/>
              </a:rPr>
              <a:t>impactions</a:t>
            </a:r>
            <a:endParaRPr lang="nl-NL" altLang="nl-NL" sz="2400" dirty="0">
              <a:solidFill>
                <a:srgbClr val="00373E"/>
              </a:solidFill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6852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273843"/>
            <a:ext cx="10972800" cy="11430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nl-NL" altLang="nl-NL" dirty="0" err="1">
                <a:solidFill>
                  <a:srgbClr val="00373E"/>
                </a:solidFill>
                <a:cs typeface="Calibri" pitchFamily="34" charset="0"/>
              </a:rPr>
              <a:t>Pathogenesis</a:t>
            </a:r>
            <a:r>
              <a:rPr lang="nl-NL" altLang="nl-NL" dirty="0">
                <a:solidFill>
                  <a:srgbClr val="00373E"/>
                </a:solidFill>
                <a:cs typeface="Calibri" pitchFamily="34" charset="0"/>
              </a:rPr>
              <a:t>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2913" y="1416843"/>
            <a:ext cx="8229600" cy="25146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sz="24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Genetic</a:t>
            </a:r>
            <a:r>
              <a:rPr lang="nl-NL" altLang="nl-NL" sz="24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component</a:t>
            </a:r>
          </a:p>
          <a:p>
            <a:pPr lvl="1" eaLnBrk="1" hangingPunct="1"/>
            <a:r>
              <a:rPr lang="nl-NL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Family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history</a:t>
            </a:r>
            <a:endParaRPr lang="nl-NL" altLang="nl-NL" sz="2000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 lvl="1" eaLnBrk="1" hangingPunct="1"/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Genetic</a:t>
            </a:r>
            <a:r>
              <a:rPr lang="nl-NL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associations</a:t>
            </a:r>
            <a:r>
              <a:rPr lang="nl-NL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,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oa</a:t>
            </a:r>
            <a:r>
              <a:rPr lang="nl-NL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filagrin</a:t>
            </a:r>
            <a:r>
              <a:rPr lang="nl-NL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gene</a:t>
            </a:r>
          </a:p>
          <a:p>
            <a:pPr eaLnBrk="1" hangingPunct="1"/>
            <a:r>
              <a:rPr lang="nl-NL" altLang="nl-NL" sz="2400" dirty="0">
                <a:solidFill>
                  <a:srgbClr val="00373E"/>
                </a:solidFill>
                <a:latin typeface="+mj-lt"/>
                <a:cs typeface="Calibri" pitchFamily="34" charset="0"/>
              </a:rPr>
              <a:t>High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prevalence</a:t>
            </a:r>
            <a:r>
              <a:rPr lang="nl-NL" altLang="nl-NL" sz="24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of atopy</a:t>
            </a:r>
          </a:p>
          <a:p>
            <a:pPr eaLnBrk="1" hangingPunct="1"/>
            <a:r>
              <a:rPr lang="nl-NL" altLang="nl-NL" sz="24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Role</a:t>
            </a:r>
            <a:r>
              <a:rPr lang="nl-NL" altLang="nl-NL" sz="24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of food </a:t>
            </a:r>
            <a:r>
              <a:rPr lang="nl-NL" altLang="nl-NL" sz="24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allergens</a:t>
            </a:r>
            <a:r>
              <a:rPr lang="nl-NL" altLang="nl-NL" sz="24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</a:p>
          <a:p>
            <a:pPr lvl="1" eaLnBrk="1" hangingPunct="1"/>
            <a:r>
              <a:rPr lang="nl-NL" altLang="nl-NL" sz="16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Remission</a:t>
            </a:r>
            <a:r>
              <a:rPr lang="nl-NL" altLang="nl-NL" sz="16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16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during</a:t>
            </a:r>
            <a:r>
              <a:rPr lang="nl-NL" altLang="nl-NL" sz="16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16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elementary</a:t>
            </a:r>
            <a:r>
              <a:rPr lang="nl-NL" altLang="nl-NL" sz="16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16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diet</a:t>
            </a:r>
            <a:endParaRPr lang="nl-NL" altLang="nl-NL" sz="1600" dirty="0">
              <a:solidFill>
                <a:srgbClr val="00373E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42913" y="6405493"/>
            <a:ext cx="3505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1600" dirty="0">
                <a:solidFill>
                  <a:srgbClr val="00373E"/>
                </a:solidFill>
                <a:latin typeface="+mj-lt"/>
                <a:cs typeface="Calibri" pitchFamily="34" charset="0"/>
              </a:rPr>
              <a:t>Rothenberg et al. Nat Genetics 2010</a:t>
            </a: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4738689" y="6405492"/>
            <a:ext cx="3505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1600">
                <a:solidFill>
                  <a:srgbClr val="00373E"/>
                </a:solidFill>
                <a:latin typeface="+mj-lt"/>
                <a:cs typeface="Calibri" pitchFamily="34" charset="0"/>
              </a:rPr>
              <a:t>Moawad et al. APT 2010</a:t>
            </a:r>
          </a:p>
        </p:txBody>
      </p:sp>
    </p:spTree>
    <p:extLst>
      <p:ext uri="{BB962C8B-B14F-4D97-AF65-F5344CB8AC3E}">
        <p14:creationId xmlns:p14="http://schemas.microsoft.com/office/powerpoint/2010/main" val="3678792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8916" y="556592"/>
            <a:ext cx="8229600" cy="11430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nl-NL" altLang="nl-NL" dirty="0" err="1">
                <a:solidFill>
                  <a:srgbClr val="00373E"/>
                </a:solidFill>
                <a:cs typeface="Calibri" pitchFamily="34" charset="0"/>
              </a:rPr>
              <a:t>Clinical</a:t>
            </a:r>
            <a:r>
              <a:rPr lang="nl-NL" altLang="nl-NL" dirty="0">
                <a:solidFill>
                  <a:srgbClr val="00373E"/>
                </a:solidFill>
                <a:cs typeface="Calibri" pitchFamily="34" charset="0"/>
              </a:rPr>
              <a:t> </a:t>
            </a:r>
            <a:r>
              <a:rPr lang="nl-NL" altLang="nl-NL" dirty="0" err="1">
                <a:solidFill>
                  <a:srgbClr val="00373E"/>
                </a:solidFill>
                <a:cs typeface="Calibri" pitchFamily="34" charset="0"/>
              </a:rPr>
              <a:t>presentation</a:t>
            </a:r>
            <a:endParaRPr lang="nl-NL" altLang="nl-NL" dirty="0">
              <a:solidFill>
                <a:srgbClr val="00373E"/>
              </a:solidFill>
              <a:cs typeface="Calibri" pitchFamily="34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852" y="1417638"/>
            <a:ext cx="5396948" cy="4830762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Adults</a:t>
            </a:r>
            <a:r>
              <a:rPr lang="nl-NL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			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Dysphagia</a:t>
            </a:r>
            <a:r>
              <a:rPr lang="nl-NL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(93%)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nl-NL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Food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impaction</a:t>
            </a:r>
            <a:r>
              <a:rPr lang="nl-NL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(62%)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Chest</a:t>
            </a:r>
            <a:r>
              <a:rPr lang="nl-NL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pain</a:t>
            </a:r>
            <a:endParaRPr lang="nl-NL" altLang="nl-NL" sz="2000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nl-NL" altLang="nl-NL" sz="20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Heartburn</a:t>
            </a:r>
            <a:endParaRPr lang="nl-NL" altLang="nl-NL" sz="2000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nl-NL" altLang="nl-NL" sz="2000" dirty="0">
                <a:solidFill>
                  <a:srgbClr val="00373E"/>
                </a:solidFill>
                <a:latin typeface="+mj-lt"/>
                <a:cs typeface="Calibri" pitchFamily="34" charset="0"/>
              </a:rPr>
              <a:t>Atopy: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</a:pPr>
            <a:r>
              <a:rPr lang="nl-NL" altLang="nl-NL" sz="18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Rhinoconjunctivitis</a:t>
            </a:r>
            <a:r>
              <a:rPr lang="nl-NL" altLang="nl-NL" sz="18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57%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</a:pPr>
            <a:r>
              <a:rPr lang="nl-NL" altLang="nl-NL" sz="18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Asthma</a:t>
            </a:r>
            <a:r>
              <a:rPr lang="nl-NL" altLang="nl-NL" sz="18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37%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</a:pPr>
            <a:r>
              <a:rPr lang="nl-NL" altLang="nl-NL" sz="1800" dirty="0">
                <a:solidFill>
                  <a:srgbClr val="00373E"/>
                </a:solidFill>
                <a:latin typeface="+mj-lt"/>
                <a:cs typeface="Calibri" pitchFamily="34" charset="0"/>
              </a:rPr>
              <a:t>Food </a:t>
            </a:r>
            <a:r>
              <a:rPr lang="nl-NL" altLang="nl-NL" sz="18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allergy</a:t>
            </a:r>
            <a:r>
              <a:rPr lang="nl-NL" altLang="nl-NL" sz="18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46%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</a:pPr>
            <a:r>
              <a:rPr lang="nl-NL" altLang="nl-NL" sz="180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Atopic</a:t>
            </a:r>
            <a:r>
              <a:rPr lang="nl-NL" altLang="nl-NL" sz="1800" dirty="0">
                <a:solidFill>
                  <a:srgbClr val="00373E"/>
                </a:solidFill>
                <a:latin typeface="+mj-lt"/>
                <a:cs typeface="Calibri" pitchFamily="34" charset="0"/>
              </a:rPr>
              <a:t> dermatitis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endParaRPr lang="nl-NL" altLang="nl-NL" sz="2000" dirty="0">
              <a:solidFill>
                <a:srgbClr val="00373E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72199" y="1417638"/>
            <a:ext cx="5012635" cy="488377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altLang="nl-NL" sz="2000" kern="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Children</a:t>
            </a:r>
            <a:r>
              <a:rPr lang="nl-NL" altLang="nl-NL" sz="2000" kern="0" dirty="0">
                <a:solidFill>
                  <a:srgbClr val="00373E"/>
                </a:solidFill>
                <a:latin typeface="+mj-lt"/>
                <a:cs typeface="Calibri" pitchFamily="34" charset="0"/>
              </a:rPr>
              <a:t>: more </a:t>
            </a:r>
            <a:r>
              <a:rPr lang="nl-NL" altLang="nl-NL" sz="2000" kern="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atypical</a:t>
            </a:r>
            <a:r>
              <a:rPr lang="nl-NL" altLang="nl-NL" sz="2000" kern="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2000" kern="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presentation</a:t>
            </a:r>
            <a:endParaRPr lang="nl-NL" altLang="nl-NL" sz="2000" kern="0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altLang="nl-NL" sz="2000" kern="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Feeding</a:t>
            </a:r>
            <a:r>
              <a:rPr lang="nl-NL" altLang="nl-NL" sz="2000" kern="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2000" kern="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difficulty</a:t>
            </a:r>
            <a:endParaRPr lang="nl-NL" altLang="nl-NL" sz="2000" kern="0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altLang="nl-NL" sz="2000" kern="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Abdominal</a:t>
            </a:r>
            <a:r>
              <a:rPr lang="nl-NL" altLang="nl-NL" sz="2000" kern="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2000" kern="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pain</a:t>
            </a:r>
            <a:endParaRPr lang="nl-NL" altLang="nl-NL" sz="2000" kern="0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altLang="nl-NL" sz="2000" kern="0" dirty="0">
                <a:solidFill>
                  <a:srgbClr val="00373E"/>
                </a:solidFill>
                <a:latin typeface="+mj-lt"/>
                <a:cs typeface="Calibri" pitchFamily="34" charset="0"/>
              </a:rPr>
              <a:t>Nausea, </a:t>
            </a:r>
            <a:r>
              <a:rPr lang="nl-NL" altLang="nl-NL" sz="2000" kern="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vomiting</a:t>
            </a:r>
            <a:endParaRPr lang="nl-NL" altLang="nl-NL" sz="2000" kern="0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altLang="nl-NL" sz="2000" kern="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Heartburn</a:t>
            </a:r>
            <a:endParaRPr lang="nl-NL" altLang="nl-NL" sz="2000" kern="0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altLang="nl-NL" sz="2000" kern="0" dirty="0">
                <a:solidFill>
                  <a:srgbClr val="00373E"/>
                </a:solidFill>
                <a:latin typeface="+mj-lt"/>
                <a:cs typeface="Calibri" pitchFamily="34" charset="0"/>
              </a:rPr>
              <a:t>Failure </a:t>
            </a:r>
            <a:r>
              <a:rPr lang="nl-NL" altLang="nl-NL" sz="2000" kern="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to</a:t>
            </a:r>
            <a:r>
              <a:rPr lang="nl-NL" altLang="nl-NL" sz="2000" kern="0" dirty="0">
                <a:solidFill>
                  <a:srgbClr val="00373E"/>
                </a:solidFill>
                <a:latin typeface="+mj-lt"/>
                <a:cs typeface="Calibri" pitchFamily="34" charset="0"/>
              </a:rPr>
              <a:t> </a:t>
            </a:r>
            <a:r>
              <a:rPr lang="nl-NL" altLang="nl-NL" sz="2000" kern="0" dirty="0" err="1">
                <a:solidFill>
                  <a:srgbClr val="00373E"/>
                </a:solidFill>
                <a:latin typeface="+mj-lt"/>
                <a:cs typeface="Calibri" pitchFamily="34" charset="0"/>
              </a:rPr>
              <a:t>thrive</a:t>
            </a:r>
            <a:endParaRPr lang="nl-NL" altLang="nl-NL" sz="1800" kern="0" dirty="0">
              <a:solidFill>
                <a:srgbClr val="00373E"/>
              </a:solidFill>
              <a:latin typeface="+mj-lt"/>
              <a:cs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nl-NL" altLang="nl-NL" sz="2000" kern="0" dirty="0">
              <a:solidFill>
                <a:srgbClr val="00373E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337720" y="6400801"/>
            <a:ext cx="72723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nl-NL" sz="1600" dirty="0">
                <a:solidFill>
                  <a:srgbClr val="00373E"/>
                </a:solidFill>
                <a:latin typeface="+mj-lt"/>
              </a:rPr>
              <a:t>United European Gastroenterology Journal 2017</a:t>
            </a:r>
          </a:p>
        </p:txBody>
      </p:sp>
    </p:spTree>
    <p:extLst>
      <p:ext uri="{BB962C8B-B14F-4D97-AF65-F5344CB8AC3E}">
        <p14:creationId xmlns:p14="http://schemas.microsoft.com/office/powerpoint/2010/main" val="66103376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7988" y="6408254"/>
            <a:ext cx="4418012" cy="365125"/>
          </a:xfrm>
        </p:spPr>
        <p:txBody>
          <a:bodyPr/>
          <a:lstStyle/>
          <a:p>
            <a:pPr>
              <a:defRPr/>
            </a:pPr>
            <a:r>
              <a:rPr lang="nl-NL" altLang="nl-NL" sz="1600" kern="0" dirty="0">
                <a:solidFill>
                  <a:srgbClr val="003741"/>
                </a:solidFill>
              </a:rPr>
              <a:t>Hirano </a:t>
            </a:r>
            <a:r>
              <a:rPr lang="nl-NL" altLang="nl-NL" sz="1600" i="1" kern="0" dirty="0">
                <a:solidFill>
                  <a:srgbClr val="003741"/>
                </a:solidFill>
              </a:rPr>
              <a:t>et al</a:t>
            </a:r>
            <a:r>
              <a:rPr lang="nl-NL" altLang="nl-NL" sz="1600" kern="0" dirty="0">
                <a:solidFill>
                  <a:srgbClr val="003741"/>
                </a:solidFill>
              </a:rPr>
              <a:t>. Gut 2013</a:t>
            </a:r>
            <a:endParaRPr lang="nl-NL" sz="1600" dirty="0">
              <a:solidFill>
                <a:srgbClr val="003741"/>
              </a:solidFill>
            </a:endParaRPr>
          </a:p>
        </p:txBody>
      </p:sp>
      <p:pic>
        <p:nvPicPr>
          <p:cNvPr id="6" name="Picture 1" descr="G:\diva\Neurogastroenterology &amp; Motility AMC\Bram van Rhijn\Studies\9. Validation Study Endoscopic Signs - EoE vs PPI-REE\InterObserver\Manuscript\Figuren\Figure 1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77" b="41370"/>
          <a:stretch>
            <a:fillRect/>
          </a:stretch>
        </p:blipFill>
        <p:spPr bwMode="auto">
          <a:xfrm>
            <a:off x="9200340" y="1207449"/>
            <a:ext cx="2432422" cy="201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G:\diva\Neurogastroenterology &amp; Motility AMC\Bram van Rhijn\Studies\9. Validation Study Endoscopic Signs - EoE vs PPI-REE\InterObserver\Manuscript\Figuren\Figure 1B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" r="67934" b="53630"/>
          <a:stretch>
            <a:fillRect/>
          </a:stretch>
        </p:blipFill>
        <p:spPr bwMode="auto">
          <a:xfrm>
            <a:off x="4919209" y="1207449"/>
            <a:ext cx="2330550" cy="20195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G:\diva\Neurogastroenterology &amp; Motility AMC\Bram van Rhijn\Studies\9. Validation Study Endoscopic Signs - EoE vs PPI-REE\Algemene documenten Marijn\afbeeldingen verslag\Barendse_Remco_Oesofago-Gastro-Duodenoscopie_20110529_10272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4103" r="2724" b="3473"/>
          <a:stretch>
            <a:fillRect/>
          </a:stretch>
        </p:blipFill>
        <p:spPr bwMode="auto">
          <a:xfrm>
            <a:off x="9192389" y="3746547"/>
            <a:ext cx="2432422" cy="197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G:\diva\Neurogastroenterology &amp; Motility AMC\Bram van Rhijn\Studies\9. Validation Study Endoscopic Signs - EoE vs PPI-REE\Algemene documenten Marijn\afbeeldingen verslag\Mcallister_J._Oesofago-Gastro-Duodenoscopie_20111128_10981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3529" r="2112" b="1913"/>
          <a:stretch>
            <a:fillRect/>
          </a:stretch>
        </p:blipFill>
        <p:spPr bwMode="auto">
          <a:xfrm>
            <a:off x="664869" y="3741155"/>
            <a:ext cx="2323401" cy="201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G:\diva\Neurogastroenterology &amp; Motility AMC\Bram van Rhijn\Studies\9. Validation Study Endoscopic Signs - EoE vs PPI-REE\Algemene documenten Marijn\Endobase foto's\Grinsven 89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2" t="15652" r="8490" b="8891"/>
          <a:stretch>
            <a:fillRect/>
          </a:stretch>
        </p:blipFill>
        <p:spPr bwMode="auto">
          <a:xfrm>
            <a:off x="642618" y="1209047"/>
            <a:ext cx="2330550" cy="200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75" y="3701835"/>
            <a:ext cx="2316253" cy="205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vak 11"/>
          <p:cNvSpPr txBox="1"/>
          <p:nvPr/>
        </p:nvSpPr>
        <p:spPr>
          <a:xfrm>
            <a:off x="586960" y="341906"/>
            <a:ext cx="5432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nl-NL" sz="2800" dirty="0">
                <a:solidFill>
                  <a:srgbClr val="003741"/>
                </a:solidFill>
              </a:rPr>
              <a:t>Endoscopic Signs of EoE: EREFS</a:t>
            </a:r>
            <a:endParaRPr lang="nl-NL" sz="2800" dirty="0">
              <a:solidFill>
                <a:srgbClr val="003741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1288109" y="3283891"/>
            <a:ext cx="160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3741"/>
                </a:solidFill>
              </a:rPr>
              <a:t>E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5710363" y="3279762"/>
            <a:ext cx="160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3741"/>
                </a:solidFill>
              </a:rPr>
              <a:t>R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9931186" y="3279762"/>
            <a:ext cx="160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3741"/>
                </a:solidFill>
              </a:rPr>
              <a:t>E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5525717" y="5749859"/>
            <a:ext cx="160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3741"/>
                </a:solidFill>
              </a:rPr>
              <a:t>S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1203296" y="5760726"/>
            <a:ext cx="160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3741"/>
                </a:solidFill>
              </a:rPr>
              <a:t>F</a:t>
            </a:r>
          </a:p>
        </p:txBody>
      </p:sp>
      <p:sp>
        <p:nvSpPr>
          <p:cNvPr id="19" name="Rechthoek 18"/>
          <p:cNvSpPr/>
          <p:nvPr/>
        </p:nvSpPr>
        <p:spPr>
          <a:xfrm>
            <a:off x="4921863" y="1207449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 19"/>
          <p:cNvSpPr/>
          <p:nvPr/>
        </p:nvSpPr>
        <p:spPr>
          <a:xfrm>
            <a:off x="4934675" y="3741155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 20"/>
          <p:cNvSpPr/>
          <p:nvPr/>
        </p:nvSpPr>
        <p:spPr>
          <a:xfrm>
            <a:off x="9229137" y="3741155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/>
          <p:cNvSpPr/>
          <p:nvPr/>
        </p:nvSpPr>
        <p:spPr>
          <a:xfrm>
            <a:off x="9229137" y="1194749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 22"/>
          <p:cNvSpPr/>
          <p:nvPr/>
        </p:nvSpPr>
        <p:spPr>
          <a:xfrm>
            <a:off x="666118" y="1201898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 23"/>
          <p:cNvSpPr/>
          <p:nvPr/>
        </p:nvSpPr>
        <p:spPr>
          <a:xfrm>
            <a:off x="670971" y="3763828"/>
            <a:ext cx="2327896" cy="201957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/>
          <p:cNvSpPr/>
          <p:nvPr/>
        </p:nvSpPr>
        <p:spPr>
          <a:xfrm>
            <a:off x="11537350" y="985962"/>
            <a:ext cx="413460" cy="4959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384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|6.6|1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7|1.7|0.8|4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5.8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msterdam UMC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KonicaMinolta</Template>
  <TotalTime>1961</TotalTime>
  <Words>1737</Words>
  <Application>Microsoft Office PowerPoint</Application>
  <PresentationFormat>Breedbeeld</PresentationFormat>
  <Paragraphs>335</Paragraphs>
  <Slides>47</Slides>
  <Notes>0</Notes>
  <HiddenSlides>19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47</vt:i4>
      </vt:variant>
    </vt:vector>
  </HeadingPairs>
  <TitlesOfParts>
    <vt:vector size="51" baseType="lpstr">
      <vt:lpstr>Arial</vt:lpstr>
      <vt:lpstr>Calibri</vt:lpstr>
      <vt:lpstr>Trebuchet MS</vt:lpstr>
      <vt:lpstr>Kantoorthema</vt:lpstr>
      <vt:lpstr>Eosinofiele Oesofagitis</vt:lpstr>
      <vt:lpstr>Disclosures </vt:lpstr>
      <vt:lpstr>PowerPoint-presentatie</vt:lpstr>
      <vt:lpstr>2010: ♂ 42 yrs old</vt:lpstr>
      <vt:lpstr>2010: ♂ 42 yrs old</vt:lpstr>
      <vt:lpstr>2010: ♂ 42 yrs old</vt:lpstr>
      <vt:lpstr>Pathogenesis </vt:lpstr>
      <vt:lpstr>Clinical presentation</vt:lpstr>
      <vt:lpstr>PowerPoint-presentatie</vt:lpstr>
      <vt:lpstr>PowerPoint-presentatie</vt:lpstr>
      <vt:lpstr>PowerPoint-presentatie</vt:lpstr>
      <vt:lpstr>Eosinophilic esophagitis (EoE) </vt:lpstr>
      <vt:lpstr>PowerPoint-presentatie</vt:lpstr>
      <vt:lpstr>PowerPoint-presentatie</vt:lpstr>
      <vt:lpstr>PowerPoint-presentatie</vt:lpstr>
      <vt:lpstr>PowerPoint-presentatie</vt:lpstr>
      <vt:lpstr>Why treat EoE?</vt:lpstr>
      <vt:lpstr>PowerPoint-presentatie</vt:lpstr>
      <vt:lpstr>PowerPoint-presentatie</vt:lpstr>
      <vt:lpstr>Esophageal motility abnormalities in untreated EoE</vt:lpstr>
      <vt:lpstr>PowerPoint-presentatie</vt:lpstr>
      <vt:lpstr>Can symptoms predict histological treatment response in EoE?</vt:lpstr>
      <vt:lpstr>Esophageal mucosal biopsies required to assess treatment effect</vt:lpstr>
      <vt:lpstr>PowerPoint-presentatie</vt:lpstr>
      <vt:lpstr>PowerPoint-presentatie</vt:lpstr>
      <vt:lpstr>PPI-responsive esophageal eosinophilia</vt:lpstr>
      <vt:lpstr>Effect of PPIs in EoE</vt:lpstr>
      <vt:lpstr>Topical steroids</vt:lpstr>
      <vt:lpstr>Oral viscous budesonide is effective in children with EoE </vt:lpstr>
      <vt:lpstr>Effect of oral viscous budesonide in adults with EoE </vt:lpstr>
      <vt:lpstr>Viscous topical steriods are more effective than nebulized steroid therapy</vt:lpstr>
      <vt:lpstr>PowerPoint-presentatie</vt:lpstr>
      <vt:lpstr>PowerPoint-presentatie</vt:lpstr>
      <vt:lpstr>PowerPoint-presentatie</vt:lpstr>
      <vt:lpstr>Dietary treatments </vt:lpstr>
      <vt:lpstr>Elemental diet in adult EoE patients</vt:lpstr>
      <vt:lpstr>Six food elimination diet in adults with EoE</vt:lpstr>
      <vt:lpstr>Effect of food reintroduction</vt:lpstr>
      <vt:lpstr>Elimination diets</vt:lpstr>
      <vt:lpstr>Diets based on allergy tests: meta-analysis</vt:lpstr>
      <vt:lpstr>Food bolus impaction: which food?</vt:lpstr>
      <vt:lpstr>Management of food bolus impaction </vt:lpstr>
      <vt:lpstr>Dilation </vt:lpstr>
      <vt:lpstr>PowerPoint-presentatie</vt:lpstr>
      <vt:lpstr>Safety and efficacy of dilation</vt:lpstr>
      <vt:lpstr>Conclusions: management of EoE </vt:lpstr>
      <vt:lpstr>Meer informatie: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Olaf van der Grijspaarde</dc:creator>
  <cp:lastModifiedBy>Arjan Bredenoord</cp:lastModifiedBy>
  <cp:revision>167</cp:revision>
  <dcterms:created xsi:type="dcterms:W3CDTF">2018-06-28T15:32:29Z</dcterms:created>
  <dcterms:modified xsi:type="dcterms:W3CDTF">2019-10-01T07:22:03Z</dcterms:modified>
</cp:coreProperties>
</file>