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0" r:id="rId5"/>
    <p:sldId id="463" r:id="rId6"/>
    <p:sldId id="464" r:id="rId7"/>
    <p:sldId id="465" r:id="rId8"/>
    <p:sldId id="466" r:id="rId9"/>
    <p:sldId id="468" r:id="rId10"/>
    <p:sldId id="469" r:id="rId11"/>
    <p:sldId id="471" r:id="rId12"/>
    <p:sldId id="470" r:id="rId13"/>
    <p:sldId id="472" r:id="rId14"/>
    <p:sldId id="476" r:id="rId15"/>
    <p:sldId id="475" r:id="rId16"/>
    <p:sldId id="467" r:id="rId17"/>
    <p:sldId id="473" r:id="rId18"/>
    <p:sldId id="442" r:id="rId19"/>
    <p:sldId id="443" r:id="rId20"/>
    <p:sldId id="444" r:id="rId21"/>
    <p:sldId id="455" r:id="rId22"/>
    <p:sldId id="438" r:id="rId23"/>
    <p:sldId id="418" r:id="rId24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4" autoAdjust="0"/>
    <p:restoredTop sz="82772" autoAdjust="0"/>
  </p:normalViewPr>
  <p:slideViewPr>
    <p:cSldViewPr showGuides="1">
      <p:cViewPr varScale="1">
        <p:scale>
          <a:sx n="74" d="100"/>
          <a:sy n="74" d="100"/>
        </p:scale>
        <p:origin x="856" y="176"/>
      </p:cViewPr>
      <p:guideLst>
        <p:guide orient="horz" pos="1011"/>
        <p:guide pos="476"/>
      </p:guideLst>
    </p:cSldViewPr>
  </p:slideViewPr>
  <p:outlineViewPr>
    <p:cViewPr>
      <p:scale>
        <a:sx n="33" d="100"/>
        <a:sy n="33" d="100"/>
      </p:scale>
      <p:origin x="0" y="-2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18775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398838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FC3D-85FE-4D83-864D-B5A0A5ACAE9B}" type="datetimeFigureOut">
              <a:rPr lang="nl-NL" smtClean="0"/>
              <a:t>11-09-2023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4DE-F654-4713-B6D2-13D62AF2D786}" type="datetimeFigureOut">
              <a:rPr lang="nl-NL" smtClean="0"/>
              <a:t>11-09-2023</a:t>
            </a:fld>
            <a:endParaRPr lang="nl-NL"/>
          </a:p>
        </p:txBody>
      </p:sp>
      <p:sp>
        <p:nvSpPr>
          <p:cNvPr id="8" name="Tijdelijke aanduiding voor dia-afbeelding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9" name="Tijdelijke aanduiding voor koptekst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" name="Tijdelijke aanduiding voor notities 9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35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84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8334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5382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7992887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7992888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8" name="Group 131"/>
          <p:cNvGrpSpPr>
            <a:grpSpLocks noChangeAspect="1"/>
          </p:cNvGrpSpPr>
          <p:nvPr userDrawn="1"/>
        </p:nvGrpSpPr>
        <p:grpSpPr bwMode="auto">
          <a:xfrm>
            <a:off x="290960" y="404664"/>
            <a:ext cx="2984896" cy="522134"/>
            <a:chOff x="249" y="165"/>
            <a:chExt cx="2018" cy="353"/>
          </a:xfrm>
        </p:grpSpPr>
        <p:sp>
          <p:nvSpPr>
            <p:cNvPr id="19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Rechthoek 1"/>
          <p:cNvSpPr/>
          <p:nvPr userDrawn="1"/>
        </p:nvSpPr>
        <p:spPr>
          <a:xfrm>
            <a:off x="0" y="0"/>
            <a:ext cx="9144000" cy="4031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117376" y="6213309"/>
            <a:ext cx="2870448" cy="6446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0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4824536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652120" y="1065402"/>
            <a:ext cx="2915816" cy="3584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4824536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9" name="Group 131"/>
          <p:cNvGrpSpPr>
            <a:grpSpLocks noChangeAspect="1"/>
          </p:cNvGrpSpPr>
          <p:nvPr userDrawn="1"/>
        </p:nvGrpSpPr>
        <p:grpSpPr bwMode="auto">
          <a:xfrm>
            <a:off x="289481" y="404664"/>
            <a:ext cx="2984896" cy="522134"/>
            <a:chOff x="249" y="165"/>
            <a:chExt cx="2018" cy="353"/>
          </a:xfrm>
        </p:grpSpPr>
        <p:sp>
          <p:nvSpPr>
            <p:cNvPr id="20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1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2" name="Rechthoek 31"/>
          <p:cNvSpPr/>
          <p:nvPr userDrawn="1"/>
        </p:nvSpPr>
        <p:spPr>
          <a:xfrm>
            <a:off x="0" y="0"/>
            <a:ext cx="9144000" cy="4031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117376" y="6213309"/>
            <a:ext cx="2870448" cy="6446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207375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01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3E6EA3-DDFF-1941-B4E0-405A4F0492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Dit is de titel van deze presentatie | Naam Auteur | 20 juni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0FE36D-F2E4-7949-9132-E384F30AA4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13AF-A70B-9642-BA7C-67509FF3C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13" y="1700809"/>
            <a:ext cx="822960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0F2B34C6-6653-473B-ACCB-9371572A61D6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30" name="Group 131"/>
          <p:cNvGrpSpPr>
            <a:grpSpLocks noChangeAspect="1"/>
          </p:cNvGrpSpPr>
          <p:nvPr userDrawn="1"/>
        </p:nvGrpSpPr>
        <p:grpSpPr bwMode="auto">
          <a:xfrm>
            <a:off x="395536" y="6309320"/>
            <a:ext cx="2232248" cy="390477"/>
            <a:chOff x="249" y="165"/>
            <a:chExt cx="2018" cy="353"/>
          </a:xfrm>
        </p:grpSpPr>
        <p:sp>
          <p:nvSpPr>
            <p:cNvPr id="31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32" name="Picture 13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3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5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36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7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8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9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0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615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5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heSansOffice LF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sz="2600" dirty="0"/>
          </a:p>
          <a:p>
            <a:r>
              <a:rPr lang="nl-NL" sz="3300" dirty="0"/>
              <a:t>Daniel Keszthelyi</a:t>
            </a:r>
          </a:p>
          <a:p>
            <a:r>
              <a:rPr lang="nl-NL" sz="2600" dirty="0"/>
              <a:t>Maastricht University </a:t>
            </a:r>
            <a:r>
              <a:rPr lang="nl-NL" sz="2600" dirty="0" err="1"/>
              <a:t>Medical</a:t>
            </a:r>
            <a:r>
              <a:rPr lang="nl-NL" sz="2600" dirty="0"/>
              <a:t> Center</a:t>
            </a:r>
          </a:p>
          <a:p>
            <a:r>
              <a:rPr lang="nl-NL" sz="2600" dirty="0"/>
              <a:t>The Netherlands</a:t>
            </a:r>
          </a:p>
          <a:p>
            <a:endParaRPr lang="nl-NL" sz="2600" dirty="0"/>
          </a:p>
          <a:p>
            <a:r>
              <a:rPr lang="nl-NL" dirty="0"/>
              <a:t>Cursorisch onderwijs, Veldhoven 2023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508787"/>
            <a:ext cx="8280920" cy="1143000"/>
          </a:xfrm>
        </p:spPr>
        <p:txBody>
          <a:bodyPr>
            <a:normAutofit/>
          </a:bodyPr>
          <a:lstStyle/>
          <a:p>
            <a:r>
              <a:rPr lang="en-US" dirty="0" err="1"/>
              <a:t>Functionele</a:t>
            </a:r>
            <a:r>
              <a:rPr lang="en-US" dirty="0"/>
              <a:t> </a:t>
            </a:r>
            <a:r>
              <a:rPr lang="en-US" dirty="0" err="1"/>
              <a:t>dyspepsie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C8EEE-7D36-4DFC-D3EA-E2605FF06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AA6E0EFA-1ACF-3354-93DC-3E41CBD50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6"/>
          <a:stretch/>
        </p:blipFill>
        <p:spPr bwMode="auto">
          <a:xfrm>
            <a:off x="683568" y="157174"/>
            <a:ext cx="7344816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">
            <a:extLst>
              <a:ext uri="{FF2B5EF4-FFF2-40B4-BE49-F238E27FC236}">
                <a16:creationId xmlns:a16="http://schemas.microsoft.com/office/drawing/2014/main" id="{922387DF-F92D-2610-747D-64CD8A4E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" y="3505975"/>
            <a:ext cx="3426329" cy="31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6D305-F7E8-D335-3010-9AFEF7D62311}"/>
              </a:ext>
            </a:extLst>
          </p:cNvPr>
          <p:cNvSpPr txBox="1"/>
          <p:nvPr/>
        </p:nvSpPr>
        <p:spPr>
          <a:xfrm>
            <a:off x="4076930" y="3861048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N=119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Significantly fewer patients compared with controls underwent upper GI tract endoscopy after using the web-based educational intervention: 24 (39%) vs 47 (82%)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 severity and quality of life improved equivalently in both groups. 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391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C6BC4-4DF1-4197-D595-FC6E7D708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34E026EA-7DAA-4406-E2C6-459ABBB41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6902"/>
            <a:ext cx="4355504" cy="4618809"/>
          </a:xfrm>
          <a:prstGeom prst="rect">
            <a:avLst/>
          </a:prstGeom>
        </p:spPr>
      </p:pic>
      <p:pic>
        <p:nvPicPr>
          <p:cNvPr id="8" name="Picture 7" descr="A poster of a carbon cost of endoscopy&#10;&#10;Description automatically generated">
            <a:extLst>
              <a:ext uri="{FF2B5EF4-FFF2-40B4-BE49-F238E27FC236}">
                <a16:creationId xmlns:a16="http://schemas.microsoft.com/office/drawing/2014/main" id="{AB1533B9-197F-8030-45D4-1269DB9E7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9703" r="5971"/>
          <a:stretch/>
        </p:blipFill>
        <p:spPr>
          <a:xfrm>
            <a:off x="189526" y="2780928"/>
            <a:ext cx="7056784" cy="3228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F7F31-0539-3403-D949-91C987149BC9}"/>
              </a:ext>
            </a:extLst>
          </p:cNvPr>
          <p:cNvSpPr txBox="1"/>
          <p:nvPr/>
        </p:nvSpPr>
        <p:spPr>
          <a:xfrm>
            <a:off x="5868144" y="6009046"/>
            <a:ext cx="305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GI Endoscopy 2023</a:t>
            </a:r>
          </a:p>
        </p:txBody>
      </p:sp>
      <p:pic>
        <p:nvPicPr>
          <p:cNvPr id="8194" name="Picture 2" descr="Extinction Rebellion wil 11 maart weer A12 bij Den Haag blokkeren">
            <a:extLst>
              <a:ext uri="{FF2B5EF4-FFF2-40B4-BE49-F238E27FC236}">
                <a16:creationId xmlns:a16="http://schemas.microsoft.com/office/drawing/2014/main" id="{90C36457-70C6-B7FE-2C58-DEAF1A92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79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B39-942B-2D87-4456-3F892415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Als je toch een gastroscopie doet…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552A2-AEB6-7645-C730-46EF96B28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30610-6AB0-D1BE-2A9B-A0E8504FA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Vermijd de termen zoals ‘antrum gastritis’ – geeft patient en huisarts de indruk dat dat de oorzaak is van klachten</a:t>
            </a:r>
          </a:p>
          <a:p>
            <a:endParaRPr lang="en-NL" dirty="0"/>
          </a:p>
          <a:p>
            <a:r>
              <a:rPr lang="en-NL" dirty="0"/>
              <a:t>Vermijd uitleg als ‘er is ontsteking in uw maag’</a:t>
            </a:r>
          </a:p>
          <a:p>
            <a:endParaRPr lang="en-NL" dirty="0"/>
          </a:p>
          <a:p>
            <a:r>
              <a:rPr lang="en-NL" dirty="0"/>
              <a:t>Zeg ’ik heb geen afwijking gevonden’ maar niet ‘er is met u niets aan de hand’</a:t>
            </a:r>
          </a:p>
        </p:txBody>
      </p:sp>
    </p:spTree>
    <p:extLst>
      <p:ext uri="{BB962C8B-B14F-4D97-AF65-F5344CB8AC3E}">
        <p14:creationId xmlns:p14="http://schemas.microsoft.com/office/powerpoint/2010/main" val="41565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467CD-5332-BBF3-719C-87F61898E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B62FDFB2-834C-AF17-6E84-60A610FA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5"/>
            <a:ext cx="9144000" cy="6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A335D2-BAAC-2F6A-00E0-978A0A92B620}"/>
              </a:ext>
            </a:extLst>
          </p:cNvPr>
          <p:cNvSpPr txBox="1"/>
          <p:nvPr/>
        </p:nvSpPr>
        <p:spPr>
          <a:xfrm>
            <a:off x="7524328" y="630932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Gut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2EFE2-1BF7-9054-7C2B-817D786B5AEB}"/>
              </a:ext>
            </a:extLst>
          </p:cNvPr>
          <p:cNvSpPr/>
          <p:nvPr/>
        </p:nvSpPr>
        <p:spPr>
          <a:xfrm>
            <a:off x="1691680" y="4509120"/>
            <a:ext cx="3960440" cy="64807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07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8699D-98D6-306A-3E83-3CEAC9BAC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073A4D9-5F4A-F469-2328-A4B74117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4824"/>
            <a:ext cx="7772400" cy="28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62E16-084E-664D-ADED-04D3FF35A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A326FB-A622-244F-A630-FC8B784C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3555"/>
            <a:ext cx="7128792" cy="5815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E97AA-9720-CC4D-BD2B-FFC639E851E3}"/>
              </a:ext>
            </a:extLst>
          </p:cNvPr>
          <p:cNvSpPr txBox="1"/>
          <p:nvPr/>
        </p:nvSpPr>
        <p:spPr>
          <a:xfrm>
            <a:off x="3059832" y="630932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Enck</a:t>
            </a:r>
            <a:r>
              <a:rPr lang="en-US" sz="2400" dirty="0"/>
              <a:t> et al. Nat Dis Primers 2017</a:t>
            </a:r>
          </a:p>
        </p:txBody>
      </p:sp>
    </p:spTree>
    <p:extLst>
      <p:ext uri="{BB962C8B-B14F-4D97-AF65-F5344CB8AC3E}">
        <p14:creationId xmlns:p14="http://schemas.microsoft.com/office/powerpoint/2010/main" val="3101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725BD-5270-294D-B3D1-B18471155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1313AF-A70B-9642-BA7C-67509FF3C35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ADDB9A4-03AE-8545-8375-FA2063B2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467100" cy="2667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64D0E3-2566-F94F-B5CD-64A81634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5" y="353864"/>
            <a:ext cx="3556000" cy="276860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983DE95-35F0-B946-A47B-74E72A7AF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2464"/>
            <a:ext cx="3556000" cy="287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ECDC3F-3EE0-074F-8942-7D8E93C4A014}"/>
              </a:ext>
            </a:extLst>
          </p:cNvPr>
          <p:cNvSpPr txBox="1"/>
          <p:nvPr/>
        </p:nvSpPr>
        <p:spPr>
          <a:xfrm>
            <a:off x="4788024" y="5085184"/>
            <a:ext cx="413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Vanheel</a:t>
            </a:r>
            <a:r>
              <a:rPr lang="en-US" sz="2400" dirty="0"/>
              <a:t> et al. Am J Gastro 2017</a:t>
            </a:r>
          </a:p>
          <a:p>
            <a:r>
              <a:rPr lang="en-US" sz="2400" dirty="0"/>
              <a:t>Rome III (n=560)</a:t>
            </a:r>
          </a:p>
        </p:txBody>
      </p:sp>
    </p:spTree>
    <p:extLst>
      <p:ext uri="{BB962C8B-B14F-4D97-AF65-F5344CB8AC3E}">
        <p14:creationId xmlns:p14="http://schemas.microsoft.com/office/powerpoint/2010/main" val="202158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2E45-ADF4-DB4F-9E8C-A23C9B981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1313AF-A70B-9642-BA7C-67509FF3C35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7266C1C-71DB-8F45-9CDE-375CFC510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34950"/>
            <a:ext cx="7366000" cy="638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35AC4-7A31-E142-8503-E65B41910B17}"/>
              </a:ext>
            </a:extLst>
          </p:cNvPr>
          <p:cNvSpPr txBox="1"/>
          <p:nvPr/>
        </p:nvSpPr>
        <p:spPr>
          <a:xfrm>
            <a:off x="245096" y="4924325"/>
            <a:ext cx="5843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ACG/CAG guideline 2017</a:t>
            </a:r>
          </a:p>
          <a:p>
            <a:r>
              <a:rPr lang="en-US" dirty="0"/>
              <a:t>We recommend TCA before prokinetic for treatment of FD based on the superior evidence for TCA in this indication.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09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A8FA-7973-F44F-A1F4-6A721595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Treatments for FD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24646-B6A3-294D-9896-42B8567B9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18</a:t>
            </a:fld>
            <a:endParaRPr lang="nl-N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47F531-D838-9444-8E4E-88F7E3E7D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89076"/>
              </p:ext>
            </p:extLst>
          </p:nvPr>
        </p:nvGraphicFramePr>
        <p:xfrm>
          <a:off x="611559" y="1988840"/>
          <a:ext cx="8086352" cy="32782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1588">
                  <a:extLst>
                    <a:ext uri="{9D8B030D-6E8A-4147-A177-3AD203B41FA5}">
                      <a16:colId xmlns:a16="http://schemas.microsoft.com/office/drawing/2014/main" val="4039376735"/>
                    </a:ext>
                  </a:extLst>
                </a:gridCol>
                <a:gridCol w="2021588">
                  <a:extLst>
                    <a:ext uri="{9D8B030D-6E8A-4147-A177-3AD203B41FA5}">
                      <a16:colId xmlns:a16="http://schemas.microsoft.com/office/drawing/2014/main" val="375822573"/>
                    </a:ext>
                  </a:extLst>
                </a:gridCol>
                <a:gridCol w="2021588">
                  <a:extLst>
                    <a:ext uri="{9D8B030D-6E8A-4147-A177-3AD203B41FA5}">
                      <a16:colId xmlns:a16="http://schemas.microsoft.com/office/drawing/2014/main" val="2788817523"/>
                    </a:ext>
                  </a:extLst>
                </a:gridCol>
                <a:gridCol w="2021588">
                  <a:extLst>
                    <a:ext uri="{9D8B030D-6E8A-4147-A177-3AD203B41FA5}">
                      <a16:colId xmlns:a16="http://schemas.microsoft.com/office/drawing/2014/main" val="2137939859"/>
                    </a:ext>
                  </a:extLst>
                </a:gridCol>
              </a:tblGrid>
              <a:tr h="787958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8137"/>
                  </a:ext>
                </a:extLst>
              </a:tr>
              <a:tr h="876486">
                <a:tc>
                  <a:txBody>
                    <a:bodyPr/>
                    <a:lstStyle/>
                    <a:p>
                      <a:r>
                        <a:rPr lang="en-US" dirty="0"/>
                        <a:t>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Cochrane review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difference according to FD subtype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49710"/>
                  </a:ext>
                </a:extLst>
              </a:tr>
              <a:tr h="787958">
                <a:tc>
                  <a:txBody>
                    <a:bodyPr/>
                    <a:lstStyle/>
                    <a:p>
                      <a:r>
                        <a:rPr lang="en-US" dirty="0"/>
                        <a:t>TCAs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et al. Gut 2017 (3 trials)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NNH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68289"/>
                  </a:ext>
                </a:extLst>
              </a:tr>
              <a:tr h="787958">
                <a:tc>
                  <a:txBody>
                    <a:bodyPr/>
                    <a:lstStyle/>
                    <a:p>
                      <a:r>
                        <a:rPr lang="en-US" dirty="0"/>
                        <a:t>Prokinetics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Cochrane review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low quality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3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34A26-4932-A34E-8FD0-0A881DB87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1313AF-A70B-9642-BA7C-67509FF3C3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446E3-1706-DD49-B26B-9A4BC98BFABB}"/>
              </a:ext>
            </a:extLst>
          </p:cNvPr>
          <p:cNvSpPr txBox="1"/>
          <p:nvPr/>
        </p:nvSpPr>
        <p:spPr>
          <a:xfrm>
            <a:off x="1808613" y="735087"/>
            <a:ext cx="5571699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Education</a:t>
            </a:r>
            <a:r>
              <a:rPr lang="nl-NL" sz="2400" dirty="0"/>
              <a:t>/</a:t>
            </a:r>
            <a:r>
              <a:rPr lang="nl-NL" sz="2400" dirty="0" err="1"/>
              <a:t>Dietary</a:t>
            </a:r>
            <a:r>
              <a:rPr lang="nl-NL" sz="2400" dirty="0"/>
              <a:t>/lifestyle </a:t>
            </a:r>
            <a:r>
              <a:rPr lang="nl-NL" sz="2400" dirty="0" err="1"/>
              <a:t>advice</a:t>
            </a:r>
            <a:endParaRPr lang="nl-NL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74DF8-06A7-2F49-BC8B-7A5D414A426E}"/>
              </a:ext>
            </a:extLst>
          </p:cNvPr>
          <p:cNvSpPr txBox="1"/>
          <p:nvPr/>
        </p:nvSpPr>
        <p:spPr>
          <a:xfrm>
            <a:off x="2771800" y="1425550"/>
            <a:ext cx="338437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4DC27-4045-8442-973B-F1AB8B063BC9}"/>
              </a:ext>
            </a:extLst>
          </p:cNvPr>
          <p:cNvSpPr txBox="1"/>
          <p:nvPr/>
        </p:nvSpPr>
        <p:spPr>
          <a:xfrm>
            <a:off x="1907704" y="2793702"/>
            <a:ext cx="50405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Predominant </a:t>
            </a:r>
            <a:r>
              <a:rPr lang="nl-NL" sz="2400" dirty="0" err="1"/>
              <a:t>symptom</a:t>
            </a:r>
            <a:endParaRPr lang="nl-N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FCF73-94B2-764B-A68C-70867F786CF5}"/>
              </a:ext>
            </a:extLst>
          </p:cNvPr>
          <p:cNvSpPr txBox="1"/>
          <p:nvPr/>
        </p:nvSpPr>
        <p:spPr>
          <a:xfrm>
            <a:off x="251520" y="4911551"/>
            <a:ext cx="187220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Domperidon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D23B4-7912-8B4F-8E5D-45116B6A3FC5}"/>
              </a:ext>
            </a:extLst>
          </p:cNvPr>
          <p:cNvSpPr txBox="1"/>
          <p:nvPr/>
        </p:nvSpPr>
        <p:spPr>
          <a:xfrm>
            <a:off x="58127" y="3738017"/>
            <a:ext cx="3068924" cy="830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Early</a:t>
            </a:r>
            <a:r>
              <a:rPr lang="nl-NL" sz="2400" dirty="0"/>
              <a:t> </a:t>
            </a:r>
            <a:r>
              <a:rPr lang="nl-NL" sz="2400" dirty="0" err="1"/>
              <a:t>satiation</a:t>
            </a:r>
            <a:r>
              <a:rPr lang="nl-NL" sz="2400" dirty="0"/>
              <a:t>, </a:t>
            </a:r>
            <a:r>
              <a:rPr lang="nl-NL" sz="2400" dirty="0" err="1"/>
              <a:t>postprandial</a:t>
            </a:r>
            <a:r>
              <a:rPr lang="nl-NL" sz="2400" dirty="0"/>
              <a:t> </a:t>
            </a:r>
            <a:r>
              <a:rPr lang="nl-NL" sz="2400" dirty="0" err="1"/>
              <a:t>fullness</a:t>
            </a:r>
            <a:endParaRPr lang="nl-N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408DA-1C24-ED45-9030-C868CFF84D43}"/>
              </a:ext>
            </a:extLst>
          </p:cNvPr>
          <p:cNvSpPr txBox="1"/>
          <p:nvPr/>
        </p:nvSpPr>
        <p:spPr>
          <a:xfrm>
            <a:off x="4666987" y="3729806"/>
            <a:ext cx="396044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/>
              <a:t>Epigastric</a:t>
            </a:r>
            <a:r>
              <a:rPr lang="nl-NL" sz="2400" dirty="0"/>
              <a:t> </a:t>
            </a:r>
            <a:r>
              <a:rPr lang="nl-NL" sz="2400" dirty="0" err="1"/>
              <a:t>pain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burning</a:t>
            </a:r>
            <a:endParaRPr lang="nl-N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6A173-888B-174E-B43E-71CF6D7593AC}"/>
              </a:ext>
            </a:extLst>
          </p:cNvPr>
          <p:cNvSpPr txBox="1"/>
          <p:nvPr/>
        </p:nvSpPr>
        <p:spPr>
          <a:xfrm>
            <a:off x="4652592" y="4911551"/>
            <a:ext cx="409587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Ami</a:t>
            </a:r>
            <a:r>
              <a:rPr lang="nl-NL" sz="2400" dirty="0"/>
              <a:t>/</a:t>
            </a:r>
            <a:r>
              <a:rPr lang="nl-NL" sz="2400" dirty="0" err="1"/>
              <a:t>nortriptyline</a:t>
            </a:r>
            <a:r>
              <a:rPr lang="nl-NL" sz="2400" dirty="0"/>
              <a:t> 10/25 mg </a:t>
            </a:r>
            <a:r>
              <a:rPr lang="nl-NL" sz="2400" dirty="0" err="1"/>
              <a:t>an</a:t>
            </a:r>
            <a:r>
              <a:rPr lang="nl-NL" sz="2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BDD09-81C9-A74A-B953-628B7812B16A}"/>
              </a:ext>
            </a:extLst>
          </p:cNvPr>
          <p:cNvSpPr txBox="1"/>
          <p:nvPr/>
        </p:nvSpPr>
        <p:spPr>
          <a:xfrm>
            <a:off x="1907704" y="2172578"/>
            <a:ext cx="5040549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Assess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psychological</a:t>
            </a:r>
            <a:r>
              <a:rPr lang="nl-NL" sz="2400" dirty="0"/>
              <a:t> </a:t>
            </a:r>
            <a:r>
              <a:rPr lang="nl-NL" sz="2400" dirty="0" err="1"/>
              <a:t>comorbidities</a:t>
            </a:r>
            <a:endParaRPr lang="nl-NL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2BA160-B8F2-A14E-8412-FB82A999EBAF}"/>
              </a:ext>
            </a:extLst>
          </p:cNvPr>
          <p:cNvCxnSpPr>
            <a:cxnSpLocks/>
          </p:cNvCxnSpPr>
          <p:nvPr/>
        </p:nvCxnSpPr>
        <p:spPr>
          <a:xfrm>
            <a:off x="4427984" y="1196752"/>
            <a:ext cx="0" cy="22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8446AD-099E-984B-8390-9950AE8D5235}"/>
              </a:ext>
            </a:extLst>
          </p:cNvPr>
          <p:cNvCxnSpPr>
            <a:cxnSpLocks/>
          </p:cNvCxnSpPr>
          <p:nvPr/>
        </p:nvCxnSpPr>
        <p:spPr>
          <a:xfrm>
            <a:off x="4427984" y="1946449"/>
            <a:ext cx="0" cy="22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B75899-340A-0D43-A5DF-F85C6F2E1AF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987818" y="3255367"/>
            <a:ext cx="1440166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B14535-855E-384D-8D9A-037D069405F8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427984" y="3255367"/>
            <a:ext cx="2219223" cy="47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629E4E-163D-5546-BA7F-A9242CD120E1}"/>
              </a:ext>
            </a:extLst>
          </p:cNvPr>
          <p:cNvCxnSpPr>
            <a:cxnSpLocks/>
          </p:cNvCxnSpPr>
          <p:nvPr/>
        </p:nvCxnSpPr>
        <p:spPr>
          <a:xfrm>
            <a:off x="6632812" y="4237931"/>
            <a:ext cx="0" cy="67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C06C0C-AA83-E745-9F87-271C8843020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592589" y="4569013"/>
            <a:ext cx="0" cy="330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55B292-6655-6042-AF93-0591A2F5AEC5}"/>
              </a:ext>
            </a:extLst>
          </p:cNvPr>
          <p:cNvCxnSpPr>
            <a:cxnSpLocks/>
          </p:cNvCxnSpPr>
          <p:nvPr/>
        </p:nvCxnSpPr>
        <p:spPr>
          <a:xfrm>
            <a:off x="0" y="195922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C49A2C-C2ED-9443-9146-C6606FF3D7F6}"/>
              </a:ext>
            </a:extLst>
          </p:cNvPr>
          <p:cNvSpPr txBox="1"/>
          <p:nvPr/>
        </p:nvSpPr>
        <p:spPr>
          <a:xfrm>
            <a:off x="0" y="160612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referral</a:t>
            </a:r>
            <a:endParaRPr lang="nl-NL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16FEBE-927F-3E45-8621-F5D8294ACA85}"/>
              </a:ext>
            </a:extLst>
          </p:cNvPr>
          <p:cNvCxnSpPr>
            <a:cxnSpLocks/>
          </p:cNvCxnSpPr>
          <p:nvPr/>
        </p:nvCxnSpPr>
        <p:spPr>
          <a:xfrm>
            <a:off x="4427984" y="2594521"/>
            <a:ext cx="0" cy="22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28125A6-C824-6D42-BD7D-D1BC18197819}"/>
              </a:ext>
            </a:extLst>
          </p:cNvPr>
          <p:cNvSpPr txBox="1"/>
          <p:nvPr/>
        </p:nvSpPr>
        <p:spPr>
          <a:xfrm>
            <a:off x="3251069" y="3717032"/>
            <a:ext cx="132093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Nausea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1338D7-8EEB-BF42-A0E1-45C42C59097B}"/>
              </a:ext>
            </a:extLst>
          </p:cNvPr>
          <p:cNvSpPr txBox="1"/>
          <p:nvPr/>
        </p:nvSpPr>
        <p:spPr>
          <a:xfrm>
            <a:off x="2195736" y="4911551"/>
            <a:ext cx="230426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Metoclopramide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ED7438-45C6-F443-AFB6-478E2B78F4C1}"/>
              </a:ext>
            </a:extLst>
          </p:cNvPr>
          <p:cNvCxnSpPr>
            <a:cxnSpLocks/>
          </p:cNvCxnSpPr>
          <p:nvPr/>
        </p:nvCxnSpPr>
        <p:spPr>
          <a:xfrm>
            <a:off x="4427984" y="3255367"/>
            <a:ext cx="0" cy="48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127D979-9D55-1842-9065-C92824072207}"/>
              </a:ext>
            </a:extLst>
          </p:cNvPr>
          <p:cNvCxnSpPr>
            <a:cxnSpLocks/>
          </p:cNvCxnSpPr>
          <p:nvPr/>
        </p:nvCxnSpPr>
        <p:spPr>
          <a:xfrm>
            <a:off x="4427984" y="4221088"/>
            <a:ext cx="0" cy="67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9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7762" y="1196752"/>
            <a:ext cx="8229600" cy="5081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6525" indent="-13652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28613" indent="-18256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20700" indent="-1920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Disclosure of C</a:t>
            </a:r>
            <a:r>
              <a:rPr lang="de-AT" sz="2400" dirty="0" err="1"/>
              <a:t>onflicts</a:t>
            </a:r>
            <a:r>
              <a:rPr lang="de-AT" sz="2400" dirty="0"/>
              <a:t> of Interest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0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funding: 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UEG, ESCP, Rome Foundation, Horizon 2020, </a:t>
            </a:r>
            <a:r>
              <a:rPr lang="en-GB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Maag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Lever </a:t>
            </a:r>
            <a:r>
              <a:rPr lang="en-GB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Darmstichting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(MLDS), </a:t>
            </a:r>
            <a:r>
              <a:rPr lang="en-GB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Allergan, Will Pharma, </a:t>
            </a:r>
            <a:r>
              <a:rPr lang="en-GB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Grunenthal</a:t>
            </a:r>
            <a:endParaRPr lang="en-GB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Speaker’s fee (paid to institution): 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Falk </a:t>
            </a:r>
          </a:p>
        </p:txBody>
      </p:sp>
    </p:spTree>
    <p:extLst>
      <p:ext uri="{BB962C8B-B14F-4D97-AF65-F5344CB8AC3E}">
        <p14:creationId xmlns:p14="http://schemas.microsoft.com/office/powerpoint/2010/main" val="1381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9D80-78F2-3B4C-9178-26D9988A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8444-DA7A-1546-982F-A0F6161A9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d.keszthelyi@mumc.nl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B7223-0C8A-464D-8F24-7E4A48F80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1313AF-A70B-9642-BA7C-67509FF3C35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EE7247-755A-1037-A023-ED8F196A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Een typische verwijzing…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38A36-9453-CBDD-CDED-5CC092330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1313AF-A70B-9642-BA7C-67509FF3C35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E4BECC-13C5-AA29-C2EC-C5EC5746D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6" name="Picture 5" descr="A close-up of a prescription&#10;&#10;Description automatically generated">
            <a:extLst>
              <a:ext uri="{FF2B5EF4-FFF2-40B4-BE49-F238E27FC236}">
                <a16:creationId xmlns:a16="http://schemas.microsoft.com/office/drawing/2014/main" id="{8CE449BA-56D4-9177-20B3-AFC0BBA2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6" y="2132856"/>
            <a:ext cx="9129461" cy="3384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52D69-6617-E640-F16E-88668B3E68A5}"/>
              </a:ext>
            </a:extLst>
          </p:cNvPr>
          <p:cNvSpPr/>
          <p:nvPr/>
        </p:nvSpPr>
        <p:spPr>
          <a:xfrm>
            <a:off x="3923928" y="2348880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C5AD6-E5C4-B6A0-46DB-1B0B5A3EC192}"/>
              </a:ext>
            </a:extLst>
          </p:cNvPr>
          <p:cNvSpPr/>
          <p:nvPr/>
        </p:nvSpPr>
        <p:spPr>
          <a:xfrm>
            <a:off x="3923928" y="2121052"/>
            <a:ext cx="468052" cy="2160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C0BAD-EEDC-830E-5693-2033592F0DD5}"/>
              </a:ext>
            </a:extLst>
          </p:cNvPr>
          <p:cNvSpPr/>
          <p:nvPr/>
        </p:nvSpPr>
        <p:spPr>
          <a:xfrm>
            <a:off x="5119196" y="2135351"/>
            <a:ext cx="468052" cy="260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08B03-F12A-3C47-6C07-EA716F3C32E3}"/>
              </a:ext>
            </a:extLst>
          </p:cNvPr>
          <p:cNvSpPr/>
          <p:nvPr/>
        </p:nvSpPr>
        <p:spPr>
          <a:xfrm>
            <a:off x="179512" y="5085184"/>
            <a:ext cx="5832648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04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E77D-F36A-B9A8-C955-CF45CD25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Wanneer is een gastroscopie zinvol? (NHG 2021)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7FD84-1803-4FB7-77CF-7BFCAB30B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2BFCA-D806-6870-6322-57BD79370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1800" b="1" dirty="0">
                <a:solidFill>
                  <a:srgbClr val="353535"/>
                </a:solidFill>
                <a:effectLst/>
                <a:latin typeface="DejaVuSansCondensed"/>
              </a:rPr>
              <a:t>Absolute </a:t>
            </a:r>
            <a:r>
              <a:rPr lang="en-GB" sz="1800" b="1" dirty="0" err="1">
                <a:solidFill>
                  <a:srgbClr val="353535"/>
                </a:solidFill>
                <a:effectLst/>
                <a:latin typeface="DejaVuSansCondensed"/>
              </a:rPr>
              <a:t>indicatie</a:t>
            </a:r>
            <a:r>
              <a:rPr lang="en-GB" sz="1800" b="1" dirty="0">
                <a:solidFill>
                  <a:srgbClr val="353535"/>
                </a:solidFill>
                <a:effectLst/>
                <a:latin typeface="DejaVuSansCondensed"/>
              </a:rPr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De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aanwezigheid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van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alarmsymptomen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voor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maligniteit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</a:p>
          <a:p>
            <a:endParaRPr lang="en-GB" sz="1800" dirty="0">
              <a:solidFill>
                <a:srgbClr val="353535"/>
              </a:solidFill>
              <a:latin typeface="DejaVuSerifCondensed"/>
            </a:endParaRPr>
          </a:p>
          <a:p>
            <a:r>
              <a:rPr lang="en-GB" sz="1800" b="1" dirty="0" err="1">
                <a:solidFill>
                  <a:srgbClr val="353535"/>
                </a:solidFill>
                <a:effectLst/>
                <a:latin typeface="DejaVuSansCondensed"/>
              </a:rPr>
              <a:t>Relatieve</a:t>
            </a:r>
            <a:r>
              <a:rPr lang="en-GB" sz="1800" b="1" dirty="0">
                <a:solidFill>
                  <a:srgbClr val="353535"/>
                </a:solidFill>
                <a:effectLst/>
                <a:latin typeface="DejaVuSansCondensed"/>
              </a:rPr>
              <a:t> </a:t>
            </a:r>
            <a:r>
              <a:rPr lang="en-GB" sz="1800" b="1" dirty="0" err="1">
                <a:solidFill>
                  <a:srgbClr val="353535"/>
                </a:solidFill>
                <a:effectLst/>
                <a:latin typeface="DejaVuSansCondensed"/>
              </a:rPr>
              <a:t>indicaties</a:t>
            </a:r>
            <a:r>
              <a:rPr lang="en-GB" sz="1800" b="1" dirty="0">
                <a:solidFill>
                  <a:srgbClr val="353535"/>
                </a:solidFill>
                <a:effectLst/>
                <a:latin typeface="DejaVuSansCondensed"/>
              </a:rPr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Persisterende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of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recidiverende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maagklachten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in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afwezigheid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van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alarmsymptomen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i="1" dirty="0">
                <a:solidFill>
                  <a:srgbClr val="353535"/>
                </a:solidFill>
                <a:effectLst/>
                <a:latin typeface="DejaVuSerifCondensed"/>
              </a:rPr>
              <a:t>H. pylori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,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bij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verhoogd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risico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op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maag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-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slokdarmcarcinoom</a:t>
            </a:r>
            <a:endParaRPr lang="en-GB" sz="1800" dirty="0">
              <a:solidFill>
                <a:srgbClr val="353535"/>
              </a:solidFill>
              <a:latin typeface="DejaVuSerif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Maagklachten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bij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patiënt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die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eerstegraads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familielid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heeft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met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maagcarcinoom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(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overleg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met de mdl-arts,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ook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over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eventueel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consult door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klinisch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geneticus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353535"/>
              </a:solidFill>
              <a:latin typeface="DejaVuSerif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Gewenste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diagnostische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zekerheid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:</a:t>
            </a:r>
            <a:b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</a:b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er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zijn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aanwijzingen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dat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een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gastroduodenoscopie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‘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ter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geruststelling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’ het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psychologisch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welbevinden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van de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patiënt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niet</a:t>
            </a:r>
            <a: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  <a:t> </a:t>
            </a:r>
            <a:r>
              <a:rPr lang="en-GB" sz="1800" dirty="0" err="1">
                <a:solidFill>
                  <a:srgbClr val="353535"/>
                </a:solidFill>
                <a:effectLst/>
                <a:latin typeface="DejaVuSerifCondensed"/>
              </a:rPr>
              <a:t>verbetert</a:t>
            </a:r>
            <a:br>
              <a:rPr lang="en-GB" sz="1800" dirty="0">
                <a:solidFill>
                  <a:srgbClr val="353535"/>
                </a:solidFill>
                <a:effectLst/>
                <a:latin typeface="DejaVuSerifCondensed"/>
              </a:rPr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501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CF7F9-B6FF-6ABA-4238-E1A772043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Picture 5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00C1C3A7-CD0A-D231-8F95-28B2380E4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30" y="1844824"/>
            <a:ext cx="7010400" cy="4292600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834932AF-5004-4996-829E-7EC7345C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555"/>
            <a:ext cx="7772400" cy="2127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496425-2F47-E705-70E5-23B8A3C20873}"/>
              </a:ext>
            </a:extLst>
          </p:cNvPr>
          <p:cNvSpPr txBox="1"/>
          <p:nvPr/>
        </p:nvSpPr>
        <p:spPr>
          <a:xfrm>
            <a:off x="6234349" y="620034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Endoscopy 2006</a:t>
            </a:r>
          </a:p>
        </p:txBody>
      </p:sp>
    </p:spTree>
    <p:extLst>
      <p:ext uri="{BB962C8B-B14F-4D97-AF65-F5344CB8AC3E}">
        <p14:creationId xmlns:p14="http://schemas.microsoft.com/office/powerpoint/2010/main" val="27908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AD31-5BAA-E77E-CEE6-5131AA9D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1"/>
            <a:ext cx="8675687" cy="731798"/>
          </a:xfrm>
        </p:spPr>
        <p:txBody>
          <a:bodyPr>
            <a:normAutofit/>
          </a:bodyPr>
          <a:lstStyle/>
          <a:p>
            <a:r>
              <a:rPr lang="en-NL" dirty="0"/>
              <a:t>Ik ben bang dat ik anders iets mis (=eigen geruststelling)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2ECBB-834B-0CBC-C49D-31C9C75F8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2E5733-84A7-44D4-D919-3F54DD3C51E5}"/>
              </a:ext>
            </a:extLst>
          </p:cNvPr>
          <p:cNvGrpSpPr/>
          <p:nvPr/>
        </p:nvGrpSpPr>
        <p:grpSpPr>
          <a:xfrm>
            <a:off x="1475656" y="972125"/>
            <a:ext cx="7134956" cy="5689885"/>
            <a:chOff x="1475656" y="972125"/>
            <a:chExt cx="7134956" cy="5689885"/>
          </a:xfrm>
        </p:grpSpPr>
        <p:pic>
          <p:nvPicPr>
            <p:cNvPr id="6" name="Picture 5" descr="A graph with blue and black bars&#10;&#10;Description automatically generated">
              <a:extLst>
                <a:ext uri="{FF2B5EF4-FFF2-40B4-BE49-F238E27FC236}">
                  <a16:creationId xmlns:a16="http://schemas.microsoft.com/office/drawing/2014/main" id="{396B9F92-90C4-B181-0C3A-4A95141F8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972125"/>
              <a:ext cx="6665044" cy="5245450"/>
            </a:xfrm>
            <a:prstGeom prst="rect">
              <a:avLst/>
            </a:prstGeom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9614AAB2-AC07-283F-E6FF-7B2162AFE0D1}"/>
                </a:ext>
              </a:extLst>
            </p:cNvPr>
            <p:cNvSpPr/>
            <p:nvPr/>
          </p:nvSpPr>
          <p:spPr>
            <a:xfrm>
              <a:off x="6012160" y="2750634"/>
              <a:ext cx="432048" cy="1800200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6C4A6B-1C80-98CB-B305-84DDA2CC17A6}"/>
                </a:ext>
              </a:extLst>
            </p:cNvPr>
            <p:cNvSpPr txBox="1"/>
            <p:nvPr/>
          </p:nvSpPr>
          <p:spPr>
            <a:xfrm>
              <a:off x="7092279" y="6200345"/>
              <a:ext cx="1518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2400" dirty="0"/>
                <a:t>CGH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3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399D6-2060-3FB3-F75E-1B762558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E5A72-7662-0678-9D40-15D8A3EFA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9" y="2565398"/>
            <a:ext cx="8207375" cy="40322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511 papers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41,763 participants (40.4% with dyspepsia).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The only finding encountered more frequently in individuals with dyspepsia, compared with those without, was peptic ulcer (odds ratio, 1.61; 95% CI, 1.08–2.39).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More than 85% of EGDs were completely normal.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Gastroesophageal cancer was rare (&lt;0.4%) </a:t>
            </a:r>
            <a:r>
              <a:rPr lang="en-GB" b="1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and equally prevalent among those with and without dyspepsia</a:t>
            </a:r>
            <a:r>
              <a:rPr lang="en-GB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.</a:t>
            </a:r>
            <a:endParaRPr lang="en-NL" dirty="0"/>
          </a:p>
        </p:txBody>
      </p:sp>
      <p:pic>
        <p:nvPicPr>
          <p:cNvPr id="6" name="Picture 5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A12A40D7-EE6C-CB76-5F28-DF80DD39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9" y="548183"/>
            <a:ext cx="7772400" cy="19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B970A-DDFF-3D37-1B91-493C2DB8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FFCF5B8D-2493-5CEA-AE2B-60B072F5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3343"/>
            <a:ext cx="4302292" cy="55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C60EA-0911-EA6C-DBE8-7110DA191355}"/>
              </a:ext>
            </a:extLst>
          </p:cNvPr>
          <p:cNvSpPr txBox="1"/>
          <p:nvPr/>
        </p:nvSpPr>
        <p:spPr>
          <a:xfrm>
            <a:off x="5022877" y="836712"/>
            <a:ext cx="3275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Theunissen et al. Scand J Gastro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Trans.IT</a:t>
            </a:r>
            <a:r>
              <a:rPr lang="en-GB" sz="2400" dirty="0"/>
              <a:t> database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26,440 patients with dyspeptic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13,978 patients were considered low-risk (no alarm </a:t>
            </a:r>
            <a:r>
              <a:rPr lang="en-GB" sz="2400" dirty="0" err="1"/>
              <a:t>sx</a:t>
            </a:r>
            <a:r>
              <a:rPr lang="en-GB" sz="2400" dirty="0"/>
              <a:t>, &lt;60)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9920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67B2-30ED-4655-C0F9-944E8535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0" y="53976"/>
            <a:ext cx="9029399" cy="1143000"/>
          </a:xfrm>
        </p:spPr>
        <p:txBody>
          <a:bodyPr/>
          <a:lstStyle/>
          <a:p>
            <a:r>
              <a:rPr lang="en-NL" dirty="0"/>
              <a:t>Ik zal toch maar die ene missen. Ik doe toch een nieuwe scopie.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34760-67A4-E29A-E687-414C69E31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A32B551D-7C8C-AED1-072A-6E979A11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95488"/>
            <a:ext cx="6047705" cy="58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mc_template_v1">
  <a:themeElements>
    <a:clrScheme name="MUMC">
      <a:dk1>
        <a:srgbClr val="004289"/>
      </a:dk1>
      <a:lt1>
        <a:srgbClr val="FFFFFF"/>
      </a:lt1>
      <a:dk2>
        <a:srgbClr val="FF6B00"/>
      </a:dk2>
      <a:lt2>
        <a:srgbClr val="FFFFFF"/>
      </a:lt2>
      <a:accent1>
        <a:srgbClr val="004289"/>
      </a:accent1>
      <a:accent2>
        <a:srgbClr val="FFA665"/>
      </a:accent2>
      <a:accent3>
        <a:srgbClr val="1F8BFF"/>
      </a:accent3>
      <a:accent4>
        <a:srgbClr val="D20000"/>
      </a:accent4>
      <a:accent5>
        <a:srgbClr val="FFE100"/>
      </a:accent5>
      <a:accent6>
        <a:srgbClr val="EC5602"/>
      </a:accent6>
      <a:hlink>
        <a:srgbClr val="0000FF"/>
      </a:hlink>
      <a:folHlink>
        <a:srgbClr val="800080"/>
      </a:folHlink>
    </a:clrScheme>
    <a:fontScheme name="MaastrichtUMC">
      <a:majorFont>
        <a:latin typeface="TheSansOfficeLF"/>
        <a:ea typeface=""/>
        <a:cs typeface=""/>
      </a:majorFont>
      <a:minorFont>
        <a:latin typeface="TheSansOfficeL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87A682B3A3340A109E6A70158F816" ma:contentTypeVersion="1" ma:contentTypeDescription="Een nieuw document maken." ma:contentTypeScope="" ma:versionID="35d9250771c04596b48dfb0fac4141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93435-83EB-4AE5-B7B9-A2B161527B6B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9EEBCA-5DE4-4D88-BC0F-8B1CF12E02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0361D-63A5-4586-8AC1-FF679227F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mumc_template_v1</Template>
  <TotalTime>128002</TotalTime>
  <Words>541</Words>
  <Application>Microsoft Macintosh PowerPoint</Application>
  <PresentationFormat>On-screen Show (4:3)</PresentationFormat>
  <Paragraphs>100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DejaVuSansCondensed</vt:lpstr>
      <vt:lpstr>DejaVuSerifCondensed</vt:lpstr>
      <vt:lpstr>Helvetica</vt:lpstr>
      <vt:lpstr>TheSansOffice LF</vt:lpstr>
      <vt:lpstr>TheSansOfficeLF</vt:lpstr>
      <vt:lpstr>mumc_template_v1</vt:lpstr>
      <vt:lpstr>Functionele dyspepsie</vt:lpstr>
      <vt:lpstr>PowerPoint Presentation</vt:lpstr>
      <vt:lpstr>Een typische verwijzing…</vt:lpstr>
      <vt:lpstr>Wanneer is een gastroscopie zinvol? (NHG 2021)</vt:lpstr>
      <vt:lpstr>PowerPoint Presentation</vt:lpstr>
      <vt:lpstr>Ik ben bang dat ik anders iets mis (=eigen geruststelling)</vt:lpstr>
      <vt:lpstr>PowerPoint Presentation</vt:lpstr>
      <vt:lpstr>PowerPoint Presentation</vt:lpstr>
      <vt:lpstr>Ik zal toch maar die ene missen. Ik doe toch een nieuwe scopie.</vt:lpstr>
      <vt:lpstr>PowerPoint Presentation</vt:lpstr>
      <vt:lpstr>PowerPoint Presentation</vt:lpstr>
      <vt:lpstr>Als je toch een gastroscopie doet…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for FD</vt:lpstr>
      <vt:lpstr>PowerPoint Presentation</vt:lpstr>
      <vt:lpstr>Questions?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Zonneveld van G. (Geertjan)</dc:creator>
  <cp:lastModifiedBy>Keszthelyi, Daniel (INTMED)</cp:lastModifiedBy>
  <cp:revision>336</cp:revision>
  <cp:lastPrinted>2018-04-13T20:45:24Z</cp:lastPrinted>
  <dcterms:created xsi:type="dcterms:W3CDTF">2016-02-26T09:48:52Z</dcterms:created>
  <dcterms:modified xsi:type="dcterms:W3CDTF">2023-09-12T09:53:33Z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0x01010040E87A682B3A3340A109E6A70158F816</vt:lpwstr>
  </property>
</Properties>
</file>