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3" r:id="rId2"/>
    <p:sldId id="387" r:id="rId3"/>
    <p:sldId id="366" r:id="rId4"/>
    <p:sldId id="367" r:id="rId5"/>
    <p:sldId id="375" r:id="rId6"/>
    <p:sldId id="385" r:id="rId7"/>
    <p:sldId id="344" r:id="rId8"/>
    <p:sldId id="311" r:id="rId9"/>
    <p:sldId id="346" r:id="rId10"/>
    <p:sldId id="363" r:id="rId11"/>
    <p:sldId id="313" r:id="rId12"/>
    <p:sldId id="352" r:id="rId13"/>
    <p:sldId id="353" r:id="rId14"/>
    <p:sldId id="360" r:id="rId15"/>
    <p:sldId id="348" r:id="rId16"/>
    <p:sldId id="382" r:id="rId17"/>
    <p:sldId id="368" r:id="rId18"/>
    <p:sldId id="376" r:id="rId19"/>
    <p:sldId id="377" r:id="rId20"/>
    <p:sldId id="373" r:id="rId21"/>
    <p:sldId id="369" r:id="rId22"/>
    <p:sldId id="370" r:id="rId23"/>
    <p:sldId id="350" r:id="rId24"/>
    <p:sldId id="372" r:id="rId25"/>
    <p:sldId id="383" r:id="rId26"/>
    <p:sldId id="384" r:id="rId27"/>
    <p:sldId id="374" r:id="rId28"/>
    <p:sldId id="381" r:id="rId29"/>
    <p:sldId id="371" r:id="rId30"/>
    <p:sldId id="386" r:id="rId31"/>
    <p:sldId id="379" r:id="rId32"/>
    <p:sldId id="378" r:id="rId33"/>
    <p:sldId id="335" r:id="rId34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75" autoAdjust="0"/>
    <p:restoredTop sz="94812" autoAdjust="0"/>
  </p:normalViewPr>
  <p:slideViewPr>
    <p:cSldViewPr>
      <p:cViewPr varScale="1">
        <p:scale>
          <a:sx n="87" d="100"/>
          <a:sy n="87" d="100"/>
        </p:scale>
        <p:origin x="67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5E162-4F54-4464-BA6A-8B4CD7D3CDB3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28E43-41BF-4721-8D10-26AFD7ABF8A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4046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990AD1-B45E-4330-890C-EA334BBEDB43}" type="datetimeFigureOut">
              <a:rPr lang="nl-NL" smtClean="0"/>
              <a:t>17-3-2019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90C9F-1D6C-45EC-BA3F-8B8248842B6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6545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25EEA31-D26E-4F11-B670-426C8EE55FB1}" type="slidenum">
              <a:rPr lang="en-US" altLang="en-US" sz="1000"/>
              <a:pPr/>
              <a:t>14</a:t>
            </a:fld>
            <a:endParaRPr lang="en-US" altLang="en-US" sz="10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680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smtClean="0">
              <a:latin typeface="Arial" pitchFamily="34" charset="0"/>
            </a:endParaRPr>
          </a:p>
        </p:txBody>
      </p:sp>
      <p:sp>
        <p:nvSpPr>
          <p:cNvPr id="73732" name="Tijdelijke aanduiding voor dianummer 3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503E9F91-C549-47D4-971E-7D68A401C972}" type="slidenum">
              <a:rPr lang="nl-NL" smtClean="0">
                <a:latin typeface="Arial" pitchFamily="34" charset="0"/>
              </a:rPr>
              <a:pPr/>
              <a:t>19</a:t>
            </a:fld>
            <a:endParaRPr lang="nl-NL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995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nl-NL" smtClean="0">
                <a:latin typeface="Arial" pitchFamily="34" charset="0"/>
                <a:ea typeface="ＭＳ Ｐゴシック" pitchFamily="34" charset="-128"/>
              </a:rPr>
              <a:t>Tekorten kunnen ontstaan van vitamines , eiwitten of andere micronutrienten</a:t>
            </a:r>
          </a:p>
          <a:p>
            <a:pPr eaLnBrk="1" hangingPunct="1"/>
            <a:r>
              <a:rPr lang="en-GB" altLang="nl-NL" smtClean="0">
                <a:latin typeface="Arial" pitchFamily="34" charset="0"/>
                <a:ea typeface="ＭＳ Ｐゴシック" pitchFamily="34" charset="-128"/>
              </a:rPr>
              <a:t>Comorbiditeiten: hypertensie en diabetes mellitus. Behandeling moet aangepast worden</a:t>
            </a:r>
            <a:endParaRPr lang="nl-NL" altLang="nl-NL" smtClean="0">
              <a:latin typeface="Arial" pitchFamily="34" charset="0"/>
              <a:ea typeface="ＭＳ Ｐゴシック" pitchFamily="34" charset="-128"/>
            </a:endParaRPr>
          </a:p>
          <a:p>
            <a:endParaRPr lang="nl-NL" altLang="nl-NL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/>
            <a:r>
              <a:rPr lang="en-GB" altLang="nl-NL" smtClean="0">
                <a:latin typeface="Arial" pitchFamily="34" charset="0"/>
                <a:ea typeface="ＭＳ Ｐゴシック" pitchFamily="34" charset="-128"/>
              </a:rPr>
              <a:t>Snelle gewichtsreductie:</a:t>
            </a:r>
          </a:p>
          <a:p>
            <a:pPr eaLnBrk="1" hangingPunct="1"/>
            <a:endParaRPr lang="en-GB" altLang="nl-NL" smtClean="0">
              <a:latin typeface="Arial" pitchFamily="34" charset="0"/>
              <a:ea typeface="ＭＳ Ｐゴシック" pitchFamily="34" charset="-128"/>
            </a:endParaRPr>
          </a:p>
          <a:p>
            <a:pPr lvl="1" eaLnBrk="1" hangingPunct="1"/>
            <a:r>
              <a:rPr lang="en-GB" altLang="nl-NL" smtClean="0">
                <a:latin typeface="Arial" pitchFamily="34" charset="0"/>
                <a:ea typeface="ＭＳ Ｐゴシック" pitchFamily="34" charset="-128"/>
              </a:rPr>
              <a:t>Tekorten </a:t>
            </a:r>
          </a:p>
          <a:p>
            <a:pPr lvl="1" eaLnBrk="1" hangingPunct="1"/>
            <a:r>
              <a:rPr lang="en-GB" altLang="nl-NL" smtClean="0">
                <a:latin typeface="Arial" pitchFamily="34" charset="0"/>
                <a:ea typeface="ＭＳ Ｐゴシック" pitchFamily="34" charset="-128"/>
              </a:rPr>
              <a:t>Elektrolytstoornissen</a:t>
            </a:r>
          </a:p>
          <a:p>
            <a:pPr lvl="1" eaLnBrk="1" hangingPunct="1"/>
            <a:r>
              <a:rPr lang="en-GB" altLang="nl-NL" smtClean="0">
                <a:latin typeface="Arial" pitchFamily="34" charset="0"/>
                <a:ea typeface="ＭＳ Ｐゴシック" pitchFamily="34" charset="-128"/>
              </a:rPr>
              <a:t>Verandering comorbiditeiten</a:t>
            </a:r>
          </a:p>
          <a:p>
            <a:pPr lvl="1" eaLnBrk="1" hangingPunct="1"/>
            <a:endParaRPr lang="en-GB" altLang="nl-NL" smtClean="0">
              <a:latin typeface="Arial" pitchFamily="34" charset="0"/>
              <a:ea typeface="ＭＳ Ｐゴシック" pitchFamily="34" charset="-128"/>
            </a:endParaRPr>
          </a:p>
          <a:p>
            <a:pPr lvl="1" eaLnBrk="1" hangingPunct="1"/>
            <a:r>
              <a:rPr lang="en-GB" altLang="nl-NL" smtClean="0">
                <a:latin typeface="Arial" pitchFamily="34" charset="0"/>
                <a:ea typeface="ＭＳ Ｐゴシック" pitchFamily="34" charset="-128"/>
              </a:rPr>
              <a:t>Obstipatie kan door te weinig vezels of te weinig drinken. </a:t>
            </a:r>
          </a:p>
          <a:p>
            <a:pPr lvl="1" eaLnBrk="1" hangingPunct="1"/>
            <a:endParaRPr lang="en-GB" altLang="nl-NL" smtClean="0">
              <a:latin typeface="Arial" pitchFamily="34" charset="0"/>
              <a:ea typeface="ＭＳ Ｐゴシック" pitchFamily="34" charset="-128"/>
            </a:endParaRPr>
          </a:p>
          <a:p>
            <a:pPr lvl="1" eaLnBrk="1" hangingPunct="1"/>
            <a:r>
              <a:rPr lang="en-GB" altLang="nl-NL" smtClean="0">
                <a:latin typeface="Arial" pitchFamily="34" charset="0"/>
                <a:ea typeface="ＭＳ Ｐゴシック" pitchFamily="34" charset="-128"/>
              </a:rPr>
              <a:t>Eet minder en er is een omleiding (bij gastric bypass), vandaar opname voedingsstoffen veranderd. Kan leiden tot bloedarmoede. Daarom al voor operatie starten met preoperatief dieet + vitaminesupplement. Na OK 200% van dagelijkse hoeveelheid bij gastric bypass en 100% van ADH bij gastric sleeve. </a:t>
            </a:r>
            <a:endParaRPr lang="nl-NL" altLang="nl-NL" smtClean="0">
              <a:latin typeface="Arial" pitchFamily="34" charset="0"/>
              <a:ea typeface="ＭＳ Ｐゴシック" pitchFamily="34" charset="-128"/>
            </a:endParaRPr>
          </a:p>
          <a:p>
            <a:endParaRPr lang="nl-NL" altLang="nl-NL" smtClean="0">
              <a:latin typeface="Arial" pitchFamily="34" charset="0"/>
              <a:ea typeface="ＭＳ Ｐゴシック" pitchFamily="34" charset="-128"/>
            </a:endParaRPr>
          </a:p>
          <a:p>
            <a:r>
              <a:rPr lang="nl-NL" altLang="nl-NL" smtClean="0">
                <a:latin typeface="Arial" pitchFamily="34" charset="0"/>
                <a:ea typeface="ＭＳ Ｐゴシック" pitchFamily="34" charset="-128"/>
              </a:rPr>
              <a:t>Ileus kan onstaan door verklevingen. </a:t>
            </a:r>
          </a:p>
          <a:p>
            <a:endParaRPr lang="nl-NL" altLang="nl-NL" smtClean="0">
              <a:latin typeface="Arial" pitchFamily="34" charset="0"/>
              <a:ea typeface="ＭＳ Ｐゴシック" pitchFamily="34" charset="-128"/>
            </a:endParaRPr>
          </a:p>
          <a:p>
            <a:r>
              <a:rPr lang="nl-NL" altLang="nl-NL" smtClean="0">
                <a:latin typeface="Arial" pitchFamily="34" charset="0"/>
                <a:ea typeface="ＭＳ Ｐゴシック" pitchFamily="34" charset="-128"/>
              </a:rPr>
              <a:t>Snelle veranderingen in gewicht vergroten kans op stenen. </a:t>
            </a:r>
          </a:p>
          <a:p>
            <a:endParaRPr lang="nl-NL" altLang="nl-NL" smtClean="0">
              <a:latin typeface="Arial" pitchFamily="34" charset="0"/>
              <a:ea typeface="ＭＳ Ｐゴシック" pitchFamily="34" charset="-128"/>
            </a:endParaRPr>
          </a:p>
          <a:p>
            <a:r>
              <a:rPr lang="nl-NL" altLang="nl-NL" smtClean="0">
                <a:latin typeface="Arial" pitchFamily="34" charset="0"/>
                <a:ea typeface="ＭＳ Ｐゴシック" pitchFamily="34" charset="-128"/>
              </a:rPr>
              <a:t>Haarverlies treedt vaak op bij snel afvallen. Ongeveer 50% van patienten heeft hier in meer of mindere mate last van. Is tijdelijk en nooit volledig. </a:t>
            </a:r>
          </a:p>
        </p:txBody>
      </p:sp>
      <p:sp>
        <p:nvSpPr>
          <p:cNvPr id="7475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67C26602-CA56-450F-B128-E6BC6DA23DFD}" type="slidenum">
              <a:rPr lang="nl-NL" altLang="nl-NL">
                <a:cs typeface="Arial" pitchFamily="34" charset="0"/>
              </a:rPr>
              <a:pPr/>
              <a:t>23</a:t>
            </a:fld>
            <a:endParaRPr lang="nl-NL" altLang="nl-NL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709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"/>
          <p:cNvSpPr>
            <a:spLocks noGrp="1"/>
          </p:cNvSpPr>
          <p:nvPr>
            <p:ph type="body" sz="half" idx="1" hasCustomPrompt="1"/>
          </p:nvPr>
        </p:nvSpPr>
        <p:spPr>
          <a:xfrm>
            <a:off x="467544" y="1340768"/>
            <a:ext cx="8280920" cy="4525963"/>
          </a:xfr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 smtClean="0"/>
              <a:t>Klik om tekst toe te voegen</a:t>
            </a:r>
          </a:p>
        </p:txBody>
      </p:sp>
      <p:sp>
        <p:nvSpPr>
          <p:cNvPr id="5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467544" y="72008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 smtClean="0"/>
              <a:t>Onderwerp</a:t>
            </a:r>
            <a:endParaRPr lang="nl-N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72A6D-75EC-4829-AD5E-AD4A5EBF820B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390835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467544" y="72008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 smtClean="0"/>
              <a:t>Onderwerp</a:t>
            </a:r>
            <a:endParaRPr lang="nl-N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1" hasCustomPrompt="1"/>
          </p:nvPr>
        </p:nvSpPr>
        <p:spPr>
          <a:xfrm>
            <a:off x="467544" y="1340768"/>
            <a:ext cx="4038600" cy="4525963"/>
          </a:xfr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 smtClean="0"/>
              <a:t>Klik om tekst toe te voegen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44008" y="1340768"/>
            <a:ext cx="4038600" cy="4525963"/>
          </a:xfr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 smtClean="0"/>
              <a:t>Klik om tekst toe te voegen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6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467544" y="72008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 smtClean="0"/>
              <a:t>Onderwerp</a:t>
            </a:r>
            <a:endParaRPr lang="nl-N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1" hasCustomPrompt="1"/>
          </p:nvPr>
        </p:nvSpPr>
        <p:spPr>
          <a:xfrm>
            <a:off x="467544" y="1340768"/>
            <a:ext cx="4038600" cy="4525963"/>
          </a:xfr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 smtClean="0"/>
              <a:t>Klik om tekst toe te voegen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grafiek 3"/>
          <p:cNvSpPr>
            <a:spLocks noGrp="1"/>
          </p:cNvSpPr>
          <p:nvPr>
            <p:ph type="chart" sz="half" idx="2"/>
          </p:nvPr>
        </p:nvSpPr>
        <p:spPr>
          <a:xfrm>
            <a:off x="4644008" y="1340768"/>
            <a:ext cx="4038600" cy="4525963"/>
          </a:xfrm>
        </p:spPr>
        <p:txBody>
          <a:bodyPr/>
          <a:lstStyle>
            <a:lvl1pPr>
              <a:defRPr sz="200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nl-NL" noProof="0" smtClean="0"/>
              <a:t>Klik op het pictogram als u een grafiek wilt toevoegen</a:t>
            </a:r>
            <a:endParaRPr lang="nl-NL" noProof="0" dirty="0" smtClean="0"/>
          </a:p>
        </p:txBody>
      </p:sp>
      <p:sp>
        <p:nvSpPr>
          <p:cNvPr id="5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467544" y="72008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 smtClean="0"/>
              <a:t>Onderwerp</a:t>
            </a:r>
            <a:endParaRPr lang="nl-N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wee objecten bov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quarter" idx="1" hasCustomPrompt="1"/>
          </p:nvPr>
        </p:nvSpPr>
        <p:spPr>
          <a:xfrm>
            <a:off x="467544" y="1340768"/>
            <a:ext cx="4038600" cy="2185988"/>
          </a:xfr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 smtClean="0"/>
              <a:t>Klik om tekst toe te voegen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 hasCustomPrompt="1"/>
          </p:nvPr>
        </p:nvSpPr>
        <p:spPr>
          <a:xfrm>
            <a:off x="4644008" y="1340768"/>
            <a:ext cx="4038600" cy="2185988"/>
          </a:xfr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 smtClean="0"/>
              <a:t>Klik om tekst toe te voegen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3" hasCustomPrompt="1"/>
          </p:nvPr>
        </p:nvSpPr>
        <p:spPr>
          <a:xfrm>
            <a:off x="467544" y="3645024"/>
            <a:ext cx="8229600" cy="2187575"/>
          </a:xfr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 smtClean="0"/>
              <a:t>Klik om tekst toe te voegen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6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467544" y="72008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 smtClean="0"/>
              <a:t>Onderwerp</a:t>
            </a:r>
            <a:endParaRPr lang="nl-N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1" hasCustomPrompt="1"/>
          </p:nvPr>
        </p:nvSpPr>
        <p:spPr>
          <a:xfrm>
            <a:off x="467544" y="1340768"/>
            <a:ext cx="4038600" cy="4525963"/>
          </a:xfrm>
        </p:spPr>
        <p:txBody>
          <a:bodyPr/>
          <a:lstStyle>
            <a:lvl1pPr>
              <a:defRPr sz="200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1800"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1600"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1400"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nl-NL" dirty="0" smtClean="0"/>
              <a:t>Klik om tekst toe te voegen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4644008" y="1340768"/>
            <a:ext cx="4038600" cy="4525963"/>
          </a:xfrm>
        </p:spPr>
        <p:txBody>
          <a:bodyPr/>
          <a:lstStyle>
            <a:lvl1pPr>
              <a:defRPr sz="2000" baseline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nl-NL" noProof="0" smtClean="0"/>
              <a:t>Klik op het pictogram als u een illustratie wilt toevoegen</a:t>
            </a:r>
            <a:endParaRPr lang="nl-NL" noProof="0" dirty="0" smtClean="0"/>
          </a:p>
        </p:txBody>
      </p:sp>
      <p:sp>
        <p:nvSpPr>
          <p:cNvPr id="5" name="Tijdelijke aanduiding voor titel 1"/>
          <p:cNvSpPr>
            <a:spLocks noGrp="1"/>
          </p:cNvSpPr>
          <p:nvPr>
            <p:ph type="title" hasCustomPrompt="1"/>
          </p:nvPr>
        </p:nvSpPr>
        <p:spPr>
          <a:xfrm>
            <a:off x="467544" y="72008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 dirty="0" smtClean="0"/>
              <a:t>Onderwerp</a:t>
            </a:r>
            <a:endParaRPr lang="nl-N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13629-5F1F-4452-8904-4B704E9E9F67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64054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83267C-4802-425B-838F-8D3B89E7C2D7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421834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B7D93-DE30-43EF-8052-1EC931C4060C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2311211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opmaakprofielen van de modeltekst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E5B46E3-E8E7-4F69-9F5A-647505CFB2B9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0" r:id="rId3"/>
    <p:sldLayoutId id="2147483661" r:id="rId4"/>
    <p:sldLayoutId id="2147483662" r:id="rId5"/>
    <p:sldLayoutId id="2147483663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pitchFamily="-112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jgnet.com/2219-2832/full/v4/i2/23.htm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athleticcourage.com/wp-content/uploads/2018/03/AC-hand-in-hand.jpg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healthierweight.co.uk/non-surgical-gastric-sleeve/esg-or-gastric-sleeve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3137"/>
            <a:ext cx="9229725" cy="69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42962" y="980728"/>
            <a:ext cx="7543800" cy="3816424"/>
          </a:xfrm>
        </p:spPr>
        <p:txBody>
          <a:bodyPr/>
          <a:lstStyle/>
          <a:p>
            <a:pPr algn="ctr">
              <a:buNone/>
            </a:pPr>
            <a:r>
              <a:rPr lang="nl-NL" sz="2400" b="1" dirty="0" err="1">
                <a:solidFill>
                  <a:schemeClr val="bg1"/>
                </a:solidFill>
              </a:rPr>
              <a:t>Bariatrische</a:t>
            </a:r>
            <a:r>
              <a:rPr lang="nl-NL" sz="2400" b="1" dirty="0">
                <a:solidFill>
                  <a:schemeClr val="bg1"/>
                </a:solidFill>
              </a:rPr>
              <a:t> chirurgie: </a:t>
            </a:r>
            <a:endParaRPr lang="nl-NL" sz="2400" b="1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nl-NL" sz="2400" b="1" dirty="0" smtClean="0">
                <a:solidFill>
                  <a:schemeClr val="bg1"/>
                </a:solidFill>
              </a:rPr>
              <a:t>de </a:t>
            </a:r>
            <a:r>
              <a:rPr lang="nl-NL" sz="2400" b="1" dirty="0">
                <a:solidFill>
                  <a:schemeClr val="bg1"/>
                </a:solidFill>
              </a:rPr>
              <a:t>chirurg en de </a:t>
            </a:r>
            <a:r>
              <a:rPr lang="nl-NL" sz="2400" b="1" dirty="0" err="1">
                <a:solidFill>
                  <a:schemeClr val="bg1"/>
                </a:solidFill>
              </a:rPr>
              <a:t>endoscopist</a:t>
            </a:r>
            <a:endParaRPr lang="nl-NL" sz="24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nl-NL" sz="2400" b="1" dirty="0">
                <a:solidFill>
                  <a:schemeClr val="bg1"/>
                </a:solidFill>
              </a:rPr>
              <a:t> </a:t>
            </a:r>
            <a:endParaRPr lang="nl-NL" sz="2400" b="1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nl-NL" sz="2400" b="1" dirty="0" smtClean="0">
                <a:solidFill>
                  <a:schemeClr val="bg1"/>
                </a:solidFill>
              </a:rPr>
              <a:t>J</a:t>
            </a:r>
            <a:r>
              <a:rPr lang="nl-NL" sz="2400" b="1" dirty="0">
                <a:solidFill>
                  <a:schemeClr val="bg1"/>
                </a:solidFill>
              </a:rPr>
              <a:t>. Apers </a:t>
            </a:r>
            <a:endParaRPr lang="nl-NL" sz="2400" b="1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nl-NL" sz="2400" b="1" dirty="0" smtClean="0">
                <a:solidFill>
                  <a:schemeClr val="bg1"/>
                </a:solidFill>
              </a:rPr>
              <a:t>(met dank aan </a:t>
            </a:r>
            <a:r>
              <a:rPr lang="nl-NL" sz="2400" b="1" dirty="0" err="1" smtClean="0">
                <a:solidFill>
                  <a:schemeClr val="bg1"/>
                </a:solidFill>
              </a:rPr>
              <a:t>dr.L.Berk</a:t>
            </a:r>
            <a:r>
              <a:rPr lang="nl-NL" sz="2400" b="1" dirty="0" smtClean="0">
                <a:solidFill>
                  <a:schemeClr val="bg1"/>
                </a:solidFill>
              </a:rPr>
              <a:t>)</a:t>
            </a:r>
          </a:p>
          <a:p>
            <a:pPr algn="ctr">
              <a:buNone/>
            </a:pPr>
            <a:endParaRPr lang="nl-NL" sz="24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nl-NL" sz="2400" dirty="0" smtClean="0">
                <a:solidFill>
                  <a:schemeClr val="bg1"/>
                </a:solidFill>
              </a:rPr>
              <a:t>Franciscus </a:t>
            </a:r>
            <a:r>
              <a:rPr lang="nl-NL" sz="2400" dirty="0">
                <a:solidFill>
                  <a:schemeClr val="bg1"/>
                </a:solidFill>
              </a:rPr>
              <a:t>Gasthuis</a:t>
            </a:r>
          </a:p>
          <a:p>
            <a:pPr algn="ctr">
              <a:buNone/>
            </a:pPr>
            <a:endParaRPr lang="nl-NL" sz="24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nl-NL" sz="2400" dirty="0" smtClean="0">
                <a:solidFill>
                  <a:schemeClr val="bg1"/>
                </a:solidFill>
                <a:latin typeface="Verdana" pitchFamily="34" charset="0"/>
              </a:rPr>
              <a:t>Cursorisch Onderwijs NVMDL 2019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>
          <a:xfrm>
            <a:off x="251520" y="27184"/>
            <a:ext cx="8421871" cy="1143000"/>
          </a:xfrm>
        </p:spPr>
        <p:txBody>
          <a:bodyPr/>
          <a:lstStyle/>
          <a:p>
            <a:r>
              <a:rPr lang="nl-NL" altLang="nl-NL" dirty="0" smtClean="0">
                <a:solidFill>
                  <a:schemeClr val="bg1"/>
                </a:solidFill>
              </a:rPr>
              <a:t>Richtlijn morbide obesitas NVVH</a:t>
            </a:r>
          </a:p>
        </p:txBody>
      </p:sp>
      <p:sp>
        <p:nvSpPr>
          <p:cNvPr id="3481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203193" y="1170185"/>
            <a:ext cx="3360696" cy="3770984"/>
          </a:xfrm>
        </p:spPr>
        <p:txBody>
          <a:bodyPr/>
          <a:lstStyle/>
          <a:p>
            <a:r>
              <a:rPr lang="nl-NL" altLang="nl-NL" sz="1600" i="1" u="sng" dirty="0" smtClean="0"/>
              <a:t>Instituut</a:t>
            </a:r>
          </a:p>
          <a:p>
            <a:r>
              <a:rPr lang="nl-NL" altLang="nl-NL" sz="1600" dirty="0" smtClean="0"/>
              <a:t>&gt; 200/</a:t>
            </a:r>
            <a:r>
              <a:rPr lang="nl-NL" altLang="nl-NL" sz="1600" dirty="0" err="1" smtClean="0"/>
              <a:t>jr</a:t>
            </a:r>
            <a:r>
              <a:rPr lang="nl-NL" altLang="nl-NL" sz="1600" dirty="0" smtClean="0"/>
              <a:t>, &gt; 2 chirurgen</a:t>
            </a:r>
          </a:p>
          <a:p>
            <a:r>
              <a:rPr lang="nl-NL" altLang="nl-NL" sz="1600" dirty="0" smtClean="0"/>
              <a:t>Ervaren anesthesie(&gt;100/j)</a:t>
            </a:r>
          </a:p>
          <a:p>
            <a:r>
              <a:rPr lang="nl-NL" altLang="nl-NL" sz="1600" dirty="0" smtClean="0"/>
              <a:t>MDO</a:t>
            </a:r>
          </a:p>
          <a:p>
            <a:r>
              <a:rPr lang="nl-NL" altLang="nl-NL" sz="1600" dirty="0" smtClean="0"/>
              <a:t>Meerdere ingrepen</a:t>
            </a:r>
          </a:p>
          <a:p>
            <a:r>
              <a:rPr lang="nl-NL" altLang="nl-NL" sz="1600" b="1" dirty="0" smtClean="0"/>
              <a:t>24/7</a:t>
            </a:r>
            <a:r>
              <a:rPr lang="nl-NL" altLang="nl-NL" sz="1600" dirty="0" smtClean="0"/>
              <a:t> (interventie) radiologie en </a:t>
            </a:r>
            <a:r>
              <a:rPr lang="nl-NL" altLang="nl-NL" sz="1600" b="1" dirty="0" smtClean="0"/>
              <a:t>(interventie) endoscopie</a:t>
            </a:r>
          </a:p>
          <a:p>
            <a:r>
              <a:rPr lang="nl-NL" altLang="nl-NL" sz="1600" dirty="0" smtClean="0"/>
              <a:t>DATO</a:t>
            </a:r>
          </a:p>
          <a:p>
            <a:r>
              <a:rPr lang="nl-NL" altLang="nl-NL" sz="1600" dirty="0" err="1" smtClean="0"/>
              <a:t>Evt</a:t>
            </a:r>
            <a:r>
              <a:rPr lang="nl-NL" altLang="nl-NL" sz="1600" dirty="0" smtClean="0"/>
              <a:t> afspraken met tertiair verwijscentrum</a:t>
            </a:r>
          </a:p>
        </p:txBody>
      </p:sp>
      <p:sp>
        <p:nvSpPr>
          <p:cNvPr id="34820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76142" y="4077072"/>
            <a:ext cx="4038600" cy="4525963"/>
          </a:xfrm>
        </p:spPr>
        <p:txBody>
          <a:bodyPr/>
          <a:lstStyle/>
          <a:p>
            <a:r>
              <a:rPr lang="nl-NL" altLang="nl-NL" sz="1600" i="1" u="sng" dirty="0" smtClean="0"/>
              <a:t>Chirurg</a:t>
            </a:r>
          </a:p>
          <a:p>
            <a:r>
              <a:rPr lang="nl-NL" altLang="nl-NL" sz="1600" dirty="0" smtClean="0"/>
              <a:t>Startende chirurg &gt; 50 ingrepen </a:t>
            </a:r>
            <a:r>
              <a:rPr lang="nl-NL" altLang="nl-NL" sz="1600" dirty="0" err="1" smtClean="0"/>
              <a:t>proctoring</a:t>
            </a:r>
            <a:r>
              <a:rPr lang="nl-NL" altLang="nl-NL" sz="1600" dirty="0" smtClean="0"/>
              <a:t> </a:t>
            </a:r>
          </a:p>
          <a:p>
            <a:r>
              <a:rPr lang="nl-NL" altLang="nl-NL" sz="1600" dirty="0" smtClean="0"/>
              <a:t>&gt; 100 / </a:t>
            </a:r>
            <a:r>
              <a:rPr lang="nl-NL" altLang="nl-NL" sz="1600" dirty="0" err="1" smtClean="0"/>
              <a:t>jr</a:t>
            </a:r>
            <a:endParaRPr lang="nl-NL" altLang="nl-NL" sz="1600" dirty="0" smtClean="0"/>
          </a:p>
          <a:p>
            <a:r>
              <a:rPr lang="nl-NL" altLang="nl-NL" sz="1600" dirty="0" smtClean="0"/>
              <a:t>Complexe en </a:t>
            </a:r>
            <a:r>
              <a:rPr lang="nl-NL" altLang="nl-NL" sz="1600" dirty="0" err="1" smtClean="0"/>
              <a:t>redo</a:t>
            </a:r>
            <a:r>
              <a:rPr lang="nl-NL" altLang="nl-NL" sz="1600" dirty="0" smtClean="0"/>
              <a:t> chirurgie alleen door ervaren chirurgen,</a:t>
            </a:r>
          </a:p>
          <a:p>
            <a:r>
              <a:rPr lang="nl-NL" altLang="nl-NL" sz="1600" dirty="0" smtClean="0"/>
              <a:t>NVGIC certificering </a:t>
            </a:r>
          </a:p>
        </p:txBody>
      </p:sp>
      <p:pic>
        <p:nvPicPr>
          <p:cNvPr id="5" name="Tijdelijke aanduiding voor inhoud 7">
            <a:extLst>
              <a:ext uri="{FF2B5EF4-FFF2-40B4-BE49-F238E27FC236}">
                <a16:creationId xmlns="" xmlns:a16="http://schemas.microsoft.com/office/drawing/2014/main" id="{45E2C5CE-E88C-DD4E-9F32-66D8B19C4D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793" y="1556792"/>
            <a:ext cx="4630678" cy="3888432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4330562" y="5647166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Centralisatie van zorg: 18 ziekenhuizen in NL</a:t>
            </a:r>
            <a:endParaRPr lang="nl-NL" dirty="0"/>
          </a:p>
        </p:txBody>
      </p:sp>
      <p:cxnSp>
        <p:nvCxnSpPr>
          <p:cNvPr id="4" name="Rechte verbindingslijn 3"/>
          <p:cNvCxnSpPr/>
          <p:nvPr/>
        </p:nvCxnSpPr>
        <p:spPr>
          <a:xfrm>
            <a:off x="4330562" y="2276872"/>
            <a:ext cx="79208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/>
          <p:cNvCxnSpPr/>
          <p:nvPr/>
        </p:nvCxnSpPr>
        <p:spPr>
          <a:xfrm>
            <a:off x="4330562" y="4070875"/>
            <a:ext cx="52947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kstvak 6"/>
          <p:cNvSpPr txBox="1"/>
          <p:nvPr/>
        </p:nvSpPr>
        <p:spPr>
          <a:xfrm>
            <a:off x="5211419" y="2023463"/>
            <a:ext cx="1295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smtClean="0"/>
              <a:t>Spaarne Hoofddorp</a:t>
            </a:r>
          </a:p>
          <a:p>
            <a:r>
              <a:rPr lang="nl-NL" sz="1000" dirty="0" smtClean="0"/>
              <a:t>Flevo ZH Almere</a:t>
            </a:r>
            <a:endParaRPr lang="nl-NL" sz="1000" dirty="0"/>
          </a:p>
        </p:txBody>
      </p:sp>
      <p:sp>
        <p:nvSpPr>
          <p:cNvPr id="3" name="5-puntige ster 2"/>
          <p:cNvSpPr/>
          <p:nvPr/>
        </p:nvSpPr>
        <p:spPr>
          <a:xfrm>
            <a:off x="6642058" y="3356992"/>
            <a:ext cx="144016" cy="144016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5-puntige ster 10"/>
          <p:cNvSpPr/>
          <p:nvPr/>
        </p:nvSpPr>
        <p:spPr>
          <a:xfrm>
            <a:off x="7092280" y="3212976"/>
            <a:ext cx="144016" cy="144016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Verbodssymbool 5"/>
          <p:cNvSpPr/>
          <p:nvPr/>
        </p:nvSpPr>
        <p:spPr>
          <a:xfrm>
            <a:off x="7263347" y="3068960"/>
            <a:ext cx="144016" cy="144016"/>
          </a:xfrm>
          <a:prstGeom prst="noSmoking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3" name="Verbodssymbool 12"/>
          <p:cNvSpPr/>
          <p:nvPr/>
        </p:nvSpPr>
        <p:spPr>
          <a:xfrm>
            <a:off x="6867169" y="3284984"/>
            <a:ext cx="144016" cy="144016"/>
          </a:xfrm>
          <a:prstGeom prst="noSmoking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65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1" grpId="0" animBg="1"/>
      <p:bldP spid="6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4000" dirty="0" smtClean="0">
                <a:solidFill>
                  <a:schemeClr val="bg1"/>
                </a:solidFill>
                <a:ea typeface="ＭＳ Ｐゴシック" pitchFamily="34" charset="-128"/>
              </a:rPr>
              <a:t>IFSO-criteria</a:t>
            </a:r>
            <a:br>
              <a:rPr lang="nl-NL" altLang="nl-NL" sz="4000" dirty="0" smtClean="0">
                <a:solidFill>
                  <a:schemeClr val="bg1"/>
                </a:solidFill>
                <a:ea typeface="ＭＳ Ｐゴシック" pitchFamily="34" charset="-128"/>
              </a:rPr>
            </a:br>
            <a:r>
              <a:rPr lang="nl-NL" altLang="nl-NL" sz="1400" b="1" i="1" dirty="0" smtClean="0">
                <a:solidFill>
                  <a:schemeClr val="bg1"/>
                </a:solidFill>
                <a:ea typeface="ＭＳ Ｐゴシック" pitchFamily="34" charset="-128"/>
              </a:rPr>
              <a:t>International </a:t>
            </a:r>
            <a:r>
              <a:rPr lang="nl-NL" altLang="nl-NL" sz="1400" b="1" i="1" dirty="0" err="1" smtClean="0">
                <a:solidFill>
                  <a:schemeClr val="bg1"/>
                </a:solidFill>
                <a:ea typeface="ＭＳ Ｐゴシック" pitchFamily="34" charset="-128"/>
              </a:rPr>
              <a:t>Federation</a:t>
            </a:r>
            <a:r>
              <a:rPr lang="nl-NL" altLang="nl-NL" sz="1400" b="1" i="1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nl-NL" altLang="nl-NL" sz="1400" b="1" i="1" dirty="0" err="1" smtClean="0">
                <a:solidFill>
                  <a:schemeClr val="bg1"/>
                </a:solidFill>
                <a:ea typeface="ＭＳ Ｐゴシック" pitchFamily="34" charset="-128"/>
              </a:rPr>
              <a:t>for</a:t>
            </a:r>
            <a:r>
              <a:rPr lang="nl-NL" altLang="nl-NL" sz="1400" b="1" i="1" dirty="0" smtClean="0">
                <a:solidFill>
                  <a:schemeClr val="bg1"/>
                </a:solidFill>
                <a:ea typeface="ＭＳ Ｐゴシック" pitchFamily="34" charset="-128"/>
              </a:rPr>
              <a:t> the Surgery of </a:t>
            </a:r>
            <a:r>
              <a:rPr lang="nl-NL" altLang="nl-NL" sz="1400" b="1" i="1" dirty="0" err="1" smtClean="0">
                <a:solidFill>
                  <a:schemeClr val="bg1"/>
                </a:solidFill>
                <a:ea typeface="ＭＳ Ｐゴシック" pitchFamily="34" charset="-128"/>
              </a:rPr>
              <a:t>Obesity</a:t>
            </a:r>
            <a:r>
              <a:rPr lang="nl-NL" altLang="nl-NL" sz="1400" b="1" i="1" dirty="0" smtClean="0">
                <a:solidFill>
                  <a:schemeClr val="bg1"/>
                </a:solidFill>
                <a:ea typeface="ＭＳ Ｐゴシック" pitchFamily="34" charset="-128"/>
              </a:rPr>
              <a:t> and </a:t>
            </a:r>
            <a:r>
              <a:rPr lang="nl-NL" altLang="nl-NL" sz="1400" b="1" i="1" dirty="0" err="1" smtClean="0">
                <a:solidFill>
                  <a:schemeClr val="bg1"/>
                </a:solidFill>
                <a:ea typeface="ＭＳ Ｐゴシック" pitchFamily="34" charset="-128"/>
              </a:rPr>
              <a:t>Metabolic</a:t>
            </a:r>
            <a:r>
              <a:rPr lang="nl-NL" altLang="nl-NL" sz="1400" b="1" i="1" dirty="0" smtClean="0">
                <a:solidFill>
                  <a:schemeClr val="bg1"/>
                </a:solidFill>
                <a:ea typeface="ＭＳ Ｐゴシック" pitchFamily="34" charset="-128"/>
              </a:rPr>
              <a:t> disorders</a:t>
            </a:r>
            <a:r>
              <a:rPr lang="nl-NL" altLang="nl-NL" sz="1400" b="1" dirty="0" smtClean="0">
                <a:solidFill>
                  <a:schemeClr val="bg1"/>
                </a:solidFill>
                <a:ea typeface="ＭＳ Ｐゴシック" pitchFamily="34" charset="-128"/>
              </a:rPr>
              <a:t> (</a:t>
            </a:r>
            <a:r>
              <a:rPr lang="nl-NL" altLang="nl-NL" sz="1400" b="1" i="1" dirty="0" smtClean="0">
                <a:solidFill>
                  <a:schemeClr val="bg1"/>
                </a:solidFill>
                <a:ea typeface="ＭＳ Ｐゴシック" pitchFamily="34" charset="-128"/>
              </a:rPr>
              <a:t>IFSO</a:t>
            </a:r>
            <a:r>
              <a:rPr lang="nl-NL" altLang="nl-NL" sz="1400" b="1" dirty="0" smtClean="0">
                <a:solidFill>
                  <a:schemeClr val="bg1"/>
                </a:solidFill>
                <a:ea typeface="ＭＳ Ｐゴシック" pitchFamily="34" charset="-128"/>
              </a:rPr>
              <a:t>)</a:t>
            </a:r>
            <a:r>
              <a:rPr lang="nl-NL" altLang="nl-NL" sz="4000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nl-NL" altLang="nl-NL" sz="2400" smtClean="0">
                <a:ea typeface="ＭＳ Ｐゴシック" pitchFamily="34" charset="-128"/>
              </a:rPr>
              <a:t>Weight greater than 45kg above the ideal body weight for sex, and height. </a:t>
            </a:r>
          </a:p>
          <a:p>
            <a:pPr>
              <a:lnSpc>
                <a:spcPct val="90000"/>
              </a:lnSpc>
            </a:pPr>
            <a:r>
              <a:rPr lang="nl-NL" altLang="nl-NL" sz="2400" smtClean="0">
                <a:ea typeface="ＭＳ Ｐゴシック" pitchFamily="34" charset="-128"/>
              </a:rPr>
              <a:t>BMI &gt; 40 by itself or &gt;35 if there is an associated obesity illness , such as diabetes or sleep apnoea </a:t>
            </a:r>
          </a:p>
          <a:p>
            <a:pPr>
              <a:lnSpc>
                <a:spcPct val="90000"/>
              </a:lnSpc>
            </a:pPr>
            <a:r>
              <a:rPr lang="nl-NL" altLang="nl-NL" sz="2400" smtClean="0">
                <a:ea typeface="ＭＳ Ｐゴシック" pitchFamily="34" charset="-128"/>
              </a:rPr>
              <a:t>Reasonable attempts at other weight loss techniques </a:t>
            </a:r>
          </a:p>
          <a:p>
            <a:pPr>
              <a:lnSpc>
                <a:spcPct val="90000"/>
              </a:lnSpc>
            </a:pPr>
            <a:r>
              <a:rPr lang="nl-NL" altLang="nl-NL" sz="2400" smtClean="0">
                <a:ea typeface="ＭＳ Ｐゴシック" pitchFamily="34" charset="-128"/>
              </a:rPr>
              <a:t>Age 18-65 </a:t>
            </a:r>
          </a:p>
          <a:p>
            <a:pPr>
              <a:lnSpc>
                <a:spcPct val="90000"/>
              </a:lnSpc>
              <a:buFontTx/>
              <a:buNone/>
            </a:pPr>
            <a:endParaRPr lang="nl-NL" altLang="nl-NL" sz="240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nl-NL" altLang="nl-NL" sz="1800" smtClean="0">
                <a:ea typeface="ＭＳ Ｐゴシック" pitchFamily="34" charset="-128"/>
              </a:rPr>
              <a:t>Obesity related health problems </a:t>
            </a:r>
          </a:p>
          <a:p>
            <a:pPr>
              <a:lnSpc>
                <a:spcPct val="90000"/>
              </a:lnSpc>
            </a:pPr>
            <a:r>
              <a:rPr lang="nl-NL" altLang="nl-NL" sz="1800" smtClean="0">
                <a:ea typeface="ＭＳ Ｐゴシック" pitchFamily="34" charset="-128"/>
              </a:rPr>
              <a:t>No psychiatric or drug dependency problems </a:t>
            </a:r>
          </a:p>
          <a:p>
            <a:pPr>
              <a:lnSpc>
                <a:spcPct val="90000"/>
              </a:lnSpc>
            </a:pPr>
            <a:r>
              <a:rPr lang="nl-NL" altLang="nl-NL" sz="1800" smtClean="0">
                <a:ea typeface="ＭＳ Ｐゴシック" pitchFamily="34" charset="-128"/>
              </a:rPr>
              <a:t>A capacity to understand the risks and commitment associated with the surgery. </a:t>
            </a:r>
          </a:p>
          <a:p>
            <a:pPr>
              <a:lnSpc>
                <a:spcPct val="90000"/>
              </a:lnSpc>
            </a:pPr>
            <a:r>
              <a:rPr lang="nl-NL" altLang="nl-NL" sz="1800" smtClean="0">
                <a:ea typeface="ＭＳ Ｐゴシック" pitchFamily="34" charset="-128"/>
              </a:rPr>
              <a:t>Pregnancy not anticipated in the first two years following surgery </a:t>
            </a:r>
          </a:p>
          <a:p>
            <a:pPr>
              <a:lnSpc>
                <a:spcPct val="90000"/>
              </a:lnSpc>
            </a:pPr>
            <a:endParaRPr lang="nl-NL" altLang="nl-NL" sz="1800" smtClean="0">
              <a:ea typeface="ＭＳ Ｐゴシック" pitchFamily="34" charset="-128"/>
            </a:endParaRPr>
          </a:p>
        </p:txBody>
      </p:sp>
      <p:pic>
        <p:nvPicPr>
          <p:cNvPr id="50180" name="Picture 4" descr="about_if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188913"/>
            <a:ext cx="695325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13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nl-NL" altLang="nl-NL" dirty="0" smtClean="0">
                <a:solidFill>
                  <a:schemeClr val="bg1"/>
                </a:solidFill>
                <a:ea typeface="ＭＳ Ｐゴシック" pitchFamily="34" charset="-128"/>
              </a:rPr>
              <a:t> BAM Traject / Dutch Model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2" y="1484313"/>
            <a:ext cx="8496175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nl-NL" altLang="nl-NL" sz="2400" dirty="0" smtClean="0">
                <a:ea typeface="ＭＳ Ｐゴシック" pitchFamily="34" charset="-128"/>
              </a:rPr>
              <a:t>Poli: toetsing IFSO criteria:18-65 </a:t>
            </a:r>
            <a:r>
              <a:rPr lang="nl-NL" altLang="nl-NL" sz="2400" dirty="0" err="1" smtClean="0">
                <a:ea typeface="ＭＳ Ｐゴシック" pitchFamily="34" charset="-128"/>
              </a:rPr>
              <a:t>jr</a:t>
            </a:r>
            <a:endParaRPr lang="nl-NL" altLang="nl-NL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nl-NL" altLang="nl-NL" sz="2400" dirty="0" smtClean="0">
                <a:ea typeface="ＭＳ Ｐゴシック" pitchFamily="34" charset="-128"/>
              </a:rPr>
              <a:t>Voorlichting</a:t>
            </a:r>
          </a:p>
          <a:p>
            <a:pPr>
              <a:lnSpc>
                <a:spcPct val="90000"/>
              </a:lnSpc>
            </a:pPr>
            <a:r>
              <a:rPr lang="nl-NL" altLang="nl-NL" sz="2400" dirty="0" err="1" smtClean="0">
                <a:ea typeface="ＭＳ Ｐゴシック" pitchFamily="34" charset="-128"/>
              </a:rPr>
              <a:t>Multidiscipliniare</a:t>
            </a:r>
            <a:r>
              <a:rPr lang="nl-NL" altLang="nl-NL" sz="2400" dirty="0" smtClean="0">
                <a:ea typeface="ＭＳ Ｐゴシック" pitchFamily="34" charset="-128"/>
              </a:rPr>
              <a:t> begeleiding perioperatieve traject</a:t>
            </a:r>
          </a:p>
          <a:p>
            <a:pPr>
              <a:lnSpc>
                <a:spcPct val="90000"/>
              </a:lnSpc>
            </a:pPr>
            <a:r>
              <a:rPr lang="nl-NL" altLang="nl-NL" sz="2400" dirty="0" smtClean="0">
                <a:ea typeface="ＭＳ Ｐゴシック" pitchFamily="34" charset="-128"/>
              </a:rPr>
              <a:t>Screening / voortraject: diëtiste, internist, psycholoog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l-NL" altLang="nl-NL" sz="2400" b="1" i="1" dirty="0" smtClean="0">
                <a:ea typeface="ＭＳ Ｐゴシック" pitchFamily="34" charset="-128"/>
              </a:rPr>
              <a:t>(10-20% aanmeldingen krijgt neg advies)</a:t>
            </a:r>
          </a:p>
          <a:p>
            <a:pPr>
              <a:lnSpc>
                <a:spcPct val="90000"/>
              </a:lnSpc>
            </a:pPr>
            <a:r>
              <a:rPr lang="nl-NL" altLang="nl-NL" sz="2400" dirty="0" smtClean="0">
                <a:ea typeface="ＭＳ Ｐゴシック" pitchFamily="34" charset="-128"/>
              </a:rPr>
              <a:t>Indien akkoord: bespreken welke operatie</a:t>
            </a:r>
          </a:p>
          <a:p>
            <a:pPr>
              <a:lnSpc>
                <a:spcPct val="90000"/>
              </a:lnSpc>
            </a:pPr>
            <a:r>
              <a:rPr lang="nl-NL" altLang="nl-NL" sz="2400" dirty="0" smtClean="0">
                <a:ea typeface="ＭＳ Ｐゴシック" pitchFamily="34" charset="-128"/>
              </a:rPr>
              <a:t>Afspraak anesthesie + pre-op maatregelen</a:t>
            </a:r>
          </a:p>
          <a:p>
            <a:pPr>
              <a:lnSpc>
                <a:spcPct val="90000"/>
              </a:lnSpc>
            </a:pPr>
            <a:r>
              <a:rPr lang="nl-NL" altLang="nl-NL" sz="2400" dirty="0" smtClean="0">
                <a:ea typeface="ＭＳ Ｐゴシック" pitchFamily="34" charset="-128"/>
              </a:rPr>
              <a:t>Operatie</a:t>
            </a:r>
          </a:p>
          <a:p>
            <a:pPr>
              <a:lnSpc>
                <a:spcPct val="90000"/>
              </a:lnSpc>
            </a:pPr>
            <a:r>
              <a:rPr lang="nl-NL" altLang="nl-NL" sz="2400" dirty="0" smtClean="0">
                <a:ea typeface="ＭＳ Ｐゴシック" pitchFamily="34" charset="-128"/>
              </a:rPr>
              <a:t>Na operatie follow up door chirurg, </a:t>
            </a:r>
            <a:r>
              <a:rPr lang="nl-NL" altLang="nl-NL" sz="2400" dirty="0" err="1" smtClean="0">
                <a:ea typeface="ＭＳ Ｐゴシック" pitchFamily="34" charset="-128"/>
              </a:rPr>
              <a:t>dietist</a:t>
            </a:r>
            <a:r>
              <a:rPr lang="nl-NL" altLang="nl-NL" sz="2400" dirty="0" smtClean="0">
                <a:ea typeface="ＭＳ Ｐゴシック" pitchFamily="34" charset="-128"/>
              </a:rPr>
              <a:t> en internist 1-5 </a:t>
            </a:r>
            <a:r>
              <a:rPr lang="nl-NL" altLang="nl-NL" sz="2400" dirty="0" err="1" smtClean="0">
                <a:ea typeface="ＭＳ Ｐゴシック" pitchFamily="34" charset="-128"/>
              </a:rPr>
              <a:t>jr</a:t>
            </a:r>
            <a:endParaRPr lang="nl-NL" altLang="nl-NL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nl-NL" altLang="nl-NL" sz="2400" dirty="0" smtClean="0">
                <a:ea typeface="ＭＳ Ｐゴシック" pitchFamily="34" charset="-128"/>
              </a:rPr>
              <a:t>In principe levenslang follow-up</a:t>
            </a:r>
          </a:p>
        </p:txBody>
      </p:sp>
    </p:spTree>
    <p:extLst>
      <p:ext uri="{BB962C8B-B14F-4D97-AF65-F5344CB8AC3E}">
        <p14:creationId xmlns:p14="http://schemas.microsoft.com/office/powerpoint/2010/main" val="362195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el 4"/>
          <p:cNvSpPr>
            <a:spLocks noGrp="1"/>
          </p:cNvSpPr>
          <p:nvPr>
            <p:ph type="title" idx="4294967295"/>
          </p:nvPr>
        </p:nvSpPr>
        <p:spPr>
          <a:xfrm>
            <a:off x="442695" y="171109"/>
            <a:ext cx="7026275" cy="1143000"/>
          </a:xfrm>
        </p:spPr>
        <p:txBody>
          <a:bodyPr/>
          <a:lstStyle/>
          <a:p>
            <a:pPr eaLnBrk="1" hangingPunct="1"/>
            <a:r>
              <a:rPr lang="nl-NL" altLang="nl-NL" sz="3600" dirty="0" smtClean="0">
                <a:solidFill>
                  <a:srgbClr val="94C600"/>
                </a:solidFill>
                <a:ea typeface="ＭＳ Ｐゴシック" panose="020B0600070205080204" pitchFamily="34" charset="-128"/>
              </a:rPr>
              <a:t>Franciscus Metabole chirurgie</a:t>
            </a:r>
            <a:endParaRPr lang="nl-NL" altLang="nl-NL" sz="3600" dirty="0" smtClean="0">
              <a:ea typeface="ＭＳ Ｐゴシック" panose="020B0600070205080204" pitchFamily="34" charset="-128"/>
            </a:endParaRPr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2816225"/>
            <a:ext cx="220821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813050"/>
            <a:ext cx="22860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813050"/>
            <a:ext cx="2160588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kstvak 5"/>
          <p:cNvSpPr txBox="1">
            <a:spLocks noChangeArrowheads="1"/>
          </p:cNvSpPr>
          <p:nvPr/>
        </p:nvSpPr>
        <p:spPr bwMode="auto">
          <a:xfrm>
            <a:off x="482600" y="5589588"/>
            <a:ext cx="2317750" cy="36933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nl-NL" dirty="0" err="1" smtClean="0">
                <a:latin typeface="+mj-lt"/>
                <a:cs typeface="Arial" pitchFamily="34" charset="0"/>
              </a:rPr>
              <a:t>Gastric</a:t>
            </a:r>
            <a:r>
              <a:rPr lang="nl-NL" dirty="0" smtClean="0">
                <a:latin typeface="+mj-lt"/>
                <a:cs typeface="Arial" pitchFamily="34" charset="0"/>
              </a:rPr>
              <a:t> </a:t>
            </a:r>
            <a:r>
              <a:rPr lang="nl-NL" dirty="0" err="1" smtClean="0">
                <a:latin typeface="+mj-lt"/>
                <a:cs typeface="Arial" pitchFamily="34" charset="0"/>
              </a:rPr>
              <a:t>sleeve</a:t>
            </a:r>
            <a:endParaRPr lang="nl-NL" dirty="0" smtClean="0">
              <a:latin typeface="+mj-lt"/>
              <a:cs typeface="Arial" pitchFamily="34" charset="0"/>
            </a:endParaRPr>
          </a:p>
        </p:txBody>
      </p:sp>
      <p:sp>
        <p:nvSpPr>
          <p:cNvPr id="16391" name="Tekstvak 6"/>
          <p:cNvSpPr txBox="1">
            <a:spLocks noChangeArrowheads="1"/>
          </p:cNvSpPr>
          <p:nvPr/>
        </p:nvSpPr>
        <p:spPr bwMode="auto">
          <a:xfrm>
            <a:off x="3419475" y="5589588"/>
            <a:ext cx="2305050" cy="36933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defRPr/>
            </a:pPr>
            <a:r>
              <a:rPr lang="nl-NL" dirty="0" smtClean="0">
                <a:latin typeface="+mj-lt"/>
                <a:cs typeface="Arial" pitchFamily="34" charset="0"/>
              </a:rPr>
              <a:t>Mini </a:t>
            </a:r>
            <a:r>
              <a:rPr lang="nl-NL" dirty="0" err="1" smtClean="0">
                <a:latin typeface="+mj-lt"/>
                <a:cs typeface="Arial" pitchFamily="34" charset="0"/>
              </a:rPr>
              <a:t>gastric</a:t>
            </a:r>
            <a:r>
              <a:rPr lang="nl-NL" dirty="0" smtClean="0">
                <a:latin typeface="+mj-lt"/>
                <a:cs typeface="Arial" pitchFamily="34" charset="0"/>
              </a:rPr>
              <a:t> bypass</a:t>
            </a:r>
          </a:p>
        </p:txBody>
      </p:sp>
      <p:sp>
        <p:nvSpPr>
          <p:cNvPr id="80904" name="Tekstvak 8"/>
          <p:cNvSpPr txBox="1">
            <a:spLocks noChangeArrowheads="1"/>
          </p:cNvSpPr>
          <p:nvPr/>
        </p:nvSpPr>
        <p:spPr bwMode="auto">
          <a:xfrm>
            <a:off x="5830888" y="5280025"/>
            <a:ext cx="33131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800" dirty="0" err="1">
                <a:cs typeface="Arial" panose="020B0604020202020204" pitchFamily="34" charset="0"/>
              </a:rPr>
              <a:t>Roux~and</a:t>
            </a:r>
            <a:r>
              <a:rPr lang="nl-NL" altLang="nl-NL" sz="1800" dirty="0">
                <a:cs typeface="Arial" panose="020B0604020202020204" pitchFamily="34" charset="0"/>
              </a:rPr>
              <a:t> Y </a:t>
            </a:r>
            <a:r>
              <a:rPr lang="nl-NL" altLang="nl-NL" sz="1800" dirty="0" err="1">
                <a:cs typeface="Arial" panose="020B0604020202020204" pitchFamily="34" charset="0"/>
              </a:rPr>
              <a:t>Gastric</a:t>
            </a:r>
            <a:r>
              <a:rPr lang="nl-NL" altLang="nl-NL" sz="1800" dirty="0">
                <a:cs typeface="Arial" panose="020B0604020202020204" pitchFamily="34" charset="0"/>
              </a:rPr>
              <a:t> bypass</a:t>
            </a:r>
          </a:p>
          <a:p>
            <a:pPr eaLnBrk="1" hangingPunct="1"/>
            <a:endParaRPr lang="nl-NL" altLang="nl-NL" sz="1800" dirty="0">
              <a:cs typeface="Arial" panose="020B0604020202020204" pitchFamily="34" charset="0"/>
            </a:endParaRPr>
          </a:p>
          <a:p>
            <a:pPr eaLnBrk="1" hangingPunct="1"/>
            <a:endParaRPr lang="nl-NL" altLang="nl-NL" sz="18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nl-NL" altLang="nl-NL" sz="1800" dirty="0"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5" name="Tekstvak 9"/>
          <p:cNvSpPr txBox="1">
            <a:spLocks noChangeArrowheads="1"/>
          </p:cNvSpPr>
          <p:nvPr/>
        </p:nvSpPr>
        <p:spPr bwMode="auto">
          <a:xfrm>
            <a:off x="850900" y="2228850"/>
            <a:ext cx="2771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nl-NL" sz="1600" baseline="-25000">
                <a:latin typeface="Century Gothic" panose="020B0502020202020204" pitchFamily="34" charset="0"/>
                <a:cs typeface="Arial" panose="020B0604020202020204" pitchFamily="34" charset="0"/>
              </a:rPr>
              <a:t>Restricitve / </a:t>
            </a:r>
            <a:r>
              <a:rPr lang="nl-NL" altLang="nl-NL" sz="1800" baseline="-25000">
                <a:latin typeface="Century Gothic" panose="020B0502020202020204" pitchFamily="34" charset="0"/>
                <a:cs typeface="Arial" panose="020B0604020202020204" pitchFamily="34" charset="0"/>
              </a:rPr>
              <a:t>metabolic</a:t>
            </a:r>
          </a:p>
        </p:txBody>
      </p:sp>
      <p:sp>
        <p:nvSpPr>
          <p:cNvPr id="80906" name="Tekstvak 11"/>
          <p:cNvSpPr txBox="1">
            <a:spLocks noChangeArrowheads="1"/>
          </p:cNvSpPr>
          <p:nvPr/>
        </p:nvSpPr>
        <p:spPr bwMode="auto">
          <a:xfrm>
            <a:off x="3708400" y="2114550"/>
            <a:ext cx="4392613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nl-NL" altLang="nl-NL" sz="1800" baseline="-25000">
                <a:latin typeface="Century Gothic" panose="020B0502020202020204" pitchFamily="34" charset="0"/>
                <a:cs typeface="Arial" panose="020B0604020202020204" pitchFamily="34" charset="0"/>
              </a:rPr>
              <a:t>Restricitve / malabsortive / metabolic</a:t>
            </a:r>
          </a:p>
        </p:txBody>
      </p:sp>
      <p:sp>
        <p:nvSpPr>
          <p:cNvPr id="80907" name="Tekstvak 1"/>
          <p:cNvSpPr txBox="1">
            <a:spLocks noChangeArrowheads="1"/>
          </p:cNvSpPr>
          <p:nvPr/>
        </p:nvSpPr>
        <p:spPr bwMode="auto">
          <a:xfrm>
            <a:off x="850900" y="1403350"/>
            <a:ext cx="3986989" cy="7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nl-NL" sz="2000" baseline="-25000" dirty="0" smtClean="0"/>
              <a:t>99% </a:t>
            </a:r>
            <a:r>
              <a:rPr lang="nl-NL" altLang="nl-NL" sz="2000" baseline="-25000" dirty="0"/>
              <a:t>laparoscopisch </a:t>
            </a:r>
            <a:r>
              <a:rPr lang="nl-NL" altLang="nl-NL" sz="2000" baseline="-25000" dirty="0" smtClean="0"/>
              <a:t>,85% </a:t>
            </a:r>
            <a:r>
              <a:rPr lang="nl-NL" altLang="nl-NL" sz="2000" baseline="-25000" dirty="0" err="1" smtClean="0"/>
              <a:t>fasttrack</a:t>
            </a:r>
            <a:r>
              <a:rPr lang="nl-NL" altLang="nl-NL" sz="2000" baseline="-25000" dirty="0" smtClean="0"/>
              <a:t> </a:t>
            </a:r>
            <a:r>
              <a:rPr lang="nl-NL" altLang="nl-NL" sz="2000" baseline="-25000" dirty="0"/>
              <a:t>/ short </a:t>
            </a:r>
            <a:r>
              <a:rPr lang="nl-NL" altLang="nl-NL" sz="2000" baseline="-25000" dirty="0" err="1" smtClean="0"/>
              <a:t>stay</a:t>
            </a:r>
            <a:endParaRPr lang="nl-NL" altLang="nl-NL" sz="2000" baseline="-25000" dirty="0" smtClean="0"/>
          </a:p>
          <a:p>
            <a:pPr eaLnBrk="1" hangingPunct="1"/>
            <a:r>
              <a:rPr lang="nl-NL" altLang="nl-NL" sz="1400" dirty="0">
                <a:cs typeface="Arial" panose="020B0604020202020204" pitchFamily="34" charset="0"/>
              </a:rPr>
              <a:t>Mortaliteit </a:t>
            </a:r>
            <a:r>
              <a:rPr lang="nl-NL" altLang="nl-NL" sz="1400" dirty="0" smtClean="0">
                <a:cs typeface="Arial" panose="020B0604020202020204" pitchFamily="34" charset="0"/>
              </a:rPr>
              <a:t>0,05%</a:t>
            </a:r>
            <a:endParaRPr lang="nl-NL" altLang="nl-NL" sz="1400" dirty="0">
              <a:cs typeface="Arial" panose="020B0604020202020204" pitchFamily="34" charset="0"/>
            </a:endParaRPr>
          </a:p>
          <a:p>
            <a:pPr eaLnBrk="1" hangingPunct="1"/>
            <a:endParaRPr lang="nl-NL" altLang="nl-NL" sz="2000" baseline="-25000" dirty="0"/>
          </a:p>
        </p:txBody>
      </p:sp>
    </p:spTree>
    <p:extLst>
      <p:ext uri="{BB962C8B-B14F-4D97-AF65-F5344CB8AC3E}">
        <p14:creationId xmlns:p14="http://schemas.microsoft.com/office/powerpoint/2010/main" val="157951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0648"/>
            <a:ext cx="9144000" cy="4730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Mortality Rate (%)</a:t>
            </a:r>
          </a:p>
        </p:txBody>
      </p:sp>
      <p:pic>
        <p:nvPicPr>
          <p:cNvPr id="307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7109" r="14607" b="16108"/>
          <a:stretch/>
        </p:blipFill>
        <p:spPr bwMode="auto">
          <a:xfrm>
            <a:off x="611560" y="1484784"/>
            <a:ext cx="8184909" cy="446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292080" y="6237312"/>
            <a:ext cx="385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solidFill>
                  <a:schemeClr val="bg1"/>
                </a:solidFill>
              </a:rPr>
              <a:t>Aminian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Diab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Obes</a:t>
            </a:r>
            <a:r>
              <a:rPr lang="nl-NL" dirty="0" smtClean="0">
                <a:solidFill>
                  <a:schemeClr val="bg1"/>
                </a:solidFill>
              </a:rPr>
              <a:t> </a:t>
            </a:r>
            <a:r>
              <a:rPr lang="nl-NL" dirty="0" err="1" smtClean="0">
                <a:solidFill>
                  <a:schemeClr val="bg1"/>
                </a:solidFill>
              </a:rPr>
              <a:t>Metab</a:t>
            </a:r>
            <a:r>
              <a:rPr lang="nl-NL" dirty="0" smtClean="0">
                <a:solidFill>
                  <a:schemeClr val="bg1"/>
                </a:solidFill>
              </a:rPr>
              <a:t> 2014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Afgeronde rechthoek 2"/>
          <p:cNvSpPr/>
          <p:nvPr/>
        </p:nvSpPr>
        <p:spPr>
          <a:xfrm>
            <a:off x="1547664" y="5157192"/>
            <a:ext cx="2016224" cy="64807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366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Franciscus Gasthuis DATO registratie 2017</a:t>
            </a:r>
            <a:endParaRPr lang="nl-NL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/>
          </p:nvPr>
        </p:nvGraphicFramePr>
        <p:xfrm>
          <a:off x="611560" y="1196753"/>
          <a:ext cx="7848871" cy="48965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0119"/>
                <a:gridCol w="2592288"/>
                <a:gridCol w="462909"/>
                <a:gridCol w="1491594"/>
                <a:gridCol w="730367"/>
                <a:gridCol w="1491594"/>
              </a:tblGrid>
              <a:tr h="170109">
                <a:tc gridSpan="2">
                  <a:txBody>
                    <a:bodyPr/>
                    <a:lstStyle/>
                    <a:p>
                      <a:pPr algn="l" fontAlgn="b"/>
                      <a:r>
                        <a:rPr lang="nl-NL" sz="1000" b="1" u="none" strike="noStrike" dirty="0">
                          <a:effectLst/>
                        </a:rPr>
                        <a:t>Cijfers 2017</a:t>
                      </a:r>
                      <a:endParaRPr lang="nl-NL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b="1" u="none" strike="noStrike">
                          <a:effectLst/>
                        </a:rPr>
                        <a:t>Franciscus Gasthuis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b="1" u="none" strike="noStrike" dirty="0">
                          <a:effectLst/>
                        </a:rPr>
                        <a:t>Gemiddeld Nederland</a:t>
                      </a:r>
                      <a:endParaRPr lang="nl-NL" sz="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>
                    <a:solidFill>
                      <a:schemeClr val="accent1"/>
                    </a:solidFill>
                  </a:tcPr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b="1" u="none" strike="noStrike" dirty="0">
                          <a:effectLst/>
                        </a:rPr>
                        <a:t>Algemeen</a:t>
                      </a:r>
                      <a:endParaRPr lang="nl-NL" sz="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Volledige registratie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100%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99,4%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Percentage geen jaarcontrole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2,7%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2,1%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Percentage geen 2 jaarcontrole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35,7%</a:t>
                      </a:r>
                      <a:endParaRPr lang="nl-NL" sz="700" b="1" i="0" u="none" strike="noStrike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27,1%</a:t>
                      </a:r>
                      <a:endParaRPr lang="nl-NL" sz="700" b="1" i="0" u="none" strike="noStrike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b="1" u="none" strike="noStrike" dirty="0">
                          <a:effectLst/>
                        </a:rPr>
                        <a:t>Afvalresultaten</a:t>
                      </a:r>
                      <a:endParaRPr lang="nl-NL" sz="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272 sleeves (2016)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Percentage met &gt;50% EWL 1 jaar na sleeve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87,5%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78,5%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168 sleeves (2015)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Percentage met &gt;50% EWL 2 jaar na sleeve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81,5%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75,8%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476 RYGB (2016)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Percentage met &gt;50% EWL 1 jaar na RYGB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93,7%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90,4%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292 RYGB (2015)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Percentage met &gt;50% EWL 2 jaar na RYGB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86,0%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88,0%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41 Mini's (2016)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Percentage met &gt;50% EWL 1 jaar na minibypass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100%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89,3%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13 Mini's (2015)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Percentage met &gt;50% EWL 2 jaar na minibypass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69,2%</a:t>
                      </a:r>
                      <a:endParaRPr lang="nl-NL" sz="700" b="1" i="0" u="none" strike="noStrike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88,9%</a:t>
                      </a:r>
                      <a:endParaRPr lang="nl-NL" sz="700" b="1" i="0" u="none" strike="noStrike">
                        <a:solidFill>
                          <a:srgbClr val="FF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Gemiddeld EWL% 1 jaar na sleeve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79,86%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 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Gemiddeld EWL% 1 jaar na RYGB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82,26%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 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Gemiddeld EWL% 1 jaar na minibypass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82,10%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 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b="1" u="none" strike="noStrike" dirty="0">
                          <a:effectLst/>
                        </a:rPr>
                        <a:t>Primaire ingrepen</a:t>
                      </a:r>
                      <a:endParaRPr lang="nl-NL" sz="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b="1" u="none" strike="noStrike" dirty="0">
                          <a:effectLst/>
                        </a:rPr>
                        <a:t>Complicaties*</a:t>
                      </a:r>
                      <a:endParaRPr lang="nl-NL" sz="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 dirty="0">
                          <a:effectLst/>
                        </a:rPr>
                        <a:t>830</a:t>
                      </a:r>
                      <a:endParaRPr lang="nl-NL" sz="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abces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2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0,2%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Bloeding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12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1,4%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dunnedarmperf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1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0,1%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intrath maag HD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1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0,1%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naadlekkage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3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0,4%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obstructie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5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0,6%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sepsis + overlijden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1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b="1" u="none" strike="noStrike" dirty="0">
                          <a:effectLst/>
                        </a:rPr>
                        <a:t>0,1%</a:t>
                      </a:r>
                      <a:endParaRPr lang="nl-NL" sz="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Totaal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25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b="1" u="none" strike="noStrike" dirty="0">
                          <a:effectLst/>
                        </a:rPr>
                        <a:t>3,0%</a:t>
                      </a:r>
                      <a:endParaRPr lang="nl-NL" sz="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2,3%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b="1" u="none" strike="noStrike" dirty="0" err="1">
                          <a:effectLst/>
                        </a:rPr>
                        <a:t>reïnterventie</a:t>
                      </a:r>
                      <a:r>
                        <a:rPr lang="nl-NL" sz="700" b="1" u="none" strike="noStrike" dirty="0">
                          <a:effectLst/>
                        </a:rPr>
                        <a:t> &lt;30dgn: 3,0%</a:t>
                      </a:r>
                      <a:endParaRPr lang="nl-NL" sz="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reïnterventie &lt;30dgn: 2,2%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b="1" u="none" strike="noStrike" dirty="0" err="1">
                          <a:effectLst/>
                        </a:rPr>
                        <a:t>Redo</a:t>
                      </a:r>
                      <a:r>
                        <a:rPr lang="nl-NL" sz="700" b="1" u="none" strike="noStrike" dirty="0">
                          <a:effectLst/>
                        </a:rPr>
                        <a:t> ingrepen</a:t>
                      </a:r>
                      <a:endParaRPr lang="nl-NL" sz="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 dirty="0">
                          <a:effectLst/>
                        </a:rPr>
                        <a:t>63</a:t>
                      </a:r>
                      <a:endParaRPr lang="nl-NL" sz="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 dirty="0">
                          <a:effectLst/>
                        </a:rPr>
                        <a:t>naadlekkage</a:t>
                      </a:r>
                      <a:endParaRPr lang="nl-NL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2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3,17%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obstructie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1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1,59%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>
                          <a:effectLst/>
                        </a:rPr>
                        <a:t>Totaal</a:t>
                      </a:r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3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b="1" u="none" strike="noStrike" dirty="0">
                          <a:effectLst/>
                        </a:rPr>
                        <a:t>4,8%</a:t>
                      </a:r>
                      <a:endParaRPr lang="nl-NL" sz="7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700" u="none" strike="noStrike">
                          <a:effectLst/>
                        </a:rPr>
                        <a:t>3,8%</a:t>
                      </a:r>
                      <a:endParaRPr lang="nl-NL" sz="7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  <a:tr h="121191"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 dirty="0" err="1">
                          <a:effectLst/>
                        </a:rPr>
                        <a:t>reïnterventie</a:t>
                      </a:r>
                      <a:r>
                        <a:rPr lang="nl-NL" sz="700" u="none" strike="noStrike" dirty="0">
                          <a:effectLst/>
                        </a:rPr>
                        <a:t> &lt;30dgn: 4,8%</a:t>
                      </a:r>
                      <a:endParaRPr lang="nl-NL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nl-NL" sz="7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u="none" strike="noStrike" dirty="0" err="1">
                          <a:effectLst/>
                        </a:rPr>
                        <a:t>reïnterventie</a:t>
                      </a:r>
                      <a:r>
                        <a:rPr lang="nl-NL" sz="700" u="none" strike="noStrike" dirty="0">
                          <a:effectLst/>
                        </a:rPr>
                        <a:t> &lt;30dgn: 3,6%</a:t>
                      </a:r>
                      <a:endParaRPr lang="nl-NL" sz="7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6588" marR="6588" marT="6588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354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67544" y="1196752"/>
            <a:ext cx="8280920" cy="4669979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Changes </a:t>
            </a:r>
            <a:r>
              <a:rPr lang="en-US" dirty="0"/>
              <a:t>in medical management were seen in 27.5%, but after eliminating Helicobacter pylori eradication, this was found to be </a:t>
            </a:r>
            <a:r>
              <a:rPr lang="en-US" b="1" dirty="0">
                <a:solidFill>
                  <a:srgbClr val="FF0000"/>
                </a:solidFill>
              </a:rPr>
              <a:t>2.5%.</a:t>
            </a:r>
          </a:p>
          <a:p>
            <a:r>
              <a:rPr lang="en-US" b="1" dirty="0"/>
              <a:t>CONCLUSION: </a:t>
            </a:r>
          </a:p>
          <a:p>
            <a:r>
              <a:rPr lang="en-US" dirty="0"/>
              <a:t>Preoperative EGD in average-risk, asymptomatic bariatric surgery patients should be considered optional, as the proportion of EGDs that resulted in important changes in management was low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 smtClean="0"/>
              <a:t>Internationaal</a:t>
            </a:r>
            <a:r>
              <a:rPr lang="en-US" dirty="0" smtClean="0"/>
              <a:t> </a:t>
            </a:r>
            <a:r>
              <a:rPr lang="en-US" dirty="0" err="1" smtClean="0"/>
              <a:t>geen</a:t>
            </a:r>
            <a:r>
              <a:rPr lang="en-US" dirty="0" smtClean="0"/>
              <a:t> consensus</a:t>
            </a:r>
            <a:endParaRPr lang="en-US" dirty="0"/>
          </a:p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Preoperatieve gastroscopie?</a:t>
            </a:r>
            <a:endParaRPr lang="nl-NL" dirty="0"/>
          </a:p>
        </p:txBody>
      </p:sp>
      <p:pic>
        <p:nvPicPr>
          <p:cNvPr id="4" name="Afbeelding 3" descr="Schermopna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33" y="1196752"/>
            <a:ext cx="7964011" cy="10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6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1"/>
          </p:nvPr>
        </p:nvSpPr>
        <p:spPr>
          <a:xfrm>
            <a:off x="107503" y="1340768"/>
            <a:ext cx="4445691" cy="4525963"/>
          </a:xfrm>
        </p:spPr>
        <p:txBody>
          <a:bodyPr/>
          <a:lstStyle/>
          <a:p>
            <a:r>
              <a:rPr lang="nl-NL" sz="1800" dirty="0" err="1" smtClean="0"/>
              <a:t>Sleeve</a:t>
            </a:r>
            <a:r>
              <a:rPr lang="nl-NL" sz="1800" dirty="0" smtClean="0"/>
              <a:t> </a:t>
            </a:r>
            <a:r>
              <a:rPr lang="nl-NL" sz="1800" i="1" dirty="0" smtClean="0"/>
              <a:t>hoge </a:t>
            </a:r>
            <a:r>
              <a:rPr lang="nl-NL" sz="1800" i="1" dirty="0" err="1" smtClean="0"/>
              <a:t>intraluminale</a:t>
            </a:r>
            <a:r>
              <a:rPr lang="nl-NL" sz="1800" i="1" dirty="0" smtClean="0"/>
              <a:t> druk: </a:t>
            </a:r>
            <a:r>
              <a:rPr lang="nl-NL" sz="1800" dirty="0" smtClean="0"/>
              <a:t>Wet van Laplace</a:t>
            </a:r>
          </a:p>
          <a:p>
            <a:pPr marL="0" indent="0">
              <a:buNone/>
            </a:pPr>
            <a:endParaRPr lang="nl-NL" sz="1800" dirty="0" smtClean="0"/>
          </a:p>
          <a:p>
            <a:r>
              <a:rPr lang="nl-NL" sz="1800" dirty="0" smtClean="0"/>
              <a:t>Incidentie (SFG):1%</a:t>
            </a:r>
          </a:p>
          <a:p>
            <a:pPr marL="0" indent="0">
              <a:buNone/>
            </a:pPr>
            <a:endParaRPr lang="nl-NL" sz="1800" dirty="0" smtClean="0"/>
          </a:p>
          <a:p>
            <a:r>
              <a:rPr lang="nl-NL" sz="1800" dirty="0" smtClean="0"/>
              <a:t>Conische </a:t>
            </a:r>
            <a:r>
              <a:rPr lang="nl-NL" sz="1800" dirty="0"/>
              <a:t>vorm (zonder torsie) </a:t>
            </a:r>
            <a:r>
              <a:rPr lang="nl-NL" sz="1800" dirty="0" err="1"/>
              <a:t>Sleeve</a:t>
            </a:r>
            <a:r>
              <a:rPr lang="nl-NL" sz="1800" dirty="0"/>
              <a:t> </a:t>
            </a:r>
            <a:r>
              <a:rPr lang="nl-NL" sz="1800" dirty="0" smtClean="0"/>
              <a:t>voorkomt complicaties</a:t>
            </a:r>
          </a:p>
          <a:p>
            <a:pPr marL="0" indent="0">
              <a:buNone/>
            </a:pPr>
            <a:endParaRPr lang="nl-NL" sz="1800" dirty="0" smtClean="0"/>
          </a:p>
          <a:p>
            <a:r>
              <a:rPr lang="nl-NL" sz="1800" dirty="0" smtClean="0"/>
              <a:t>Behandeling: </a:t>
            </a:r>
            <a:r>
              <a:rPr lang="nl-NL" sz="1800" b="1" dirty="0" smtClean="0"/>
              <a:t>stent(s) </a:t>
            </a:r>
            <a:r>
              <a:rPr lang="nl-NL" sz="1800" dirty="0" smtClean="0"/>
              <a:t>soms </a:t>
            </a:r>
            <a:r>
              <a:rPr lang="nl-NL" sz="1800" dirty="0" err="1" smtClean="0"/>
              <a:t>icm</a:t>
            </a:r>
            <a:r>
              <a:rPr lang="nl-NL" sz="1800" dirty="0" smtClean="0"/>
              <a:t> duodenumsonde</a:t>
            </a:r>
          </a:p>
          <a:p>
            <a:r>
              <a:rPr lang="nl-NL" sz="1800" dirty="0" smtClean="0"/>
              <a:t>Drainage abces / peritontis!</a:t>
            </a:r>
          </a:p>
          <a:p>
            <a:endParaRPr lang="nl-NL" sz="1800" dirty="0" smtClean="0"/>
          </a:p>
          <a:p>
            <a:r>
              <a:rPr lang="nl-NL" sz="1800" dirty="0" smtClean="0"/>
              <a:t>Bij langdurige fistel (&gt;3-6 </a:t>
            </a:r>
            <a:r>
              <a:rPr lang="nl-NL" sz="1800" dirty="0" err="1" smtClean="0"/>
              <a:t>mnd</a:t>
            </a:r>
            <a:r>
              <a:rPr lang="nl-NL" sz="1800" dirty="0" smtClean="0"/>
              <a:t>): overweeg Botox pylorus of conversie naar bypass</a:t>
            </a:r>
          </a:p>
        </p:txBody>
      </p:sp>
      <p:sp>
        <p:nvSpPr>
          <p:cNvPr id="5" name="Tijdelijke aanduiding voor grafiek 4"/>
          <p:cNvSpPr>
            <a:spLocks noGrp="1"/>
          </p:cNvSpPr>
          <p:nvPr>
            <p:ph type="chart" sz="half" idx="2"/>
          </p:nvPr>
        </p:nvSpPr>
        <p:spPr/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Naadlekkage </a:t>
            </a:r>
            <a:r>
              <a:rPr lang="nl-NL" dirty="0" err="1" smtClean="0"/>
              <a:t>Sleeve</a:t>
            </a:r>
            <a:endParaRPr lang="nl-NL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2" t="18488" r="31454" b="41957"/>
          <a:stretch>
            <a:fillRect/>
          </a:stretch>
        </p:blipFill>
        <p:spPr bwMode="auto">
          <a:xfrm>
            <a:off x="4642459" y="1023530"/>
            <a:ext cx="2278930" cy="310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099" y="3521265"/>
            <a:ext cx="3275856" cy="2635170"/>
          </a:xfrm>
          <a:prstGeom prst="rect">
            <a:avLst/>
          </a:prstGeom>
        </p:spPr>
      </p:pic>
      <p:pic>
        <p:nvPicPr>
          <p:cNvPr id="3091" name="Picture 19" descr="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74" y="2204864"/>
            <a:ext cx="2671845" cy="150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41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sfg.net\dfs\Persoonlijke Map\9720\Mijn Documenten\My Pictures\bronchusfist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10" y="-243408"/>
            <a:ext cx="9271030" cy="7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93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I.I.L. Berk\Pictures\tam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8750" y="-1035050"/>
            <a:ext cx="11041063" cy="139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785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197768"/>
            <a:ext cx="8229600" cy="1143000"/>
          </a:xfrm>
        </p:spPr>
        <p:txBody>
          <a:bodyPr/>
          <a:lstStyle/>
          <a:p>
            <a:r>
              <a:rPr lang="nl-NL" sz="3000" b="1" dirty="0">
                <a:solidFill>
                  <a:srgbClr val="000000"/>
                </a:solidFill>
              </a:rPr>
              <a:t>Disclosure belangen spreker</a:t>
            </a:r>
            <a:endParaRPr lang="nl-NL" sz="3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66" y="1942515"/>
            <a:ext cx="7913294" cy="3981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4932040" y="3501008"/>
            <a:ext cx="335220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/>
              <a:t>Proctor</a:t>
            </a:r>
            <a:r>
              <a:rPr lang="nl-NL" dirty="0" smtClean="0"/>
              <a:t> ERABS cursus </a:t>
            </a:r>
            <a:r>
              <a:rPr lang="nl-NL" dirty="0" err="1" smtClean="0"/>
              <a:t>Ethicon</a:t>
            </a:r>
            <a:endParaRPr lang="nl-NL" dirty="0" smtClean="0"/>
          </a:p>
          <a:p>
            <a:r>
              <a:rPr lang="nl-NL" dirty="0" smtClean="0"/>
              <a:t>Johnson &amp; Johnson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769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sfg.net\dfs\Persoonlijke Map\9720\Mijn Documenten\My Pictures\bronchusfist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10" y="-243408"/>
            <a:ext cx="9271030" cy="7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I.I.L. Berk\Pictures\sm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11238" y="-892175"/>
            <a:ext cx="10912476" cy="138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626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1"/>
          </p:nvPr>
        </p:nvSpPr>
        <p:spPr>
          <a:xfrm>
            <a:off x="251520" y="1340768"/>
            <a:ext cx="4254624" cy="4525963"/>
          </a:xfrm>
        </p:spPr>
        <p:txBody>
          <a:bodyPr/>
          <a:lstStyle/>
          <a:p>
            <a:r>
              <a:rPr lang="nl-NL" dirty="0" smtClean="0"/>
              <a:t>Vroeg: technische oorzaak</a:t>
            </a:r>
          </a:p>
          <a:p>
            <a:r>
              <a:rPr lang="nl-NL" dirty="0" smtClean="0"/>
              <a:t>Laat: ischemische oorzaak</a:t>
            </a:r>
          </a:p>
          <a:p>
            <a:r>
              <a:rPr lang="nl-NL" dirty="0" smtClean="0"/>
              <a:t>Incidentie: 1%</a:t>
            </a:r>
          </a:p>
          <a:p>
            <a:endParaRPr lang="nl-NL" dirty="0"/>
          </a:p>
          <a:p>
            <a:r>
              <a:rPr lang="nl-NL" b="1" dirty="0" smtClean="0"/>
              <a:t>Behandelen peritonitis</a:t>
            </a:r>
          </a:p>
          <a:p>
            <a:r>
              <a:rPr lang="nl-NL" b="1" dirty="0" smtClean="0"/>
              <a:t>Drain /Source control</a:t>
            </a:r>
          </a:p>
          <a:p>
            <a:r>
              <a:rPr lang="nl-NL" dirty="0" smtClean="0"/>
              <a:t>Voedingssonde voorbij anastomose </a:t>
            </a:r>
          </a:p>
          <a:p>
            <a:r>
              <a:rPr lang="nl-NL" dirty="0" smtClean="0"/>
              <a:t>Clips / OTSC</a:t>
            </a:r>
          </a:p>
          <a:p>
            <a:r>
              <a:rPr lang="nl-NL" dirty="0" err="1" smtClean="0"/>
              <a:t>Ip</a:t>
            </a:r>
            <a:r>
              <a:rPr lang="nl-NL" dirty="0" smtClean="0"/>
              <a:t> </a:t>
            </a:r>
            <a:r>
              <a:rPr lang="nl-NL" b="1" dirty="0" smtClean="0"/>
              <a:t>geen stent </a:t>
            </a:r>
            <a:r>
              <a:rPr lang="nl-NL" b="1" dirty="0" err="1" smtClean="0"/>
              <a:t>geindiceerd</a:t>
            </a:r>
            <a:endParaRPr lang="nl-NL" b="1" dirty="0" smtClean="0"/>
          </a:p>
          <a:p>
            <a:endParaRPr lang="nl-NL" dirty="0"/>
          </a:p>
        </p:txBody>
      </p:sp>
      <p:sp>
        <p:nvSpPr>
          <p:cNvPr id="5" name="Tijdelijke aanduiding voor grafiek 4"/>
          <p:cNvSpPr>
            <a:spLocks noGrp="1"/>
          </p:cNvSpPr>
          <p:nvPr>
            <p:ph type="chart" sz="half" idx="2"/>
          </p:nvPr>
        </p:nvSpPr>
        <p:spPr/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Naadlekkage </a:t>
            </a:r>
            <a:r>
              <a:rPr lang="nl-NL" dirty="0" err="1" smtClean="0"/>
              <a:t>Gastric</a:t>
            </a:r>
            <a:r>
              <a:rPr lang="nl-NL" dirty="0" smtClean="0"/>
              <a:t> Bypass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196752"/>
            <a:ext cx="3992036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7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nl-NL" dirty="0" smtClean="0"/>
              <a:t>Na </a:t>
            </a:r>
            <a:r>
              <a:rPr lang="nl-NL" dirty="0" err="1" smtClean="0"/>
              <a:t>gastric</a:t>
            </a:r>
            <a:r>
              <a:rPr lang="nl-NL" dirty="0" smtClean="0"/>
              <a:t> bypass bloeding Gastro-enterostomie of </a:t>
            </a:r>
            <a:r>
              <a:rPr lang="nl-NL" dirty="0" err="1" smtClean="0"/>
              <a:t>Entero-enterostomie</a:t>
            </a:r>
            <a:endParaRPr lang="nl-NL" dirty="0" smtClean="0"/>
          </a:p>
          <a:p>
            <a:r>
              <a:rPr lang="nl-NL" dirty="0"/>
              <a:t>Incidentie: </a:t>
            </a:r>
            <a:r>
              <a:rPr lang="nl-NL" dirty="0" smtClean="0"/>
              <a:t>zelden (&lt;1%)</a:t>
            </a:r>
          </a:p>
          <a:p>
            <a:r>
              <a:rPr lang="nl-NL" dirty="0" err="1" smtClean="0"/>
              <a:t>Sympt</a:t>
            </a:r>
            <a:r>
              <a:rPr lang="nl-NL" dirty="0" smtClean="0"/>
              <a:t>: hematemesis of melaena </a:t>
            </a:r>
            <a:r>
              <a:rPr lang="nl-NL" dirty="0" err="1" smtClean="0"/>
              <a:t>icm</a:t>
            </a:r>
            <a:r>
              <a:rPr lang="nl-NL" dirty="0" smtClean="0"/>
              <a:t> veranderde </a:t>
            </a:r>
            <a:r>
              <a:rPr lang="nl-NL" dirty="0" err="1" smtClean="0"/>
              <a:t>hemodynamiek</a:t>
            </a:r>
            <a:r>
              <a:rPr lang="nl-NL" dirty="0" smtClean="0"/>
              <a:t> en </a:t>
            </a:r>
            <a:r>
              <a:rPr lang="nl-NL" dirty="0" err="1" smtClean="0"/>
              <a:t>Hb</a:t>
            </a:r>
            <a:r>
              <a:rPr lang="nl-NL" dirty="0" smtClean="0"/>
              <a:t> daling</a:t>
            </a:r>
          </a:p>
          <a:p>
            <a:r>
              <a:rPr lang="nl-NL" dirty="0" smtClean="0"/>
              <a:t>Behandeling: tranexaminezuur / PPI </a:t>
            </a:r>
          </a:p>
          <a:p>
            <a:r>
              <a:rPr lang="nl-NL" dirty="0" smtClean="0"/>
              <a:t>Zn gastroscopie en lokaal adrenaline indien focus te zien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Tractus </a:t>
            </a:r>
            <a:r>
              <a:rPr lang="nl-NL" dirty="0" err="1" smtClean="0"/>
              <a:t>digestivus</a:t>
            </a:r>
            <a:r>
              <a:rPr lang="nl-NL" dirty="0" smtClean="0"/>
              <a:t> bloeding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1684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el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eaLnBrk="1" hangingPunct="1"/>
            <a:r>
              <a:rPr lang="nl-NL" altLang="nl-NL" dirty="0" smtClean="0">
                <a:solidFill>
                  <a:schemeClr val="bg1"/>
                </a:solidFill>
                <a:ea typeface="ＭＳ Ｐゴシック" pitchFamily="34" charset="-128"/>
              </a:rPr>
              <a:t>Late complicaties</a:t>
            </a:r>
          </a:p>
        </p:txBody>
      </p:sp>
      <p:sp>
        <p:nvSpPr>
          <p:cNvPr id="62467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283368"/>
            <a:ext cx="8229600" cy="4525963"/>
          </a:xfrm>
        </p:spPr>
        <p:txBody>
          <a:bodyPr/>
          <a:lstStyle/>
          <a:p>
            <a:pPr eaLnBrk="1" hangingPunct="1"/>
            <a:r>
              <a:rPr lang="nl-NL" altLang="nl-NL" sz="2400" dirty="0" smtClean="0">
                <a:ea typeface="ＭＳ Ｐゴシック" pitchFamily="34" charset="-128"/>
              </a:rPr>
              <a:t>Deficiënties van vitamines en mineralen (</a:t>
            </a:r>
            <a:r>
              <a:rPr lang="nl-NL" altLang="nl-NL" sz="2400" dirty="0" err="1" smtClean="0">
                <a:ea typeface="ＭＳ Ｐゴシック" pitchFamily="34" charset="-128"/>
              </a:rPr>
              <a:t>Fe,Ca</a:t>
            </a:r>
            <a:r>
              <a:rPr lang="nl-NL" altLang="nl-NL" sz="2400" dirty="0" smtClean="0">
                <a:ea typeface="ＭＳ Ｐゴシック" pitchFamily="34" charset="-128"/>
              </a:rPr>
              <a:t>, vit D, vit B12,Zn)</a:t>
            </a:r>
          </a:p>
          <a:p>
            <a:pPr eaLnBrk="1" hangingPunct="1"/>
            <a:r>
              <a:rPr lang="nl-NL" altLang="nl-NL" sz="2400" dirty="0" err="1" smtClean="0">
                <a:ea typeface="ＭＳ Ｐゴシック" pitchFamily="34" charset="-128"/>
              </a:rPr>
              <a:t>Ileus</a:t>
            </a:r>
            <a:r>
              <a:rPr lang="nl-NL" altLang="nl-NL" sz="2400" dirty="0" smtClean="0">
                <a:ea typeface="ＭＳ Ｐゴシック" pitchFamily="34" charset="-128"/>
              </a:rPr>
              <a:t> / inwendige </a:t>
            </a:r>
            <a:r>
              <a:rPr lang="nl-NL" altLang="nl-NL" sz="2400" dirty="0" err="1" smtClean="0">
                <a:ea typeface="ＭＳ Ｐゴシック" pitchFamily="34" charset="-128"/>
              </a:rPr>
              <a:t>herniatie</a:t>
            </a:r>
            <a:r>
              <a:rPr lang="nl-NL" altLang="nl-NL" sz="2400" dirty="0" smtClean="0">
                <a:ea typeface="ＭＳ Ｐゴシック" pitchFamily="34" charset="-128"/>
              </a:rPr>
              <a:t> 2%</a:t>
            </a:r>
          </a:p>
          <a:p>
            <a:r>
              <a:rPr lang="nl-NL" altLang="nl-NL" sz="2400" b="1" dirty="0" smtClean="0">
                <a:ea typeface="ＭＳ Ｐゴシック" pitchFamily="34" charset="-128"/>
              </a:rPr>
              <a:t>Buikpijn / obstipatie / diarree / ondervoeding / dysfagie / reflux / Barrett oesophagus / fistel</a:t>
            </a:r>
          </a:p>
          <a:p>
            <a:pPr eaLnBrk="1" hangingPunct="1"/>
            <a:r>
              <a:rPr lang="nl-NL" altLang="nl-NL" sz="2400" dirty="0" smtClean="0">
                <a:ea typeface="ＭＳ Ｐゴシック" pitchFamily="34" charset="-128"/>
              </a:rPr>
              <a:t>dumping</a:t>
            </a:r>
          </a:p>
          <a:p>
            <a:pPr eaLnBrk="1" hangingPunct="1"/>
            <a:r>
              <a:rPr lang="nl-NL" altLang="nl-NL" sz="2400" b="1" dirty="0" smtClean="0">
                <a:ea typeface="ＭＳ Ｐゴシック" pitchFamily="34" charset="-128"/>
              </a:rPr>
              <a:t>Galstenen 10%</a:t>
            </a:r>
          </a:p>
          <a:p>
            <a:pPr eaLnBrk="1" hangingPunct="1"/>
            <a:r>
              <a:rPr lang="nl-NL" altLang="nl-NL" sz="2400" b="1" dirty="0" smtClean="0">
                <a:ea typeface="ＭＳ Ｐゴシック" pitchFamily="34" charset="-128"/>
              </a:rPr>
              <a:t>Ulcus (anastomose) 2%</a:t>
            </a:r>
          </a:p>
          <a:p>
            <a:pPr eaLnBrk="1" hangingPunct="1"/>
            <a:r>
              <a:rPr lang="nl-NL" altLang="nl-NL" sz="2400" dirty="0" smtClean="0">
                <a:ea typeface="ＭＳ Ｐゴシック" pitchFamily="34" charset="-128"/>
              </a:rPr>
              <a:t>Onvoldoende gewichtsverlies (5-10%)</a:t>
            </a:r>
          </a:p>
          <a:p>
            <a:pPr eaLnBrk="1" hangingPunct="1"/>
            <a:r>
              <a:rPr lang="en-US" altLang="nl-NL" sz="2400" dirty="0" err="1" smtClean="0">
                <a:ea typeface="ＭＳ Ｐゴシック" pitchFamily="34" charset="-128"/>
              </a:rPr>
              <a:t>huidoverschot</a:t>
            </a:r>
            <a:endParaRPr lang="nl-NL" altLang="nl-NL" sz="2400" dirty="0" smtClean="0">
              <a:ea typeface="ＭＳ Ｐゴシック" pitchFamily="34" charset="-128"/>
            </a:endParaRPr>
          </a:p>
          <a:p>
            <a:pPr eaLnBrk="1" hangingPunct="1">
              <a:buFontTx/>
              <a:buNone/>
            </a:pPr>
            <a:endParaRPr lang="nl-NL" altLang="nl-NL" sz="2400" dirty="0" smtClean="0">
              <a:ea typeface="ＭＳ Ｐゴシック" pitchFamily="34" charset="-128"/>
            </a:endParaRPr>
          </a:p>
          <a:p>
            <a:pPr eaLnBrk="1" hangingPunct="1"/>
            <a:endParaRPr lang="nl-NL" altLang="nl-NL" sz="2400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136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3714" y="44624"/>
            <a:ext cx="8229600" cy="1143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Passage problematiek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525963"/>
          </a:xfrm>
        </p:spPr>
        <p:txBody>
          <a:bodyPr/>
          <a:lstStyle/>
          <a:p>
            <a:r>
              <a:rPr lang="nl-NL" dirty="0" smtClean="0"/>
              <a:t>Reflux / HD </a:t>
            </a:r>
          </a:p>
          <a:p>
            <a:r>
              <a:rPr lang="nl-NL" dirty="0" smtClean="0"/>
              <a:t>Stenose</a:t>
            </a:r>
          </a:p>
          <a:p>
            <a:r>
              <a:rPr lang="nl-NL" dirty="0" err="1" smtClean="0"/>
              <a:t>Marginal</a:t>
            </a:r>
            <a:r>
              <a:rPr lang="nl-NL" dirty="0" smtClean="0"/>
              <a:t> </a:t>
            </a:r>
            <a:r>
              <a:rPr lang="nl-NL" dirty="0" err="1" smtClean="0"/>
              <a:t>ulcer</a:t>
            </a:r>
            <a:endParaRPr lang="nl-NL" dirty="0" smtClean="0"/>
          </a:p>
          <a:p>
            <a:pPr>
              <a:buFontTx/>
              <a:buChar char="-"/>
            </a:pPr>
            <a:r>
              <a:rPr lang="nl-NL" dirty="0" smtClean="0"/>
              <a:t>Buikpijn / nausea </a:t>
            </a:r>
          </a:p>
          <a:p>
            <a:pPr marL="0" indent="0">
              <a:buNone/>
            </a:pPr>
            <a:r>
              <a:rPr lang="nl-NL" dirty="0" smtClean="0"/>
              <a:t>dysfagie / melaena</a:t>
            </a:r>
          </a:p>
          <a:p>
            <a:pPr>
              <a:buFontTx/>
              <a:buChar char="-"/>
            </a:pPr>
            <a:r>
              <a:rPr lang="nl-NL" dirty="0" smtClean="0"/>
              <a:t>PPI / stop roken</a:t>
            </a:r>
          </a:p>
          <a:p>
            <a:pPr>
              <a:buFontTx/>
              <a:buChar char="-"/>
            </a:pPr>
            <a:r>
              <a:rPr lang="nl-NL" dirty="0" smtClean="0"/>
              <a:t>Cave fistel</a:t>
            </a:r>
          </a:p>
        </p:txBody>
      </p:sp>
      <p:pic>
        <p:nvPicPr>
          <p:cNvPr id="4" name="Afbeelding 3" descr="Beeldvenst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0" t="17036" r="23226" b="10442"/>
          <a:stretch/>
        </p:blipFill>
        <p:spPr>
          <a:xfrm>
            <a:off x="5724128" y="1268759"/>
            <a:ext cx="2710119" cy="392254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7" y="1268759"/>
            <a:ext cx="3425685" cy="392254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87624"/>
            <a:ext cx="5319814" cy="406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6150" y="0"/>
            <a:ext cx="8229600" cy="1143000"/>
          </a:xfrm>
        </p:spPr>
        <p:txBody>
          <a:bodyPr/>
          <a:lstStyle/>
          <a:p>
            <a:r>
              <a:rPr lang="nl-NL" dirty="0" err="1" smtClean="0">
                <a:solidFill>
                  <a:schemeClr val="bg1"/>
                </a:solidFill>
              </a:rPr>
              <a:t>Barett</a:t>
            </a:r>
            <a:r>
              <a:rPr lang="nl-NL" dirty="0" smtClean="0">
                <a:solidFill>
                  <a:schemeClr val="bg1"/>
                </a:solidFill>
              </a:rPr>
              <a:t> Oesophagus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50" y="1340768"/>
            <a:ext cx="6144000" cy="2040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0" y="3603088"/>
            <a:ext cx="9144000" cy="1434582"/>
          </a:xfrm>
          <a:prstGeom prst="rect">
            <a:avLst/>
          </a:prstGeom>
        </p:spPr>
      </p:pic>
      <p:sp>
        <p:nvSpPr>
          <p:cNvPr id="6" name="Ovaal 5"/>
          <p:cNvSpPr/>
          <p:nvPr/>
        </p:nvSpPr>
        <p:spPr>
          <a:xfrm>
            <a:off x="3851920" y="3717032"/>
            <a:ext cx="749030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776" y="5037670"/>
            <a:ext cx="5040000" cy="1068000"/>
          </a:xfrm>
          <a:prstGeom prst="rect">
            <a:avLst/>
          </a:prstGeom>
        </p:spPr>
      </p:pic>
      <p:sp>
        <p:nvSpPr>
          <p:cNvPr id="8" name="Afgeronde rechthoek 7"/>
          <p:cNvSpPr/>
          <p:nvPr/>
        </p:nvSpPr>
        <p:spPr>
          <a:xfrm>
            <a:off x="2699792" y="5157192"/>
            <a:ext cx="4895984" cy="94847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689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half" idx="1"/>
          </p:nvPr>
        </p:nvSpPr>
        <p:spPr>
          <a:xfrm>
            <a:off x="490214" y="2420888"/>
            <a:ext cx="8280920" cy="524604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They </a:t>
            </a:r>
            <a:r>
              <a:rPr lang="en-US" dirty="0"/>
              <a:t>found a 100 % resolution of reflux and erosive esophagitis with a variable complete regression rate. About 67 % of patients with CIM, </a:t>
            </a:r>
            <a:r>
              <a:rPr lang="en-US" b="1" i="1" dirty="0">
                <a:solidFill>
                  <a:srgbClr val="FF0000"/>
                </a:solidFill>
              </a:rPr>
              <a:t>57 % of patients with SSBE, and 20 % of patients with LSBE had complete resolution of Barrett’s at repeat </a:t>
            </a:r>
            <a:r>
              <a:rPr lang="en-US" b="1" i="1" dirty="0" smtClean="0">
                <a:solidFill>
                  <a:srgbClr val="FF0000"/>
                </a:solidFill>
              </a:rPr>
              <a:t>endoscopy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r>
              <a:rPr lang="en-US" dirty="0" smtClean="0"/>
              <a:t>In </a:t>
            </a:r>
            <a:r>
              <a:rPr lang="en-US" dirty="0"/>
              <a:t>a prospective study</a:t>
            </a:r>
            <a:r>
              <a:rPr lang="en-US" b="1" i="1" dirty="0">
                <a:solidFill>
                  <a:srgbClr val="FF0000"/>
                </a:solidFill>
              </a:rPr>
              <a:t>, 61.9 % of patients with LSBE who underwent RYGB experienced regression with 0 % progressing to dysplasia </a:t>
            </a:r>
            <a:r>
              <a:rPr lang="en-US" dirty="0"/>
              <a:t>at an average follow-up of 2 years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BE na RYGB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14" y="1006713"/>
            <a:ext cx="6746082" cy="17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3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nl-NL" dirty="0" smtClean="0"/>
              <a:t>Meestal na lekkage </a:t>
            </a:r>
          </a:p>
          <a:p>
            <a:r>
              <a:rPr lang="nl-NL" dirty="0" smtClean="0"/>
              <a:t>Craniaal in de pouch</a:t>
            </a:r>
          </a:p>
          <a:p>
            <a:r>
              <a:rPr lang="nl-NL" dirty="0" smtClean="0"/>
              <a:t>Behandeling (</a:t>
            </a:r>
            <a:r>
              <a:rPr lang="nl-NL" dirty="0" err="1" smtClean="0"/>
              <a:t>OtS</a:t>
            </a:r>
            <a:r>
              <a:rPr lang="nl-NL" dirty="0" smtClean="0"/>
              <a:t>) clips </a:t>
            </a:r>
          </a:p>
          <a:p>
            <a:r>
              <a:rPr lang="nl-NL" dirty="0" smtClean="0"/>
              <a:t>Of vaak ook chirurgie:</a:t>
            </a:r>
          </a:p>
          <a:p>
            <a:r>
              <a:rPr lang="nl-NL" dirty="0" smtClean="0"/>
              <a:t>Klieven / resectie fistel  </a:t>
            </a:r>
            <a:endParaRPr lang="nl-NL" dirty="0"/>
          </a:p>
        </p:txBody>
      </p:sp>
      <p:pic>
        <p:nvPicPr>
          <p:cNvPr id="6" name="Tijdelijke aanduiding voor grafiek 5"/>
          <p:cNvPicPr>
            <a:picLocks noGrp="1" noChangeAspect="1"/>
          </p:cNvPicPr>
          <p:nvPr>
            <p:ph type="chart" sz="half" idx="2"/>
          </p:nvPr>
        </p:nvPicPr>
        <p:blipFill>
          <a:blip r:embed="rId2"/>
          <a:stretch>
            <a:fillRect/>
          </a:stretch>
        </p:blipFill>
        <p:spPr>
          <a:xfrm>
            <a:off x="4866184" y="1153230"/>
            <a:ext cx="1794048" cy="2476428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(</a:t>
            </a:r>
            <a:r>
              <a:rPr lang="nl-NL" dirty="0" err="1" smtClean="0"/>
              <a:t>Gastro</a:t>
            </a:r>
            <a:r>
              <a:rPr lang="nl-NL" dirty="0" smtClean="0"/>
              <a:t>-) Gastrische fistel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36613" t="24801" r="13775" b="13461"/>
          <a:stretch/>
        </p:blipFill>
        <p:spPr>
          <a:xfrm>
            <a:off x="6660232" y="1153230"/>
            <a:ext cx="2409336" cy="241842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2" y="3591416"/>
            <a:ext cx="2957666" cy="206983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5"/>
          <a:srcRect l="7227" r="2322" b="9515"/>
          <a:stretch/>
        </p:blipFill>
        <p:spPr>
          <a:xfrm flipH="1">
            <a:off x="4866184" y="3571657"/>
            <a:ext cx="2304257" cy="165754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6"/>
          <a:srcRect t="7926" r="9461" b="9233"/>
          <a:stretch/>
        </p:blipFill>
        <p:spPr>
          <a:xfrm>
            <a:off x="6688267" y="3557783"/>
            <a:ext cx="2381686" cy="167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2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5158" y="116632"/>
            <a:ext cx="8229600" cy="1143000"/>
          </a:xfrm>
          <a:noFill/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Maagband erosie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5389" y="1412776"/>
            <a:ext cx="4689138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4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107504" y="1340768"/>
            <a:ext cx="6696744" cy="4525963"/>
          </a:xfrm>
        </p:spPr>
        <p:txBody>
          <a:bodyPr/>
          <a:lstStyle/>
          <a:p>
            <a:r>
              <a:rPr lang="nl-NL" dirty="0" smtClean="0"/>
              <a:t>Dubbel ballon ERCP </a:t>
            </a:r>
            <a:r>
              <a:rPr lang="nl-NL" dirty="0" err="1" smtClean="0"/>
              <a:t>vs.Lap</a:t>
            </a:r>
            <a:r>
              <a:rPr lang="nl-NL" dirty="0" smtClean="0"/>
              <a:t>. geassisteerd</a:t>
            </a:r>
          </a:p>
          <a:p>
            <a:r>
              <a:rPr lang="nl-NL" dirty="0" smtClean="0"/>
              <a:t>Logistiek circus op OK</a:t>
            </a:r>
          </a:p>
          <a:p>
            <a:r>
              <a:rPr lang="nl-NL" dirty="0" smtClean="0"/>
              <a:t>Indicatie / MRCP</a:t>
            </a:r>
          </a:p>
          <a:p>
            <a:r>
              <a:rPr lang="nl-NL" dirty="0" smtClean="0"/>
              <a:t>15 mm </a:t>
            </a:r>
            <a:r>
              <a:rPr lang="nl-NL" dirty="0" err="1" smtClean="0"/>
              <a:t>trocart</a:t>
            </a:r>
            <a:r>
              <a:rPr lang="nl-NL" dirty="0" smtClean="0"/>
              <a:t> </a:t>
            </a:r>
            <a:r>
              <a:rPr lang="nl-NL" dirty="0" err="1" smtClean="0"/>
              <a:t>transgastrisch</a:t>
            </a:r>
            <a:endParaRPr lang="nl-NL" dirty="0" smtClean="0"/>
          </a:p>
          <a:p>
            <a:r>
              <a:rPr lang="nl-NL" dirty="0" smtClean="0"/>
              <a:t>Technisch uitdagend ook voor MDL</a:t>
            </a:r>
          </a:p>
          <a:p>
            <a:r>
              <a:rPr lang="nl-NL" dirty="0" err="1" smtClean="0"/>
              <a:t>Evt</a:t>
            </a:r>
            <a:r>
              <a:rPr lang="nl-NL" dirty="0" smtClean="0"/>
              <a:t> </a:t>
            </a:r>
            <a:r>
              <a:rPr lang="nl-NL" dirty="0" err="1" smtClean="0"/>
              <a:t>icm</a:t>
            </a:r>
            <a:r>
              <a:rPr lang="nl-NL" dirty="0" smtClean="0"/>
              <a:t> cholecystectomie</a:t>
            </a:r>
          </a:p>
          <a:p>
            <a:r>
              <a:rPr lang="nl-NL" dirty="0" smtClean="0"/>
              <a:t>Bij stentplaatsing overweeg gastrostomie / </a:t>
            </a:r>
            <a:r>
              <a:rPr lang="nl-NL" dirty="0" err="1" smtClean="0"/>
              <a:t>foley-catheter</a:t>
            </a:r>
            <a:endParaRPr lang="nl-NL" dirty="0" smtClean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933056"/>
            <a:ext cx="4038600" cy="2271712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ERCP na </a:t>
            </a:r>
            <a:r>
              <a:rPr lang="nl-NL" dirty="0" err="1" smtClean="0"/>
              <a:t>gastric</a:t>
            </a:r>
            <a:r>
              <a:rPr lang="nl-NL" dirty="0" smtClean="0"/>
              <a:t> bypass</a:t>
            </a:r>
            <a:endParaRPr lang="nl-NL" dirty="0"/>
          </a:p>
        </p:txBody>
      </p:sp>
      <p:pic>
        <p:nvPicPr>
          <p:cNvPr id="4098" name="Picture 2" descr="Afbeeldingsresultaat voor ercp after gastric bypass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720" y="1024213"/>
            <a:ext cx="2520280" cy="289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02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 descr="https://athleticcourage.com/wp-content/uploads/2018/03/AC-hand-in-hand.jpg">
            <a:hlinkClick r:id="rId2" tooltip="AC- hand in hand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43"/>
            <a:ext cx="9144000" cy="684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17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Intra-</a:t>
            </a:r>
            <a:r>
              <a:rPr lang="nl-NL" dirty="0" err="1" smtClean="0"/>
              <a:t>gastric</a:t>
            </a:r>
            <a:r>
              <a:rPr lang="nl-NL" dirty="0" smtClean="0"/>
              <a:t> balloon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64246"/>
            <a:ext cx="3744416" cy="4906968"/>
          </a:xfrm>
          <a:prstGeom prst="rect">
            <a:avLst/>
          </a:prstGeom>
        </p:spPr>
      </p:pic>
      <p:sp>
        <p:nvSpPr>
          <p:cNvPr id="7" name="Verbodssymbool 6"/>
          <p:cNvSpPr/>
          <p:nvPr/>
        </p:nvSpPr>
        <p:spPr>
          <a:xfrm>
            <a:off x="2123728" y="1628800"/>
            <a:ext cx="4752528" cy="4176463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0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Endobarrier</a:t>
            </a:r>
            <a:r>
              <a:rPr lang="nl-NL" dirty="0" smtClean="0"/>
              <a:t> / </a:t>
            </a:r>
            <a:r>
              <a:rPr lang="nl-NL" dirty="0" err="1" smtClean="0"/>
              <a:t>Duodenal</a:t>
            </a:r>
            <a:r>
              <a:rPr lang="nl-NL" dirty="0" smtClean="0"/>
              <a:t> </a:t>
            </a:r>
            <a:r>
              <a:rPr lang="nl-NL" dirty="0" err="1" smtClean="0"/>
              <a:t>liner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24744"/>
            <a:ext cx="7000453" cy="4982675"/>
          </a:xfrm>
          <a:prstGeom prst="rect">
            <a:avLst/>
          </a:prstGeom>
        </p:spPr>
      </p:pic>
      <p:sp>
        <p:nvSpPr>
          <p:cNvPr id="4" name="Verbodssymbool 3"/>
          <p:cNvSpPr/>
          <p:nvPr/>
        </p:nvSpPr>
        <p:spPr>
          <a:xfrm>
            <a:off x="2123728" y="1628800"/>
            <a:ext cx="4752528" cy="4176463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20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1"/>
          </p:nvPr>
        </p:nvSpPr>
        <p:spPr>
          <a:xfrm>
            <a:off x="251520" y="1340768"/>
            <a:ext cx="4464496" cy="4525963"/>
          </a:xfrm>
        </p:spPr>
        <p:txBody>
          <a:bodyPr/>
          <a:lstStyle/>
          <a:p>
            <a:r>
              <a:rPr lang="en-US" dirty="0"/>
              <a:t>Endoscopic Duodenal </a:t>
            </a:r>
            <a:r>
              <a:rPr lang="en-US" dirty="0" smtClean="0"/>
              <a:t>Mucosal Resurfacing </a:t>
            </a:r>
            <a:r>
              <a:rPr lang="en-US" dirty="0"/>
              <a:t>for the Treatment </a:t>
            </a:r>
            <a:r>
              <a:rPr lang="en-US" dirty="0" smtClean="0"/>
              <a:t>of Type </a:t>
            </a:r>
            <a:r>
              <a:rPr lang="en-US" dirty="0"/>
              <a:t>2 </a:t>
            </a:r>
            <a:r>
              <a:rPr lang="en-US" dirty="0" smtClean="0"/>
              <a:t>Diabetes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nl-NL" dirty="0" err="1" smtClean="0"/>
              <a:t>Endoscopic</a:t>
            </a:r>
            <a:r>
              <a:rPr lang="nl-NL" dirty="0" smtClean="0"/>
              <a:t> </a:t>
            </a:r>
            <a:r>
              <a:rPr lang="nl-NL" dirty="0" err="1" smtClean="0"/>
              <a:t>Sleeve</a:t>
            </a:r>
            <a:endParaRPr lang="nl-NL" dirty="0" smtClean="0"/>
          </a:p>
          <a:p>
            <a:r>
              <a:rPr lang="nl-NL" dirty="0" err="1" smtClean="0"/>
              <a:t>Endoscopic</a:t>
            </a:r>
            <a:r>
              <a:rPr lang="nl-NL" dirty="0" smtClean="0"/>
              <a:t> </a:t>
            </a:r>
            <a:r>
              <a:rPr lang="nl-NL" dirty="0" err="1" smtClean="0"/>
              <a:t>treatement</a:t>
            </a:r>
            <a:r>
              <a:rPr lang="nl-NL" dirty="0" smtClean="0"/>
              <a:t> </a:t>
            </a:r>
          </a:p>
          <a:p>
            <a:pPr>
              <a:buFontTx/>
              <a:buChar char="-"/>
            </a:pPr>
            <a:r>
              <a:rPr lang="nl-NL" dirty="0" err="1" smtClean="0"/>
              <a:t>Weight</a:t>
            </a:r>
            <a:r>
              <a:rPr lang="nl-NL" dirty="0" smtClean="0"/>
              <a:t> </a:t>
            </a:r>
            <a:r>
              <a:rPr lang="nl-NL" dirty="0" err="1" smtClean="0"/>
              <a:t>regain</a:t>
            </a:r>
            <a:endParaRPr lang="nl-NL" dirty="0" smtClean="0"/>
          </a:p>
          <a:p>
            <a:pPr>
              <a:buFontTx/>
              <a:buChar char="-"/>
            </a:pPr>
            <a:r>
              <a:rPr lang="nl-NL" dirty="0" smtClean="0"/>
              <a:t>dumping</a:t>
            </a:r>
            <a:endParaRPr lang="nl-NL" dirty="0"/>
          </a:p>
        </p:txBody>
      </p:sp>
      <p:pic>
        <p:nvPicPr>
          <p:cNvPr id="6" name="Tijdelijke aanduiding voor onlineafbeelding 5"/>
          <p:cNvPicPr>
            <a:picLocks noGrp="1" noChangeAspect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62" y="3963788"/>
            <a:ext cx="3080742" cy="2259211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toekomst?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544" y="1259607"/>
            <a:ext cx="4172014" cy="234414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2" r="23450"/>
          <a:stretch/>
        </p:blipFill>
        <p:spPr>
          <a:xfrm>
            <a:off x="3614428" y="3979343"/>
            <a:ext cx="2088232" cy="21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7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ijdelijke aanduiding voor inhoud 5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nl-NL" altLang="nl-NL" sz="2000" dirty="0" err="1" smtClean="0">
                <a:ea typeface="ＭＳ Ｐゴシック" pitchFamily="34" charset="-128"/>
              </a:rPr>
              <a:t>Bariatrische</a:t>
            </a:r>
            <a:r>
              <a:rPr lang="nl-NL" altLang="nl-NL" sz="2000" dirty="0" smtClean="0">
                <a:ea typeface="ＭＳ Ｐゴシック" pitchFamily="34" charset="-128"/>
              </a:rPr>
              <a:t> chirurgie nog altijd het meest </a:t>
            </a:r>
            <a:r>
              <a:rPr lang="nl-NL" altLang="nl-NL" sz="2000" dirty="0" err="1" smtClean="0">
                <a:ea typeface="ＭＳ Ｐゴシック" pitchFamily="34" charset="-128"/>
              </a:rPr>
              <a:t>efficiente</a:t>
            </a:r>
            <a:r>
              <a:rPr lang="nl-NL" altLang="nl-NL" sz="2000" dirty="0" smtClean="0">
                <a:ea typeface="ＭＳ Ｐゴシック" pitchFamily="34" charset="-128"/>
              </a:rPr>
              <a:t> hulpmiddel in de behandeling van </a:t>
            </a:r>
            <a:r>
              <a:rPr lang="nl-NL" altLang="nl-NL" sz="2000" dirty="0" err="1" smtClean="0">
                <a:ea typeface="ＭＳ Ｐゴシック" pitchFamily="34" charset="-128"/>
              </a:rPr>
              <a:t>ernsitge</a:t>
            </a:r>
            <a:r>
              <a:rPr lang="nl-NL" altLang="nl-NL" sz="2000" dirty="0" smtClean="0">
                <a:ea typeface="ＭＳ Ｐゴシック" pitchFamily="34" charset="-128"/>
              </a:rPr>
              <a:t> obesitas en co-</a:t>
            </a:r>
            <a:r>
              <a:rPr lang="nl-NL" altLang="nl-NL" sz="2000" dirty="0" err="1" smtClean="0">
                <a:ea typeface="ＭＳ Ｐゴシック" pitchFamily="34" charset="-128"/>
              </a:rPr>
              <a:t>morbiditeiten</a:t>
            </a:r>
            <a:endParaRPr lang="nl-NL" altLang="nl-NL" sz="2000" dirty="0" smtClean="0">
              <a:ea typeface="ＭＳ Ｐゴシック" pitchFamily="34" charset="-128"/>
            </a:endParaRPr>
          </a:p>
          <a:p>
            <a:r>
              <a:rPr lang="nl-NL" altLang="nl-NL" dirty="0" smtClean="0">
                <a:ea typeface="ＭＳ Ｐゴシック" pitchFamily="34" charset="-128"/>
              </a:rPr>
              <a:t>In een goede </a:t>
            </a:r>
            <a:r>
              <a:rPr lang="nl-NL" altLang="nl-NL" dirty="0" err="1" smtClean="0">
                <a:ea typeface="ＭＳ Ｐゴシック" pitchFamily="34" charset="-128"/>
              </a:rPr>
              <a:t>bariatrische</a:t>
            </a:r>
            <a:r>
              <a:rPr lang="nl-NL" altLang="nl-NL" dirty="0" smtClean="0">
                <a:ea typeface="ＭＳ Ｐゴシック" pitchFamily="34" charset="-128"/>
              </a:rPr>
              <a:t> praktijk speelt de </a:t>
            </a:r>
            <a:r>
              <a:rPr lang="nl-NL" altLang="nl-NL" dirty="0" err="1" smtClean="0">
                <a:ea typeface="ＭＳ Ｐゴシック" pitchFamily="34" charset="-128"/>
              </a:rPr>
              <a:t>endoscopist</a:t>
            </a:r>
            <a:r>
              <a:rPr lang="nl-NL" altLang="nl-NL" dirty="0" smtClean="0">
                <a:ea typeface="ＭＳ Ｐゴシック" pitchFamily="34" charset="-128"/>
              </a:rPr>
              <a:t> en cruciale rol in het multidisciplinaire team: diagnostiek en behandeling van complicaties</a:t>
            </a:r>
          </a:p>
          <a:p>
            <a:r>
              <a:rPr lang="nl-NL" altLang="nl-NL" dirty="0" smtClean="0">
                <a:ea typeface="ＭＳ Ｐゴシック" pitchFamily="34" charset="-128"/>
              </a:rPr>
              <a:t>Advies surveillance gastroscopie na 5 jaar na </a:t>
            </a:r>
            <a:r>
              <a:rPr lang="nl-NL" altLang="nl-NL" dirty="0" err="1" smtClean="0">
                <a:ea typeface="ＭＳ Ｐゴシック" pitchFamily="34" charset="-128"/>
              </a:rPr>
              <a:t>sleeve</a:t>
            </a:r>
            <a:r>
              <a:rPr lang="nl-NL" altLang="nl-NL" dirty="0" smtClean="0">
                <a:ea typeface="ＭＳ Ｐゴシック" pitchFamily="34" charset="-128"/>
              </a:rPr>
              <a:t> </a:t>
            </a:r>
            <a:r>
              <a:rPr lang="nl-NL" altLang="nl-NL" dirty="0" err="1" smtClean="0">
                <a:ea typeface="ＭＳ Ｐゴシック" pitchFamily="34" charset="-128"/>
              </a:rPr>
              <a:t>ivm</a:t>
            </a:r>
            <a:r>
              <a:rPr lang="nl-NL" altLang="nl-NL" dirty="0" smtClean="0">
                <a:ea typeface="ＭＳ Ｐゴシック" pitchFamily="34" charset="-128"/>
              </a:rPr>
              <a:t> kans op Barrett Oesophagus </a:t>
            </a:r>
          </a:p>
          <a:p>
            <a:r>
              <a:rPr lang="nl-NL" altLang="nl-NL" sz="2000" dirty="0" smtClean="0">
                <a:ea typeface="ＭＳ Ｐゴシック" pitchFamily="34" charset="-128"/>
              </a:rPr>
              <a:t>Wellicht in de toekomst rol voor endoscopische behandeling obesitas (BMI 30-35?)</a:t>
            </a:r>
          </a:p>
          <a:p>
            <a:r>
              <a:rPr lang="nl-NL" altLang="nl-NL" dirty="0" smtClean="0">
                <a:ea typeface="ＭＳ Ｐゴシック" pitchFamily="34" charset="-128"/>
              </a:rPr>
              <a:t>Endoscopische technieken blijven een belangrijke rol spelen in de </a:t>
            </a:r>
            <a:r>
              <a:rPr lang="nl-NL" altLang="nl-NL" dirty="0" err="1" smtClean="0">
                <a:ea typeface="ＭＳ Ｐゴシック" pitchFamily="34" charset="-128"/>
              </a:rPr>
              <a:t>bariatrische</a:t>
            </a:r>
            <a:r>
              <a:rPr lang="nl-NL" altLang="nl-NL" smtClean="0">
                <a:ea typeface="ＭＳ Ｐゴシック" pitchFamily="34" charset="-128"/>
              </a:rPr>
              <a:t> praktijk</a:t>
            </a:r>
            <a:endParaRPr lang="nl-NL" altLang="nl-NL" sz="2000" dirty="0" smtClean="0">
              <a:ea typeface="ＭＳ Ｐゴシック" pitchFamily="34" charset="-128"/>
            </a:endParaRPr>
          </a:p>
          <a:p>
            <a:endParaRPr lang="nl-NL" altLang="nl-NL" sz="2400" dirty="0" smtClean="0">
              <a:ea typeface="ＭＳ Ｐゴシック" pitchFamily="34" charset="-128"/>
            </a:endParaRPr>
          </a:p>
        </p:txBody>
      </p:sp>
      <p:sp>
        <p:nvSpPr>
          <p:cNvPr id="70658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dirty="0" smtClean="0">
                <a:solidFill>
                  <a:schemeClr val="bg1"/>
                </a:solidFill>
                <a:ea typeface="ＭＳ Ｐゴシック" pitchFamily="34" charset="-128"/>
              </a:rPr>
              <a:t>conclusies</a:t>
            </a:r>
          </a:p>
        </p:txBody>
      </p:sp>
    </p:spTree>
    <p:extLst>
      <p:ext uri="{BB962C8B-B14F-4D97-AF65-F5344CB8AC3E}">
        <p14:creationId xmlns:p14="http://schemas.microsoft.com/office/powerpoint/2010/main" val="1986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Two women arm wrest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555" y="-136526"/>
            <a:ext cx="10383037" cy="709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82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1"/>
          </p:nvPr>
        </p:nvSpPr>
        <p:spPr>
          <a:xfrm>
            <a:off x="467544" y="1196752"/>
            <a:ext cx="8280920" cy="4525963"/>
          </a:xfrm>
        </p:spPr>
        <p:txBody>
          <a:bodyPr/>
          <a:lstStyle/>
          <a:p>
            <a:r>
              <a:rPr lang="nl-NL" dirty="0" smtClean="0"/>
              <a:t>NU:</a:t>
            </a:r>
          </a:p>
          <a:p>
            <a:r>
              <a:rPr lang="nl-NL" dirty="0" smtClean="0"/>
              <a:t>Preoperatieve diagnostiek ?</a:t>
            </a:r>
          </a:p>
          <a:p>
            <a:r>
              <a:rPr lang="nl-NL" dirty="0" smtClean="0"/>
              <a:t>Behandeling postoperatieve complicaties</a:t>
            </a:r>
          </a:p>
          <a:p>
            <a:r>
              <a:rPr lang="nl-NL" dirty="0" smtClean="0"/>
              <a:t>Diagnostiek en behandeling lange termijn complicaties</a:t>
            </a:r>
          </a:p>
          <a:p>
            <a:endParaRPr lang="nl-NL" dirty="0"/>
          </a:p>
          <a:p>
            <a:r>
              <a:rPr lang="nl-NL" dirty="0" smtClean="0"/>
              <a:t>Toekomst?</a:t>
            </a:r>
          </a:p>
          <a:p>
            <a:r>
              <a:rPr lang="nl-NL" dirty="0" smtClean="0"/>
              <a:t>Endoscopische Behandeling obesitas </a:t>
            </a:r>
            <a:endParaRPr lang="nl-NL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Bariatrisch</a:t>
            </a:r>
            <a:r>
              <a:rPr lang="nl-NL" dirty="0" smtClean="0"/>
              <a:t> chirurg en </a:t>
            </a:r>
            <a:r>
              <a:rPr lang="nl-NL" dirty="0" err="1" smtClean="0"/>
              <a:t>Endoscopist</a:t>
            </a:r>
            <a:endParaRPr lang="nl-NL" dirty="0"/>
          </a:p>
        </p:txBody>
      </p:sp>
      <p:pic>
        <p:nvPicPr>
          <p:cNvPr id="4098" name="Picture 2" descr="Afbeeldingsresultaat voor endoscopic sleeve gastrectomy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71230"/>
            <a:ext cx="2857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8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nl-NL" dirty="0" smtClean="0">
                <a:solidFill>
                  <a:schemeClr val="bg1"/>
                </a:solidFill>
              </a:rPr>
              <a:t>Obesity health risk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054" name="Picture 6" descr="obesitas, overgewicht, illustratie risico's gezondhe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96752"/>
            <a:ext cx="4098311" cy="479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0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Mortality</a:t>
            </a:r>
            <a:r>
              <a:rPr lang="nl-NL" dirty="0" smtClean="0"/>
              <a:t> Obesity </a:t>
            </a:r>
            <a:r>
              <a:rPr lang="nl-NL" dirty="0" err="1" smtClean="0"/>
              <a:t>vs</a:t>
            </a:r>
            <a:r>
              <a:rPr lang="nl-NL" dirty="0" smtClean="0"/>
              <a:t> </a:t>
            </a:r>
            <a:r>
              <a:rPr lang="nl-NL" dirty="0" err="1" smtClean="0"/>
              <a:t>Bariatric</a:t>
            </a:r>
            <a:r>
              <a:rPr lang="nl-NL" dirty="0" smtClean="0"/>
              <a:t> Surgery</a:t>
            </a:r>
            <a:endParaRPr lang="nl-NL" dirty="0"/>
          </a:p>
        </p:txBody>
      </p:sp>
      <p:pic>
        <p:nvPicPr>
          <p:cNvPr id="2050" name="Picture 2" descr="http://www.obesitysurgery.com.hk/img/figur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51869"/>
            <a:ext cx="4824536" cy="445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5796136" y="6488668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chemeClr val="bg1"/>
                </a:solidFill>
              </a:rPr>
              <a:t>Sjostrom</a:t>
            </a:r>
            <a:r>
              <a:rPr lang="nl-NL" dirty="0" smtClean="0">
                <a:solidFill>
                  <a:schemeClr val="bg1"/>
                </a:solidFill>
              </a:rPr>
              <a:t> N Eng J </a:t>
            </a:r>
            <a:r>
              <a:rPr lang="nl-NL" dirty="0" err="1" smtClean="0">
                <a:solidFill>
                  <a:schemeClr val="bg1"/>
                </a:solidFill>
              </a:rPr>
              <a:t>Med</a:t>
            </a:r>
            <a:r>
              <a:rPr lang="nl-NL" dirty="0" smtClean="0">
                <a:solidFill>
                  <a:schemeClr val="bg1"/>
                </a:solidFill>
              </a:rPr>
              <a:t> 2007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31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&#10;Poster.jpg                                                     00030F53Macintosh HD                   BBA7485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575" y="-281378"/>
            <a:ext cx="9699625" cy="727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417713"/>
            <a:ext cx="1784814" cy="208823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6" r="21141"/>
          <a:stretch/>
        </p:blipFill>
        <p:spPr bwMode="auto">
          <a:xfrm>
            <a:off x="-108520" y="4417713"/>
            <a:ext cx="1634084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548784" y="1700808"/>
            <a:ext cx="2109378" cy="15573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nl-NL" dirty="0" err="1" smtClean="0"/>
              <a:t>Restrictive</a:t>
            </a:r>
            <a:endParaRPr lang="nl-NL" dirty="0" smtClean="0"/>
          </a:p>
          <a:p>
            <a:pPr>
              <a:buNone/>
            </a:pPr>
            <a:endParaRPr lang="nl-NL" dirty="0"/>
          </a:p>
          <a:p>
            <a:pPr>
              <a:buNone/>
            </a:pP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3215853" y="1663262"/>
            <a:ext cx="2736304" cy="15573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nl-NL" dirty="0" err="1" smtClean="0"/>
              <a:t>Hybrid</a:t>
            </a:r>
            <a:endParaRPr lang="nl-NL" dirty="0" smtClean="0"/>
          </a:p>
          <a:p>
            <a:pPr algn="ctr">
              <a:buNone/>
            </a:pPr>
            <a:endParaRPr lang="nl-NL" dirty="0"/>
          </a:p>
          <a:p>
            <a:pPr algn="ctr">
              <a:buNone/>
            </a:pPr>
            <a:endParaRPr lang="nl-NL" dirty="0" smtClean="0"/>
          </a:p>
        </p:txBody>
      </p:sp>
      <p:sp>
        <p:nvSpPr>
          <p:cNvPr id="5" name="Tekstvak 4"/>
          <p:cNvSpPr txBox="1"/>
          <p:nvPr/>
        </p:nvSpPr>
        <p:spPr>
          <a:xfrm>
            <a:off x="6156176" y="1671551"/>
            <a:ext cx="2808312" cy="155734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nl-NL" dirty="0" err="1" smtClean="0"/>
              <a:t>Malabsorptive</a:t>
            </a:r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971600" y="188640"/>
            <a:ext cx="7488832" cy="10402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nl-NL" dirty="0" smtClean="0"/>
              <a:t>(</a:t>
            </a:r>
            <a:r>
              <a:rPr lang="nl-NL" dirty="0" err="1" smtClean="0"/>
              <a:t>laparoscopic</a:t>
            </a:r>
            <a:r>
              <a:rPr lang="nl-NL" dirty="0" smtClean="0"/>
              <a:t>) </a:t>
            </a:r>
            <a:r>
              <a:rPr lang="nl-NL" dirty="0" err="1" smtClean="0"/>
              <a:t>Weight</a:t>
            </a:r>
            <a:r>
              <a:rPr lang="nl-NL" dirty="0" smtClean="0"/>
              <a:t> </a:t>
            </a:r>
            <a:r>
              <a:rPr lang="nl-NL" dirty="0" err="1" smtClean="0"/>
              <a:t>loss</a:t>
            </a:r>
            <a:r>
              <a:rPr lang="nl-NL" dirty="0" smtClean="0"/>
              <a:t> </a:t>
            </a:r>
            <a:r>
              <a:rPr lang="nl-NL" dirty="0" err="1" smtClean="0"/>
              <a:t>surgery</a:t>
            </a:r>
            <a:endParaRPr lang="nl-NL" dirty="0" smtClean="0"/>
          </a:p>
          <a:p>
            <a:pPr>
              <a:buNone/>
            </a:pP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0" y="3995191"/>
            <a:ext cx="15002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nl-NL" sz="1400" dirty="0" err="1" smtClean="0"/>
              <a:t>Gastric</a:t>
            </a:r>
            <a:r>
              <a:rPr lang="nl-NL" sz="1400" dirty="0" smtClean="0"/>
              <a:t> bypass</a:t>
            </a:r>
            <a:endParaRPr lang="nl-NL" sz="1400" dirty="0"/>
          </a:p>
        </p:txBody>
      </p:sp>
      <p:sp>
        <p:nvSpPr>
          <p:cNvPr id="8" name="Tekstvak 7"/>
          <p:cNvSpPr txBox="1"/>
          <p:nvPr/>
        </p:nvSpPr>
        <p:spPr>
          <a:xfrm>
            <a:off x="3835242" y="3964413"/>
            <a:ext cx="16008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/>
              <a:t>Mini bypass</a:t>
            </a:r>
            <a:endParaRPr lang="nl-NL" sz="1800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816" y="4420549"/>
            <a:ext cx="1656184" cy="1963496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7487816" y="3978565"/>
            <a:ext cx="16561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 smtClean="0"/>
              <a:t>SADI-S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6408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/>
          <a:lstStyle/>
          <a:p>
            <a:pPr algn="l" eaLnBrk="1" hangingPunct="1"/>
            <a:r>
              <a:rPr lang="nl-NL" altLang="nl-NL" sz="3600" dirty="0" err="1" smtClean="0">
                <a:solidFill>
                  <a:schemeClr val="bg1"/>
                </a:solidFill>
                <a:latin typeface="Berlin Sans FB" panose="020E0602020502020306" pitchFamily="34" charset="0"/>
              </a:rPr>
              <a:t>Mechanism</a:t>
            </a:r>
            <a:r>
              <a:rPr lang="nl-NL" altLang="nl-NL" sz="3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 of action </a:t>
            </a:r>
            <a:r>
              <a:rPr lang="nl-NL" altLang="nl-NL" sz="3600" dirty="0" err="1" smtClean="0">
                <a:solidFill>
                  <a:schemeClr val="bg1"/>
                </a:solidFill>
                <a:latin typeface="Berlin Sans FB" panose="020E0602020502020306" pitchFamily="34" charset="0"/>
              </a:rPr>
              <a:t>bariatric</a:t>
            </a:r>
            <a:r>
              <a:rPr lang="nl-NL" altLang="nl-NL" sz="3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nl-NL" altLang="nl-NL" sz="3600" dirty="0" err="1" smtClean="0">
                <a:solidFill>
                  <a:schemeClr val="bg1"/>
                </a:solidFill>
                <a:latin typeface="Berlin Sans FB" panose="020E0602020502020306" pitchFamily="34" charset="0"/>
              </a:rPr>
              <a:t>surgery</a:t>
            </a:r>
            <a:endParaRPr lang="nl-NL" altLang="nl-NL" sz="3600" dirty="0" smtClean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36867" name="Picture 4" descr="Hormonal insights from bariatric surger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5848981" cy="365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kstvak 1"/>
              <p:cNvSpPr txBox="1"/>
              <p:nvPr/>
            </p:nvSpPr>
            <p:spPr>
              <a:xfrm>
                <a:off x="5954707" y="2197207"/>
                <a:ext cx="3288080" cy="2954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2000" dirty="0" err="1" smtClean="0"/>
                  <a:t>Altered</a:t>
                </a:r>
                <a:r>
                  <a:rPr lang="nl-NL" sz="2000" dirty="0" smtClean="0"/>
                  <a:t> </a:t>
                </a:r>
                <a:r>
                  <a:rPr lang="nl-NL" sz="2000" dirty="0" err="1" smtClean="0"/>
                  <a:t>surgical</a:t>
                </a:r>
                <a:r>
                  <a:rPr lang="nl-NL" sz="2000" dirty="0" smtClean="0"/>
                  <a:t> </a:t>
                </a:r>
                <a:r>
                  <a:rPr lang="nl-NL" sz="2000" dirty="0" err="1" smtClean="0"/>
                  <a:t>anatomy</a:t>
                </a:r>
                <a:endParaRPr lang="nl-NL" sz="2000" dirty="0" smtClean="0"/>
              </a:p>
              <a:p>
                <a:r>
                  <a:rPr lang="nl-NL" sz="2000" dirty="0" err="1" smtClean="0"/>
                  <a:t>Hormonal</a:t>
                </a:r>
                <a:r>
                  <a:rPr lang="nl-NL" sz="2000" dirty="0" smtClean="0"/>
                  <a:t> changes</a:t>
                </a:r>
              </a:p>
              <a:p>
                <a:r>
                  <a:rPr lang="nl-NL" sz="2000" b="1" dirty="0" smtClean="0"/>
                  <a:t>+</a:t>
                </a:r>
              </a:p>
              <a:p>
                <a:r>
                  <a:rPr lang="nl-NL" dirty="0" err="1" smtClean="0"/>
                  <a:t>Vagal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stimulation</a:t>
                </a:r>
                <a:endParaRPr lang="nl-NL" dirty="0" smtClean="0"/>
              </a:p>
              <a:p>
                <a:r>
                  <a:rPr lang="nl-NL" dirty="0" smtClean="0"/>
                  <a:t>Energy </a:t>
                </a:r>
                <a:r>
                  <a:rPr lang="nl-NL" dirty="0" err="1" smtClean="0"/>
                  <a:t>Expenditure</a:t>
                </a:r>
                <a:r>
                  <a:rPr lang="nl-NL" dirty="0" smtClean="0"/>
                  <a:t> </a:t>
                </a:r>
                <a14:m>
                  <m:oMath xmlns:m="http://schemas.openxmlformats.org/officeDocument/2006/math">
                    <m:r>
                      <a:rPr lang="nl-N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</m:oMath>
                </a14:m>
                <a:endParaRPr lang="nl-NL" dirty="0" smtClean="0">
                  <a:ea typeface="Cambria Math" panose="02040503050406030204" pitchFamily="18" charset="0"/>
                </a:endParaRPr>
              </a:p>
              <a:p>
                <a:r>
                  <a:rPr lang="nl-NL" dirty="0" smtClean="0">
                    <a:ea typeface="Cambria Math" panose="02040503050406030204" pitchFamily="18" charset="0"/>
                  </a:rPr>
                  <a:t>Brown </a:t>
                </a:r>
                <a:r>
                  <a:rPr lang="nl-NL" dirty="0" err="1" smtClean="0">
                    <a:ea typeface="Cambria Math" panose="02040503050406030204" pitchFamily="18" charset="0"/>
                  </a:rPr>
                  <a:t>adipose</a:t>
                </a:r>
                <a:r>
                  <a:rPr lang="nl-NL" dirty="0" smtClean="0">
                    <a:ea typeface="Cambria Math" panose="02040503050406030204" pitchFamily="18" charset="0"/>
                  </a:rPr>
                  <a:t> tissue</a:t>
                </a:r>
              </a:p>
              <a:p>
                <a:r>
                  <a:rPr lang="nl-NL" dirty="0" err="1" smtClean="0"/>
                  <a:t>Altered</a:t>
                </a:r>
                <a:r>
                  <a:rPr lang="nl-NL" dirty="0" smtClean="0"/>
                  <a:t> taste</a:t>
                </a:r>
              </a:p>
              <a:p>
                <a:r>
                  <a:rPr lang="nl-NL" dirty="0" err="1" smtClean="0"/>
                  <a:t>Altered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brain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function</a:t>
                </a:r>
                <a:r>
                  <a:rPr lang="nl-NL" dirty="0" smtClean="0"/>
                  <a:t> (</a:t>
                </a:r>
                <a:r>
                  <a:rPr lang="nl-NL" dirty="0" err="1" smtClean="0"/>
                  <a:t>reward</a:t>
                </a:r>
                <a:r>
                  <a:rPr lang="nl-NL" dirty="0" smtClean="0"/>
                  <a:t>)</a:t>
                </a:r>
              </a:p>
              <a:p>
                <a:r>
                  <a:rPr lang="nl-NL" dirty="0" err="1" smtClean="0"/>
                  <a:t>Altered</a:t>
                </a:r>
                <a:r>
                  <a:rPr lang="nl-NL" dirty="0" smtClean="0"/>
                  <a:t> gut </a:t>
                </a:r>
                <a:r>
                  <a:rPr lang="nl-NL" dirty="0" err="1" smtClean="0"/>
                  <a:t>microbiome</a:t>
                </a:r>
                <a:endParaRPr lang="nl-NL" dirty="0" smtClean="0"/>
              </a:p>
              <a:p>
                <a:r>
                  <a:rPr lang="nl-NL" dirty="0" err="1" smtClean="0"/>
                  <a:t>Altered</a:t>
                </a:r>
                <a:r>
                  <a:rPr lang="nl-NL" dirty="0" smtClean="0"/>
                  <a:t> </a:t>
                </a:r>
                <a:r>
                  <a:rPr lang="nl-NL" dirty="0" err="1" smtClean="0"/>
                  <a:t>bile</a:t>
                </a:r>
                <a:r>
                  <a:rPr lang="nl-NL" dirty="0" smtClean="0"/>
                  <a:t> acid </a:t>
                </a:r>
                <a:r>
                  <a:rPr lang="nl-NL" dirty="0" err="1" smtClean="0"/>
                  <a:t>secretion</a:t>
                </a:r>
                <a:endParaRPr lang="nl-NL" dirty="0"/>
              </a:p>
            </p:txBody>
          </p:sp>
        </mc:Choice>
        <mc:Fallback xmlns="">
          <p:sp>
            <p:nvSpPr>
              <p:cNvPr id="2" name="Tekstvak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4707" y="2197207"/>
                <a:ext cx="3288080" cy="2954655"/>
              </a:xfrm>
              <a:prstGeom prst="rect">
                <a:avLst/>
              </a:prstGeom>
              <a:blipFill rotWithShape="0">
                <a:blip r:embed="rId3"/>
                <a:stretch>
                  <a:fillRect l="-2041" t="-825" r="-928" b="-2268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529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presentatie - kopie">
  <a:themeElements>
    <a:clrScheme name="Vlietlan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ietl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Vlietlan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ietlan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ietlan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ietlan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ietlan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lietlan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ietlan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ietlan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ietlan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ietlan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ietlan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lietlan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9020</TotalTime>
  <Words>1199</Words>
  <Application>Microsoft Office PowerPoint</Application>
  <PresentationFormat>Diavoorstelling (4:3)</PresentationFormat>
  <Paragraphs>296</Paragraphs>
  <Slides>33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43" baseType="lpstr">
      <vt:lpstr>ＭＳ Ｐゴシック</vt:lpstr>
      <vt:lpstr>ＭＳ Ｐゴシック</vt:lpstr>
      <vt:lpstr>Arial</vt:lpstr>
      <vt:lpstr>Berlin Sans FB</vt:lpstr>
      <vt:lpstr>Calibri</vt:lpstr>
      <vt:lpstr>Cambria Math</vt:lpstr>
      <vt:lpstr>Century Gothic</vt:lpstr>
      <vt:lpstr>Verdana</vt:lpstr>
      <vt:lpstr>ヒラギノ角ゴ Pro W3</vt:lpstr>
      <vt:lpstr>Powerpointpresentatie - kopie</vt:lpstr>
      <vt:lpstr>PowerPoint-presentatie</vt:lpstr>
      <vt:lpstr>Disclosure belangen spreker</vt:lpstr>
      <vt:lpstr>PowerPoint-presentatie</vt:lpstr>
      <vt:lpstr>PowerPoint-presentatie</vt:lpstr>
      <vt:lpstr>Bariatrisch chirurg en Endoscopist</vt:lpstr>
      <vt:lpstr>Obesity health risk</vt:lpstr>
      <vt:lpstr>Mortality Obesity vs Bariatric Surgery</vt:lpstr>
      <vt:lpstr>PowerPoint-presentatie</vt:lpstr>
      <vt:lpstr>Mechanism of action bariatric surgery</vt:lpstr>
      <vt:lpstr>Richtlijn morbide obesitas NVVH</vt:lpstr>
      <vt:lpstr>IFSO-criteria International Federation for the Surgery of Obesity and Metabolic disorders (IFSO) </vt:lpstr>
      <vt:lpstr> BAM Traject / Dutch Model</vt:lpstr>
      <vt:lpstr>Franciscus Metabole chirurgie</vt:lpstr>
      <vt:lpstr>Mortality Rate (%)</vt:lpstr>
      <vt:lpstr>Franciscus Gasthuis DATO registratie 2017</vt:lpstr>
      <vt:lpstr>Preoperatieve gastroscopie?</vt:lpstr>
      <vt:lpstr>Naadlekkage Sleeve</vt:lpstr>
      <vt:lpstr>PowerPoint-presentatie</vt:lpstr>
      <vt:lpstr>PowerPoint-presentatie</vt:lpstr>
      <vt:lpstr>PowerPoint-presentatie</vt:lpstr>
      <vt:lpstr>Naadlekkage Gastric Bypass</vt:lpstr>
      <vt:lpstr>Tractus digestivus bloeding</vt:lpstr>
      <vt:lpstr>Late complicaties</vt:lpstr>
      <vt:lpstr>Passage problematiek</vt:lpstr>
      <vt:lpstr>Barett Oesophagus</vt:lpstr>
      <vt:lpstr>BE na RYGB</vt:lpstr>
      <vt:lpstr>(Gastro-) Gastrische fistel</vt:lpstr>
      <vt:lpstr>Maagband erosie</vt:lpstr>
      <vt:lpstr>ERCP na gastric bypass</vt:lpstr>
      <vt:lpstr>Intra-gastric balloon</vt:lpstr>
      <vt:lpstr>Endobarrier / Duodenal liner</vt:lpstr>
      <vt:lpstr>toekomst?</vt:lpstr>
      <vt:lpstr>conclusies</vt:lpstr>
    </vt:vector>
  </TitlesOfParts>
  <Company>Vlietland Ziekenhuis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asingh</dc:creator>
  <cp:lastModifiedBy>Jan Apers</cp:lastModifiedBy>
  <cp:revision>756</cp:revision>
  <cp:lastPrinted>2016-01-01T07:15:36Z</cp:lastPrinted>
  <dcterms:created xsi:type="dcterms:W3CDTF">2015-09-30T08:57:33Z</dcterms:created>
  <dcterms:modified xsi:type="dcterms:W3CDTF">2019-03-17T20:38:49Z</dcterms:modified>
</cp:coreProperties>
</file>