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4"/>
  </p:notesMasterIdLst>
  <p:sldIdLst>
    <p:sldId id="900" r:id="rId3"/>
    <p:sldId id="918" r:id="rId4"/>
    <p:sldId id="930" r:id="rId5"/>
    <p:sldId id="921" r:id="rId6"/>
    <p:sldId id="260" r:id="rId7"/>
    <p:sldId id="262" r:id="rId8"/>
    <p:sldId id="923" r:id="rId9"/>
    <p:sldId id="263" r:id="rId10"/>
    <p:sldId id="265" r:id="rId11"/>
    <p:sldId id="269" r:id="rId12"/>
    <p:sldId id="290" r:id="rId13"/>
    <p:sldId id="904" r:id="rId14"/>
    <p:sldId id="905" r:id="rId15"/>
    <p:sldId id="906" r:id="rId16"/>
    <p:sldId id="899" r:id="rId17"/>
    <p:sldId id="908" r:id="rId18"/>
    <p:sldId id="931" r:id="rId19"/>
    <p:sldId id="316" r:id="rId20"/>
    <p:sldId id="907" r:id="rId21"/>
    <p:sldId id="910" r:id="rId22"/>
    <p:sldId id="912" r:id="rId23"/>
    <p:sldId id="298" r:id="rId24"/>
    <p:sldId id="315" r:id="rId25"/>
    <p:sldId id="914" r:id="rId26"/>
    <p:sldId id="927" r:id="rId27"/>
    <p:sldId id="402" r:id="rId28"/>
    <p:sldId id="435" r:id="rId29"/>
    <p:sldId id="421" r:id="rId30"/>
    <p:sldId id="897" r:id="rId31"/>
    <p:sldId id="929" r:id="rId32"/>
    <p:sldId id="901" r:id="rId33"/>
    <p:sldId id="314" r:id="rId34"/>
    <p:sldId id="902" r:id="rId35"/>
    <p:sldId id="295" r:id="rId36"/>
    <p:sldId id="261" r:id="rId37"/>
    <p:sldId id="903" r:id="rId38"/>
    <p:sldId id="913" r:id="rId39"/>
    <p:sldId id="909" r:id="rId40"/>
    <p:sldId id="468" r:id="rId41"/>
    <p:sldId id="915" r:id="rId42"/>
    <p:sldId id="916" r:id="rId4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27"/>
  </p:normalViewPr>
  <p:slideViewPr>
    <p:cSldViewPr>
      <p:cViewPr varScale="1">
        <p:scale>
          <a:sx n="110" d="100"/>
          <a:sy n="110" d="100"/>
        </p:scale>
        <p:origin x="664" y="16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B5687-60DE-4C4D-8D19-51B13FE85A11}" type="datetimeFigureOut">
              <a:rPr lang="nl-NL" smtClean="0"/>
              <a:t>15-03-2024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CE764-9503-4690-BAEA-E4862F430856}" type="slidenum">
              <a:rPr lang="nl-NL" smtClean="0"/>
              <a:t>‹nr.›</a:t>
            </a:fld>
            <a:endParaRPr lang="nl-NL"/>
          </a:p>
        </p:txBody>
      </p:sp>
    </p:spTree>
    <p:extLst>
      <p:ext uri="{BB962C8B-B14F-4D97-AF65-F5344CB8AC3E}">
        <p14:creationId xmlns:p14="http://schemas.microsoft.com/office/powerpoint/2010/main" val="351734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2418B8-3BD7-DF4E-9CAF-1E85A8D9AF00}"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17885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10</a:t>
            </a:fld>
            <a:endParaRPr lang="nl-NL"/>
          </a:p>
        </p:txBody>
      </p:sp>
    </p:spTree>
    <p:extLst>
      <p:ext uri="{BB962C8B-B14F-4D97-AF65-F5344CB8AC3E}">
        <p14:creationId xmlns:p14="http://schemas.microsoft.com/office/powerpoint/2010/main" val="965553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sz="1200" b="0" i="0" u="none" strike="noStrike" kern="1200" baseline="0" dirty="0" err="1">
                <a:solidFill>
                  <a:schemeClr val="tx1"/>
                </a:solidFill>
                <a:latin typeface="+mn-lt"/>
                <a:ea typeface="+mn-ea"/>
                <a:cs typeface="+mn-cs"/>
              </a:rPr>
              <a:t>Actieve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ziekte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licht</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verhoogde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kans</a:t>
            </a:r>
            <a:r>
              <a:rPr lang="en-GB" sz="1200" b="0" i="0" u="none" strike="noStrike" kern="1200" baseline="0" dirty="0">
                <a:solidFill>
                  <a:schemeClr val="tx1"/>
                </a:solidFill>
                <a:latin typeface="+mn-lt"/>
                <a:ea typeface="+mn-ea"/>
                <a:cs typeface="+mn-cs"/>
              </a:rPr>
              <a:t> op </a:t>
            </a:r>
            <a:r>
              <a:rPr lang="en-GB" sz="1200" b="0" i="0" u="none" strike="noStrike" kern="1200" baseline="0" dirty="0" err="1">
                <a:solidFill>
                  <a:schemeClr val="tx1"/>
                </a:solidFill>
                <a:latin typeface="+mn-lt"/>
                <a:ea typeface="+mn-ea"/>
                <a:cs typeface="+mn-cs"/>
              </a:rPr>
              <a:t>miskramen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en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vroeggeboorte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Fertiliteitsrate</a:t>
            </a:r>
            <a:r>
              <a:rPr lang="en-GB" sz="1200" b="0" i="0" u="none" strike="noStrike" kern="1200" baseline="0" dirty="0">
                <a:solidFill>
                  <a:schemeClr val="tx1"/>
                </a:solidFill>
                <a:latin typeface="+mn-lt"/>
                <a:ea typeface="+mn-ea"/>
                <a:cs typeface="+mn-cs"/>
              </a:rPr>
              <a:t> lager. </a:t>
            </a:r>
            <a:r>
              <a:rPr lang="en-GB" sz="1200" b="0" i="0" u="none" strike="noStrike" kern="1200" baseline="0" dirty="0" err="1">
                <a:solidFill>
                  <a:schemeClr val="tx1"/>
                </a:solidFill>
                <a:latin typeface="+mn-lt"/>
                <a:ea typeface="+mn-ea"/>
                <a:cs typeface="+mn-cs"/>
              </a:rPr>
              <a:t>Pouchs</a:t>
            </a:r>
            <a:r>
              <a:rPr lang="en-GB" sz="1200" b="0" i="0" u="none" strike="noStrike" kern="1200" baseline="0" dirty="0">
                <a:solidFill>
                  <a:schemeClr val="tx1"/>
                </a:solidFill>
                <a:latin typeface="+mn-lt"/>
                <a:ea typeface="+mn-ea"/>
                <a:cs typeface="+mn-cs"/>
              </a:rPr>
              <a:t>. </a:t>
            </a:r>
            <a:endParaRPr lang="en-GB" dirty="0"/>
          </a:p>
        </p:txBody>
      </p:sp>
      <p:sp>
        <p:nvSpPr>
          <p:cNvPr id="4" name="Tijdelijke aanduiding voor dianummer 3"/>
          <p:cNvSpPr>
            <a:spLocks noGrp="1"/>
          </p:cNvSpPr>
          <p:nvPr>
            <p:ph type="sldNum" sz="quarter" idx="10"/>
          </p:nvPr>
        </p:nvSpPr>
        <p:spPr/>
        <p:txBody>
          <a:bodyPr/>
          <a:lstStyle/>
          <a:p>
            <a:fld id="{102418B8-3BD7-DF4E-9CAF-1E85A8D9AF00}" type="slidenum">
              <a:rPr lang="en-GB" smtClean="0"/>
              <a:t>11</a:t>
            </a:fld>
            <a:endParaRPr lang="en-GB"/>
          </a:p>
        </p:txBody>
      </p:sp>
    </p:spTree>
    <p:extLst>
      <p:ext uri="{BB962C8B-B14F-4D97-AF65-F5344CB8AC3E}">
        <p14:creationId xmlns:p14="http://schemas.microsoft.com/office/powerpoint/2010/main" val="3383112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12</a:t>
            </a:fld>
            <a:endParaRPr lang="nl-NL"/>
          </a:p>
        </p:txBody>
      </p:sp>
    </p:spTree>
    <p:extLst>
      <p:ext uri="{BB962C8B-B14F-4D97-AF65-F5344CB8AC3E}">
        <p14:creationId xmlns:p14="http://schemas.microsoft.com/office/powerpoint/2010/main" val="3179223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13</a:t>
            </a:fld>
            <a:endParaRPr lang="nl-NL"/>
          </a:p>
        </p:txBody>
      </p:sp>
    </p:spTree>
    <p:extLst>
      <p:ext uri="{BB962C8B-B14F-4D97-AF65-F5344CB8AC3E}">
        <p14:creationId xmlns:p14="http://schemas.microsoft.com/office/powerpoint/2010/main" val="3558292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14</a:t>
            </a:fld>
            <a:endParaRPr lang="nl-NL"/>
          </a:p>
        </p:txBody>
      </p:sp>
    </p:spTree>
    <p:extLst>
      <p:ext uri="{BB962C8B-B14F-4D97-AF65-F5344CB8AC3E}">
        <p14:creationId xmlns:p14="http://schemas.microsoft.com/office/powerpoint/2010/main" val="1808408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15</a:t>
            </a:fld>
            <a:endParaRPr lang="nl-NL"/>
          </a:p>
        </p:txBody>
      </p:sp>
    </p:spTree>
    <p:extLst>
      <p:ext uri="{BB962C8B-B14F-4D97-AF65-F5344CB8AC3E}">
        <p14:creationId xmlns:p14="http://schemas.microsoft.com/office/powerpoint/2010/main" val="221606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16</a:t>
            </a:fld>
            <a:endParaRPr lang="nl-NL"/>
          </a:p>
        </p:txBody>
      </p:sp>
    </p:spTree>
    <p:extLst>
      <p:ext uri="{BB962C8B-B14F-4D97-AF65-F5344CB8AC3E}">
        <p14:creationId xmlns:p14="http://schemas.microsoft.com/office/powerpoint/2010/main" val="87413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 not modify the notes in this section to avoid tampering with the Poll Everywhere activity.
More info at polleverywhere.com/support
To stop or not to stop? Moeten we biologicals in het 3e trimester stoppen?</a:t>
            </a:r>
          </a:p>
          <a:p>
            <a:r>
              <a:rPr lang="nl-NL"/>
              <a:t>https://www.polleverywhere.com/multiple_choice_polls/bM8nfYSkePMuPLu8ZsPg5?state=opened&amp;flow=Default&amp;onscreen=persist</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17</a:t>
            </a:fld>
            <a:endParaRPr lang="nl-NL"/>
          </a:p>
        </p:txBody>
      </p:sp>
    </p:spTree>
    <p:extLst>
      <p:ext uri="{BB962C8B-B14F-4D97-AF65-F5344CB8AC3E}">
        <p14:creationId xmlns:p14="http://schemas.microsoft.com/office/powerpoint/2010/main" val="3008361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a:solidFill>
                  <a:schemeClr val="tx1"/>
                </a:solidFill>
                <a:effectLst/>
                <a:latin typeface="+mn-lt"/>
                <a:ea typeface="+mn-ea"/>
                <a:cs typeface="+mn-cs"/>
              </a:rPr>
              <a:t>Discontinuation of a biologic in the third trimester was not associated with an increased risk of subsequent flare postpartum</a:t>
            </a:r>
            <a:endParaRPr lang="nl-NL" dirty="0"/>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18</a:t>
            </a:fld>
            <a:endParaRPr lang="nl-NL"/>
          </a:p>
        </p:txBody>
      </p:sp>
    </p:spTree>
    <p:extLst>
      <p:ext uri="{BB962C8B-B14F-4D97-AF65-F5344CB8AC3E}">
        <p14:creationId xmlns:p14="http://schemas.microsoft.com/office/powerpoint/2010/main" val="2043440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19</a:t>
            </a:fld>
            <a:endParaRPr lang="nl-NL"/>
          </a:p>
        </p:txBody>
      </p:sp>
    </p:spTree>
    <p:extLst>
      <p:ext uri="{BB962C8B-B14F-4D97-AF65-F5344CB8AC3E}">
        <p14:creationId xmlns:p14="http://schemas.microsoft.com/office/powerpoint/2010/main" val="37821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a:t>
            </a:fld>
            <a:endParaRPr lang="nl-NL"/>
          </a:p>
        </p:txBody>
      </p:sp>
    </p:spTree>
    <p:extLst>
      <p:ext uri="{BB962C8B-B14F-4D97-AF65-F5344CB8AC3E}">
        <p14:creationId xmlns:p14="http://schemas.microsoft.com/office/powerpoint/2010/main" val="1512868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20</a:t>
            </a:fld>
            <a:endParaRPr lang="nl-NL"/>
          </a:p>
        </p:txBody>
      </p:sp>
    </p:spTree>
    <p:extLst>
      <p:ext uri="{BB962C8B-B14F-4D97-AF65-F5344CB8AC3E}">
        <p14:creationId xmlns:p14="http://schemas.microsoft.com/office/powerpoint/2010/main" val="1795740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21</a:t>
            </a:fld>
            <a:endParaRPr lang="nl-NL"/>
          </a:p>
        </p:txBody>
      </p:sp>
    </p:spTree>
    <p:extLst>
      <p:ext uri="{BB962C8B-B14F-4D97-AF65-F5344CB8AC3E}">
        <p14:creationId xmlns:p14="http://schemas.microsoft.com/office/powerpoint/2010/main" val="2999018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22</a:t>
            </a:fld>
            <a:endParaRPr lang="nl-NL"/>
          </a:p>
        </p:txBody>
      </p:sp>
    </p:spTree>
    <p:extLst>
      <p:ext uri="{BB962C8B-B14F-4D97-AF65-F5344CB8AC3E}">
        <p14:creationId xmlns:p14="http://schemas.microsoft.com/office/powerpoint/2010/main" val="3443548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Oestrogenen en progesteron nemen toe tijdens de zwangerschap, kan de bacteriële translocatie verlagen en zo de IBD activiteit. </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23</a:t>
            </a:fld>
            <a:endParaRPr lang="nl-NL"/>
          </a:p>
        </p:txBody>
      </p:sp>
    </p:spTree>
    <p:extLst>
      <p:ext uri="{BB962C8B-B14F-4D97-AF65-F5344CB8AC3E}">
        <p14:creationId xmlns:p14="http://schemas.microsoft.com/office/powerpoint/2010/main" val="2717764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Vaccinaties noemen. Rota ~ 12 weken</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24</a:t>
            </a:fld>
            <a:endParaRPr lang="nl-NL"/>
          </a:p>
        </p:txBody>
      </p:sp>
    </p:spTree>
    <p:extLst>
      <p:ext uri="{BB962C8B-B14F-4D97-AF65-F5344CB8AC3E}">
        <p14:creationId xmlns:p14="http://schemas.microsoft.com/office/powerpoint/2010/main" val="806902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 not modify the notes in this section to avoid tampering with the Poll Everywhere activity.
More info at polleverywhere.com/support
Wat zijn potentiële complicaties van zwanger/bevallen met een stoma?</a:t>
            </a:r>
          </a:p>
          <a:p>
            <a:r>
              <a:rPr lang="nl-NL"/>
              <a:t>https://www.polleverywhere.com/free_text_polls/e5iZcK8XeVZSLuiGXbnxZ</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25</a:t>
            </a:fld>
            <a:endParaRPr lang="nl-NL"/>
          </a:p>
        </p:txBody>
      </p:sp>
    </p:spTree>
    <p:extLst>
      <p:ext uri="{BB962C8B-B14F-4D97-AF65-F5344CB8AC3E}">
        <p14:creationId xmlns:p14="http://schemas.microsoft.com/office/powerpoint/2010/main" val="166861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CBEE25-672D-4239-913B-DA3005C87E0D}" type="slidenum">
              <a:rPr lang="de-AT" smtClean="0"/>
              <a:t>26</a:t>
            </a:fld>
            <a:endParaRPr lang="de-AT"/>
          </a:p>
        </p:txBody>
      </p:sp>
    </p:spTree>
    <p:extLst>
      <p:ext uri="{BB962C8B-B14F-4D97-AF65-F5344CB8AC3E}">
        <p14:creationId xmlns:p14="http://schemas.microsoft.com/office/powerpoint/2010/main" val="2048634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CBEE25-672D-4239-913B-DA3005C87E0D}" type="slidenum">
              <a:rPr lang="de-AT" smtClean="0"/>
              <a:t>27</a:t>
            </a:fld>
            <a:endParaRPr lang="de-AT"/>
          </a:p>
        </p:txBody>
      </p:sp>
    </p:spTree>
    <p:extLst>
      <p:ext uri="{BB962C8B-B14F-4D97-AF65-F5344CB8AC3E}">
        <p14:creationId xmlns:p14="http://schemas.microsoft.com/office/powerpoint/2010/main" val="1641434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0CBEE25-672D-4239-913B-DA3005C87E0D}" type="slidenum">
              <a:rPr lang="de-AT" smtClean="0"/>
              <a:t>28</a:t>
            </a:fld>
            <a:endParaRPr lang="de-AT"/>
          </a:p>
        </p:txBody>
      </p:sp>
    </p:spTree>
    <p:extLst>
      <p:ext uri="{BB962C8B-B14F-4D97-AF65-F5344CB8AC3E}">
        <p14:creationId xmlns:p14="http://schemas.microsoft.com/office/powerpoint/2010/main" val="3248363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29</a:t>
            </a:fld>
            <a:endParaRPr lang="nl-NL"/>
          </a:p>
        </p:txBody>
      </p:sp>
    </p:spTree>
    <p:extLst>
      <p:ext uri="{BB962C8B-B14F-4D97-AF65-F5344CB8AC3E}">
        <p14:creationId xmlns:p14="http://schemas.microsoft.com/office/powerpoint/2010/main" val="253520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a:t>
            </a:fld>
            <a:endParaRPr lang="nl-NL"/>
          </a:p>
        </p:txBody>
      </p:sp>
    </p:spTree>
    <p:extLst>
      <p:ext uri="{BB962C8B-B14F-4D97-AF65-F5344CB8AC3E}">
        <p14:creationId xmlns:p14="http://schemas.microsoft.com/office/powerpoint/2010/main" val="3048945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 not modify the notes in this section to avoid tampering with the Poll Everywhere activity.
More info at polleverywhere.com/support
Hebben jullie nog vragen? (mag digitaal of via de microfoon)</a:t>
            </a:r>
          </a:p>
          <a:p>
            <a:r>
              <a:rPr lang="nl-NL"/>
              <a:t>https://www.polleverywhere.com/free_text_polls/ZCBKm5o99SZTCxhhl8d8T</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30</a:t>
            </a:fld>
            <a:endParaRPr lang="nl-NL"/>
          </a:p>
        </p:txBody>
      </p:sp>
    </p:spTree>
    <p:extLst>
      <p:ext uri="{BB962C8B-B14F-4D97-AF65-F5344CB8AC3E}">
        <p14:creationId xmlns:p14="http://schemas.microsoft.com/office/powerpoint/2010/main" val="133411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31</a:t>
            </a:fld>
            <a:endParaRPr lang="nl-NL"/>
          </a:p>
        </p:txBody>
      </p:sp>
    </p:spTree>
    <p:extLst>
      <p:ext uri="{BB962C8B-B14F-4D97-AF65-F5344CB8AC3E}">
        <p14:creationId xmlns:p14="http://schemas.microsoft.com/office/powerpoint/2010/main" val="417746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32</a:t>
            </a:fld>
            <a:endParaRPr lang="nl-NL"/>
          </a:p>
        </p:txBody>
      </p:sp>
    </p:spTree>
    <p:extLst>
      <p:ext uri="{BB962C8B-B14F-4D97-AF65-F5344CB8AC3E}">
        <p14:creationId xmlns:p14="http://schemas.microsoft.com/office/powerpoint/2010/main" val="263327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33</a:t>
            </a:fld>
            <a:endParaRPr lang="nl-NL"/>
          </a:p>
        </p:txBody>
      </p:sp>
    </p:spTree>
    <p:extLst>
      <p:ext uri="{BB962C8B-B14F-4D97-AF65-F5344CB8AC3E}">
        <p14:creationId xmlns:p14="http://schemas.microsoft.com/office/powerpoint/2010/main" val="3557499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Risico op opvlamming tijdens de zwangerschap is 14-22% in CD en 26-35% in UC (</a:t>
            </a:r>
            <a:r>
              <a:rPr lang="nl-NL" dirty="0" err="1"/>
              <a:t>ws</a:t>
            </a:r>
            <a:r>
              <a:rPr lang="nl-NL" dirty="0"/>
              <a:t> door pro-inflammatoire cytokines door de placenta, activeren UC). Actieve ziekte tijdens de conceptie hebben 2 keer zo groot risico op opvlamming. Bij actieve ziekte tijdens conceptie 26-65% in CD en 33-79% in UC opvlamming. </a:t>
            </a:r>
          </a:p>
          <a:p>
            <a:endParaRPr lang="en-GB" dirty="0"/>
          </a:p>
        </p:txBody>
      </p:sp>
      <p:sp>
        <p:nvSpPr>
          <p:cNvPr id="4" name="Tijdelijke aanduiding voor dianummer 3"/>
          <p:cNvSpPr>
            <a:spLocks noGrp="1"/>
          </p:cNvSpPr>
          <p:nvPr>
            <p:ph type="sldNum" sz="quarter" idx="10"/>
          </p:nvPr>
        </p:nvSpPr>
        <p:spPr/>
        <p:txBody>
          <a:bodyPr/>
          <a:lstStyle/>
          <a:p>
            <a:fld id="{102418B8-3BD7-DF4E-9CAF-1E85A8D9AF00}" type="slidenum">
              <a:rPr lang="en-GB" smtClean="0"/>
              <a:t>34</a:t>
            </a:fld>
            <a:endParaRPr lang="en-GB"/>
          </a:p>
        </p:txBody>
      </p:sp>
    </p:spTree>
    <p:extLst>
      <p:ext uri="{BB962C8B-B14F-4D97-AF65-F5344CB8AC3E}">
        <p14:creationId xmlns:p14="http://schemas.microsoft.com/office/powerpoint/2010/main" val="2636834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102418B8-3BD7-DF4E-9CAF-1E85A8D9AF00}"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636834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36</a:t>
            </a:fld>
            <a:endParaRPr lang="nl-NL"/>
          </a:p>
        </p:txBody>
      </p:sp>
    </p:spTree>
    <p:extLst>
      <p:ext uri="{BB962C8B-B14F-4D97-AF65-F5344CB8AC3E}">
        <p14:creationId xmlns:p14="http://schemas.microsoft.com/office/powerpoint/2010/main" val="3066479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37</a:t>
            </a:fld>
            <a:endParaRPr lang="nl-NL"/>
          </a:p>
        </p:txBody>
      </p:sp>
    </p:spTree>
    <p:extLst>
      <p:ext uri="{BB962C8B-B14F-4D97-AF65-F5344CB8AC3E}">
        <p14:creationId xmlns:p14="http://schemas.microsoft.com/office/powerpoint/2010/main" val="2969533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38</a:t>
            </a:fld>
            <a:endParaRPr lang="nl-NL"/>
          </a:p>
        </p:txBody>
      </p:sp>
    </p:spTree>
    <p:extLst>
      <p:ext uri="{BB962C8B-B14F-4D97-AF65-F5344CB8AC3E}">
        <p14:creationId xmlns:p14="http://schemas.microsoft.com/office/powerpoint/2010/main" val="127635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39</a:t>
            </a:fld>
            <a:endParaRPr lang="nl-NL"/>
          </a:p>
        </p:txBody>
      </p:sp>
    </p:spTree>
    <p:extLst>
      <p:ext uri="{BB962C8B-B14F-4D97-AF65-F5344CB8AC3E}">
        <p14:creationId xmlns:p14="http://schemas.microsoft.com/office/powerpoint/2010/main" val="424759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 not modify the notes in this section to avoid tampering with the Poll Everywhere activity.
More info at polleverywhere.com/support
How are you feeling today?</a:t>
            </a:r>
          </a:p>
          <a:p>
            <a:r>
              <a:rPr lang="nl-NL"/>
              <a:t>https://www.polleverywhere.com/clickable_images/1FgGtXYb5dcqIWrqFwPHl</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4</a:t>
            </a:fld>
            <a:endParaRPr lang="nl-NL"/>
          </a:p>
        </p:txBody>
      </p:sp>
    </p:spTree>
    <p:extLst>
      <p:ext uri="{BB962C8B-B14F-4D97-AF65-F5344CB8AC3E}">
        <p14:creationId xmlns:p14="http://schemas.microsoft.com/office/powerpoint/2010/main" val="29044208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40</a:t>
            </a:fld>
            <a:endParaRPr lang="nl-NL"/>
          </a:p>
        </p:txBody>
      </p:sp>
    </p:spTree>
    <p:extLst>
      <p:ext uri="{BB962C8B-B14F-4D97-AF65-F5344CB8AC3E}">
        <p14:creationId xmlns:p14="http://schemas.microsoft.com/office/powerpoint/2010/main" val="2832810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41</a:t>
            </a:fld>
            <a:endParaRPr lang="nl-NL"/>
          </a:p>
        </p:txBody>
      </p:sp>
    </p:spTree>
    <p:extLst>
      <p:ext uri="{BB962C8B-B14F-4D97-AF65-F5344CB8AC3E}">
        <p14:creationId xmlns:p14="http://schemas.microsoft.com/office/powerpoint/2010/main" val="213766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5</a:t>
            </a:fld>
            <a:endParaRPr lang="nl-NL"/>
          </a:p>
        </p:txBody>
      </p:sp>
    </p:spTree>
    <p:extLst>
      <p:ext uri="{BB962C8B-B14F-4D97-AF65-F5344CB8AC3E}">
        <p14:creationId xmlns:p14="http://schemas.microsoft.com/office/powerpoint/2010/main" val="416368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Klachten speelden 1 maand, april </a:t>
            </a:r>
            <a:r>
              <a:rPr lang="nl-NL" dirty="0" err="1"/>
              <a:t>Hb</a:t>
            </a:r>
            <a:r>
              <a:rPr lang="nl-NL" dirty="0"/>
              <a:t> 7.5</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6</a:t>
            </a:fld>
            <a:endParaRPr lang="nl-NL"/>
          </a:p>
        </p:txBody>
      </p:sp>
    </p:spTree>
    <p:extLst>
      <p:ext uri="{BB962C8B-B14F-4D97-AF65-F5344CB8AC3E}">
        <p14:creationId xmlns:p14="http://schemas.microsoft.com/office/powerpoint/2010/main" val="638343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Do not modify the notes in this section to avoid tampering with the Poll Everywhere activity.
More info at polleverywhere.com/support
Wat is je beleid?</a:t>
            </a:r>
          </a:p>
          <a:p>
            <a:r>
              <a:rPr lang="nl-NL"/>
              <a:t>https://www.polleverywhere.com/free_text_polls/diWjQqgtUIdEmnLGFV0YV</a:t>
            </a:r>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7</a:t>
            </a:fld>
            <a:endParaRPr lang="nl-NL"/>
          </a:p>
        </p:txBody>
      </p:sp>
    </p:spTree>
    <p:extLst>
      <p:ext uri="{BB962C8B-B14F-4D97-AF65-F5344CB8AC3E}">
        <p14:creationId xmlns:p14="http://schemas.microsoft.com/office/powerpoint/2010/main" val="2201391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8</a:t>
            </a:fld>
            <a:endParaRPr lang="nl-NL"/>
          </a:p>
        </p:txBody>
      </p:sp>
    </p:spTree>
    <p:extLst>
      <p:ext uri="{BB962C8B-B14F-4D97-AF65-F5344CB8AC3E}">
        <p14:creationId xmlns:p14="http://schemas.microsoft.com/office/powerpoint/2010/main" val="3245856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62CE764-9503-4690-BAEA-E4862F430856}" type="slidenum">
              <a:rPr lang="nl-NL" smtClean="0"/>
              <a:t>9</a:t>
            </a:fld>
            <a:endParaRPr lang="nl-NL"/>
          </a:p>
        </p:txBody>
      </p:sp>
    </p:spTree>
    <p:extLst>
      <p:ext uri="{BB962C8B-B14F-4D97-AF65-F5344CB8AC3E}">
        <p14:creationId xmlns:p14="http://schemas.microsoft.com/office/powerpoint/2010/main" val="1840441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Tree>
    <p:extLst>
      <p:ext uri="{BB962C8B-B14F-4D97-AF65-F5344CB8AC3E}">
        <p14:creationId xmlns:p14="http://schemas.microsoft.com/office/powerpoint/2010/main" val="3320797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2" name="Tijdelijke aanduiding voor dianummer 2"/>
          <p:cNvSpPr>
            <a:spLocks noGrp="1"/>
          </p:cNvSpPr>
          <p:nvPr>
            <p:ph type="sldNum" sz="quarter" idx="10"/>
          </p:nvPr>
        </p:nvSpPr>
        <p:spPr/>
        <p:txBody>
          <a:bodyPr/>
          <a:lstStyle>
            <a:lvl1pPr>
              <a:defRPr/>
            </a:lvl1pPr>
          </a:lstStyle>
          <a:p>
            <a:pPr>
              <a:defRPr/>
            </a:pPr>
            <a:fld id="{60974809-1CA6-6743-AD1E-A86FFF3846F9}" type="slidenum">
              <a:rPr lang="nl-NL">
                <a:solidFill>
                  <a:srgbClr val="FFFFFF"/>
                </a:solidFill>
              </a:rPr>
              <a:pPr>
                <a:defRPr/>
              </a:pPr>
              <a:t>‹nr.›</a:t>
            </a:fld>
            <a:endParaRPr lang="nl-NL">
              <a:solidFill>
                <a:srgbClr val="FFFFFF"/>
              </a:solidFill>
            </a:endParaRPr>
          </a:p>
        </p:txBody>
      </p:sp>
      <p:sp>
        <p:nvSpPr>
          <p:cNvPr id="3"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82570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5" name="Tijdelijke aanduiding voor inhoud 4"/>
          <p:cNvSpPr>
            <a:spLocks noGrp="1"/>
          </p:cNvSpPr>
          <p:nvPr>
            <p:ph sz="quarter" idx="13"/>
          </p:nvPr>
        </p:nvSpPr>
        <p:spPr>
          <a:xfrm>
            <a:off x="576000" y="428400"/>
            <a:ext cx="7992000" cy="50364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buFont typeface="Arial"/>
              <a:buChar char="•"/>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3" name="Tijdelijke aanduiding voor dianummer 2"/>
          <p:cNvSpPr>
            <a:spLocks noGrp="1"/>
          </p:cNvSpPr>
          <p:nvPr>
            <p:ph type="sldNum" sz="quarter" idx="14"/>
          </p:nvPr>
        </p:nvSpPr>
        <p:spPr/>
        <p:txBody>
          <a:bodyPr/>
          <a:lstStyle>
            <a:lvl1pPr>
              <a:defRPr/>
            </a:lvl1pPr>
          </a:lstStyle>
          <a:p>
            <a:pPr>
              <a:defRPr/>
            </a:pPr>
            <a:fld id="{0C557AA4-5581-6F4D-A4D0-FC3E3045F0C0}"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640100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nl-NL"/>
              <a:t>Titelstijl van model bewerken</a:t>
            </a:r>
          </a:p>
        </p:txBody>
      </p:sp>
      <p:sp>
        <p:nvSpPr>
          <p:cNvPr id="3" name="Tijdelijke aanduiding voor inhoud 2"/>
          <p:cNvSpPr>
            <a:spLocks noGrp="1"/>
          </p:cNvSpPr>
          <p:nvPr>
            <p:ph idx="1"/>
          </p:nvPr>
        </p:nvSpPr>
        <p:spPr>
          <a:xfrm>
            <a:off x="457200" y="1600206"/>
            <a:ext cx="8229600" cy="4525963"/>
          </a:xfrm>
          <a:prstGeom prst="rect">
            <a:avLst/>
          </a:prstGeom>
        </p:spPr>
        <p:txBody>
          <a:bodyPr vert="horz"/>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p:cNvSpPr>
            <a:spLocks noGrp="1"/>
          </p:cNvSpPr>
          <p:nvPr>
            <p:ph type="sldNum" sz="quarter" idx="10"/>
          </p:nvPr>
        </p:nvSpPr>
        <p:spPr/>
        <p:txBody>
          <a:bodyPr/>
          <a:lstStyle>
            <a:lvl1pPr>
              <a:defRPr/>
            </a:lvl1pPr>
          </a:lstStyle>
          <a:p>
            <a:pPr>
              <a:defRPr/>
            </a:pPr>
            <a:fld id="{6F6AE701-3B99-3F47-98A5-0CD2147C6CE5}" type="slidenum">
              <a:rPr lang="nl-NL">
                <a:solidFill>
                  <a:srgbClr val="FFFFFF"/>
                </a:solidFill>
              </a:rPr>
              <a:pPr>
                <a:defRPr/>
              </a:pPr>
              <a:t>‹nr.›</a:t>
            </a:fld>
            <a:endParaRPr lang="nl-NL">
              <a:solidFill>
                <a:srgbClr val="FFFFFF"/>
              </a:solidFill>
            </a:endParaRPr>
          </a:p>
        </p:txBody>
      </p:sp>
      <p:sp>
        <p:nvSpPr>
          <p:cNvPr id="5"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4238683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2"/>
          <p:cNvSpPr>
            <a:spLocks noGrp="1"/>
          </p:cNvSpPr>
          <p:nvPr>
            <p:ph type="sldNum" sz="quarter" idx="10"/>
          </p:nvPr>
        </p:nvSpPr>
        <p:spPr/>
        <p:txBody>
          <a:bodyPr/>
          <a:lstStyle>
            <a:lvl1pPr>
              <a:defRPr/>
            </a:lvl1pPr>
          </a:lstStyle>
          <a:p>
            <a:pPr>
              <a:defRPr/>
            </a:pPr>
            <a:fld id="{C11EE6D2-D33E-0540-B8C3-C01366A91B71}" type="slidenum">
              <a:rPr lang="nl-NL">
                <a:solidFill>
                  <a:srgbClr val="FFFFFF"/>
                </a:solidFill>
              </a:rPr>
              <a:pPr>
                <a:defRPr/>
              </a:pPr>
              <a:t>‹nr.›</a:t>
            </a:fld>
            <a:endParaRPr lang="nl-NL">
              <a:solidFill>
                <a:srgbClr val="FFFFFF"/>
              </a:solidFill>
            </a:endParaRPr>
          </a:p>
        </p:txBody>
      </p:sp>
      <p:sp>
        <p:nvSpPr>
          <p:cNvPr id="3"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926029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7"/>
            <a:ext cx="7772400" cy="1470025"/>
          </a:xfrm>
          <a:prstGeom prst="rect">
            <a:avLst/>
          </a:prstGeo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B3ABE65E-FBFF-654E-B9E4-B8ADB589C3D8}" type="datetime1">
              <a:rPr lang="nl-NL">
                <a:solidFill>
                  <a:srgbClr val="000000"/>
                </a:solidFill>
              </a:rPr>
              <a:pPr defTabSz="457200" fontAlgn="base">
                <a:spcBef>
                  <a:spcPct val="0"/>
                </a:spcBef>
                <a:spcAft>
                  <a:spcPct val="0"/>
                </a:spcAft>
                <a:defRPr/>
              </a:pPr>
              <a:t>15-03-2024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srgbClr val="FFFFFF"/>
              </a:solidFill>
            </a:endParaRPr>
          </a:p>
        </p:txBody>
      </p:sp>
      <p:sp>
        <p:nvSpPr>
          <p:cNvPr id="6" name="Tijdelijke aanduiding voor dianummer 5"/>
          <p:cNvSpPr>
            <a:spLocks noGrp="1"/>
          </p:cNvSpPr>
          <p:nvPr>
            <p:ph type="sldNum" sz="quarter" idx="12"/>
          </p:nvPr>
        </p:nvSpPr>
        <p:spPr/>
        <p:txBody>
          <a:bodyPr/>
          <a:lstStyle>
            <a:lvl1pPr>
              <a:defRPr smtClean="0"/>
            </a:lvl1pPr>
          </a:lstStyle>
          <a:p>
            <a:pPr>
              <a:defRPr/>
            </a:pPr>
            <a:fld id="{9B6C88CC-061C-1345-A040-D0895D2587AC}"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68979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x-none" dirty="0"/>
          </a:p>
        </p:txBody>
      </p:sp>
    </p:spTree>
    <p:extLst>
      <p:ext uri="{BB962C8B-B14F-4D97-AF65-F5344CB8AC3E}">
        <p14:creationId xmlns:p14="http://schemas.microsoft.com/office/powerpoint/2010/main" val="249381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43567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x-none" dirty="0"/>
          </a:p>
        </p:txBody>
      </p:sp>
    </p:spTree>
    <p:extLst>
      <p:ext uri="{BB962C8B-B14F-4D97-AF65-F5344CB8AC3E}">
        <p14:creationId xmlns:p14="http://schemas.microsoft.com/office/powerpoint/2010/main" val="246947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Tree>
    <p:extLst>
      <p:ext uri="{BB962C8B-B14F-4D97-AF65-F5344CB8AC3E}">
        <p14:creationId xmlns:p14="http://schemas.microsoft.com/office/powerpoint/2010/main" val="541189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41487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699639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0032240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3" name="Tijdelijke aanduiding voor dianummer 2"/>
          <p:cNvSpPr>
            <a:spLocks noGrp="1"/>
          </p:cNvSpPr>
          <p:nvPr>
            <p:ph type="sldNum" sz="quarter" idx="14"/>
          </p:nvPr>
        </p:nvSpPr>
        <p:spPr/>
        <p:txBody>
          <a:bodyPr/>
          <a:lstStyle>
            <a:lvl1pPr>
              <a:defRPr/>
            </a:lvl1pPr>
          </a:lstStyle>
          <a:p>
            <a:pPr>
              <a:defRPr/>
            </a:pPr>
            <a:fld id="{47D60EB0-2013-984A-A142-48BA47BE56EA}"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484079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692000"/>
            <a:ext cx="7992000" cy="37728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ubtitle 2"/>
          <p:cNvSpPr>
            <a:spLocks noGrp="1"/>
          </p:cNvSpPr>
          <p:nvPr>
            <p:ph type="subTitle" idx="1"/>
          </p:nvPr>
        </p:nvSpPr>
        <p:spPr>
          <a:xfrm>
            <a:off x="576000" y="1031569"/>
            <a:ext cx="7992000" cy="461665"/>
          </a:xfrm>
          <a:prstGeom prst="rect">
            <a:avLst/>
          </a:prstGeom>
        </p:spPr>
        <p:txBody>
          <a:bodyPr wrap="square">
            <a:spAutoFit/>
          </a:bodyPr>
          <a:lstStyle>
            <a:lvl1pPr marL="0" indent="0" algn="l">
              <a:buClr>
                <a:srgbClr val="FF7D00"/>
              </a:buClr>
              <a:buNone/>
              <a:defRPr sz="2400">
                <a:solidFill>
                  <a:srgbClr val="003183"/>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
        <p:nvSpPr>
          <p:cNvPr id="5" name="Tijdelijke aanduiding voor dianummer 2"/>
          <p:cNvSpPr>
            <a:spLocks noGrp="1"/>
          </p:cNvSpPr>
          <p:nvPr>
            <p:ph type="sldNum" sz="quarter" idx="14"/>
          </p:nvPr>
        </p:nvSpPr>
        <p:spPr/>
        <p:txBody>
          <a:bodyPr/>
          <a:lstStyle>
            <a:lvl1pPr>
              <a:defRPr/>
            </a:lvl1pPr>
          </a:lstStyle>
          <a:p>
            <a:pPr>
              <a:defRPr/>
            </a:pPr>
            <a:fld id="{67C69EFB-D515-B04F-9887-570896B6B14D}"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2433923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3" name="Tijdelijke aanduiding voor inhoud 4"/>
          <p:cNvSpPr>
            <a:spLocks noGrp="1"/>
          </p:cNvSpPr>
          <p:nvPr>
            <p:ph sz="quarter" idx="13"/>
          </p:nvPr>
        </p:nvSpPr>
        <p:spPr>
          <a:xfrm>
            <a:off x="576000" y="1692000"/>
            <a:ext cx="7992000" cy="37728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ubtitle 2"/>
          <p:cNvSpPr>
            <a:spLocks noGrp="1"/>
          </p:cNvSpPr>
          <p:nvPr>
            <p:ph type="subTitle" idx="1"/>
          </p:nvPr>
        </p:nvSpPr>
        <p:spPr>
          <a:xfrm>
            <a:off x="576000" y="1031569"/>
            <a:ext cx="7992000" cy="461665"/>
          </a:xfrm>
          <a:prstGeom prst="rect">
            <a:avLst/>
          </a:prstGeom>
        </p:spPr>
        <p:txBody>
          <a:bodyPr wrap="square">
            <a:spAutoFit/>
          </a:bodyPr>
          <a:lstStyle>
            <a:lvl1pPr marL="0" indent="0" algn="l">
              <a:buClr>
                <a:srgbClr val="FF7D00"/>
              </a:buClr>
              <a:buNone/>
              <a:defRPr sz="2400">
                <a:solidFill>
                  <a:srgbClr val="003183"/>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
        <p:nvSpPr>
          <p:cNvPr id="5" name="Tijdelijke aanduiding voor dianummer 2"/>
          <p:cNvSpPr>
            <a:spLocks noGrp="1"/>
          </p:cNvSpPr>
          <p:nvPr>
            <p:ph type="sldNum" sz="quarter" idx="14"/>
          </p:nvPr>
        </p:nvSpPr>
        <p:spPr/>
        <p:txBody>
          <a:bodyPr/>
          <a:lstStyle>
            <a:lvl1pPr>
              <a:defRPr/>
            </a:lvl1pPr>
          </a:lstStyle>
          <a:p>
            <a:pPr>
              <a:defRPr/>
            </a:pPr>
            <a:fld id="{792565BF-3C4D-FA43-B207-2643053612CB}"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897252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143000"/>
            <a:ext cx="3816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inhoud 4"/>
          <p:cNvSpPr>
            <a:spLocks noGrp="1"/>
          </p:cNvSpPr>
          <p:nvPr>
            <p:ph sz="quarter" idx="14"/>
          </p:nvPr>
        </p:nvSpPr>
        <p:spPr>
          <a:xfrm>
            <a:off x="4752000" y="1143000"/>
            <a:ext cx="3816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5" name="Tijdelijke aanduiding voor dianummer 2"/>
          <p:cNvSpPr>
            <a:spLocks noGrp="1"/>
          </p:cNvSpPr>
          <p:nvPr>
            <p:ph type="sldNum" sz="quarter" idx="15"/>
          </p:nvPr>
        </p:nvSpPr>
        <p:spPr/>
        <p:txBody>
          <a:bodyPr/>
          <a:lstStyle>
            <a:lvl1pPr>
              <a:defRPr/>
            </a:lvl1pPr>
          </a:lstStyle>
          <a:p>
            <a:pPr>
              <a:defRPr/>
            </a:pPr>
            <a:fld id="{D3E8D5F7-A1DF-7D4F-990E-2B3B7F7624F6}"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6"/>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571464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605600"/>
            <a:ext cx="3816000" cy="38592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5" name="Text Placeholder 2"/>
          <p:cNvSpPr>
            <a:spLocks noGrp="1"/>
          </p:cNvSpPr>
          <p:nvPr>
            <p:ph type="body" idx="1"/>
          </p:nvPr>
        </p:nvSpPr>
        <p:spPr>
          <a:xfrm>
            <a:off x="576000" y="406146"/>
            <a:ext cx="3816000" cy="1200329"/>
          </a:xfrm>
          <a:prstGeom prst="rect">
            <a:avLst/>
          </a:prstGeom>
        </p:spPr>
        <p:txBody>
          <a:bodyPr anchor="b">
            <a:spAutoFit/>
          </a:bodyPr>
          <a:lstStyle>
            <a:lvl1pPr marL="0" indent="0">
              <a:buClr>
                <a:srgbClr val="FF7D00"/>
              </a:buClr>
              <a:buNone/>
              <a:defRPr sz="2400" b="0">
                <a:solidFill>
                  <a:srgbClr val="003183"/>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9" name="Tijdelijke aanduiding voor inhoud 4"/>
          <p:cNvSpPr>
            <a:spLocks noGrp="1"/>
          </p:cNvSpPr>
          <p:nvPr>
            <p:ph sz="quarter" idx="14"/>
          </p:nvPr>
        </p:nvSpPr>
        <p:spPr>
          <a:xfrm>
            <a:off x="4752000" y="1603800"/>
            <a:ext cx="3816000" cy="38592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10" name="Text Placeholder 2"/>
          <p:cNvSpPr>
            <a:spLocks noGrp="1"/>
          </p:cNvSpPr>
          <p:nvPr>
            <p:ph type="body" idx="15"/>
          </p:nvPr>
        </p:nvSpPr>
        <p:spPr>
          <a:xfrm>
            <a:off x="4752000" y="404346"/>
            <a:ext cx="3816000" cy="1200329"/>
          </a:xfrm>
          <a:prstGeom prst="rect">
            <a:avLst/>
          </a:prstGeom>
        </p:spPr>
        <p:txBody>
          <a:bodyPr anchor="b">
            <a:spAutoFit/>
          </a:bodyPr>
          <a:lstStyle>
            <a:lvl1pPr marL="0" indent="0">
              <a:buClr>
                <a:srgbClr val="FF7D00"/>
              </a:buClr>
              <a:buNone/>
              <a:defRPr sz="2400" b="0">
                <a:solidFill>
                  <a:srgbClr val="003183"/>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7" name="Tijdelijke aanduiding voor dianummer 2"/>
          <p:cNvSpPr>
            <a:spLocks noGrp="1"/>
          </p:cNvSpPr>
          <p:nvPr>
            <p:ph type="sldNum" sz="quarter" idx="16"/>
          </p:nvPr>
        </p:nvSpPr>
        <p:spPr/>
        <p:txBody>
          <a:bodyPr/>
          <a:lstStyle>
            <a:lvl1pPr>
              <a:defRPr/>
            </a:lvl1pPr>
          </a:lstStyle>
          <a:p>
            <a:pPr>
              <a:defRPr/>
            </a:pPr>
            <a:fld id="{518E1A41-3EBB-D248-BAA0-7E1B499F5836}" type="slidenum">
              <a:rPr lang="nl-NL">
                <a:solidFill>
                  <a:srgbClr val="FFFFFF"/>
                </a:solidFill>
              </a:rPr>
              <a:pPr>
                <a:defRPr/>
              </a:pPr>
              <a:t>‹nr.›</a:t>
            </a:fld>
            <a:endParaRPr lang="nl-NL">
              <a:solidFill>
                <a:srgbClr val="FFFFFF"/>
              </a:solidFill>
            </a:endParaRPr>
          </a:p>
        </p:txBody>
      </p:sp>
      <p:sp>
        <p:nvSpPr>
          <p:cNvPr id="8" name="Tijdelijke aanduiding voor voettekst 3"/>
          <p:cNvSpPr>
            <a:spLocks noGrp="1"/>
          </p:cNvSpPr>
          <p:nvPr>
            <p:ph type="ftr" sz="quarter" idx="17"/>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16415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dianummer 2"/>
          <p:cNvSpPr>
            <a:spLocks noGrp="1"/>
          </p:cNvSpPr>
          <p:nvPr>
            <p:ph type="sldNum" sz="quarter" idx="10"/>
          </p:nvPr>
        </p:nvSpPr>
        <p:spPr/>
        <p:txBody>
          <a:bodyPr/>
          <a:lstStyle>
            <a:lvl1pPr>
              <a:defRPr/>
            </a:lvl1pPr>
          </a:lstStyle>
          <a:p>
            <a:pPr>
              <a:defRPr/>
            </a:pPr>
            <a:fld id="{FF4B8BCF-B403-274D-8CEE-5C453924DDA2}"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876194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9">
    <p:spTree>
      <p:nvGrpSpPr>
        <p:cNvPr id="1" name=""/>
        <p:cNvGrpSpPr/>
        <p:nvPr/>
      </p:nvGrpSpPr>
      <p:grpSpPr>
        <a:xfrm>
          <a:off x="0" y="0"/>
          <a:ext cx="0" cy="0"/>
          <a:chOff x="0" y="0"/>
          <a:chExt cx="0" cy="0"/>
        </a:xfrm>
      </p:grpSpPr>
      <p:sp>
        <p:nvSpPr>
          <p:cNvPr id="2" name="Tijdelijke aanduiding voor dianummer 2"/>
          <p:cNvSpPr>
            <a:spLocks noGrp="1"/>
          </p:cNvSpPr>
          <p:nvPr>
            <p:ph type="sldNum" sz="quarter" idx="10"/>
          </p:nvPr>
        </p:nvSpPr>
        <p:spPr/>
        <p:txBody>
          <a:bodyPr/>
          <a:lstStyle>
            <a:lvl1pPr>
              <a:defRPr/>
            </a:lvl1pPr>
          </a:lstStyle>
          <a:p>
            <a:pPr>
              <a:defRPr/>
            </a:pPr>
            <a:fld id="{60974809-1CA6-6743-AD1E-A86FFF3846F9}" type="slidenum">
              <a:rPr lang="nl-NL">
                <a:solidFill>
                  <a:srgbClr val="FFFFFF"/>
                </a:solidFill>
              </a:rPr>
              <a:pPr>
                <a:defRPr/>
              </a:pPr>
              <a:t>‹nr.›</a:t>
            </a:fld>
            <a:endParaRPr lang="nl-NL">
              <a:solidFill>
                <a:srgbClr val="FFFFFF"/>
              </a:solidFill>
            </a:endParaRPr>
          </a:p>
        </p:txBody>
      </p:sp>
      <p:sp>
        <p:nvSpPr>
          <p:cNvPr id="3"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28411768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5" name="Tijdelijke aanduiding voor inhoud 4"/>
          <p:cNvSpPr>
            <a:spLocks noGrp="1"/>
          </p:cNvSpPr>
          <p:nvPr>
            <p:ph sz="quarter" idx="13"/>
          </p:nvPr>
        </p:nvSpPr>
        <p:spPr>
          <a:xfrm>
            <a:off x="576000" y="428400"/>
            <a:ext cx="7992000" cy="50364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buFont typeface="Arial"/>
              <a:buChar char="•"/>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3" name="Tijdelijke aanduiding voor dianummer 2"/>
          <p:cNvSpPr>
            <a:spLocks noGrp="1"/>
          </p:cNvSpPr>
          <p:nvPr>
            <p:ph type="sldNum" sz="quarter" idx="14"/>
          </p:nvPr>
        </p:nvSpPr>
        <p:spPr/>
        <p:txBody>
          <a:bodyPr/>
          <a:lstStyle>
            <a:lvl1pPr>
              <a:defRPr/>
            </a:lvl1pPr>
          </a:lstStyle>
          <a:p>
            <a:pPr>
              <a:defRPr/>
            </a:pPr>
            <a:fld id="{0C557AA4-5581-6F4D-A4D0-FC3E3045F0C0}"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2235237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nl-NL"/>
              <a:t>Titelstijl van model bewerken</a:t>
            </a:r>
          </a:p>
        </p:txBody>
      </p:sp>
      <p:sp>
        <p:nvSpPr>
          <p:cNvPr id="3" name="Tijdelijke aanduiding voor inhoud 2"/>
          <p:cNvSpPr>
            <a:spLocks noGrp="1"/>
          </p:cNvSpPr>
          <p:nvPr>
            <p:ph idx="1"/>
          </p:nvPr>
        </p:nvSpPr>
        <p:spPr>
          <a:xfrm>
            <a:off x="457200" y="1600206"/>
            <a:ext cx="8229600" cy="4525963"/>
          </a:xfrm>
          <a:prstGeom prst="rect">
            <a:avLst/>
          </a:prstGeom>
        </p:spPr>
        <p:txBody>
          <a:bodyPr vert="horz"/>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2"/>
          <p:cNvSpPr>
            <a:spLocks noGrp="1"/>
          </p:cNvSpPr>
          <p:nvPr>
            <p:ph type="sldNum" sz="quarter" idx="10"/>
          </p:nvPr>
        </p:nvSpPr>
        <p:spPr/>
        <p:txBody>
          <a:bodyPr/>
          <a:lstStyle>
            <a:lvl1pPr>
              <a:defRPr/>
            </a:lvl1pPr>
          </a:lstStyle>
          <a:p>
            <a:pPr>
              <a:defRPr/>
            </a:pPr>
            <a:fld id="{6F6AE701-3B99-3F47-98A5-0CD2147C6CE5}" type="slidenum">
              <a:rPr lang="nl-NL">
                <a:solidFill>
                  <a:srgbClr val="FFFFFF"/>
                </a:solidFill>
              </a:rPr>
              <a:pPr>
                <a:defRPr/>
              </a:pPr>
              <a:t>‹nr.›</a:t>
            </a:fld>
            <a:endParaRPr lang="nl-NL">
              <a:solidFill>
                <a:srgbClr val="FFFFFF"/>
              </a:solidFill>
            </a:endParaRPr>
          </a:p>
        </p:txBody>
      </p:sp>
      <p:sp>
        <p:nvSpPr>
          <p:cNvPr id="5"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810338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583898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2"/>
          <p:cNvSpPr>
            <a:spLocks noGrp="1"/>
          </p:cNvSpPr>
          <p:nvPr>
            <p:ph type="sldNum" sz="quarter" idx="10"/>
          </p:nvPr>
        </p:nvSpPr>
        <p:spPr/>
        <p:txBody>
          <a:bodyPr/>
          <a:lstStyle>
            <a:lvl1pPr>
              <a:defRPr/>
            </a:lvl1pPr>
          </a:lstStyle>
          <a:p>
            <a:pPr>
              <a:defRPr/>
            </a:pPr>
            <a:fld id="{C11EE6D2-D33E-0540-B8C3-C01366A91B71}" type="slidenum">
              <a:rPr lang="nl-NL">
                <a:solidFill>
                  <a:srgbClr val="FFFFFF"/>
                </a:solidFill>
              </a:rPr>
              <a:pPr>
                <a:defRPr/>
              </a:pPr>
              <a:t>‹nr.›</a:t>
            </a:fld>
            <a:endParaRPr lang="nl-NL">
              <a:solidFill>
                <a:srgbClr val="FFFFFF"/>
              </a:solidFill>
            </a:endParaRPr>
          </a:p>
        </p:txBody>
      </p:sp>
      <p:sp>
        <p:nvSpPr>
          <p:cNvPr id="3"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937957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37"/>
            <a:ext cx="7772400" cy="1470025"/>
          </a:xfrm>
          <a:prstGeom prst="rect">
            <a:avLst/>
          </a:prstGeo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defTabSz="457200" fontAlgn="base">
              <a:spcBef>
                <a:spcPct val="0"/>
              </a:spcBef>
              <a:spcAft>
                <a:spcPct val="0"/>
              </a:spcAft>
              <a:defRPr/>
            </a:pPr>
            <a:fld id="{B3ABE65E-FBFF-654E-B9E4-B8ADB589C3D8}" type="datetime1">
              <a:rPr lang="nl-NL">
                <a:solidFill>
                  <a:srgbClr val="000000"/>
                </a:solidFill>
              </a:rPr>
              <a:pPr defTabSz="457200" fontAlgn="base">
                <a:spcBef>
                  <a:spcPct val="0"/>
                </a:spcBef>
                <a:spcAft>
                  <a:spcPct val="0"/>
                </a:spcAft>
                <a:defRPr/>
              </a:pPr>
              <a:t>15-03-2024</a:t>
            </a:fld>
            <a:endParaRPr lang="nl-NL">
              <a:solidFill>
                <a:srgbClr val="000000"/>
              </a:solidFill>
            </a:endParaRPr>
          </a:p>
        </p:txBody>
      </p:sp>
      <p:sp>
        <p:nvSpPr>
          <p:cNvPr id="5" name="Tijdelijke aanduiding voor voettekst 4"/>
          <p:cNvSpPr>
            <a:spLocks noGrp="1"/>
          </p:cNvSpPr>
          <p:nvPr>
            <p:ph type="ftr" sz="quarter" idx="11"/>
          </p:nvPr>
        </p:nvSpPr>
        <p:spPr/>
        <p:txBody>
          <a:bodyPr/>
          <a:lstStyle>
            <a:lvl1pPr>
              <a:defRPr/>
            </a:lvl1pPr>
          </a:lstStyle>
          <a:p>
            <a:pPr>
              <a:defRPr/>
            </a:pPr>
            <a:endParaRPr lang="nl-NL">
              <a:solidFill>
                <a:srgbClr val="FFFFFF"/>
              </a:solidFill>
            </a:endParaRPr>
          </a:p>
        </p:txBody>
      </p:sp>
      <p:sp>
        <p:nvSpPr>
          <p:cNvPr id="6" name="Tijdelijke aanduiding voor dianummer 5"/>
          <p:cNvSpPr>
            <a:spLocks noGrp="1"/>
          </p:cNvSpPr>
          <p:nvPr>
            <p:ph type="sldNum" sz="quarter" idx="12"/>
          </p:nvPr>
        </p:nvSpPr>
        <p:spPr/>
        <p:txBody>
          <a:bodyPr/>
          <a:lstStyle>
            <a:lvl1pPr>
              <a:defRPr smtClean="0"/>
            </a:lvl1pPr>
          </a:lstStyle>
          <a:p>
            <a:pPr>
              <a:defRPr/>
            </a:pPr>
            <a:fld id="{9B6C88CC-061C-1345-A040-D0895D2587AC}"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413192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x-none" dirty="0"/>
          </a:p>
        </p:txBody>
      </p:sp>
    </p:spTree>
    <p:extLst>
      <p:ext uri="{BB962C8B-B14F-4D97-AF65-F5344CB8AC3E}">
        <p14:creationId xmlns:p14="http://schemas.microsoft.com/office/powerpoint/2010/main" val="3028650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02">
    <p:spTree>
      <p:nvGrpSpPr>
        <p:cNvPr id="1" name=""/>
        <p:cNvGrpSpPr/>
        <p:nvPr/>
      </p:nvGrpSpPr>
      <p:grpSpPr>
        <a:xfrm>
          <a:off x="0" y="0"/>
          <a:ext cx="0" cy="0"/>
          <a:chOff x="0" y="0"/>
          <a:chExt cx="0" cy="0"/>
        </a:xfrm>
      </p:grpSpPr>
      <p:sp>
        <p:nvSpPr>
          <p:cNvPr id="35" name="Title 1"/>
          <p:cNvSpPr>
            <a:spLocks noGrp="1"/>
          </p:cNvSpPr>
          <p:nvPr>
            <p:ph type="ctrTitle"/>
          </p:nvPr>
        </p:nvSpPr>
        <p:spPr>
          <a:xfrm>
            <a:off x="576000" y="4283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dianummer 2"/>
          <p:cNvSpPr>
            <a:spLocks noGrp="1"/>
          </p:cNvSpPr>
          <p:nvPr>
            <p:ph type="sldNum" sz="quarter" idx="14"/>
          </p:nvPr>
        </p:nvSpPr>
        <p:spPr/>
        <p:txBody>
          <a:bodyPr/>
          <a:lstStyle>
            <a:lvl1pPr>
              <a:defRPr/>
            </a:lvl1pPr>
          </a:lstStyle>
          <a:p>
            <a:pPr>
              <a:defRPr/>
            </a:pPr>
            <a:fld id="{BC947437-E6B8-3748-A6BF-6C760294A14E}"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6137996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01">
    <p:spTree>
      <p:nvGrpSpPr>
        <p:cNvPr id="1" name=""/>
        <p:cNvGrpSpPr/>
        <p:nvPr/>
      </p:nvGrpSpPr>
      <p:grpSpPr>
        <a:xfrm>
          <a:off x="0" y="0"/>
          <a:ext cx="0" cy="0"/>
          <a:chOff x="0" y="0"/>
          <a:chExt cx="0" cy="0"/>
        </a:xfrm>
      </p:grpSpPr>
      <p:sp>
        <p:nvSpPr>
          <p:cNvPr id="2" name="Title 1"/>
          <p:cNvSpPr>
            <a:spLocks noGrp="1"/>
          </p:cNvSpPr>
          <p:nvPr>
            <p:ph type="ctrTitle"/>
          </p:nvPr>
        </p:nvSpPr>
        <p:spPr>
          <a:xfrm>
            <a:off x="648000" y="540012"/>
            <a:ext cx="7848000" cy="615553"/>
          </a:xfrm>
          <a:prstGeom prst="rect">
            <a:avLst/>
          </a:prstGeom>
        </p:spPr>
        <p:txBody>
          <a:bodyPr wrap="square">
            <a:spAutoFit/>
          </a:bodyPr>
          <a:lstStyle>
            <a:lvl1pPr algn="l">
              <a:defRPr sz="3400" b="1" i="0">
                <a:solidFill>
                  <a:schemeClr val="bg1"/>
                </a:solidFill>
                <a:latin typeface="Verdana"/>
                <a:cs typeface="Verdana"/>
              </a:defRPr>
            </a:lvl1pPr>
          </a:lstStyle>
          <a:p>
            <a:r>
              <a:rPr lang="nl-NL" dirty="0"/>
              <a:t>Titelstijl van model bewerken</a:t>
            </a:r>
            <a:endParaRPr lang="x-none" dirty="0"/>
          </a:p>
        </p:txBody>
      </p:sp>
      <p:sp>
        <p:nvSpPr>
          <p:cNvPr id="3" name="Subtitle 2"/>
          <p:cNvSpPr>
            <a:spLocks noGrp="1"/>
          </p:cNvSpPr>
          <p:nvPr>
            <p:ph type="subTitle" idx="1"/>
          </p:nvPr>
        </p:nvSpPr>
        <p:spPr>
          <a:xfrm>
            <a:off x="684000" y="2196000"/>
            <a:ext cx="7776000" cy="338554"/>
          </a:xfrm>
          <a:prstGeom prst="rect">
            <a:avLst/>
          </a:prstGeom>
        </p:spPr>
        <p:txBody>
          <a:bodyPr wrap="square">
            <a:spAutoFit/>
          </a:bodyPr>
          <a:lstStyle>
            <a:lvl1pPr marL="0" indent="0" algn="l">
              <a:buNone/>
              <a:defRPr sz="160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endParaRPr lang="x-none" dirty="0"/>
          </a:p>
        </p:txBody>
      </p:sp>
    </p:spTree>
    <p:extLst>
      <p:ext uri="{BB962C8B-B14F-4D97-AF65-F5344CB8AC3E}">
        <p14:creationId xmlns:p14="http://schemas.microsoft.com/office/powerpoint/2010/main" val="31925707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02">
    <p:spTree>
      <p:nvGrpSpPr>
        <p:cNvPr id="1" name=""/>
        <p:cNvGrpSpPr/>
        <p:nvPr/>
      </p:nvGrpSpPr>
      <p:grpSpPr>
        <a:xfrm>
          <a:off x="0" y="0"/>
          <a:ext cx="0" cy="0"/>
          <a:chOff x="0" y="0"/>
          <a:chExt cx="0" cy="0"/>
        </a:xfrm>
      </p:grpSpPr>
      <p:sp>
        <p:nvSpPr>
          <p:cNvPr id="9" name="Tijdelijke aanduiding voor tekst 4"/>
          <p:cNvSpPr>
            <a:spLocks noGrp="1"/>
          </p:cNvSpPr>
          <p:nvPr>
            <p:ph type="body" sz="quarter" idx="10"/>
          </p:nvPr>
        </p:nvSpPr>
        <p:spPr>
          <a:xfrm>
            <a:off x="576000" y="5950801"/>
            <a:ext cx="4464000" cy="360387"/>
          </a:xfrm>
          <a:prstGeom prst="rect">
            <a:avLst/>
          </a:prstGeom>
        </p:spPr>
        <p:txBody>
          <a:bodyPr vert="horz"/>
          <a:lstStyle>
            <a:lvl1pPr marL="0" indent="0">
              <a:spcBef>
                <a:spcPts val="384"/>
              </a:spcBef>
              <a:buFontTx/>
              <a:buNone/>
              <a:defRPr sz="1600">
                <a:solidFill>
                  <a:srgbClr val="003183"/>
                </a:solidFill>
              </a:defRPr>
            </a:lvl1pPr>
            <a:lvl2pPr marL="0" indent="0">
              <a:spcBef>
                <a:spcPts val="384"/>
              </a:spcBef>
              <a:buFontTx/>
              <a:buNone/>
              <a:defRPr sz="1600">
                <a:solidFill>
                  <a:srgbClr val="003183"/>
                </a:solidFill>
              </a:defRPr>
            </a:lvl2pPr>
            <a:lvl3pPr marL="0" indent="0">
              <a:spcBef>
                <a:spcPts val="384"/>
              </a:spcBef>
              <a:buFontTx/>
              <a:buNone/>
              <a:defRPr sz="1600">
                <a:solidFill>
                  <a:srgbClr val="003183"/>
                </a:solidFill>
              </a:defRPr>
            </a:lvl3pPr>
            <a:lvl4pPr marL="0" indent="0">
              <a:spcBef>
                <a:spcPts val="384"/>
              </a:spcBef>
              <a:buFontTx/>
              <a:buNone/>
              <a:defRPr sz="1600">
                <a:solidFill>
                  <a:srgbClr val="003183"/>
                </a:solidFill>
              </a:defRPr>
            </a:lvl4pPr>
            <a:lvl5pPr marL="0" indent="0">
              <a:spcBef>
                <a:spcPts val="384"/>
              </a:spcBef>
              <a:buFontTx/>
              <a:buNone/>
              <a:defRPr sz="1600">
                <a:solidFill>
                  <a:srgbClr val="003183"/>
                </a:solidFill>
              </a:defRPr>
            </a:lvl5pPr>
          </a:lstStyle>
          <a:p>
            <a:pPr lvl="0"/>
            <a:r>
              <a:rPr lang="nl-NL"/>
              <a:t>Klik om de modelstijlen te bewerken</a:t>
            </a:r>
          </a:p>
        </p:txBody>
      </p:sp>
      <p:sp>
        <p:nvSpPr>
          <p:cNvPr id="6" name="Tijdelijke aanduiding voor dianummer 2"/>
          <p:cNvSpPr>
            <a:spLocks noGrp="1"/>
          </p:cNvSpPr>
          <p:nvPr>
            <p:ph type="sldNum" sz="quarter" idx="14"/>
          </p:nvPr>
        </p:nvSpPr>
        <p:spPr/>
        <p:txBody>
          <a:bodyPr/>
          <a:lstStyle>
            <a:lvl1pPr>
              <a:defRPr/>
            </a:lvl1pPr>
          </a:lstStyle>
          <a:p>
            <a:pPr>
              <a:defRPr/>
            </a:pPr>
            <a:fld id="{668E2137-17B5-EC41-9136-66C51302BBEF}" type="slidenum">
              <a:rPr lang="nl-NL"/>
              <a:pPr>
                <a:defRPr/>
              </a:pPr>
              <a:t>‹nr.›</a:t>
            </a:fld>
            <a:endParaRPr lang="nl-NL"/>
          </a:p>
        </p:txBody>
      </p:sp>
      <p:sp>
        <p:nvSpPr>
          <p:cNvPr id="7" name="Tijdelijke aanduiding voor voettekst 3"/>
          <p:cNvSpPr>
            <a:spLocks noGrp="1"/>
          </p:cNvSpPr>
          <p:nvPr>
            <p:ph type="ftr" sz="quarter" idx="15"/>
          </p:nvPr>
        </p:nvSpPr>
        <p:spPr/>
        <p:txBody>
          <a:bodyPr/>
          <a:lstStyle>
            <a:lvl1pPr>
              <a:defRPr/>
            </a:lvl1pPr>
          </a:lstStyle>
          <a:p>
            <a:pPr>
              <a:defRPr/>
            </a:pPr>
            <a:endParaRPr lang="nl-NL"/>
          </a:p>
        </p:txBody>
      </p:sp>
      <p:sp>
        <p:nvSpPr>
          <p:cNvPr id="8" name="Title 1"/>
          <p:cNvSpPr>
            <a:spLocks noGrp="1"/>
          </p:cNvSpPr>
          <p:nvPr>
            <p:ph type="ctrTitle"/>
          </p:nvPr>
        </p:nvSpPr>
        <p:spPr>
          <a:xfrm>
            <a:off x="576000" y="571199"/>
            <a:ext cx="7992000" cy="523220"/>
          </a:xfrm>
          <a:prstGeom prst="rect">
            <a:avLst/>
          </a:prstGeom>
        </p:spPr>
        <p:txBody>
          <a:bodyPr wrap="square">
            <a:spAutoFit/>
          </a:bodyPr>
          <a:lstStyle>
            <a:lvl1pPr algn="l">
              <a:defRPr sz="2800" b="1">
                <a:solidFill>
                  <a:srgbClr val="003183"/>
                </a:solidFill>
                <a:latin typeface="Verdana"/>
                <a:cs typeface="Verdana"/>
              </a:defRPr>
            </a:lvl1pPr>
          </a:lstStyle>
          <a:p>
            <a:r>
              <a:rPr lang="nl-NL"/>
              <a:t>Klik om de stijl te bewerken</a:t>
            </a:r>
            <a:endParaRPr lang="x-none" dirty="0"/>
          </a:p>
        </p:txBody>
      </p:sp>
      <p:sp>
        <p:nvSpPr>
          <p:cNvPr id="10" name="Tijdelijke aanduiding voor inhoud 4"/>
          <p:cNvSpPr>
            <a:spLocks noGrp="1"/>
          </p:cNvSpPr>
          <p:nvPr>
            <p:ph sz="quarter" idx="13"/>
          </p:nvPr>
        </p:nvSpPr>
        <p:spPr>
          <a:xfrm>
            <a:off x="576000" y="1524000"/>
            <a:ext cx="7992000" cy="3984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307568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1FE32A9-40F4-4CE0-906E-387B9738F770}"/>
              </a:ext>
            </a:extLst>
          </p:cNvPr>
          <p:cNvSpPr>
            <a:spLocks noGrp="1"/>
          </p:cNvSpPr>
          <p:nvPr>
            <p:ph type="title"/>
          </p:nvPr>
        </p:nvSpPr>
        <p:spPr>
          <a:xfrm>
            <a:off x="1815606" y="1363993"/>
            <a:ext cx="5768200" cy="2368689"/>
          </a:xfrm>
        </p:spPr>
        <p:txBody>
          <a:bodyPr anchor="b"/>
          <a:lstStyle>
            <a:lvl1pPr algn="l">
              <a:defRPr sz="4500"/>
            </a:lvl1pPr>
          </a:lstStyle>
          <a:p>
            <a:r>
              <a:rPr lang="en-US" dirty="0"/>
              <a:t>Click to edit Master title style</a:t>
            </a:r>
            <a:endParaRPr lang="de-DE" dirty="0"/>
          </a:p>
        </p:txBody>
      </p:sp>
      <p:sp>
        <p:nvSpPr>
          <p:cNvPr id="17" name="Text Placeholder 2">
            <a:extLst>
              <a:ext uri="{FF2B5EF4-FFF2-40B4-BE49-F238E27FC236}">
                <a16:creationId xmlns:a16="http://schemas.microsoft.com/office/drawing/2014/main" id="{078466AC-4C2A-42A9-883F-DE0E56559584}"/>
              </a:ext>
            </a:extLst>
          </p:cNvPr>
          <p:cNvSpPr>
            <a:spLocks noGrp="1"/>
          </p:cNvSpPr>
          <p:nvPr>
            <p:ph type="body" idx="1"/>
          </p:nvPr>
        </p:nvSpPr>
        <p:spPr>
          <a:xfrm>
            <a:off x="1815606" y="3936093"/>
            <a:ext cx="5768200" cy="1500187"/>
          </a:xfrm>
        </p:spPr>
        <p:txBody>
          <a:bodyPr/>
          <a:lstStyle>
            <a:lvl1pPr marL="0" indent="0" algn="l">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Rectangle 10">
            <a:extLst>
              <a:ext uri="{FF2B5EF4-FFF2-40B4-BE49-F238E27FC236}">
                <a16:creationId xmlns:a16="http://schemas.microsoft.com/office/drawing/2014/main" id="{9E18DC1B-F3CD-4B31-A2CA-83F216A8F4E3}"/>
              </a:ext>
            </a:extLst>
          </p:cNvPr>
          <p:cNvSpPr/>
          <p:nvPr userDrawn="1"/>
        </p:nvSpPr>
        <p:spPr>
          <a:xfrm>
            <a:off x="226003" y="0"/>
            <a:ext cx="1145597" cy="6858000"/>
          </a:xfrm>
          <a:prstGeom prst="rect">
            <a:avLst/>
          </a:prstGeom>
          <a:solidFill>
            <a:srgbClr val="003772"/>
          </a:solidFill>
          <a:ln>
            <a:solidFill>
              <a:srgbClr val="003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dirty="0"/>
          </a:p>
        </p:txBody>
      </p:sp>
      <p:cxnSp>
        <p:nvCxnSpPr>
          <p:cNvPr id="10" name="Straight Connector 14">
            <a:extLst>
              <a:ext uri="{FF2B5EF4-FFF2-40B4-BE49-F238E27FC236}">
                <a16:creationId xmlns:a16="http://schemas.microsoft.com/office/drawing/2014/main" id="{28BA0709-BE30-43A2-A2B8-6A8FF8E1625E}"/>
              </a:ext>
            </a:extLst>
          </p:cNvPr>
          <p:cNvCxnSpPr/>
          <p:nvPr userDrawn="1"/>
        </p:nvCxnSpPr>
        <p:spPr>
          <a:xfrm>
            <a:off x="1815606" y="3834386"/>
            <a:ext cx="4979843" cy="0"/>
          </a:xfrm>
          <a:prstGeom prst="line">
            <a:avLst/>
          </a:prstGeom>
          <a:ln>
            <a:solidFill>
              <a:srgbClr val="003772"/>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6A48C107-3B74-4639-9013-FCB4B704F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330" y="5671325"/>
            <a:ext cx="558944" cy="975547"/>
          </a:xfrm>
          <a:prstGeom prst="rect">
            <a:avLst/>
          </a:prstGeom>
        </p:spPr>
      </p:pic>
    </p:spTree>
    <p:extLst>
      <p:ext uri="{BB962C8B-B14F-4D97-AF65-F5344CB8AC3E}">
        <p14:creationId xmlns:p14="http://schemas.microsoft.com/office/powerpoint/2010/main" val="3984361846"/>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FEBD6-A075-4634-94C1-575299EB0DB4}"/>
              </a:ext>
            </a:extLst>
          </p:cNvPr>
          <p:cNvSpPr>
            <a:spLocks noGrp="1"/>
          </p:cNvSpPr>
          <p:nvPr>
            <p:ph type="title" hasCustomPrompt="1"/>
          </p:nvPr>
        </p:nvSpPr>
        <p:spPr>
          <a:xfrm>
            <a:off x="948361" y="813774"/>
            <a:ext cx="7886700" cy="887611"/>
          </a:xfrm>
        </p:spPr>
        <p:txBody>
          <a:bodyPr anchor="t"/>
          <a:lstStyle/>
          <a:p>
            <a:r>
              <a:rPr lang="en-US" dirty="0"/>
              <a:t>Click to edit Master title style</a:t>
            </a:r>
            <a:endParaRPr lang="de-DE" dirty="0"/>
          </a:p>
        </p:txBody>
      </p:sp>
      <p:sp>
        <p:nvSpPr>
          <p:cNvPr id="3" name="Content Placeholder 2">
            <a:extLst>
              <a:ext uri="{FF2B5EF4-FFF2-40B4-BE49-F238E27FC236}">
                <a16:creationId xmlns:a16="http://schemas.microsoft.com/office/drawing/2014/main" id="{94C7CB22-6BE5-4532-9208-713E3E92D7E0}"/>
              </a:ext>
            </a:extLst>
          </p:cNvPr>
          <p:cNvSpPr>
            <a:spLocks noGrp="1"/>
          </p:cNvSpPr>
          <p:nvPr>
            <p:ph sz="half" idx="1"/>
          </p:nvPr>
        </p:nvSpPr>
        <p:spPr>
          <a:xfrm>
            <a:off x="948361" y="1991954"/>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a:extLst>
              <a:ext uri="{FF2B5EF4-FFF2-40B4-BE49-F238E27FC236}">
                <a16:creationId xmlns:a16="http://schemas.microsoft.com/office/drawing/2014/main" id="{98301907-9DCE-414D-A5F3-15390CD37496}"/>
              </a:ext>
            </a:extLst>
          </p:cNvPr>
          <p:cNvSpPr>
            <a:spLocks noGrp="1"/>
          </p:cNvSpPr>
          <p:nvPr>
            <p:ph sz="half" idx="2"/>
          </p:nvPr>
        </p:nvSpPr>
        <p:spPr>
          <a:xfrm>
            <a:off x="4948861" y="1991954"/>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7" name="Rectangle 4">
            <a:extLst>
              <a:ext uri="{FF2B5EF4-FFF2-40B4-BE49-F238E27FC236}">
                <a16:creationId xmlns:a16="http://schemas.microsoft.com/office/drawing/2014/main" id="{CF50A39D-EFEC-4181-BE44-949283D14F22}"/>
              </a:ext>
            </a:extLst>
          </p:cNvPr>
          <p:cNvSpPr/>
          <p:nvPr userDrawn="1"/>
        </p:nvSpPr>
        <p:spPr>
          <a:xfrm rot="5400000">
            <a:off x="-3177056" y="3177057"/>
            <a:ext cx="6858000" cy="503887"/>
          </a:xfrm>
          <a:prstGeom prst="rect">
            <a:avLst/>
          </a:prstGeom>
          <a:solidFill>
            <a:srgbClr val="003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100" dirty="0">
              <a:latin typeface="Myriad Pro" panose="020B0503030403020204" pitchFamily="34" charset="0"/>
            </a:endParaRPr>
          </a:p>
        </p:txBody>
      </p:sp>
      <p:pic>
        <p:nvPicPr>
          <p:cNvPr id="10" name="Grafik 9">
            <a:extLst>
              <a:ext uri="{FF2B5EF4-FFF2-40B4-BE49-F238E27FC236}">
                <a16:creationId xmlns:a16="http://schemas.microsoft.com/office/drawing/2014/main" id="{A532923E-C9E5-496D-AC86-9B748569F7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34" y="127820"/>
            <a:ext cx="393020" cy="685955"/>
          </a:xfrm>
          <a:prstGeom prst="rect">
            <a:avLst/>
          </a:prstGeom>
        </p:spPr>
      </p:pic>
      <p:grpSp>
        <p:nvGrpSpPr>
          <p:cNvPr id="6" name="Gruppieren 5">
            <a:extLst>
              <a:ext uri="{FF2B5EF4-FFF2-40B4-BE49-F238E27FC236}">
                <a16:creationId xmlns:a16="http://schemas.microsoft.com/office/drawing/2014/main" id="{67F3054D-C571-C7CB-5B49-BEEFEF4C6977}"/>
              </a:ext>
            </a:extLst>
          </p:cNvPr>
          <p:cNvGrpSpPr/>
          <p:nvPr userDrawn="1"/>
        </p:nvGrpSpPr>
        <p:grpSpPr>
          <a:xfrm>
            <a:off x="553516" y="6565383"/>
            <a:ext cx="5547935" cy="230832"/>
            <a:chOff x="738021" y="6565383"/>
            <a:chExt cx="7397247" cy="230832"/>
          </a:xfrm>
        </p:grpSpPr>
        <p:sp>
          <p:nvSpPr>
            <p:cNvPr id="8" name="Textfeld 7">
              <a:extLst>
                <a:ext uri="{FF2B5EF4-FFF2-40B4-BE49-F238E27FC236}">
                  <a16:creationId xmlns:a16="http://schemas.microsoft.com/office/drawing/2014/main" id="{8EB1171B-E530-E295-60EC-0DEE54766C5E}"/>
                </a:ext>
              </a:extLst>
            </p:cNvPr>
            <p:cNvSpPr txBox="1"/>
            <p:nvPr userDrawn="1"/>
          </p:nvSpPr>
          <p:spPr>
            <a:xfrm>
              <a:off x="738021" y="6565383"/>
              <a:ext cx="1235157" cy="230832"/>
            </a:xfrm>
            <a:prstGeom prst="rect">
              <a:avLst/>
            </a:prstGeom>
            <a:noFill/>
          </p:spPr>
          <p:txBody>
            <a:bodyPr wrap="square" rtlCol="0">
              <a:spAutoFit/>
            </a:bodyPr>
            <a:lstStyle/>
            <a:p>
              <a:r>
                <a:rPr lang="de-AT" sz="900" b="0" i="0" kern="1200" dirty="0">
                  <a:solidFill>
                    <a:schemeClr val="tx1"/>
                  </a:solidFill>
                  <a:effectLst/>
                  <a:latin typeface="Verdana" panose="020B0604030504040204" pitchFamily="34" charset="0"/>
                  <a:ea typeface="Verdana" panose="020B0604030504040204" pitchFamily="34" charset="0"/>
                  <a:cs typeface="+mn-cs"/>
                </a:rPr>
                <a:t>©Speaker:   </a:t>
              </a:r>
              <a:endParaRPr lang="de-AT" sz="900" dirty="0">
                <a:latin typeface="Verdana" panose="020B0604030504040204" pitchFamily="34" charset="0"/>
                <a:ea typeface="Verdana" panose="020B0604030504040204" pitchFamily="34" charset="0"/>
              </a:endParaRPr>
            </a:p>
          </p:txBody>
        </p:sp>
        <p:sp>
          <p:nvSpPr>
            <p:cNvPr id="12" name="Textfeld 11">
              <a:extLst>
                <a:ext uri="{FF2B5EF4-FFF2-40B4-BE49-F238E27FC236}">
                  <a16:creationId xmlns:a16="http://schemas.microsoft.com/office/drawing/2014/main" id="{B7A91313-8F0B-6E01-8A92-1F45B5F3622C}"/>
                </a:ext>
              </a:extLst>
            </p:cNvPr>
            <p:cNvSpPr txBox="1"/>
            <p:nvPr userDrawn="1"/>
          </p:nvSpPr>
          <p:spPr>
            <a:xfrm>
              <a:off x="6204284" y="6565383"/>
              <a:ext cx="1930984" cy="230832"/>
            </a:xfrm>
            <a:prstGeom prst="rect">
              <a:avLst/>
            </a:prstGeom>
            <a:noFill/>
          </p:spPr>
          <p:txBody>
            <a:bodyPr wrap="square" rtlCol="0">
              <a:spAutoFit/>
            </a:bodyPr>
            <a:lstStyle/>
            <a:p>
              <a:r>
                <a:rPr lang="de-AT" sz="900" b="0" i="0" kern="1200" dirty="0">
                  <a:solidFill>
                    <a:schemeClr val="tx1"/>
                  </a:solidFill>
                  <a:effectLst/>
                  <a:latin typeface="Verdana" panose="020B0604030504040204" pitchFamily="34" charset="0"/>
                  <a:ea typeface="Verdana" panose="020B0604030504040204" pitchFamily="34" charset="0"/>
                  <a:cs typeface="+mn-cs"/>
                </a:rPr>
                <a:t>at ECCO’24 Congress</a:t>
              </a:r>
              <a:endParaRPr lang="de-AT" sz="900" dirty="0">
                <a:latin typeface="Verdana" panose="020B0604030504040204" pitchFamily="34" charset="0"/>
                <a:ea typeface="Verdana" panose="020B0604030504040204" pitchFamily="34" charset="0"/>
              </a:endParaRPr>
            </a:p>
          </p:txBody>
        </p:sp>
      </p:grpSp>
      <p:sp>
        <p:nvSpPr>
          <p:cNvPr id="13" name="Textplatzhalter 7">
            <a:extLst>
              <a:ext uri="{FF2B5EF4-FFF2-40B4-BE49-F238E27FC236}">
                <a16:creationId xmlns:a16="http://schemas.microsoft.com/office/drawing/2014/main" id="{97E5F2C5-20A6-0344-AC22-E0A693D94453}"/>
              </a:ext>
            </a:extLst>
          </p:cNvPr>
          <p:cNvSpPr>
            <a:spLocks noGrp="1"/>
          </p:cNvSpPr>
          <p:nvPr>
            <p:ph type="body" sz="quarter" idx="10" hasCustomPrompt="1"/>
          </p:nvPr>
        </p:nvSpPr>
        <p:spPr>
          <a:xfrm>
            <a:off x="1408869" y="6580773"/>
            <a:ext cx="3188699" cy="277228"/>
          </a:xfrm>
        </p:spPr>
        <p:txBody>
          <a:bodyPr>
            <a:noAutofit/>
          </a:bodyPr>
          <a:lstStyle>
            <a:lvl1pPr marL="0" indent="0">
              <a:buNone/>
              <a:defRPr sz="900">
                <a:solidFill>
                  <a:schemeClr val="tx1"/>
                </a:solidFill>
              </a:defRPr>
            </a:lvl1pPr>
            <a:lvl2pPr>
              <a:defRPr sz="900">
                <a:solidFill>
                  <a:schemeClr val="tx1"/>
                </a:solidFill>
              </a:defRPr>
            </a:lvl2pPr>
            <a:lvl3pPr>
              <a:defRPr sz="900">
                <a:solidFill>
                  <a:schemeClr val="tx1"/>
                </a:solidFill>
              </a:defRPr>
            </a:lvl3pPr>
            <a:lvl4pPr>
              <a:defRPr sz="900">
                <a:solidFill>
                  <a:schemeClr val="tx1"/>
                </a:solidFill>
              </a:defRPr>
            </a:lvl4pPr>
            <a:lvl5pPr>
              <a:defRPr sz="900">
                <a:solidFill>
                  <a:schemeClr val="tx1"/>
                </a:solidFill>
              </a:defRPr>
            </a:lvl5pPr>
          </a:lstStyle>
          <a:p>
            <a:pPr lvl="0"/>
            <a:r>
              <a:rPr lang="de-DE" dirty="0"/>
              <a:t> NAME</a:t>
            </a:r>
            <a:endParaRPr lang="de-AT" dirty="0"/>
          </a:p>
        </p:txBody>
      </p:sp>
    </p:spTree>
    <p:extLst>
      <p:ext uri="{BB962C8B-B14F-4D97-AF65-F5344CB8AC3E}">
        <p14:creationId xmlns:p14="http://schemas.microsoft.com/office/powerpoint/2010/main" val="372860488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sp>
        <p:nvSpPr>
          <p:cNvPr id="5" name="Tijdelijke aanduiding voor inhoud 4"/>
          <p:cNvSpPr>
            <a:spLocks noGrp="1"/>
          </p:cNvSpPr>
          <p:nvPr>
            <p:ph sz="quarter" idx="13"/>
          </p:nvPr>
        </p:nvSpPr>
        <p:spPr>
          <a:xfrm>
            <a:off x="576000" y="1143000"/>
            <a:ext cx="7992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buFont typeface="Arial"/>
              <a:buChar char="•"/>
              <a:defRPr sz="10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3" name="Tijdelijke aanduiding voor dianummer 2"/>
          <p:cNvSpPr>
            <a:spLocks noGrp="1"/>
          </p:cNvSpPr>
          <p:nvPr>
            <p:ph type="sldNum" sz="quarter" idx="14"/>
          </p:nvPr>
        </p:nvSpPr>
        <p:spPr/>
        <p:txBody>
          <a:bodyPr/>
          <a:lstStyle>
            <a:lvl1pPr>
              <a:defRPr/>
            </a:lvl1pPr>
          </a:lstStyle>
          <a:p>
            <a:pPr>
              <a:defRPr/>
            </a:pPr>
            <a:fld id="{47D60EB0-2013-984A-A142-48BA47BE56EA}"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707165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692000"/>
            <a:ext cx="7992000" cy="37728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ubtitle 2"/>
          <p:cNvSpPr>
            <a:spLocks noGrp="1"/>
          </p:cNvSpPr>
          <p:nvPr>
            <p:ph type="subTitle" idx="1"/>
          </p:nvPr>
        </p:nvSpPr>
        <p:spPr>
          <a:xfrm>
            <a:off x="576000" y="1031569"/>
            <a:ext cx="7992000" cy="461665"/>
          </a:xfrm>
          <a:prstGeom prst="rect">
            <a:avLst/>
          </a:prstGeom>
        </p:spPr>
        <p:txBody>
          <a:bodyPr wrap="square">
            <a:spAutoFit/>
          </a:bodyPr>
          <a:lstStyle>
            <a:lvl1pPr marL="0" indent="0" algn="l">
              <a:buClr>
                <a:srgbClr val="FF7D00"/>
              </a:buClr>
              <a:buNone/>
              <a:defRPr sz="2400">
                <a:solidFill>
                  <a:srgbClr val="003183"/>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
        <p:nvSpPr>
          <p:cNvPr id="5" name="Tijdelijke aanduiding voor dianummer 2"/>
          <p:cNvSpPr>
            <a:spLocks noGrp="1"/>
          </p:cNvSpPr>
          <p:nvPr>
            <p:ph type="sldNum" sz="quarter" idx="14"/>
          </p:nvPr>
        </p:nvSpPr>
        <p:spPr/>
        <p:txBody>
          <a:bodyPr/>
          <a:lstStyle>
            <a:lvl1pPr>
              <a:defRPr/>
            </a:lvl1pPr>
          </a:lstStyle>
          <a:p>
            <a:pPr>
              <a:defRPr/>
            </a:pPr>
            <a:fld id="{67C69EFB-D515-B04F-9887-570896B6B14D}"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71601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3" name="Tijdelijke aanduiding voor inhoud 4"/>
          <p:cNvSpPr>
            <a:spLocks noGrp="1"/>
          </p:cNvSpPr>
          <p:nvPr>
            <p:ph sz="quarter" idx="13"/>
          </p:nvPr>
        </p:nvSpPr>
        <p:spPr>
          <a:xfrm>
            <a:off x="576000" y="1692000"/>
            <a:ext cx="7992000" cy="37728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Subtitle 2"/>
          <p:cNvSpPr>
            <a:spLocks noGrp="1"/>
          </p:cNvSpPr>
          <p:nvPr>
            <p:ph type="subTitle" idx="1"/>
          </p:nvPr>
        </p:nvSpPr>
        <p:spPr>
          <a:xfrm>
            <a:off x="576000" y="1031569"/>
            <a:ext cx="7992000" cy="461665"/>
          </a:xfrm>
          <a:prstGeom prst="rect">
            <a:avLst/>
          </a:prstGeom>
        </p:spPr>
        <p:txBody>
          <a:bodyPr wrap="square">
            <a:spAutoFit/>
          </a:bodyPr>
          <a:lstStyle>
            <a:lvl1pPr marL="0" indent="0" algn="l">
              <a:buClr>
                <a:srgbClr val="FF7D00"/>
              </a:buClr>
              <a:buNone/>
              <a:defRPr sz="2400">
                <a:solidFill>
                  <a:srgbClr val="003183"/>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endParaRPr lang="x-none" dirty="0"/>
          </a:p>
        </p:txBody>
      </p:sp>
      <p:sp>
        <p:nvSpPr>
          <p:cNvPr id="5" name="Tijdelijke aanduiding voor dianummer 2"/>
          <p:cNvSpPr>
            <a:spLocks noGrp="1"/>
          </p:cNvSpPr>
          <p:nvPr>
            <p:ph type="sldNum" sz="quarter" idx="14"/>
          </p:nvPr>
        </p:nvSpPr>
        <p:spPr/>
        <p:txBody>
          <a:bodyPr/>
          <a:lstStyle>
            <a:lvl1pPr>
              <a:defRPr/>
            </a:lvl1pPr>
          </a:lstStyle>
          <a:p>
            <a:pPr>
              <a:defRPr/>
            </a:pPr>
            <a:fld id="{792565BF-3C4D-FA43-B207-2643053612CB}"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5"/>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466830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143000"/>
            <a:ext cx="3816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4" name="Tijdelijke aanduiding voor inhoud 4"/>
          <p:cNvSpPr>
            <a:spLocks noGrp="1"/>
          </p:cNvSpPr>
          <p:nvPr>
            <p:ph sz="quarter" idx="14"/>
          </p:nvPr>
        </p:nvSpPr>
        <p:spPr>
          <a:xfrm>
            <a:off x="4752000" y="1143000"/>
            <a:ext cx="3816000" cy="43200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5" name="Tijdelijke aanduiding voor dianummer 2"/>
          <p:cNvSpPr>
            <a:spLocks noGrp="1"/>
          </p:cNvSpPr>
          <p:nvPr>
            <p:ph type="sldNum" sz="quarter" idx="15"/>
          </p:nvPr>
        </p:nvSpPr>
        <p:spPr/>
        <p:txBody>
          <a:bodyPr/>
          <a:lstStyle>
            <a:lvl1pPr>
              <a:defRPr/>
            </a:lvl1pPr>
          </a:lstStyle>
          <a:p>
            <a:pPr>
              <a:defRPr/>
            </a:pPr>
            <a:fld id="{D3E8D5F7-A1DF-7D4F-990E-2B3B7F7624F6}" type="slidenum">
              <a:rPr lang="nl-NL">
                <a:solidFill>
                  <a:srgbClr val="FFFFFF"/>
                </a:solidFill>
              </a:rPr>
              <a:pPr>
                <a:defRPr/>
              </a:pPr>
              <a:t>‹nr.›</a:t>
            </a:fld>
            <a:endParaRPr lang="nl-NL">
              <a:solidFill>
                <a:srgbClr val="FFFFFF"/>
              </a:solidFill>
            </a:endParaRPr>
          </a:p>
        </p:txBody>
      </p:sp>
      <p:sp>
        <p:nvSpPr>
          <p:cNvPr id="6" name="Tijdelijke aanduiding voor voettekst 3"/>
          <p:cNvSpPr>
            <a:spLocks noGrp="1"/>
          </p:cNvSpPr>
          <p:nvPr>
            <p:ph type="ftr" sz="quarter" idx="16"/>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196621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buClr>
                <a:srgbClr val="FF7D00"/>
              </a:buClr>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inhoud 4"/>
          <p:cNvSpPr>
            <a:spLocks noGrp="1"/>
          </p:cNvSpPr>
          <p:nvPr>
            <p:ph sz="quarter" idx="13"/>
          </p:nvPr>
        </p:nvSpPr>
        <p:spPr>
          <a:xfrm>
            <a:off x="576000" y="1605600"/>
            <a:ext cx="3816000" cy="38592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5" name="Text Placeholder 2"/>
          <p:cNvSpPr>
            <a:spLocks noGrp="1"/>
          </p:cNvSpPr>
          <p:nvPr>
            <p:ph type="body" idx="1"/>
          </p:nvPr>
        </p:nvSpPr>
        <p:spPr>
          <a:xfrm>
            <a:off x="576000" y="406146"/>
            <a:ext cx="3816000" cy="1200329"/>
          </a:xfrm>
          <a:prstGeom prst="rect">
            <a:avLst/>
          </a:prstGeom>
        </p:spPr>
        <p:txBody>
          <a:bodyPr anchor="b">
            <a:spAutoFit/>
          </a:bodyPr>
          <a:lstStyle>
            <a:lvl1pPr marL="0" indent="0">
              <a:buClr>
                <a:srgbClr val="FF7D00"/>
              </a:buClr>
              <a:buNone/>
              <a:defRPr sz="2400" b="0">
                <a:solidFill>
                  <a:srgbClr val="003183"/>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9" name="Tijdelijke aanduiding voor inhoud 4"/>
          <p:cNvSpPr>
            <a:spLocks noGrp="1"/>
          </p:cNvSpPr>
          <p:nvPr>
            <p:ph sz="quarter" idx="14"/>
          </p:nvPr>
        </p:nvSpPr>
        <p:spPr>
          <a:xfrm>
            <a:off x="4752000" y="1603800"/>
            <a:ext cx="3816000" cy="3859200"/>
          </a:xfrm>
          <a:prstGeom prst="rect">
            <a:avLst/>
          </a:prstGeom>
        </p:spPr>
        <p:txBody>
          <a:bodyPr vert="horz"/>
          <a:lstStyle>
            <a:lvl1pPr>
              <a:buClr>
                <a:srgbClr val="FF7D00"/>
              </a:buClr>
              <a:defRPr sz="2200">
                <a:solidFill>
                  <a:srgbClr val="003183"/>
                </a:solidFill>
                <a:latin typeface="Verdana"/>
                <a:cs typeface="Verdana"/>
              </a:defRPr>
            </a:lvl1pPr>
            <a:lvl2pPr>
              <a:buClr>
                <a:srgbClr val="FF7D00"/>
              </a:buClr>
              <a:buSzPct val="60000"/>
              <a:buFont typeface="Lucida Grande"/>
              <a:buChar char="─"/>
              <a:defRPr sz="1800">
                <a:solidFill>
                  <a:srgbClr val="003183"/>
                </a:solidFill>
                <a:latin typeface="Verdana"/>
                <a:cs typeface="Verdana"/>
              </a:defRPr>
            </a:lvl2pPr>
            <a:lvl3pPr>
              <a:buClr>
                <a:srgbClr val="FF7D00"/>
              </a:buClr>
              <a:buSzPct val="90000"/>
              <a:defRPr sz="1400">
                <a:solidFill>
                  <a:srgbClr val="003183"/>
                </a:solidFill>
                <a:latin typeface="Verdana"/>
                <a:cs typeface="Verdana"/>
              </a:defRPr>
            </a:lvl3pPr>
            <a:lvl4pPr>
              <a:buClr>
                <a:srgbClr val="FF7D00"/>
              </a:buClr>
              <a:buSzPct val="70000"/>
              <a:buFont typeface="Lucida Grande"/>
              <a:buChar char="─"/>
              <a:defRPr sz="1000">
                <a:solidFill>
                  <a:srgbClr val="003183"/>
                </a:solidFill>
                <a:latin typeface="Verdana"/>
                <a:cs typeface="Verdana"/>
              </a:defRPr>
            </a:lvl4pPr>
            <a:lvl5pPr>
              <a:buClr>
                <a:schemeClr val="accent1"/>
              </a:buClr>
              <a:defRPr sz="2200">
                <a:latin typeface="Verdana"/>
                <a:cs typeface="Verdana"/>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p:txBody>
      </p:sp>
      <p:sp>
        <p:nvSpPr>
          <p:cNvPr id="10" name="Text Placeholder 2"/>
          <p:cNvSpPr>
            <a:spLocks noGrp="1"/>
          </p:cNvSpPr>
          <p:nvPr>
            <p:ph type="body" idx="15"/>
          </p:nvPr>
        </p:nvSpPr>
        <p:spPr>
          <a:xfrm>
            <a:off x="4752000" y="404346"/>
            <a:ext cx="3816000" cy="1200329"/>
          </a:xfrm>
          <a:prstGeom prst="rect">
            <a:avLst/>
          </a:prstGeom>
        </p:spPr>
        <p:txBody>
          <a:bodyPr anchor="b">
            <a:spAutoFit/>
          </a:bodyPr>
          <a:lstStyle>
            <a:lvl1pPr marL="0" indent="0">
              <a:buClr>
                <a:srgbClr val="FF7D00"/>
              </a:buClr>
              <a:buNone/>
              <a:defRPr sz="2400" b="0">
                <a:solidFill>
                  <a:srgbClr val="003183"/>
                </a:solidFill>
                <a:latin typeface="Verdana"/>
                <a:cs typeface="Verdan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7" name="Tijdelijke aanduiding voor dianummer 2"/>
          <p:cNvSpPr>
            <a:spLocks noGrp="1"/>
          </p:cNvSpPr>
          <p:nvPr>
            <p:ph type="sldNum" sz="quarter" idx="16"/>
          </p:nvPr>
        </p:nvSpPr>
        <p:spPr/>
        <p:txBody>
          <a:bodyPr/>
          <a:lstStyle>
            <a:lvl1pPr>
              <a:defRPr/>
            </a:lvl1pPr>
          </a:lstStyle>
          <a:p>
            <a:pPr>
              <a:defRPr/>
            </a:pPr>
            <a:fld id="{518E1A41-3EBB-D248-BAA0-7E1B499F5836}" type="slidenum">
              <a:rPr lang="nl-NL">
                <a:solidFill>
                  <a:srgbClr val="FFFFFF"/>
                </a:solidFill>
              </a:rPr>
              <a:pPr>
                <a:defRPr/>
              </a:pPr>
              <a:t>‹nr.›</a:t>
            </a:fld>
            <a:endParaRPr lang="nl-NL">
              <a:solidFill>
                <a:srgbClr val="FFFFFF"/>
              </a:solidFill>
            </a:endParaRPr>
          </a:p>
        </p:txBody>
      </p:sp>
      <p:sp>
        <p:nvSpPr>
          <p:cNvPr id="8" name="Tijdelijke aanduiding voor voettekst 3"/>
          <p:cNvSpPr>
            <a:spLocks noGrp="1"/>
          </p:cNvSpPr>
          <p:nvPr>
            <p:ph type="ftr" sz="quarter" idx="17"/>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2325497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Title 1"/>
          <p:cNvSpPr>
            <a:spLocks noGrp="1"/>
          </p:cNvSpPr>
          <p:nvPr>
            <p:ph type="ctrTitle"/>
          </p:nvPr>
        </p:nvSpPr>
        <p:spPr>
          <a:xfrm>
            <a:off x="576000" y="428399"/>
            <a:ext cx="7992000" cy="523220"/>
          </a:xfrm>
          <a:prstGeom prst="rect">
            <a:avLst/>
          </a:prstGeom>
        </p:spPr>
        <p:txBody>
          <a:bodyPr>
            <a:spAutoFit/>
          </a:bodyPr>
          <a:lstStyle>
            <a:lvl1pPr algn="l">
              <a:defRPr sz="2800" b="1">
                <a:solidFill>
                  <a:srgbClr val="003183"/>
                </a:solidFill>
                <a:latin typeface="Verdana"/>
                <a:cs typeface="Verdana"/>
              </a:defRPr>
            </a:lvl1pPr>
          </a:lstStyle>
          <a:p>
            <a:r>
              <a:rPr lang="nl-NL" dirty="0"/>
              <a:t>Titelstijl van model bewerken</a:t>
            </a:r>
            <a:endParaRPr lang="x-none" dirty="0"/>
          </a:p>
        </p:txBody>
      </p:sp>
      <p:sp>
        <p:nvSpPr>
          <p:cNvPr id="3" name="Tijdelijke aanduiding voor dianummer 2"/>
          <p:cNvSpPr>
            <a:spLocks noGrp="1"/>
          </p:cNvSpPr>
          <p:nvPr>
            <p:ph type="sldNum" sz="quarter" idx="10"/>
          </p:nvPr>
        </p:nvSpPr>
        <p:spPr/>
        <p:txBody>
          <a:bodyPr/>
          <a:lstStyle>
            <a:lvl1pPr>
              <a:defRPr/>
            </a:lvl1pPr>
          </a:lstStyle>
          <a:p>
            <a:pPr>
              <a:defRPr/>
            </a:pPr>
            <a:fld id="{FF4B8BCF-B403-274D-8CEE-5C453924DDA2}" type="slidenum">
              <a:rPr lang="nl-NL">
                <a:solidFill>
                  <a:srgbClr val="FFFFFF"/>
                </a:solidFill>
              </a:rPr>
              <a:pPr>
                <a:defRPr/>
              </a:pPr>
              <a:t>‹nr.›</a:t>
            </a:fld>
            <a:endParaRPr lang="nl-NL">
              <a:solidFill>
                <a:srgbClr val="FFFFFF"/>
              </a:solidFill>
            </a:endParaRPr>
          </a:p>
        </p:txBody>
      </p:sp>
      <p:sp>
        <p:nvSpPr>
          <p:cNvPr id="4" name="Tijdelijke aanduiding voor voettekst 3"/>
          <p:cNvSpPr>
            <a:spLocks noGrp="1"/>
          </p:cNvSpPr>
          <p:nvPr>
            <p:ph type="ftr" sz="quarter" idx="11"/>
          </p:nvPr>
        </p:nvSpPr>
        <p:spPr/>
        <p:txBody>
          <a:bodyPr/>
          <a:lstStyle>
            <a:lvl1pPr>
              <a:defRPr/>
            </a:lvl1pPr>
          </a:lstStyle>
          <a:p>
            <a:pPr>
              <a:defRPr/>
            </a:pPr>
            <a:endParaRPr lang="nl-NL">
              <a:solidFill>
                <a:srgbClr val="FFFFFF"/>
              </a:solidFill>
            </a:endParaRPr>
          </a:p>
        </p:txBody>
      </p:sp>
    </p:spTree>
    <p:extLst>
      <p:ext uri="{BB962C8B-B14F-4D97-AF65-F5344CB8AC3E}">
        <p14:creationId xmlns:p14="http://schemas.microsoft.com/office/powerpoint/2010/main" val="3437375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2.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5" name="Tijdelijke aanduiding voor dianummer 2"/>
          <p:cNvSpPr>
            <a:spLocks noGrp="1"/>
          </p:cNvSpPr>
          <p:nvPr>
            <p:ph type="sldNum" sz="quarter" idx="4"/>
          </p:nvPr>
        </p:nvSpPr>
        <p:spPr>
          <a:xfrm>
            <a:off x="0" y="6624638"/>
            <a:ext cx="576263" cy="233362"/>
          </a:xfrm>
          <a:prstGeom prst="rect">
            <a:avLst/>
          </a:prstGeom>
        </p:spPr>
        <p:txBody>
          <a:bodyPr vert="horz" wrap="square" lIns="91440" tIns="45720" rIns="91440" bIns="45720" numCol="1" anchor="ctr" anchorCtr="0" compatLnSpc="1">
            <a:prstTxWarp prst="textNoShape">
              <a:avLst/>
            </a:prstTxWarp>
          </a:bodyPr>
          <a:lstStyle>
            <a:lvl1pPr algn="ctr">
              <a:defRPr sz="1100" b="1" smtClean="0">
                <a:solidFill>
                  <a:schemeClr val="bg1"/>
                </a:solidFill>
                <a:latin typeface="Verdana" charset="0"/>
              </a:defRPr>
            </a:lvl1pPr>
          </a:lstStyle>
          <a:p>
            <a:pPr defTabSz="457200" fontAlgn="base">
              <a:spcBef>
                <a:spcPct val="0"/>
              </a:spcBef>
              <a:spcAft>
                <a:spcPct val="0"/>
              </a:spcAft>
              <a:defRPr/>
            </a:pPr>
            <a:fld id="{4798A903-8CD8-6440-B7D4-39E6B5D1806C}" type="slidenum">
              <a:rPr lang="nl-NL">
                <a:solidFill>
                  <a:srgbClr val="FFFFFF"/>
                </a:solidFill>
              </a:rPr>
              <a:pPr defTabSz="457200" fontAlgn="base">
                <a:spcBef>
                  <a:spcPct val="0"/>
                </a:spcBef>
                <a:spcAft>
                  <a:spcPct val="0"/>
                </a:spcAft>
                <a:defRPr/>
              </a:pPr>
              <a:t>‹nr.›</a:t>
            </a:fld>
            <a:endParaRPr lang="nl-NL">
              <a:solidFill>
                <a:srgbClr val="FFFFFF"/>
              </a:solidFill>
            </a:endParaRPr>
          </a:p>
        </p:txBody>
      </p:sp>
      <p:sp>
        <p:nvSpPr>
          <p:cNvPr id="6" name="Tijdelijke aanduiding voor voettekst 3"/>
          <p:cNvSpPr>
            <a:spLocks noGrp="1"/>
          </p:cNvSpPr>
          <p:nvPr>
            <p:ph type="ftr" sz="quarter" idx="3"/>
          </p:nvPr>
        </p:nvSpPr>
        <p:spPr>
          <a:xfrm>
            <a:off x="576263" y="6624638"/>
            <a:ext cx="5438775" cy="233362"/>
          </a:xfrm>
          <a:prstGeom prst="rect">
            <a:avLst/>
          </a:prstGeom>
        </p:spPr>
        <p:txBody>
          <a:bodyPr vert="horz" lIns="91440" tIns="45720" rIns="91440" bIns="45720" numCol="1" spcCol="0" rtlCol="0" anchor="ctr"/>
          <a:lstStyle>
            <a:lvl1pPr algn="l">
              <a:defRPr sz="1100" b="1" i="0">
                <a:solidFill>
                  <a:schemeClr val="bg1"/>
                </a:solidFill>
                <a:latin typeface="Verdana"/>
                <a:ea typeface="Geneva" charset="0"/>
                <a:cs typeface="Verdana"/>
              </a:defRPr>
            </a:lvl1pPr>
          </a:lstStyle>
          <a:p>
            <a:pPr defTabSz="457200" fontAlgn="base">
              <a:spcBef>
                <a:spcPct val="0"/>
              </a:spcBef>
              <a:spcAft>
                <a:spcPct val="0"/>
              </a:spcAft>
              <a:defRPr/>
            </a:pPr>
            <a:endParaRPr lang="nl-NL">
              <a:solidFill>
                <a:srgbClr val="FFFFFF"/>
              </a:solidFill>
            </a:endParaRPr>
          </a:p>
        </p:txBody>
      </p:sp>
      <p:pic>
        <p:nvPicPr>
          <p:cNvPr id="1028" name="Afbeelding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019925" y="5741988"/>
            <a:ext cx="17287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13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5pPr>
      <a:lvl6pPr marL="457200" algn="ctr" rtl="0" eaLnBrk="1" fontAlgn="base" hangingPunct="1">
        <a:spcBef>
          <a:spcPct val="0"/>
        </a:spcBef>
        <a:spcAft>
          <a:spcPct val="0"/>
        </a:spcAft>
        <a:defRPr sz="4400">
          <a:solidFill>
            <a:schemeClr val="tx2"/>
          </a:solidFill>
          <a:latin typeface="Arial" pitchFamily="48" charset="0"/>
        </a:defRPr>
      </a:lvl6pPr>
      <a:lvl7pPr marL="914400" algn="ctr" rtl="0" eaLnBrk="1" fontAlgn="base" hangingPunct="1">
        <a:spcBef>
          <a:spcPct val="0"/>
        </a:spcBef>
        <a:spcAft>
          <a:spcPct val="0"/>
        </a:spcAft>
        <a:defRPr sz="4400">
          <a:solidFill>
            <a:schemeClr val="tx2"/>
          </a:solidFill>
          <a:latin typeface="Arial" pitchFamily="48" charset="0"/>
        </a:defRPr>
      </a:lvl7pPr>
      <a:lvl8pPr marL="1371600" algn="ctr" rtl="0" eaLnBrk="1" fontAlgn="base" hangingPunct="1">
        <a:spcBef>
          <a:spcPct val="0"/>
        </a:spcBef>
        <a:spcAft>
          <a:spcPct val="0"/>
        </a:spcAft>
        <a:defRPr sz="4400">
          <a:solidFill>
            <a:schemeClr val="tx2"/>
          </a:solidFill>
          <a:latin typeface="Arial" pitchFamily="48" charset="0"/>
        </a:defRPr>
      </a:lvl8pPr>
      <a:lvl9pPr marL="1828800" algn="ctr" rtl="0" eaLnBrk="1" fontAlgn="base" hangingPunct="1">
        <a:spcBef>
          <a:spcPct val="0"/>
        </a:spcBef>
        <a:spcAft>
          <a:spcPct val="0"/>
        </a:spcAft>
        <a:defRPr sz="4400">
          <a:solidFill>
            <a:schemeClr val="tx2"/>
          </a:solidFill>
          <a:latin typeface="Arial" pitchFamily="4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har char="»"/>
        <a:defRPr sz="2000">
          <a:solidFill>
            <a:schemeClr val="tx1"/>
          </a:solidFill>
          <a:latin typeface="+mn-lt"/>
          <a:ea typeface="Geneva"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a:srcRect/>
          <a:stretch>
            <a:fillRect/>
          </a:stretch>
        </a:blipFill>
        <a:effectLst/>
      </p:bgPr>
    </p:bg>
    <p:spTree>
      <p:nvGrpSpPr>
        <p:cNvPr id="1" name=""/>
        <p:cNvGrpSpPr/>
        <p:nvPr/>
      </p:nvGrpSpPr>
      <p:grpSpPr>
        <a:xfrm>
          <a:off x="0" y="0"/>
          <a:ext cx="0" cy="0"/>
          <a:chOff x="0" y="0"/>
          <a:chExt cx="0" cy="0"/>
        </a:xfrm>
      </p:grpSpPr>
      <p:sp>
        <p:nvSpPr>
          <p:cNvPr id="5" name="Tijdelijke aanduiding voor dianummer 2"/>
          <p:cNvSpPr>
            <a:spLocks noGrp="1"/>
          </p:cNvSpPr>
          <p:nvPr>
            <p:ph type="sldNum" sz="quarter" idx="4"/>
          </p:nvPr>
        </p:nvSpPr>
        <p:spPr>
          <a:xfrm>
            <a:off x="0" y="6624638"/>
            <a:ext cx="576263" cy="233362"/>
          </a:xfrm>
          <a:prstGeom prst="rect">
            <a:avLst/>
          </a:prstGeom>
        </p:spPr>
        <p:txBody>
          <a:bodyPr vert="horz" wrap="square" lIns="91440" tIns="45720" rIns="91440" bIns="45720" numCol="1" anchor="ctr" anchorCtr="0" compatLnSpc="1">
            <a:prstTxWarp prst="textNoShape">
              <a:avLst/>
            </a:prstTxWarp>
          </a:bodyPr>
          <a:lstStyle>
            <a:lvl1pPr algn="ctr">
              <a:defRPr sz="1100" b="1" smtClean="0">
                <a:solidFill>
                  <a:schemeClr val="bg1"/>
                </a:solidFill>
                <a:latin typeface="Verdana" charset="0"/>
              </a:defRPr>
            </a:lvl1pPr>
          </a:lstStyle>
          <a:p>
            <a:pPr defTabSz="457200" fontAlgn="base">
              <a:spcBef>
                <a:spcPct val="0"/>
              </a:spcBef>
              <a:spcAft>
                <a:spcPct val="0"/>
              </a:spcAft>
              <a:defRPr/>
            </a:pPr>
            <a:fld id="{4798A903-8CD8-6440-B7D4-39E6B5D1806C}" type="slidenum">
              <a:rPr lang="nl-NL">
                <a:solidFill>
                  <a:srgbClr val="FFFFFF"/>
                </a:solidFill>
              </a:rPr>
              <a:pPr defTabSz="457200" fontAlgn="base">
                <a:spcBef>
                  <a:spcPct val="0"/>
                </a:spcBef>
                <a:spcAft>
                  <a:spcPct val="0"/>
                </a:spcAft>
                <a:defRPr/>
              </a:pPr>
              <a:t>‹nr.›</a:t>
            </a:fld>
            <a:endParaRPr lang="nl-NL">
              <a:solidFill>
                <a:srgbClr val="FFFFFF"/>
              </a:solidFill>
            </a:endParaRPr>
          </a:p>
        </p:txBody>
      </p:sp>
      <p:sp>
        <p:nvSpPr>
          <p:cNvPr id="6" name="Tijdelijke aanduiding voor voettekst 3"/>
          <p:cNvSpPr>
            <a:spLocks noGrp="1"/>
          </p:cNvSpPr>
          <p:nvPr>
            <p:ph type="ftr" sz="quarter" idx="3"/>
          </p:nvPr>
        </p:nvSpPr>
        <p:spPr>
          <a:xfrm>
            <a:off x="576263" y="6624638"/>
            <a:ext cx="5438775" cy="233362"/>
          </a:xfrm>
          <a:prstGeom prst="rect">
            <a:avLst/>
          </a:prstGeom>
        </p:spPr>
        <p:txBody>
          <a:bodyPr vert="horz" lIns="91440" tIns="45720" rIns="91440" bIns="45720" numCol="1" spcCol="0" rtlCol="0" anchor="ctr"/>
          <a:lstStyle>
            <a:lvl1pPr algn="l">
              <a:defRPr sz="1100" b="1" i="0">
                <a:solidFill>
                  <a:schemeClr val="bg1"/>
                </a:solidFill>
                <a:latin typeface="Verdana"/>
                <a:ea typeface="Geneva" charset="0"/>
                <a:cs typeface="Verdana"/>
              </a:defRPr>
            </a:lvl1pPr>
          </a:lstStyle>
          <a:p>
            <a:pPr defTabSz="457200" fontAlgn="base">
              <a:spcBef>
                <a:spcPct val="0"/>
              </a:spcBef>
              <a:spcAft>
                <a:spcPct val="0"/>
              </a:spcAft>
              <a:defRPr/>
            </a:pPr>
            <a:endParaRPr lang="nl-NL">
              <a:solidFill>
                <a:srgbClr val="FFFFFF"/>
              </a:solidFill>
            </a:endParaRPr>
          </a:p>
        </p:txBody>
      </p:sp>
      <p:pic>
        <p:nvPicPr>
          <p:cNvPr id="1028" name="Afbeelding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019925" y="5741988"/>
            <a:ext cx="17287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087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8" r:id="rId18"/>
    <p:sldLayoutId id="2147483705" r:id="rId19"/>
    <p:sldLayoutId id="2147483706" r:id="rId20"/>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pitchFamily="48" charset="0"/>
          <a:ea typeface="ＭＳ Ｐゴシック" charset="0"/>
          <a:cs typeface="Geneva" charset="-128"/>
        </a:defRPr>
      </a:lvl5pPr>
      <a:lvl6pPr marL="457200" algn="ctr" rtl="0" eaLnBrk="1" fontAlgn="base" hangingPunct="1">
        <a:spcBef>
          <a:spcPct val="0"/>
        </a:spcBef>
        <a:spcAft>
          <a:spcPct val="0"/>
        </a:spcAft>
        <a:defRPr sz="4400">
          <a:solidFill>
            <a:schemeClr val="tx2"/>
          </a:solidFill>
          <a:latin typeface="Arial" pitchFamily="48" charset="0"/>
        </a:defRPr>
      </a:lvl6pPr>
      <a:lvl7pPr marL="914400" algn="ctr" rtl="0" eaLnBrk="1" fontAlgn="base" hangingPunct="1">
        <a:spcBef>
          <a:spcPct val="0"/>
        </a:spcBef>
        <a:spcAft>
          <a:spcPct val="0"/>
        </a:spcAft>
        <a:defRPr sz="4400">
          <a:solidFill>
            <a:schemeClr val="tx2"/>
          </a:solidFill>
          <a:latin typeface="Arial" pitchFamily="48" charset="0"/>
        </a:defRPr>
      </a:lvl7pPr>
      <a:lvl8pPr marL="1371600" algn="ctr" rtl="0" eaLnBrk="1" fontAlgn="base" hangingPunct="1">
        <a:spcBef>
          <a:spcPct val="0"/>
        </a:spcBef>
        <a:spcAft>
          <a:spcPct val="0"/>
        </a:spcAft>
        <a:defRPr sz="4400">
          <a:solidFill>
            <a:schemeClr val="tx2"/>
          </a:solidFill>
          <a:latin typeface="Arial" pitchFamily="48" charset="0"/>
        </a:defRPr>
      </a:lvl8pPr>
      <a:lvl9pPr marL="1828800" algn="ctr" rtl="0" eaLnBrk="1" fontAlgn="base" hangingPunct="1">
        <a:spcBef>
          <a:spcPct val="0"/>
        </a:spcBef>
        <a:spcAft>
          <a:spcPct val="0"/>
        </a:spcAft>
        <a:defRPr sz="4400">
          <a:solidFill>
            <a:schemeClr val="tx2"/>
          </a:solidFill>
          <a:latin typeface="Arial" pitchFamily="4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ea typeface="Geneva" charset="-128"/>
        </a:defRPr>
      </a:lvl6pPr>
      <a:lvl7pPr marL="2971800" indent="-228600" algn="l" rtl="0" eaLnBrk="1" fontAlgn="base" hangingPunct="1">
        <a:spcBef>
          <a:spcPct val="20000"/>
        </a:spcBef>
        <a:spcAft>
          <a:spcPct val="0"/>
        </a:spcAft>
        <a:buChar char="»"/>
        <a:defRPr sz="2000">
          <a:solidFill>
            <a:schemeClr val="tx1"/>
          </a:solidFill>
          <a:latin typeface="+mn-lt"/>
          <a:ea typeface="Geneva" charset="-128"/>
        </a:defRPr>
      </a:lvl7pPr>
      <a:lvl8pPr marL="3429000" indent="-228600" algn="l" rtl="0" eaLnBrk="1" fontAlgn="base" hangingPunct="1">
        <a:spcBef>
          <a:spcPct val="20000"/>
        </a:spcBef>
        <a:spcAft>
          <a:spcPct val="0"/>
        </a:spcAft>
        <a:buChar char="»"/>
        <a:defRPr sz="2000">
          <a:solidFill>
            <a:schemeClr val="tx1"/>
          </a:solidFill>
          <a:latin typeface="+mn-lt"/>
          <a:ea typeface="Geneva" charset="-128"/>
        </a:defRPr>
      </a:lvl8pPr>
      <a:lvl9pPr marL="3886200" indent="-228600" algn="l" rtl="0" eaLnBrk="1" fontAlgn="base" hangingPunct="1">
        <a:spcBef>
          <a:spcPct val="20000"/>
        </a:spcBef>
        <a:spcAft>
          <a:spcPct val="0"/>
        </a:spcAft>
        <a:buChar char="»"/>
        <a:defRPr sz="2000">
          <a:solidFill>
            <a:schemeClr val="tx1"/>
          </a:solidFill>
          <a:latin typeface="+mn-lt"/>
          <a:ea typeface="Geneva" charset="-128"/>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32.jpg"/><Relationship Id="rId5" Type="http://schemas.openxmlformats.org/officeDocument/2006/relationships/image" Target="../media/image37.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hyperlink" Target="https://pollev.com/ibdandfamil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47.jp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7350" y="751639"/>
            <a:ext cx="5829300" cy="1102519"/>
          </a:xfrm>
        </p:spPr>
        <p:txBody>
          <a:bodyPr/>
          <a:lstStyle/>
          <a:p>
            <a:r>
              <a:rPr lang="nl-NL" dirty="0"/>
              <a:t>IBD </a:t>
            </a:r>
            <a:r>
              <a:rPr lang="nl-NL" dirty="0" err="1"/>
              <a:t>and</a:t>
            </a:r>
            <a:r>
              <a:rPr lang="nl-NL" dirty="0"/>
              <a:t> family planning</a:t>
            </a:r>
            <a:endParaRPr lang="nl-NL" sz="2700" dirty="0"/>
          </a:p>
        </p:txBody>
      </p:sp>
      <p:sp>
        <p:nvSpPr>
          <p:cNvPr id="3" name="Subtitel 2"/>
          <p:cNvSpPr>
            <a:spLocks noGrp="1"/>
          </p:cNvSpPr>
          <p:nvPr>
            <p:ph type="subTitle" idx="1"/>
          </p:nvPr>
        </p:nvSpPr>
        <p:spPr>
          <a:xfrm>
            <a:off x="-396552" y="2762200"/>
            <a:ext cx="4800600" cy="1314450"/>
          </a:xfrm>
        </p:spPr>
        <p:txBody>
          <a:bodyPr/>
          <a:lstStyle/>
          <a:p>
            <a:r>
              <a:rPr lang="nl-NL" sz="2400" dirty="0"/>
              <a:t>Marijn </a:t>
            </a:r>
            <a:r>
              <a:rPr lang="nl-NL" sz="2400" dirty="0" err="1"/>
              <a:t>Visschedijk</a:t>
            </a:r>
            <a:endParaRPr lang="nl-NL" sz="2400" dirty="0"/>
          </a:p>
          <a:p>
            <a:r>
              <a:rPr lang="nl-NL" sz="2400" dirty="0"/>
              <a:t>19 maart 2024</a:t>
            </a:r>
          </a:p>
          <a:p>
            <a:r>
              <a:rPr lang="nl-NL" sz="2400" dirty="0"/>
              <a:t>MDL-arts </a:t>
            </a:r>
          </a:p>
        </p:txBody>
      </p:sp>
      <p:pic>
        <p:nvPicPr>
          <p:cNvPr id="4" name="Picture 9">
            <a:extLst>
              <a:ext uri="{FF2B5EF4-FFF2-40B4-BE49-F238E27FC236}">
                <a16:creationId xmlns:a16="http://schemas.microsoft.com/office/drawing/2014/main" id="{1EC9C5BC-8CBE-66AD-452D-13A2031CB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17" t="45909" r="48132" b="23335"/>
          <a:stretch>
            <a:fillRect/>
          </a:stretch>
        </p:blipFill>
        <p:spPr bwMode="auto">
          <a:xfrm>
            <a:off x="3372065" y="3891811"/>
            <a:ext cx="4176208" cy="158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et Kleurenpictogram Van De Familieplanning Man En Vrouw Die Kind Opvoeden  Het Houden Van Van Moeder En Vader Met Gelukkige Dochter Gezonde Echtelijke  Relatie Kind Met Ouders Geïsoleerde Vectorillustratie Stockvectorkunst en  meer beelden ...">
            <a:extLst>
              <a:ext uri="{FF2B5EF4-FFF2-40B4-BE49-F238E27FC236}">
                <a16:creationId xmlns:a16="http://schemas.microsoft.com/office/drawing/2014/main" id="{E6148855-47F4-2447-5E69-677BDDF97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001" y="723836"/>
            <a:ext cx="2695589" cy="269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983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1649E81-3D7E-438B-09B4-346CDE416933}"/>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10</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C9D66D41-EF45-584E-5B42-44CDD4B65BE9}"/>
              </a:ext>
            </a:extLst>
          </p:cNvPr>
          <p:cNvSpPr>
            <a:spLocks noGrp="1"/>
          </p:cNvSpPr>
          <p:nvPr>
            <p:ph type="ftr" sz="quarter" idx="15"/>
          </p:nvPr>
        </p:nvSpPr>
        <p:spPr/>
        <p:txBody>
          <a:bodyPr/>
          <a:lstStyle/>
          <a:p>
            <a:pPr>
              <a:defRPr/>
            </a:pPr>
            <a:endParaRPr lang="nl-NL">
              <a:solidFill>
                <a:srgbClr val="FFFFFF"/>
              </a:solidFill>
            </a:endParaRPr>
          </a:p>
        </p:txBody>
      </p:sp>
      <p:pic>
        <p:nvPicPr>
          <p:cNvPr id="9" name="Afbeelding 8">
            <a:extLst>
              <a:ext uri="{FF2B5EF4-FFF2-40B4-BE49-F238E27FC236}">
                <a16:creationId xmlns:a16="http://schemas.microsoft.com/office/drawing/2014/main" id="{007D03C9-A401-627D-DAEE-35652D4AE6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648" y="629980"/>
            <a:ext cx="6836456" cy="4158074"/>
          </a:xfrm>
          <a:prstGeom prst="rect">
            <a:avLst/>
          </a:prstGeom>
        </p:spPr>
      </p:pic>
      <p:sp>
        <p:nvSpPr>
          <p:cNvPr id="2" name="Tekstvak 1">
            <a:extLst>
              <a:ext uri="{FF2B5EF4-FFF2-40B4-BE49-F238E27FC236}">
                <a16:creationId xmlns:a16="http://schemas.microsoft.com/office/drawing/2014/main" id="{E444235E-B55E-D24D-281C-BD5A6A3CB20F}"/>
              </a:ext>
            </a:extLst>
          </p:cNvPr>
          <p:cNvSpPr txBox="1"/>
          <p:nvPr/>
        </p:nvSpPr>
        <p:spPr>
          <a:xfrm>
            <a:off x="1034648" y="255078"/>
            <a:ext cx="6836456" cy="369332"/>
          </a:xfrm>
          <a:prstGeom prst="rect">
            <a:avLst/>
          </a:prstGeom>
          <a:noFill/>
        </p:spPr>
        <p:txBody>
          <a:bodyPr wrap="square" rtlCol="0">
            <a:spAutoFit/>
          </a:bodyPr>
          <a:lstStyle/>
          <a:p>
            <a:r>
              <a:rPr lang="nl-NL" dirty="0" err="1">
                <a:solidFill>
                  <a:schemeClr val="accent1">
                    <a:lumMod val="75000"/>
                  </a:schemeClr>
                </a:solidFill>
              </a:rPr>
              <a:t>Outpatient</a:t>
            </a:r>
            <a:r>
              <a:rPr lang="nl-NL" dirty="0">
                <a:solidFill>
                  <a:schemeClr val="accent1">
                    <a:lumMod val="75000"/>
                  </a:schemeClr>
                </a:solidFill>
              </a:rPr>
              <a:t> </a:t>
            </a:r>
            <a:r>
              <a:rPr lang="nl-NL" dirty="0" err="1">
                <a:solidFill>
                  <a:schemeClr val="accent1">
                    <a:lumMod val="75000"/>
                  </a:schemeClr>
                </a:solidFill>
              </a:rPr>
              <a:t>clinic</a:t>
            </a:r>
            <a:endParaRPr lang="nl-NL" dirty="0">
              <a:solidFill>
                <a:schemeClr val="accent1">
                  <a:lumMod val="75000"/>
                </a:schemeClr>
              </a:solidFill>
            </a:endParaRPr>
          </a:p>
        </p:txBody>
      </p:sp>
      <p:sp>
        <p:nvSpPr>
          <p:cNvPr id="3" name="Tekstvak 2">
            <a:extLst>
              <a:ext uri="{FF2B5EF4-FFF2-40B4-BE49-F238E27FC236}">
                <a16:creationId xmlns:a16="http://schemas.microsoft.com/office/drawing/2014/main" id="{42232C56-BF55-5688-81AB-D7CE92E81B3D}"/>
              </a:ext>
            </a:extLst>
          </p:cNvPr>
          <p:cNvSpPr txBox="1"/>
          <p:nvPr/>
        </p:nvSpPr>
        <p:spPr>
          <a:xfrm>
            <a:off x="997585" y="4941168"/>
            <a:ext cx="8136396" cy="646331"/>
          </a:xfrm>
          <a:prstGeom prst="rect">
            <a:avLst/>
          </a:prstGeom>
          <a:noFill/>
        </p:spPr>
        <p:txBody>
          <a:bodyPr wrap="square" rtlCol="0">
            <a:spAutoFit/>
          </a:bodyPr>
          <a:lstStyle/>
          <a:p>
            <a:r>
              <a:rPr lang="en-GB" dirty="0">
                <a:solidFill>
                  <a:schemeClr val="accent1">
                    <a:lumMod val="75000"/>
                  </a:schemeClr>
                </a:solidFill>
              </a:rPr>
              <a:t>AD 35w6D, hospitalisation abnormal CTG</a:t>
            </a:r>
            <a:br>
              <a:rPr lang="en-GB" dirty="0">
                <a:solidFill>
                  <a:schemeClr val="accent1">
                    <a:lumMod val="75000"/>
                  </a:schemeClr>
                </a:solidFill>
              </a:rPr>
            </a:br>
            <a:r>
              <a:rPr lang="en-GB" dirty="0" err="1">
                <a:solidFill>
                  <a:schemeClr val="accent1">
                    <a:lumMod val="75000"/>
                  </a:schemeClr>
                </a:solidFill>
              </a:rPr>
              <a:t>Secundaire</a:t>
            </a:r>
            <a:r>
              <a:rPr lang="en-GB" dirty="0">
                <a:solidFill>
                  <a:schemeClr val="accent1">
                    <a:lumMod val="75000"/>
                  </a:schemeClr>
                </a:solidFill>
              </a:rPr>
              <a:t> </a:t>
            </a:r>
            <a:r>
              <a:rPr lang="en-GB" dirty="0" err="1">
                <a:solidFill>
                  <a:schemeClr val="accent1">
                    <a:lumMod val="75000"/>
                  </a:schemeClr>
                </a:solidFill>
              </a:rPr>
              <a:t>sectio</a:t>
            </a:r>
            <a:r>
              <a:rPr lang="en-GB" dirty="0">
                <a:solidFill>
                  <a:schemeClr val="accent1">
                    <a:lumMod val="75000"/>
                  </a:schemeClr>
                </a:solidFill>
              </a:rPr>
              <a:t> </a:t>
            </a:r>
            <a:r>
              <a:rPr lang="en-GB" dirty="0" err="1">
                <a:solidFill>
                  <a:schemeClr val="accent1">
                    <a:lumMod val="75000"/>
                  </a:schemeClr>
                </a:solidFill>
              </a:rPr>
              <a:t>caesarea</a:t>
            </a:r>
            <a:r>
              <a:rPr lang="en-GB" dirty="0">
                <a:solidFill>
                  <a:schemeClr val="accent1">
                    <a:lumMod val="75000"/>
                  </a:schemeClr>
                </a:solidFill>
              </a:rPr>
              <a:t>; boy, birth weight 1840 g, normal </a:t>
            </a:r>
            <a:r>
              <a:rPr lang="en-GB" dirty="0" err="1">
                <a:solidFill>
                  <a:schemeClr val="accent1">
                    <a:lumMod val="75000"/>
                  </a:schemeClr>
                </a:solidFill>
              </a:rPr>
              <a:t>apgar</a:t>
            </a:r>
            <a:r>
              <a:rPr lang="en-GB" dirty="0">
                <a:solidFill>
                  <a:schemeClr val="accent1">
                    <a:lumMod val="75000"/>
                  </a:schemeClr>
                </a:solidFill>
              </a:rPr>
              <a:t> scores.</a:t>
            </a:r>
            <a:endParaRPr lang="nl-NL" dirty="0">
              <a:solidFill>
                <a:schemeClr val="accent1">
                  <a:lumMod val="75000"/>
                </a:schemeClr>
              </a:solidFill>
            </a:endParaRPr>
          </a:p>
        </p:txBody>
      </p:sp>
    </p:spTree>
    <p:extLst>
      <p:ext uri="{BB962C8B-B14F-4D97-AF65-F5344CB8AC3E}">
        <p14:creationId xmlns:p14="http://schemas.microsoft.com/office/powerpoint/2010/main" val="71219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622300" y="246117"/>
            <a:ext cx="7622108" cy="5306066"/>
          </a:xfrm>
          <a:prstGeom prst="rect">
            <a:avLst/>
          </a:prstGeom>
        </p:spPr>
      </p:pic>
    </p:spTree>
    <p:extLst>
      <p:ext uri="{BB962C8B-B14F-4D97-AF65-F5344CB8AC3E}">
        <p14:creationId xmlns:p14="http://schemas.microsoft.com/office/powerpoint/2010/main" val="3091861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0E0D30A-00C4-50DB-CB8C-69FF2C4ECB9F}"/>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12</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755163AA-12E3-75AC-746C-1D852A544585}"/>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39F0D2DA-50D9-4A57-8760-F8F6A43FD219}"/>
              </a:ext>
            </a:extLst>
          </p:cNvPr>
          <p:cNvPicPr>
            <a:picLocks noChangeAspect="1"/>
          </p:cNvPicPr>
          <p:nvPr/>
        </p:nvPicPr>
        <p:blipFill>
          <a:blip r:embed="rId3"/>
          <a:stretch>
            <a:fillRect/>
          </a:stretch>
        </p:blipFill>
        <p:spPr>
          <a:xfrm>
            <a:off x="-120520" y="332656"/>
            <a:ext cx="9385040" cy="5229200"/>
          </a:xfrm>
          <a:prstGeom prst="rect">
            <a:avLst/>
          </a:prstGeom>
        </p:spPr>
      </p:pic>
    </p:spTree>
    <p:extLst>
      <p:ext uri="{BB962C8B-B14F-4D97-AF65-F5344CB8AC3E}">
        <p14:creationId xmlns:p14="http://schemas.microsoft.com/office/powerpoint/2010/main" val="306789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E9322CE-6561-8D2B-48B8-7253FC0DF12B}"/>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13</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313D917E-049B-BFD7-705F-B9EF28FEE617}"/>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CA105B98-62E7-C346-87A3-6004FDE98274}"/>
              </a:ext>
            </a:extLst>
          </p:cNvPr>
          <p:cNvPicPr>
            <a:picLocks noChangeAspect="1"/>
          </p:cNvPicPr>
          <p:nvPr/>
        </p:nvPicPr>
        <p:blipFill>
          <a:blip r:embed="rId3"/>
          <a:stretch>
            <a:fillRect/>
          </a:stretch>
        </p:blipFill>
        <p:spPr>
          <a:xfrm>
            <a:off x="-14946" y="260648"/>
            <a:ext cx="9158946" cy="5200266"/>
          </a:xfrm>
          <a:prstGeom prst="rect">
            <a:avLst/>
          </a:prstGeom>
          <a:ln>
            <a:noFill/>
          </a:ln>
        </p:spPr>
      </p:pic>
      <p:sp>
        <p:nvSpPr>
          <p:cNvPr id="6" name="Tekstvak 5">
            <a:extLst>
              <a:ext uri="{FF2B5EF4-FFF2-40B4-BE49-F238E27FC236}">
                <a16:creationId xmlns:a16="http://schemas.microsoft.com/office/drawing/2014/main" id="{F6E0D709-3A02-A98A-B718-B06F025C5064}"/>
              </a:ext>
            </a:extLst>
          </p:cNvPr>
          <p:cNvSpPr txBox="1"/>
          <p:nvPr/>
        </p:nvSpPr>
        <p:spPr>
          <a:xfrm>
            <a:off x="4067944" y="2140701"/>
            <a:ext cx="1728192" cy="720080"/>
          </a:xfrm>
          <a:prstGeom prst="rect">
            <a:avLst/>
          </a:prstGeom>
          <a:noFill/>
          <a:ln w="34925">
            <a:solidFill>
              <a:srgbClr val="C00000"/>
            </a:solidFill>
          </a:ln>
        </p:spPr>
        <p:txBody>
          <a:bodyPr wrap="square" rtlCol="0">
            <a:spAutoFit/>
          </a:bodyPr>
          <a:lstStyle/>
          <a:p>
            <a:endParaRPr lang="nl-NL" dirty="0"/>
          </a:p>
        </p:txBody>
      </p:sp>
      <p:sp>
        <p:nvSpPr>
          <p:cNvPr id="7" name="Tekstvak 6">
            <a:extLst>
              <a:ext uri="{FF2B5EF4-FFF2-40B4-BE49-F238E27FC236}">
                <a16:creationId xmlns:a16="http://schemas.microsoft.com/office/drawing/2014/main" id="{7179085A-B309-8FBE-40FE-914ED465A784}"/>
              </a:ext>
            </a:extLst>
          </p:cNvPr>
          <p:cNvSpPr txBox="1"/>
          <p:nvPr/>
        </p:nvSpPr>
        <p:spPr>
          <a:xfrm>
            <a:off x="6228184" y="3068960"/>
            <a:ext cx="2232248" cy="936104"/>
          </a:xfrm>
          <a:prstGeom prst="rect">
            <a:avLst/>
          </a:prstGeom>
          <a:noFill/>
          <a:ln w="34925">
            <a:solidFill>
              <a:srgbClr val="C00000"/>
            </a:solidFill>
          </a:ln>
        </p:spPr>
        <p:txBody>
          <a:bodyPr wrap="square" rtlCol="0">
            <a:spAutoFit/>
          </a:bodyPr>
          <a:lstStyle/>
          <a:p>
            <a:endParaRPr lang="nl-NL" dirty="0"/>
          </a:p>
        </p:txBody>
      </p:sp>
    </p:spTree>
    <p:extLst>
      <p:ext uri="{BB962C8B-B14F-4D97-AF65-F5344CB8AC3E}">
        <p14:creationId xmlns:p14="http://schemas.microsoft.com/office/powerpoint/2010/main" val="5861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8E7E9FD-0830-43C1-8982-3C81339371A5}"/>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14</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8D338CF3-8456-6642-1A28-B4B4C91B5BAE}"/>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EFF4E2F4-D4C1-8989-BB36-D6CFD31ADA3D}"/>
              </a:ext>
            </a:extLst>
          </p:cNvPr>
          <p:cNvPicPr>
            <a:picLocks noChangeAspect="1"/>
          </p:cNvPicPr>
          <p:nvPr/>
        </p:nvPicPr>
        <p:blipFill>
          <a:blip r:embed="rId3"/>
          <a:stretch>
            <a:fillRect/>
          </a:stretch>
        </p:blipFill>
        <p:spPr>
          <a:xfrm>
            <a:off x="-130057" y="260648"/>
            <a:ext cx="9404113" cy="5277061"/>
          </a:xfrm>
          <a:prstGeom prst="rect">
            <a:avLst/>
          </a:prstGeom>
        </p:spPr>
      </p:pic>
    </p:spTree>
    <p:extLst>
      <p:ext uri="{BB962C8B-B14F-4D97-AF65-F5344CB8AC3E}">
        <p14:creationId xmlns:p14="http://schemas.microsoft.com/office/powerpoint/2010/main" val="287760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31BFC3A-652A-B182-A746-DD76FEFA7063}"/>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15</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879CE38D-1680-D3AD-040C-32D1A3946C17}"/>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9EBF324E-ED43-2959-9E87-B23246CAE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345" y="836712"/>
            <a:ext cx="5896610" cy="4655185"/>
          </a:xfrm>
          <a:prstGeom prst="rect">
            <a:avLst/>
          </a:prstGeom>
        </p:spPr>
      </p:pic>
      <p:sp>
        <p:nvSpPr>
          <p:cNvPr id="5" name="Tekstvak 4">
            <a:extLst>
              <a:ext uri="{FF2B5EF4-FFF2-40B4-BE49-F238E27FC236}">
                <a16:creationId xmlns:a16="http://schemas.microsoft.com/office/drawing/2014/main" id="{B1B2BC82-B411-604B-8A6B-B1F44DCB2C57}"/>
              </a:ext>
            </a:extLst>
          </p:cNvPr>
          <p:cNvSpPr txBox="1"/>
          <p:nvPr/>
        </p:nvSpPr>
        <p:spPr>
          <a:xfrm>
            <a:off x="597073" y="467380"/>
            <a:ext cx="5760640" cy="369332"/>
          </a:xfrm>
          <a:prstGeom prst="rect">
            <a:avLst/>
          </a:prstGeom>
          <a:noFill/>
        </p:spPr>
        <p:txBody>
          <a:bodyPr wrap="square" rtlCol="0">
            <a:spAutoFit/>
          </a:bodyPr>
          <a:lstStyle/>
          <a:p>
            <a:r>
              <a:rPr lang="nl-NL" dirty="0" err="1"/>
              <a:t>IBD</a:t>
            </a:r>
            <a:r>
              <a:rPr lang="nl-NL" i="1" dirty="0" err="1"/>
              <a:t>north</a:t>
            </a:r>
            <a:r>
              <a:rPr lang="nl-NL" dirty="0"/>
              <a:t> zwangerschapsprotocol</a:t>
            </a:r>
          </a:p>
        </p:txBody>
      </p:sp>
      <p:pic>
        <p:nvPicPr>
          <p:cNvPr id="7" name="Afbeelding 6">
            <a:extLst>
              <a:ext uri="{FF2B5EF4-FFF2-40B4-BE49-F238E27FC236}">
                <a16:creationId xmlns:a16="http://schemas.microsoft.com/office/drawing/2014/main" id="{996620A4-FE8F-7F5F-BB93-B4E5E97347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713" y="434545"/>
            <a:ext cx="2708920" cy="2708920"/>
          </a:xfrm>
          <a:prstGeom prst="rect">
            <a:avLst/>
          </a:prstGeom>
        </p:spPr>
      </p:pic>
    </p:spTree>
    <p:extLst>
      <p:ext uri="{BB962C8B-B14F-4D97-AF65-F5344CB8AC3E}">
        <p14:creationId xmlns:p14="http://schemas.microsoft.com/office/powerpoint/2010/main" val="3122115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B26EF6C-A11A-27B3-898D-97FD2F2A0C9B}"/>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16</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ABE75B7E-1C8E-9886-08E9-F92EA7F687F9}"/>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B2FAE271-F997-C4A3-D441-D33A7706BC1A}"/>
              </a:ext>
            </a:extLst>
          </p:cNvPr>
          <p:cNvPicPr>
            <a:picLocks noChangeAspect="1"/>
          </p:cNvPicPr>
          <p:nvPr/>
        </p:nvPicPr>
        <p:blipFill>
          <a:blip r:embed="rId3"/>
          <a:stretch>
            <a:fillRect/>
          </a:stretch>
        </p:blipFill>
        <p:spPr>
          <a:xfrm>
            <a:off x="-108521" y="188640"/>
            <a:ext cx="9589589" cy="5400600"/>
          </a:xfrm>
          <a:prstGeom prst="rect">
            <a:avLst/>
          </a:prstGeom>
        </p:spPr>
      </p:pic>
    </p:spTree>
    <p:extLst>
      <p:ext uri="{BB962C8B-B14F-4D97-AF65-F5344CB8AC3E}">
        <p14:creationId xmlns:p14="http://schemas.microsoft.com/office/powerpoint/2010/main" val="87120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8F010A-9285-2EB0-7CBB-01A77F68BAB6}"/>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60917D2-6F11-8008-03D2-4ED09D121CE3}"/>
              </a:ext>
            </a:extLst>
          </p:cNvPr>
          <p:cNvSpPr>
            <a:spLocks noGrp="1"/>
          </p:cNvSpPr>
          <p:nvPr>
            <p:ph type="subTitle" idx="1"/>
          </p:nvPr>
        </p:nvSpPr>
        <p:spPr/>
        <p:txBody>
          <a:bodyPr/>
          <a:lstStyle/>
          <a:p>
            <a:endParaRPr lang="nl-NL"/>
          </a:p>
        </p:txBody>
      </p:sp>
      <p:sp>
        <p:nvSpPr>
          <p:cNvPr id="4" name="Tijdelijke aanduiding voor voettekst 3">
            <a:extLst>
              <a:ext uri="{FF2B5EF4-FFF2-40B4-BE49-F238E27FC236}">
                <a16:creationId xmlns:a16="http://schemas.microsoft.com/office/drawing/2014/main" id="{E26D9D7A-A4F6-55CC-A365-22ACB3F933B4}"/>
              </a:ext>
            </a:extLst>
          </p:cNvPr>
          <p:cNvSpPr>
            <a:spLocks noGrp="1"/>
          </p:cNvSpPr>
          <p:nvPr>
            <p:ph type="ftr" sz="quarter" idx="11"/>
          </p:nvPr>
        </p:nvSpPr>
        <p:spPr/>
        <p:txBody>
          <a:bodyPr/>
          <a:lstStyle/>
          <a:p>
            <a:pPr>
              <a:defRPr/>
            </a:pPr>
            <a:endParaRPr lang="nl-NL">
              <a:solidFill>
                <a:srgbClr val="FFFFFF"/>
              </a:solidFill>
            </a:endParaRPr>
          </a:p>
        </p:txBody>
      </p:sp>
      <p:sp>
        <p:nvSpPr>
          <p:cNvPr id="5" name="Tijdelijke aanduiding voor dianummer 4">
            <a:extLst>
              <a:ext uri="{FF2B5EF4-FFF2-40B4-BE49-F238E27FC236}">
                <a16:creationId xmlns:a16="http://schemas.microsoft.com/office/drawing/2014/main" id="{553788A4-A74A-9D63-1019-4BDDDB09A830}"/>
              </a:ext>
            </a:extLst>
          </p:cNvPr>
          <p:cNvSpPr>
            <a:spLocks noGrp="1"/>
          </p:cNvSpPr>
          <p:nvPr>
            <p:ph type="sldNum" sz="quarter" idx="12"/>
          </p:nvPr>
        </p:nvSpPr>
        <p:spPr/>
        <p:txBody>
          <a:bodyPr/>
          <a:lstStyle/>
          <a:p>
            <a:pPr>
              <a:defRPr/>
            </a:pPr>
            <a:fld id="{9B6C88CC-061C-1345-A040-D0895D2587AC}" type="slidenum">
              <a:rPr lang="nl-NL" smtClean="0">
                <a:solidFill>
                  <a:srgbClr val="FFFFFF"/>
                </a:solidFill>
              </a:rPr>
              <a:pPr>
                <a:defRPr/>
              </a:pPr>
              <a:t>17</a:t>
            </a:fld>
            <a:endParaRPr lang="nl-NL">
              <a:solidFill>
                <a:srgbClr val="FFFFFF"/>
              </a:solidFill>
            </a:endParaRPr>
          </a:p>
        </p:txBody>
      </p:sp>
      <p:pic>
        <p:nvPicPr>
          <p:cNvPr id="7" name="slide.url=https://www.polleverywhere.com/multiple_choice_polls/bM8nfYSkePMuPLu8ZsPg5?state=opened&amp;flow=Default&amp;onscreen=persist">
            <a:extLst>
              <a:ext uri="{FF2B5EF4-FFF2-40B4-BE49-F238E27FC236}">
                <a16:creationId xmlns:a16="http://schemas.microsoft.com/office/drawing/2014/main" id="{C12CF993-A6A2-D8D0-0743-78E34351CD1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980805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9394BA5-5C9D-4A4C-A489-8893A226F4A7}"/>
              </a:ext>
            </a:extLst>
          </p:cNvPr>
          <p:cNvSpPr>
            <a:spLocks noGrp="1"/>
          </p:cNvSpPr>
          <p:nvPr>
            <p:ph type="sldNum" sz="quarter" idx="10"/>
          </p:nvPr>
        </p:nvSpPr>
        <p:spPr/>
        <p:txBody>
          <a:bodyPr/>
          <a:lstStyle/>
          <a:p>
            <a:pPr>
              <a:defRPr/>
            </a:pPr>
            <a:fld id="{60974809-1CA6-6743-AD1E-A86FFF3846F9}" type="slidenum">
              <a:rPr lang="nl-NL" smtClean="0">
                <a:solidFill>
                  <a:srgbClr val="FFFFFF"/>
                </a:solidFill>
              </a:rPr>
              <a:pPr>
                <a:defRPr/>
              </a:pPr>
              <a:t>18</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C0D423D0-A665-4751-B07C-BA0F1B521533}"/>
              </a:ext>
            </a:extLst>
          </p:cNvPr>
          <p:cNvSpPr>
            <a:spLocks noGrp="1"/>
          </p:cNvSpPr>
          <p:nvPr>
            <p:ph type="ftr" sz="quarter" idx="11"/>
          </p:nvPr>
        </p:nvSpPr>
        <p:spPr/>
        <p:txBody>
          <a:bodyPr/>
          <a:lstStyle/>
          <a:p>
            <a:pPr>
              <a:defRPr/>
            </a:pPr>
            <a:r>
              <a:rPr lang="nl-NL" dirty="0" err="1">
                <a:solidFill>
                  <a:srgbClr val="FFFFFF"/>
                </a:solidFill>
              </a:rPr>
              <a:t>Mahadevan</a:t>
            </a:r>
            <a:r>
              <a:rPr lang="nl-NL" dirty="0">
                <a:solidFill>
                  <a:srgbClr val="FFFFFF"/>
                </a:solidFill>
              </a:rPr>
              <a:t> U, Gastroenterology, </a:t>
            </a:r>
            <a:r>
              <a:rPr lang="nl-NL" dirty="0" err="1">
                <a:solidFill>
                  <a:srgbClr val="FFFFFF"/>
                </a:solidFill>
              </a:rPr>
              <a:t>March</a:t>
            </a:r>
            <a:r>
              <a:rPr lang="nl-NL" dirty="0">
                <a:solidFill>
                  <a:srgbClr val="FFFFFF"/>
                </a:solidFill>
              </a:rPr>
              <a:t> 2021, 1131-1139 </a:t>
            </a:r>
          </a:p>
        </p:txBody>
      </p:sp>
      <p:pic>
        <p:nvPicPr>
          <p:cNvPr id="2050" name="Picture 2">
            <a:extLst>
              <a:ext uri="{FF2B5EF4-FFF2-40B4-BE49-F238E27FC236}">
                <a16:creationId xmlns:a16="http://schemas.microsoft.com/office/drawing/2014/main" id="{8768A639-81A1-48BB-99CE-C49ACF1965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75637"/>
            <a:ext cx="8722618" cy="338437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02F4AD1C-2F02-4F84-9087-0DFF7747BD45}"/>
              </a:ext>
            </a:extLst>
          </p:cNvPr>
          <p:cNvSpPr txBox="1"/>
          <p:nvPr/>
        </p:nvSpPr>
        <p:spPr>
          <a:xfrm>
            <a:off x="210691" y="3933056"/>
            <a:ext cx="8722618" cy="646331"/>
          </a:xfrm>
          <a:prstGeom prst="rect">
            <a:avLst/>
          </a:prstGeom>
          <a:noFill/>
          <a:ln>
            <a:solidFill>
              <a:schemeClr val="tx1"/>
            </a:solidFill>
          </a:ln>
        </p:spPr>
        <p:txBody>
          <a:bodyPr wrap="square" rtlCol="0">
            <a:spAutoFit/>
          </a:bodyPr>
          <a:lstStyle/>
          <a:p>
            <a:r>
              <a:rPr lang="en-US" dirty="0"/>
              <a:t>Infants of mothers receiving thiopurines or combination therapy had significantly increased birth weight.</a:t>
            </a:r>
            <a:endParaRPr lang="nl-NL" dirty="0"/>
          </a:p>
        </p:txBody>
      </p:sp>
      <p:sp>
        <p:nvSpPr>
          <p:cNvPr id="5" name="Tekstvak 4">
            <a:extLst>
              <a:ext uri="{FF2B5EF4-FFF2-40B4-BE49-F238E27FC236}">
                <a16:creationId xmlns:a16="http://schemas.microsoft.com/office/drawing/2014/main" id="{3C05A5A5-6686-4938-A13C-E953E804C95F}"/>
              </a:ext>
            </a:extLst>
          </p:cNvPr>
          <p:cNvSpPr txBox="1"/>
          <p:nvPr/>
        </p:nvSpPr>
        <p:spPr>
          <a:xfrm>
            <a:off x="210691" y="4869160"/>
            <a:ext cx="8722618" cy="646331"/>
          </a:xfrm>
          <a:prstGeom prst="rect">
            <a:avLst/>
          </a:prstGeom>
          <a:noFill/>
          <a:ln>
            <a:solidFill>
              <a:schemeClr val="tx1"/>
            </a:solidFill>
          </a:ln>
        </p:spPr>
        <p:txBody>
          <a:bodyPr wrap="square" rtlCol="0">
            <a:spAutoFit/>
          </a:bodyPr>
          <a:lstStyle/>
          <a:p>
            <a:r>
              <a:rPr lang="en-US" dirty="0"/>
              <a:t>There is no strong rationale to withhold biologic therapy in any pregnant IBD patient based on available evidence from PIANO and other international studies.</a:t>
            </a:r>
            <a:endParaRPr lang="nl-NL" dirty="0"/>
          </a:p>
        </p:txBody>
      </p:sp>
    </p:spTree>
    <p:extLst>
      <p:ext uri="{BB962C8B-B14F-4D97-AF65-F5344CB8AC3E}">
        <p14:creationId xmlns:p14="http://schemas.microsoft.com/office/powerpoint/2010/main" val="1922557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36927CD-9C5F-AF46-EE26-D3120F0D18D3}"/>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19</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690E164A-4DC6-0173-F579-BC5FDC32D561}"/>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52103328-A777-743B-D3A9-794546608942}"/>
              </a:ext>
            </a:extLst>
          </p:cNvPr>
          <p:cNvPicPr>
            <a:picLocks noChangeAspect="1"/>
          </p:cNvPicPr>
          <p:nvPr/>
        </p:nvPicPr>
        <p:blipFill>
          <a:blip r:embed="rId3"/>
          <a:stretch>
            <a:fillRect/>
          </a:stretch>
        </p:blipFill>
        <p:spPr>
          <a:xfrm>
            <a:off x="-144524" y="0"/>
            <a:ext cx="9433048" cy="5274692"/>
          </a:xfrm>
          <a:prstGeom prst="rect">
            <a:avLst/>
          </a:prstGeom>
        </p:spPr>
      </p:pic>
      <p:sp>
        <p:nvSpPr>
          <p:cNvPr id="5" name="Tekstvak 4">
            <a:extLst>
              <a:ext uri="{FF2B5EF4-FFF2-40B4-BE49-F238E27FC236}">
                <a16:creationId xmlns:a16="http://schemas.microsoft.com/office/drawing/2014/main" id="{8C5CCB22-74C8-ECBE-2724-F4167DE27840}"/>
              </a:ext>
            </a:extLst>
          </p:cNvPr>
          <p:cNvSpPr txBox="1"/>
          <p:nvPr/>
        </p:nvSpPr>
        <p:spPr>
          <a:xfrm>
            <a:off x="3851920" y="908720"/>
            <a:ext cx="2808312" cy="523220"/>
          </a:xfrm>
          <a:prstGeom prst="rect">
            <a:avLst/>
          </a:prstGeom>
          <a:noFill/>
        </p:spPr>
        <p:txBody>
          <a:bodyPr wrap="square" rtlCol="0">
            <a:spAutoFit/>
          </a:bodyPr>
          <a:lstStyle/>
          <a:p>
            <a:r>
              <a:rPr lang="nl-NL" sz="2800" b="1" dirty="0" err="1">
                <a:solidFill>
                  <a:srgbClr val="FF0000"/>
                </a:solidFill>
              </a:rPr>
              <a:t>Flare</a:t>
            </a:r>
            <a:endParaRPr lang="nl-NL" sz="2800" b="1" dirty="0">
              <a:solidFill>
                <a:srgbClr val="FF0000"/>
              </a:solidFill>
            </a:endParaRPr>
          </a:p>
        </p:txBody>
      </p:sp>
    </p:spTree>
    <p:extLst>
      <p:ext uri="{BB962C8B-B14F-4D97-AF65-F5344CB8AC3E}">
        <p14:creationId xmlns:p14="http://schemas.microsoft.com/office/powerpoint/2010/main" val="318573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64CA9-C3D7-06AB-16B9-AC6420188C05}"/>
              </a:ext>
            </a:extLst>
          </p:cNvPr>
          <p:cNvSpPr>
            <a:spLocks noGrp="1"/>
          </p:cNvSpPr>
          <p:nvPr>
            <p:ph type="ctrTitle"/>
          </p:nvPr>
        </p:nvSpPr>
        <p:spPr/>
        <p:txBody>
          <a:bodyPr/>
          <a:lstStyle/>
          <a:p>
            <a:r>
              <a:rPr lang="nl-NL" dirty="0"/>
              <a:t>Leerdoelen</a:t>
            </a:r>
          </a:p>
        </p:txBody>
      </p:sp>
      <p:sp>
        <p:nvSpPr>
          <p:cNvPr id="3" name="Tijdelijke aanduiding voor inhoud 2">
            <a:extLst>
              <a:ext uri="{FF2B5EF4-FFF2-40B4-BE49-F238E27FC236}">
                <a16:creationId xmlns:a16="http://schemas.microsoft.com/office/drawing/2014/main" id="{4EC87757-4EAA-B4FE-D16C-0517ABFD59D5}"/>
              </a:ext>
            </a:extLst>
          </p:cNvPr>
          <p:cNvSpPr>
            <a:spLocks noGrp="1"/>
          </p:cNvSpPr>
          <p:nvPr>
            <p:ph sz="quarter" idx="13"/>
          </p:nvPr>
        </p:nvSpPr>
        <p:spPr/>
        <p:txBody>
          <a:bodyPr/>
          <a:lstStyle/>
          <a:p>
            <a:r>
              <a:rPr lang="nl-NL" dirty="0"/>
              <a:t>Ziektebeloop tijdens zwangerschap</a:t>
            </a:r>
          </a:p>
          <a:p>
            <a:endParaRPr lang="nl-NL" dirty="0"/>
          </a:p>
          <a:p>
            <a:r>
              <a:rPr lang="nl-NL" dirty="0"/>
              <a:t>Hoe behandel je een exacerbatie?</a:t>
            </a:r>
          </a:p>
          <a:p>
            <a:endParaRPr lang="nl-NL" dirty="0"/>
          </a:p>
          <a:p>
            <a:r>
              <a:rPr lang="nl-NL" dirty="0"/>
              <a:t>Welke geneesmiddelen wel en niet?</a:t>
            </a:r>
          </a:p>
          <a:p>
            <a:endParaRPr lang="nl-NL" dirty="0"/>
          </a:p>
          <a:p>
            <a:endParaRPr lang="nl-NL" dirty="0"/>
          </a:p>
        </p:txBody>
      </p:sp>
      <p:sp>
        <p:nvSpPr>
          <p:cNvPr id="4" name="Tijdelijke aanduiding voor dianummer 3">
            <a:extLst>
              <a:ext uri="{FF2B5EF4-FFF2-40B4-BE49-F238E27FC236}">
                <a16:creationId xmlns:a16="http://schemas.microsoft.com/office/drawing/2014/main" id="{4567CBF3-0500-99E0-7666-DD2B6EDB5DC9}"/>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2</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80EE72F8-9120-FBDC-9976-8E41484F868B}"/>
              </a:ext>
            </a:extLst>
          </p:cNvPr>
          <p:cNvSpPr>
            <a:spLocks noGrp="1"/>
          </p:cNvSpPr>
          <p:nvPr>
            <p:ph type="ftr" sz="quarter" idx="15"/>
          </p:nvPr>
        </p:nvSpPr>
        <p:spPr/>
        <p:txBody>
          <a:bodyPr/>
          <a:lstStyle/>
          <a:p>
            <a:pPr>
              <a:defRPr/>
            </a:pPr>
            <a:endParaRPr lang="nl-NL">
              <a:solidFill>
                <a:srgbClr val="FFFFFF"/>
              </a:solidFill>
            </a:endParaRPr>
          </a:p>
        </p:txBody>
      </p:sp>
    </p:spTree>
    <p:extLst>
      <p:ext uri="{BB962C8B-B14F-4D97-AF65-F5344CB8AC3E}">
        <p14:creationId xmlns:p14="http://schemas.microsoft.com/office/powerpoint/2010/main" val="2131383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7A69FDD-01EA-2C92-8BAD-F51E820BDABA}"/>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20</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8831EAF2-624D-11A0-3A29-B705B721D16F}"/>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EEC32D05-BCB5-9034-7E7E-5F5771C67565}"/>
              </a:ext>
            </a:extLst>
          </p:cNvPr>
          <p:cNvPicPr>
            <a:picLocks noChangeAspect="1"/>
          </p:cNvPicPr>
          <p:nvPr/>
        </p:nvPicPr>
        <p:blipFill>
          <a:blip r:embed="rId3"/>
          <a:stretch>
            <a:fillRect/>
          </a:stretch>
        </p:blipFill>
        <p:spPr>
          <a:xfrm>
            <a:off x="-274175" y="332656"/>
            <a:ext cx="9447433" cy="5260074"/>
          </a:xfrm>
          <a:prstGeom prst="rect">
            <a:avLst/>
          </a:prstGeom>
        </p:spPr>
      </p:pic>
    </p:spTree>
    <p:extLst>
      <p:ext uri="{BB962C8B-B14F-4D97-AF65-F5344CB8AC3E}">
        <p14:creationId xmlns:p14="http://schemas.microsoft.com/office/powerpoint/2010/main" val="3778635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71B8533-ED15-E297-2541-2ECB8E5783A0}"/>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21</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1123275F-8F87-4EE1-74DC-C276EE7B8B50}"/>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ED6C23B1-086B-C0C3-3C94-40E13AF63BD7}"/>
              </a:ext>
            </a:extLst>
          </p:cNvPr>
          <p:cNvPicPr>
            <a:picLocks noChangeAspect="1"/>
          </p:cNvPicPr>
          <p:nvPr/>
        </p:nvPicPr>
        <p:blipFill>
          <a:blip r:embed="rId3"/>
          <a:stretch>
            <a:fillRect/>
          </a:stretch>
        </p:blipFill>
        <p:spPr>
          <a:xfrm>
            <a:off x="0" y="260648"/>
            <a:ext cx="9238166" cy="5220384"/>
          </a:xfrm>
          <a:prstGeom prst="rect">
            <a:avLst/>
          </a:prstGeom>
        </p:spPr>
      </p:pic>
    </p:spTree>
    <p:extLst>
      <p:ext uri="{BB962C8B-B14F-4D97-AF65-F5344CB8AC3E}">
        <p14:creationId xmlns:p14="http://schemas.microsoft.com/office/powerpoint/2010/main" val="4021259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55538" y="188893"/>
            <a:ext cx="8460496" cy="954107"/>
          </a:xfrm>
        </p:spPr>
        <p:txBody>
          <a:bodyPr/>
          <a:lstStyle/>
          <a:p>
            <a:r>
              <a:rPr lang="en-GB" dirty="0" err="1"/>
              <a:t>Spiegels</a:t>
            </a:r>
            <a:r>
              <a:rPr lang="en-GB" dirty="0"/>
              <a:t> anti-TNF </a:t>
            </a:r>
            <a:r>
              <a:rPr lang="en-GB" dirty="0" err="1"/>
              <a:t>te</a:t>
            </a:r>
            <a:r>
              <a:rPr lang="en-GB" dirty="0"/>
              <a:t> </a:t>
            </a:r>
            <a:r>
              <a:rPr lang="en-GB" dirty="0" err="1"/>
              <a:t>meten</a:t>
            </a:r>
            <a:r>
              <a:rPr lang="en-GB" dirty="0"/>
              <a:t> in </a:t>
            </a:r>
            <a:r>
              <a:rPr lang="en-GB" dirty="0" err="1"/>
              <a:t>navelstreng</a:t>
            </a:r>
            <a:r>
              <a:rPr lang="en-GB" dirty="0"/>
              <a:t> </a:t>
            </a:r>
            <a:r>
              <a:rPr lang="en-GB" dirty="0" err="1"/>
              <a:t>bloed</a:t>
            </a:r>
            <a:endParaRPr lang="en-GB" dirty="0"/>
          </a:p>
        </p:txBody>
      </p:sp>
      <p:sp>
        <p:nvSpPr>
          <p:cNvPr id="4" name="Tijdelijke aanduiding voor dianummer 3"/>
          <p:cNvSpPr>
            <a:spLocks noGrp="1"/>
          </p:cNvSpPr>
          <p:nvPr>
            <p:ph type="sldNum" sz="quarter" idx="14"/>
          </p:nvPr>
        </p:nvSpPr>
        <p:spPr/>
        <p:txBody>
          <a:bodyPr/>
          <a:lstStyle/>
          <a:p>
            <a:pPr>
              <a:defRPr/>
            </a:pPr>
            <a:fld id="{BC947437-E6B8-3748-A6BF-6C760294A14E}" type="slidenum">
              <a:rPr lang="nl-NL" smtClean="0"/>
              <a:pPr>
                <a:defRPr/>
              </a:pPr>
              <a:t>22</a:t>
            </a:fld>
            <a:endParaRPr lang="nl-NL"/>
          </a:p>
        </p:txBody>
      </p:sp>
      <p:sp>
        <p:nvSpPr>
          <p:cNvPr id="5" name="Tijdelijke aanduiding voor voettekst 4"/>
          <p:cNvSpPr>
            <a:spLocks noGrp="1"/>
          </p:cNvSpPr>
          <p:nvPr>
            <p:ph type="ftr" sz="quarter" idx="15"/>
          </p:nvPr>
        </p:nvSpPr>
        <p:spPr/>
        <p:txBody>
          <a:bodyPr/>
          <a:lstStyle/>
          <a:p>
            <a:pPr>
              <a:defRPr/>
            </a:pPr>
            <a:endParaRPr lang="nl-NL"/>
          </a:p>
        </p:txBody>
      </p:sp>
      <p:pic>
        <p:nvPicPr>
          <p:cNvPr id="6" name="Picture 7"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16" y="1143000"/>
            <a:ext cx="3975100" cy="4457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kstvak 6"/>
          <p:cNvSpPr txBox="1"/>
          <p:nvPr/>
        </p:nvSpPr>
        <p:spPr>
          <a:xfrm>
            <a:off x="4981222" y="1693333"/>
            <a:ext cx="3586778" cy="1969770"/>
          </a:xfrm>
          <a:prstGeom prst="rect">
            <a:avLst/>
          </a:prstGeom>
          <a:noFill/>
        </p:spPr>
        <p:txBody>
          <a:bodyPr wrap="square" rtlCol="0">
            <a:spAutoFit/>
          </a:bodyPr>
          <a:lstStyle/>
          <a:p>
            <a:pPr eaLnBrk="1" hangingPunct="1"/>
            <a:r>
              <a:rPr lang="en-US" dirty="0"/>
              <a:t>Anti-TNF Levels in Cord Blood at Birth are Associated with Anti-TNF Type</a:t>
            </a:r>
          </a:p>
          <a:p>
            <a:pPr eaLnBrk="1" hangingPunct="1"/>
            <a:r>
              <a:rPr lang="en-US" dirty="0" err="1"/>
              <a:t>Kanis</a:t>
            </a:r>
            <a:r>
              <a:rPr lang="en-US" dirty="0"/>
              <a:t> et al. </a:t>
            </a:r>
          </a:p>
          <a:p>
            <a:pPr eaLnBrk="1" hangingPunct="1"/>
            <a:r>
              <a:rPr lang="en-US" sz="1600" dirty="0"/>
              <a:t>J </a:t>
            </a:r>
            <a:r>
              <a:rPr lang="en-US" sz="1600" dirty="0" err="1"/>
              <a:t>Crohns</a:t>
            </a:r>
            <a:r>
              <a:rPr lang="en-US" sz="1600" dirty="0"/>
              <a:t> Colitis. 2018;12(8):939-947. doi:10.1093/</a:t>
            </a:r>
            <a:r>
              <a:rPr lang="en-US" sz="1600" dirty="0" err="1"/>
              <a:t>ecco-jcc</a:t>
            </a:r>
            <a:r>
              <a:rPr lang="en-US" sz="1600" dirty="0"/>
              <a:t>/jjy058</a:t>
            </a:r>
          </a:p>
          <a:p>
            <a:endParaRPr lang="en-GB" dirty="0"/>
          </a:p>
        </p:txBody>
      </p:sp>
    </p:spTree>
    <p:extLst>
      <p:ext uri="{BB962C8B-B14F-4D97-AF65-F5344CB8AC3E}">
        <p14:creationId xmlns:p14="http://schemas.microsoft.com/office/powerpoint/2010/main" val="177789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64179B-04CC-4D60-87E6-488BBEFFDB79}"/>
              </a:ext>
            </a:extLst>
          </p:cNvPr>
          <p:cNvSpPr>
            <a:spLocks noGrp="1"/>
          </p:cNvSpPr>
          <p:nvPr>
            <p:ph type="ctrTitle"/>
          </p:nvPr>
        </p:nvSpPr>
        <p:spPr/>
        <p:txBody>
          <a:bodyPr/>
          <a:lstStyle/>
          <a:p>
            <a:r>
              <a:rPr lang="nl-NL" dirty="0" err="1"/>
              <a:t>Post-partum</a:t>
            </a:r>
            <a:r>
              <a:rPr lang="nl-NL" dirty="0"/>
              <a:t> </a:t>
            </a:r>
          </a:p>
        </p:txBody>
      </p:sp>
      <p:sp>
        <p:nvSpPr>
          <p:cNvPr id="3" name="Tijdelijke aanduiding voor inhoud 2">
            <a:extLst>
              <a:ext uri="{FF2B5EF4-FFF2-40B4-BE49-F238E27FC236}">
                <a16:creationId xmlns:a16="http://schemas.microsoft.com/office/drawing/2014/main" id="{F2A5CD27-68F6-4509-9321-CB8E5386457B}"/>
              </a:ext>
            </a:extLst>
          </p:cNvPr>
          <p:cNvSpPr>
            <a:spLocks noGrp="1"/>
          </p:cNvSpPr>
          <p:nvPr>
            <p:ph sz="quarter" idx="13"/>
          </p:nvPr>
        </p:nvSpPr>
        <p:spPr/>
        <p:txBody>
          <a:bodyPr/>
          <a:lstStyle/>
          <a:p>
            <a:r>
              <a:rPr lang="nl-NL" dirty="0"/>
              <a:t>UC; beducht voor postpartum exacerbaties (40% </a:t>
            </a:r>
            <a:r>
              <a:rPr lang="nl-NL" dirty="0" err="1"/>
              <a:t>vs</a:t>
            </a:r>
            <a:r>
              <a:rPr lang="nl-NL" dirty="0"/>
              <a:t> 19%)</a:t>
            </a:r>
          </a:p>
          <a:p>
            <a:r>
              <a:rPr lang="nl-NL" dirty="0"/>
              <a:t>CD; geen verhoogd risico op exacerbaties, zelfs daling exacerbaties risico 5 jaar postpartum. </a:t>
            </a:r>
          </a:p>
        </p:txBody>
      </p:sp>
      <p:sp>
        <p:nvSpPr>
          <p:cNvPr id="4" name="Tijdelijke aanduiding voor dianummer 3">
            <a:extLst>
              <a:ext uri="{FF2B5EF4-FFF2-40B4-BE49-F238E27FC236}">
                <a16:creationId xmlns:a16="http://schemas.microsoft.com/office/drawing/2014/main" id="{5FA132F4-E21C-4245-9CAB-FAFCEEF06230}"/>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23</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8F7835C8-365A-4507-9D71-B98D4EE4754B}"/>
              </a:ext>
            </a:extLst>
          </p:cNvPr>
          <p:cNvSpPr>
            <a:spLocks noGrp="1"/>
          </p:cNvSpPr>
          <p:nvPr>
            <p:ph type="ftr" sz="quarter" idx="15"/>
          </p:nvPr>
        </p:nvSpPr>
        <p:spPr/>
        <p:txBody>
          <a:bodyPr/>
          <a:lstStyle/>
          <a:p>
            <a:pPr>
              <a:defRPr/>
            </a:pPr>
            <a:r>
              <a:rPr lang="nl-NL" dirty="0">
                <a:solidFill>
                  <a:srgbClr val="FFFFFF"/>
                </a:solidFill>
              </a:rPr>
              <a:t>Long MD, </a:t>
            </a:r>
            <a:r>
              <a:rPr lang="nl-NL" dirty="0" err="1">
                <a:solidFill>
                  <a:srgbClr val="FFFFFF"/>
                </a:solidFill>
              </a:rPr>
              <a:t>Clin</a:t>
            </a:r>
            <a:r>
              <a:rPr lang="nl-NL" dirty="0">
                <a:solidFill>
                  <a:srgbClr val="FFFFFF"/>
                </a:solidFill>
              </a:rPr>
              <a:t> </a:t>
            </a:r>
            <a:r>
              <a:rPr lang="nl-NL" dirty="0" err="1">
                <a:solidFill>
                  <a:srgbClr val="FFFFFF"/>
                </a:solidFill>
              </a:rPr>
              <a:t>Gastroenterol</a:t>
            </a:r>
            <a:r>
              <a:rPr lang="nl-NL" dirty="0">
                <a:solidFill>
                  <a:srgbClr val="FFFFFF"/>
                </a:solidFill>
              </a:rPr>
              <a:t> </a:t>
            </a:r>
            <a:r>
              <a:rPr lang="nl-NL" dirty="0" err="1">
                <a:solidFill>
                  <a:srgbClr val="FFFFFF"/>
                </a:solidFill>
              </a:rPr>
              <a:t>and</a:t>
            </a:r>
            <a:r>
              <a:rPr lang="nl-NL" dirty="0">
                <a:solidFill>
                  <a:srgbClr val="FFFFFF"/>
                </a:solidFill>
              </a:rPr>
              <a:t> </a:t>
            </a:r>
            <a:r>
              <a:rPr lang="nl-NL" dirty="0" err="1">
                <a:solidFill>
                  <a:srgbClr val="FFFFFF"/>
                </a:solidFill>
              </a:rPr>
              <a:t>Hepatology</a:t>
            </a:r>
            <a:r>
              <a:rPr lang="nl-NL" dirty="0">
                <a:solidFill>
                  <a:srgbClr val="FFFFFF"/>
                </a:solidFill>
              </a:rPr>
              <a:t> 2021 </a:t>
            </a:r>
            <a:r>
              <a:rPr lang="nl-NL" dirty="0" err="1">
                <a:solidFill>
                  <a:srgbClr val="FFFFFF"/>
                </a:solidFill>
              </a:rPr>
              <a:t>Febr</a:t>
            </a:r>
            <a:endParaRPr lang="nl-NL" dirty="0">
              <a:solidFill>
                <a:srgbClr val="FFFFFF"/>
              </a:solidFill>
            </a:endParaRPr>
          </a:p>
        </p:txBody>
      </p:sp>
      <p:pic>
        <p:nvPicPr>
          <p:cNvPr id="1026" name="Picture 2">
            <a:extLst>
              <a:ext uri="{FF2B5EF4-FFF2-40B4-BE49-F238E27FC236}">
                <a16:creationId xmlns:a16="http://schemas.microsoft.com/office/drawing/2014/main" id="{935761BA-1B23-452F-B600-07B39D66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595" y="2852936"/>
            <a:ext cx="8438546" cy="367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37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04D76EE-2E7C-9193-8794-B92CF1A0D390}"/>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24</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39D11477-DF47-7802-B76B-71B4E67129ED}"/>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A79CAD99-E3E1-18BF-B44E-A651E636B6F3}"/>
              </a:ext>
            </a:extLst>
          </p:cNvPr>
          <p:cNvPicPr>
            <a:picLocks noChangeAspect="1"/>
          </p:cNvPicPr>
          <p:nvPr/>
        </p:nvPicPr>
        <p:blipFill>
          <a:blip r:embed="rId3"/>
          <a:stretch>
            <a:fillRect/>
          </a:stretch>
        </p:blipFill>
        <p:spPr>
          <a:xfrm>
            <a:off x="-11023" y="260648"/>
            <a:ext cx="8928742" cy="5040560"/>
          </a:xfrm>
          <a:prstGeom prst="rect">
            <a:avLst/>
          </a:prstGeom>
        </p:spPr>
      </p:pic>
    </p:spTree>
    <p:extLst>
      <p:ext uri="{BB962C8B-B14F-4D97-AF65-F5344CB8AC3E}">
        <p14:creationId xmlns:p14="http://schemas.microsoft.com/office/powerpoint/2010/main" val="1005666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A9292-CB8A-34A6-98FF-07CB163BB9E8}"/>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85843F8-4751-AEC6-65C1-D8FAB129839E}"/>
              </a:ext>
            </a:extLst>
          </p:cNvPr>
          <p:cNvSpPr>
            <a:spLocks noGrp="1"/>
          </p:cNvSpPr>
          <p:nvPr>
            <p:ph type="subTitle" idx="1"/>
          </p:nvPr>
        </p:nvSpPr>
        <p:spPr/>
        <p:txBody>
          <a:bodyPr/>
          <a:lstStyle/>
          <a:p>
            <a:endParaRPr lang="nl-NL"/>
          </a:p>
        </p:txBody>
      </p:sp>
      <p:sp>
        <p:nvSpPr>
          <p:cNvPr id="4" name="Tijdelijke aanduiding voor voettekst 3">
            <a:extLst>
              <a:ext uri="{FF2B5EF4-FFF2-40B4-BE49-F238E27FC236}">
                <a16:creationId xmlns:a16="http://schemas.microsoft.com/office/drawing/2014/main" id="{4D78C92F-1C32-8807-80A6-6153DCE0B1AF}"/>
              </a:ext>
            </a:extLst>
          </p:cNvPr>
          <p:cNvSpPr>
            <a:spLocks noGrp="1"/>
          </p:cNvSpPr>
          <p:nvPr>
            <p:ph type="ftr" sz="quarter" idx="11"/>
          </p:nvPr>
        </p:nvSpPr>
        <p:spPr/>
        <p:txBody>
          <a:bodyPr/>
          <a:lstStyle/>
          <a:p>
            <a:pPr>
              <a:defRPr/>
            </a:pPr>
            <a:endParaRPr lang="nl-NL">
              <a:solidFill>
                <a:srgbClr val="FFFFFF"/>
              </a:solidFill>
            </a:endParaRPr>
          </a:p>
        </p:txBody>
      </p:sp>
      <p:sp>
        <p:nvSpPr>
          <p:cNvPr id="5" name="Tijdelijke aanduiding voor dianummer 4">
            <a:extLst>
              <a:ext uri="{FF2B5EF4-FFF2-40B4-BE49-F238E27FC236}">
                <a16:creationId xmlns:a16="http://schemas.microsoft.com/office/drawing/2014/main" id="{8823ABF4-12D0-C0AA-6C18-9A2E0DA4A1DA}"/>
              </a:ext>
            </a:extLst>
          </p:cNvPr>
          <p:cNvSpPr>
            <a:spLocks noGrp="1"/>
          </p:cNvSpPr>
          <p:nvPr>
            <p:ph type="sldNum" sz="quarter" idx="12"/>
          </p:nvPr>
        </p:nvSpPr>
        <p:spPr/>
        <p:txBody>
          <a:bodyPr/>
          <a:lstStyle/>
          <a:p>
            <a:pPr>
              <a:defRPr/>
            </a:pPr>
            <a:fld id="{9B6C88CC-061C-1345-A040-D0895D2587AC}" type="slidenum">
              <a:rPr lang="nl-NL" smtClean="0">
                <a:solidFill>
                  <a:srgbClr val="FFFFFF"/>
                </a:solidFill>
              </a:rPr>
              <a:pPr>
                <a:defRPr/>
              </a:pPr>
              <a:t>25</a:t>
            </a:fld>
            <a:endParaRPr lang="nl-NL">
              <a:solidFill>
                <a:srgbClr val="FFFFFF"/>
              </a:solidFill>
            </a:endParaRPr>
          </a:p>
        </p:txBody>
      </p:sp>
      <p:pic>
        <p:nvPicPr>
          <p:cNvPr id="7" name="slide.url=https://www.polleverywhere.com/free_text_polls/e5iZcK8XeVZSLuiGXbnxZ">
            <a:extLst>
              <a:ext uri="{FF2B5EF4-FFF2-40B4-BE49-F238E27FC236}">
                <a16:creationId xmlns:a16="http://schemas.microsoft.com/office/drawing/2014/main" id="{8B1300CC-ACC1-BC05-CABD-95A999C27C9F}"/>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8490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CDEC3-8C5D-4548-83E4-7BB8596FDEDE}"/>
              </a:ext>
            </a:extLst>
          </p:cNvPr>
          <p:cNvSpPr>
            <a:spLocks noGrp="1"/>
          </p:cNvSpPr>
          <p:nvPr>
            <p:ph type="title"/>
          </p:nvPr>
        </p:nvSpPr>
        <p:spPr>
          <a:xfrm>
            <a:off x="1809260" y="404664"/>
            <a:ext cx="5768200" cy="2368689"/>
          </a:xfrm>
        </p:spPr>
        <p:txBody>
          <a:bodyPr>
            <a:noAutofit/>
          </a:bodyPr>
          <a:lstStyle/>
          <a:p>
            <a:r>
              <a:rPr lang="de-AT" sz="3300" dirty="0" err="1"/>
              <a:t>Pregnancy</a:t>
            </a:r>
            <a:r>
              <a:rPr lang="de-AT" sz="3300" dirty="0"/>
              <a:t> </a:t>
            </a:r>
            <a:r>
              <a:rPr lang="de-AT" sz="3300" dirty="0" err="1"/>
              <a:t>for</a:t>
            </a:r>
            <a:r>
              <a:rPr lang="de-AT" sz="3300" dirty="0"/>
              <a:t> IBD-</a:t>
            </a:r>
            <a:r>
              <a:rPr lang="de-AT" sz="3300" dirty="0" err="1"/>
              <a:t>patients</a:t>
            </a:r>
            <a:r>
              <a:rPr lang="de-AT" sz="3300" dirty="0"/>
              <a:t> </a:t>
            </a:r>
            <a:r>
              <a:rPr lang="de-AT" sz="3300" dirty="0" err="1"/>
              <a:t>with</a:t>
            </a:r>
            <a:r>
              <a:rPr lang="de-AT" sz="3300" dirty="0"/>
              <a:t> an </a:t>
            </a:r>
            <a:r>
              <a:rPr lang="de-AT" sz="3300" dirty="0" err="1"/>
              <a:t>ostomy</a:t>
            </a:r>
            <a:r>
              <a:rPr lang="de-AT" sz="3300" dirty="0"/>
              <a:t> </a:t>
            </a:r>
            <a:r>
              <a:rPr lang="de-AT" sz="3300" dirty="0" err="1"/>
              <a:t>is</a:t>
            </a:r>
            <a:r>
              <a:rPr lang="de-AT" sz="3300" dirty="0"/>
              <a:t> </a:t>
            </a:r>
            <a:r>
              <a:rPr lang="de-AT" sz="3300" dirty="0" err="1"/>
              <a:t>feasible</a:t>
            </a:r>
            <a:r>
              <a:rPr lang="de-AT" sz="3300" dirty="0"/>
              <a:t>, but </a:t>
            </a:r>
            <a:r>
              <a:rPr lang="de-AT" sz="3300" dirty="0" err="1"/>
              <a:t>is</a:t>
            </a:r>
            <a:r>
              <a:rPr lang="de-AT" sz="3300" dirty="0"/>
              <a:t> </a:t>
            </a:r>
            <a:r>
              <a:rPr lang="de-AT" sz="3300" dirty="0" err="1"/>
              <a:t>associated</a:t>
            </a:r>
            <a:r>
              <a:rPr lang="de-AT" sz="3300" dirty="0"/>
              <a:t> </a:t>
            </a:r>
            <a:r>
              <a:rPr lang="de-AT" sz="3300" dirty="0" err="1"/>
              <a:t>with</a:t>
            </a:r>
            <a:r>
              <a:rPr lang="de-AT" sz="3300" dirty="0"/>
              <a:t> </a:t>
            </a:r>
            <a:r>
              <a:rPr lang="de-AT" sz="3300" dirty="0" err="1"/>
              <a:t>complications</a:t>
            </a:r>
            <a:endParaRPr lang="de-AT" sz="3300" dirty="0"/>
          </a:p>
        </p:txBody>
      </p:sp>
      <p:sp>
        <p:nvSpPr>
          <p:cNvPr id="3" name="Textplatzhalter 2">
            <a:extLst>
              <a:ext uri="{FF2B5EF4-FFF2-40B4-BE49-F238E27FC236}">
                <a16:creationId xmlns:a16="http://schemas.microsoft.com/office/drawing/2014/main" id="{5E037E9D-80FF-4FCC-A941-4C18AA13EB3A}"/>
              </a:ext>
            </a:extLst>
          </p:cNvPr>
          <p:cNvSpPr>
            <a:spLocks noGrp="1"/>
          </p:cNvSpPr>
          <p:nvPr>
            <p:ph type="body" idx="1"/>
          </p:nvPr>
        </p:nvSpPr>
        <p:spPr>
          <a:xfrm>
            <a:off x="1809260" y="3137950"/>
            <a:ext cx="6692291" cy="2097586"/>
          </a:xfrm>
        </p:spPr>
        <p:txBody>
          <a:bodyPr>
            <a:normAutofit/>
          </a:bodyPr>
          <a:lstStyle/>
          <a:p>
            <a:pPr algn="l"/>
            <a:r>
              <a:rPr lang="de-AT" sz="1350" dirty="0">
                <a:solidFill>
                  <a:srgbClr val="898989"/>
                </a:solidFill>
              </a:rPr>
              <a:t>D.G. Bouwknegt, A.H.C. van der Weide, G. Dijkstra, W. van Dop, M.M.C. </a:t>
            </a:r>
            <a:r>
              <a:rPr lang="de-AT" sz="1350" dirty="0" err="1">
                <a:solidFill>
                  <a:srgbClr val="898989"/>
                </a:solidFill>
              </a:rPr>
              <a:t>Hirdes</a:t>
            </a:r>
            <a:r>
              <a:rPr lang="de-AT" sz="1350" dirty="0">
                <a:solidFill>
                  <a:srgbClr val="898989"/>
                </a:solidFill>
              </a:rPr>
              <a:t>, R.L. </a:t>
            </a:r>
            <a:r>
              <a:rPr lang="de-AT" sz="1350" dirty="0" err="1">
                <a:solidFill>
                  <a:srgbClr val="898989"/>
                </a:solidFill>
              </a:rPr>
              <a:t>Goetgebuer</a:t>
            </a:r>
            <a:r>
              <a:rPr lang="de-AT" sz="1350" dirty="0">
                <a:solidFill>
                  <a:srgbClr val="898989"/>
                </a:solidFill>
              </a:rPr>
              <a:t>, L. Oldenburg, J.R. Prins, F.J. </a:t>
            </a:r>
            <a:r>
              <a:rPr lang="de-AT" sz="1350" dirty="0" err="1">
                <a:solidFill>
                  <a:srgbClr val="898989"/>
                </a:solidFill>
              </a:rPr>
              <a:t>Hoogenboom</a:t>
            </a:r>
            <a:r>
              <a:rPr lang="de-AT" sz="1350" dirty="0">
                <a:solidFill>
                  <a:srgbClr val="898989"/>
                </a:solidFill>
              </a:rPr>
              <a:t>, C.J. van der </a:t>
            </a:r>
            <a:r>
              <a:rPr lang="de-AT" sz="1350" dirty="0" err="1">
                <a:solidFill>
                  <a:srgbClr val="898989"/>
                </a:solidFill>
              </a:rPr>
              <a:t>Woude</a:t>
            </a:r>
            <a:r>
              <a:rPr lang="de-AT" sz="1350" dirty="0">
                <a:solidFill>
                  <a:srgbClr val="898989"/>
                </a:solidFill>
              </a:rPr>
              <a:t>, M.C. </a:t>
            </a:r>
            <a:r>
              <a:rPr lang="de-AT" sz="1350" dirty="0" err="1">
                <a:solidFill>
                  <a:srgbClr val="898989"/>
                </a:solidFill>
              </a:rPr>
              <a:t>Visschedijk</a:t>
            </a:r>
            <a:br>
              <a:rPr lang="de-AT" sz="1350" dirty="0">
                <a:solidFill>
                  <a:srgbClr val="898989"/>
                </a:solidFill>
              </a:rPr>
            </a:br>
            <a:r>
              <a:rPr lang="de-AT" sz="1350" i="1" dirty="0">
                <a:solidFill>
                  <a:srgbClr val="898989"/>
                </a:solidFill>
              </a:rPr>
              <a:t>on behalf </a:t>
            </a:r>
            <a:r>
              <a:rPr lang="de-AT" sz="1350" i="1" dirty="0" err="1">
                <a:solidFill>
                  <a:srgbClr val="898989"/>
                </a:solidFill>
              </a:rPr>
              <a:t>of</a:t>
            </a:r>
            <a:r>
              <a:rPr lang="de-AT" sz="1350" i="1" dirty="0">
                <a:solidFill>
                  <a:srgbClr val="898989"/>
                </a:solidFill>
              </a:rPr>
              <a:t> </a:t>
            </a:r>
            <a:r>
              <a:rPr lang="de-AT" sz="1350" i="1" dirty="0" err="1">
                <a:solidFill>
                  <a:srgbClr val="898989"/>
                </a:solidFill>
              </a:rPr>
              <a:t>the</a:t>
            </a:r>
            <a:r>
              <a:rPr lang="de-AT" sz="1350" i="1" dirty="0">
                <a:solidFill>
                  <a:srgbClr val="898989"/>
                </a:solidFill>
              </a:rPr>
              <a:t> </a:t>
            </a:r>
            <a:r>
              <a:rPr lang="de-AT" sz="1350" i="1" dirty="0" err="1">
                <a:solidFill>
                  <a:srgbClr val="898989"/>
                </a:solidFill>
              </a:rPr>
              <a:t>Dutch</a:t>
            </a:r>
            <a:r>
              <a:rPr lang="de-AT" sz="1350" i="1" dirty="0">
                <a:solidFill>
                  <a:srgbClr val="898989"/>
                </a:solidFill>
              </a:rPr>
              <a:t> Initiative on Crohn a</a:t>
            </a:r>
            <a:r>
              <a:rPr lang="de-AT" sz="1350" i="1" dirty="0"/>
              <a:t>nd Colitis</a:t>
            </a:r>
            <a:br>
              <a:rPr lang="de-AT" sz="1350" i="1" dirty="0"/>
            </a:br>
            <a:br>
              <a:rPr lang="de-AT" sz="1350" i="1" dirty="0"/>
            </a:br>
            <a:r>
              <a:rPr lang="de-AT" sz="900" dirty="0" err="1"/>
              <a:t>Dept</a:t>
            </a:r>
            <a:r>
              <a:rPr lang="de-AT" sz="900" dirty="0"/>
              <a:t>. </a:t>
            </a:r>
            <a:r>
              <a:rPr lang="de-AT" sz="900" dirty="0" err="1"/>
              <a:t>of</a:t>
            </a:r>
            <a:r>
              <a:rPr lang="de-AT" sz="900" dirty="0"/>
              <a:t> </a:t>
            </a:r>
            <a:r>
              <a:rPr lang="de-AT" sz="900" dirty="0" err="1"/>
              <a:t>Gastroenterology</a:t>
            </a:r>
            <a:r>
              <a:rPr lang="de-AT" sz="900" dirty="0"/>
              <a:t> and </a:t>
            </a:r>
            <a:r>
              <a:rPr lang="de-AT" sz="900" dirty="0" err="1"/>
              <a:t>Hepatology</a:t>
            </a:r>
            <a:r>
              <a:rPr lang="de-AT" sz="900" dirty="0"/>
              <a:t>, UMCG Groningen and </a:t>
            </a:r>
            <a:r>
              <a:rPr lang="de-AT" sz="900" dirty="0" err="1"/>
              <a:t>ErasmusMC</a:t>
            </a:r>
            <a:r>
              <a:rPr lang="de-AT" sz="900" dirty="0"/>
              <a:t> Rotterdam</a:t>
            </a:r>
            <a:br>
              <a:rPr lang="de-AT" sz="900" dirty="0"/>
            </a:br>
            <a:r>
              <a:rPr lang="de-AT" sz="900" dirty="0" err="1"/>
              <a:t>Dept</a:t>
            </a:r>
            <a:r>
              <a:rPr lang="de-AT" sz="900" dirty="0"/>
              <a:t>. </a:t>
            </a:r>
            <a:r>
              <a:rPr lang="de-AT" sz="900" dirty="0" err="1"/>
              <a:t>of</a:t>
            </a:r>
            <a:r>
              <a:rPr lang="de-AT" sz="900" dirty="0"/>
              <a:t> </a:t>
            </a:r>
            <a:r>
              <a:rPr lang="de-AT" sz="900" dirty="0" err="1"/>
              <a:t>Colorectal</a:t>
            </a:r>
            <a:r>
              <a:rPr lang="de-AT" sz="900" dirty="0"/>
              <a:t> </a:t>
            </a:r>
            <a:r>
              <a:rPr lang="de-AT" sz="900" dirty="0" err="1"/>
              <a:t>Surgery</a:t>
            </a:r>
            <a:r>
              <a:rPr lang="de-AT" sz="900" dirty="0"/>
              <a:t>, UMCG, Groningen, The </a:t>
            </a:r>
            <a:r>
              <a:rPr lang="de-AT" sz="900" dirty="0" err="1"/>
              <a:t>Netherlands</a:t>
            </a:r>
            <a:br>
              <a:rPr lang="de-AT" sz="900" dirty="0"/>
            </a:br>
            <a:r>
              <a:rPr lang="de-AT" sz="900" dirty="0" err="1"/>
              <a:t>Dept</a:t>
            </a:r>
            <a:r>
              <a:rPr lang="de-AT" sz="900" dirty="0"/>
              <a:t>. </a:t>
            </a:r>
            <a:r>
              <a:rPr lang="de-AT" sz="900" dirty="0" err="1"/>
              <a:t>of</a:t>
            </a:r>
            <a:r>
              <a:rPr lang="de-AT" sz="900" dirty="0"/>
              <a:t> </a:t>
            </a:r>
            <a:r>
              <a:rPr lang="de-AT" sz="900" dirty="0" err="1"/>
              <a:t>Obstetrics</a:t>
            </a:r>
            <a:r>
              <a:rPr lang="de-AT" sz="900" dirty="0"/>
              <a:t> and </a:t>
            </a:r>
            <a:r>
              <a:rPr lang="de-AT" sz="900" dirty="0" err="1"/>
              <a:t>Gynaecology</a:t>
            </a:r>
            <a:r>
              <a:rPr lang="de-AT" sz="900" dirty="0"/>
              <a:t>, UMCG, Groningen, The </a:t>
            </a:r>
            <a:r>
              <a:rPr lang="de-AT" sz="900" dirty="0" err="1"/>
              <a:t>Netherlands</a:t>
            </a:r>
            <a:endParaRPr lang="de-AT" sz="1350" dirty="0"/>
          </a:p>
        </p:txBody>
      </p:sp>
      <p:pic>
        <p:nvPicPr>
          <p:cNvPr id="4" name="Picture 10" descr="Universitair Medisch Centrum Groningen | ITP Expertisenetwerk">
            <a:extLst>
              <a:ext uri="{FF2B5EF4-FFF2-40B4-BE49-F238E27FC236}">
                <a16:creationId xmlns:a16="http://schemas.microsoft.com/office/drawing/2014/main" id="{13D589C1-E17A-9D3F-04ED-CB967C84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366" y="4822600"/>
            <a:ext cx="964049" cy="55914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tekst, Lettertype, logo, Graphics&#10;&#10;Automatisch gegenereerde beschrijving">
            <a:extLst>
              <a:ext uri="{FF2B5EF4-FFF2-40B4-BE49-F238E27FC236}">
                <a16:creationId xmlns:a16="http://schemas.microsoft.com/office/drawing/2014/main" id="{D5CEDA2A-6362-DF06-D4DC-50419B007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731" y="4769136"/>
            <a:ext cx="647057" cy="712142"/>
          </a:xfrm>
          <a:prstGeom prst="rect">
            <a:avLst/>
          </a:prstGeom>
        </p:spPr>
      </p:pic>
      <p:pic>
        <p:nvPicPr>
          <p:cNvPr id="7" name="Picture 4" descr="Mijn Erasmus MC - Uw online patiëntendossier">
            <a:extLst>
              <a:ext uri="{FF2B5EF4-FFF2-40B4-BE49-F238E27FC236}">
                <a16:creationId xmlns:a16="http://schemas.microsoft.com/office/drawing/2014/main" id="{134151BE-E753-E18D-307D-BBD934BB68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6622" y="4769136"/>
            <a:ext cx="1162124" cy="4995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nne Bouwknegt - Promovendus Maag-Darm-Leverziekten - UMCG | LinkedIn">
            <a:extLst>
              <a:ext uri="{FF2B5EF4-FFF2-40B4-BE49-F238E27FC236}">
                <a16:creationId xmlns:a16="http://schemas.microsoft.com/office/drawing/2014/main" id="{3FCA2A69-E2ED-EFC7-ED57-EBAE7885C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637" y="3737956"/>
            <a:ext cx="1892005" cy="189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55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D3781-A3D1-FC22-5310-4529A6C8B610}"/>
              </a:ext>
            </a:extLst>
          </p:cNvPr>
          <p:cNvSpPr>
            <a:spLocks noGrp="1"/>
          </p:cNvSpPr>
          <p:nvPr>
            <p:ph type="title"/>
          </p:nvPr>
        </p:nvSpPr>
        <p:spPr>
          <a:xfrm>
            <a:off x="395536" y="412548"/>
            <a:ext cx="7886700" cy="665708"/>
          </a:xfrm>
        </p:spPr>
        <p:txBody>
          <a:bodyPr anchor="t">
            <a:normAutofit fontScale="90000"/>
          </a:bodyPr>
          <a:lstStyle/>
          <a:p>
            <a:r>
              <a:rPr lang="nl-NL" dirty="0"/>
              <a:t>66.1% </a:t>
            </a:r>
            <a:r>
              <a:rPr lang="nl-NL" dirty="0" err="1"/>
              <a:t>ostomy-related</a:t>
            </a:r>
            <a:r>
              <a:rPr lang="nl-NL" dirty="0"/>
              <a:t> </a:t>
            </a:r>
            <a:r>
              <a:rPr lang="nl-NL" dirty="0" err="1"/>
              <a:t>complications</a:t>
            </a:r>
            <a:endParaRPr lang="nl-NL" dirty="0"/>
          </a:p>
        </p:txBody>
      </p:sp>
      <p:sp>
        <p:nvSpPr>
          <p:cNvPr id="4" name="Tijdelijke aanduiding voor tekst 3">
            <a:extLst>
              <a:ext uri="{FF2B5EF4-FFF2-40B4-BE49-F238E27FC236}">
                <a16:creationId xmlns:a16="http://schemas.microsoft.com/office/drawing/2014/main" id="{9ABB9723-7097-058A-09A7-17994BDD06F8}"/>
              </a:ext>
            </a:extLst>
          </p:cNvPr>
          <p:cNvSpPr>
            <a:spLocks noGrp="1"/>
          </p:cNvSpPr>
          <p:nvPr>
            <p:ph type="body" sz="quarter" idx="10"/>
          </p:nvPr>
        </p:nvSpPr>
        <p:spPr>
          <a:xfrm>
            <a:off x="1408869" y="5792830"/>
            <a:ext cx="3188699" cy="207921"/>
          </a:xfrm>
        </p:spPr>
        <p:txBody>
          <a:bodyPr>
            <a:normAutofit fontScale="92500" lnSpcReduction="10000"/>
          </a:bodyPr>
          <a:lstStyle/>
          <a:p>
            <a:r>
              <a:rPr lang="nl-NL" dirty="0"/>
              <a:t>D.G. Bouwknegt</a:t>
            </a:r>
          </a:p>
        </p:txBody>
      </p:sp>
      <p:sp>
        <p:nvSpPr>
          <p:cNvPr id="6" name="Tijdelijke aanduiding voor inhoud 2">
            <a:extLst>
              <a:ext uri="{FF2B5EF4-FFF2-40B4-BE49-F238E27FC236}">
                <a16:creationId xmlns:a16="http://schemas.microsoft.com/office/drawing/2014/main" id="{2185BDE9-C75E-3E05-2194-41F75A2B886B}"/>
              </a:ext>
            </a:extLst>
          </p:cNvPr>
          <p:cNvSpPr>
            <a:spLocks noGrp="1"/>
          </p:cNvSpPr>
          <p:nvPr>
            <p:ph idx="1"/>
          </p:nvPr>
        </p:nvSpPr>
        <p:spPr>
          <a:xfrm>
            <a:off x="774035" y="2088510"/>
            <a:ext cx="7886700" cy="758789"/>
          </a:xfrm>
        </p:spPr>
        <p:txBody>
          <a:bodyPr>
            <a:normAutofit/>
          </a:bodyPr>
          <a:lstStyle/>
          <a:p>
            <a:r>
              <a:rPr lang="nl-NL" sz="1350" dirty="0"/>
              <a:t>56 live </a:t>
            </a:r>
            <a:r>
              <a:rPr lang="nl-NL" sz="1350" dirty="0" err="1"/>
              <a:t>births</a:t>
            </a:r>
            <a:r>
              <a:rPr lang="nl-NL" sz="1350" dirty="0"/>
              <a:t> in 46 </a:t>
            </a:r>
            <a:r>
              <a:rPr lang="nl-NL" sz="1350" dirty="0" err="1"/>
              <a:t>patients</a:t>
            </a:r>
            <a:r>
              <a:rPr lang="nl-NL" sz="1350" dirty="0"/>
              <a:t> (49.2% UC; 50.8% CD)</a:t>
            </a:r>
          </a:p>
          <a:p>
            <a:r>
              <a:rPr lang="nl-NL" sz="1350" dirty="0"/>
              <a:t>End </a:t>
            </a:r>
            <a:r>
              <a:rPr lang="nl-NL" sz="1350" dirty="0" err="1"/>
              <a:t>ileostomy</a:t>
            </a:r>
            <a:r>
              <a:rPr lang="nl-NL" sz="1350" dirty="0"/>
              <a:t> was </a:t>
            </a:r>
            <a:r>
              <a:rPr lang="nl-NL" sz="1350" dirty="0" err="1"/>
              <a:t>the</a:t>
            </a:r>
            <a:r>
              <a:rPr lang="nl-NL" sz="1350" dirty="0"/>
              <a:t> most prevalent stoma-type (77.0%)</a:t>
            </a:r>
          </a:p>
        </p:txBody>
      </p:sp>
      <p:graphicFrame>
        <p:nvGraphicFramePr>
          <p:cNvPr id="8" name="Tabel 7">
            <a:extLst>
              <a:ext uri="{FF2B5EF4-FFF2-40B4-BE49-F238E27FC236}">
                <a16:creationId xmlns:a16="http://schemas.microsoft.com/office/drawing/2014/main" id="{A2E4A284-4A44-977D-B05A-6D6816A10923}"/>
              </a:ext>
            </a:extLst>
          </p:cNvPr>
          <p:cNvGraphicFramePr>
            <a:graphicFrameLocks noGrp="1"/>
          </p:cNvGraphicFramePr>
          <p:nvPr/>
        </p:nvGraphicFramePr>
        <p:xfrm>
          <a:off x="720081" y="2904817"/>
          <a:ext cx="3877488" cy="2175039"/>
        </p:xfrm>
        <a:graphic>
          <a:graphicData uri="http://schemas.openxmlformats.org/drawingml/2006/table">
            <a:tbl>
              <a:tblPr firstRow="1" firstCol="1" bandRow="1">
                <a:tableStyleId>{5940675A-B579-460E-94D1-54222C63F5DA}</a:tableStyleId>
              </a:tblPr>
              <a:tblGrid>
                <a:gridCol w="2574235">
                  <a:extLst>
                    <a:ext uri="{9D8B030D-6E8A-4147-A177-3AD203B41FA5}">
                      <a16:colId xmlns:a16="http://schemas.microsoft.com/office/drawing/2014/main" val="2449617612"/>
                    </a:ext>
                  </a:extLst>
                </a:gridCol>
                <a:gridCol w="1303253">
                  <a:extLst>
                    <a:ext uri="{9D8B030D-6E8A-4147-A177-3AD203B41FA5}">
                      <a16:colId xmlns:a16="http://schemas.microsoft.com/office/drawing/2014/main" val="2883911986"/>
                    </a:ext>
                  </a:extLst>
                </a:gridCol>
              </a:tblGrid>
              <a:tr h="574739">
                <a:tc>
                  <a:txBody>
                    <a:bodyPr/>
                    <a:lstStyle/>
                    <a:p>
                      <a:pPr algn="l">
                        <a:lnSpc>
                          <a:spcPct val="107000"/>
                        </a:lnSpc>
                        <a:spcAft>
                          <a:spcPts val="800"/>
                        </a:spcAft>
                      </a:pPr>
                      <a:r>
                        <a:rPr lang="en-US" sz="1100" b="1" kern="0" dirty="0">
                          <a:solidFill>
                            <a:srgbClr val="002060"/>
                          </a:solidFill>
                          <a:effectLst/>
                          <a:latin typeface="Verdana" panose="020B0604030504040204" pitchFamily="34" charset="0"/>
                          <a:ea typeface="Verdana" panose="020B0604030504040204" pitchFamily="34" charset="0"/>
                        </a:rPr>
                        <a:t>Complications during pregnancy and postpartum* (n=56)</a:t>
                      </a:r>
                    </a:p>
                    <a:p>
                      <a:pPr algn="l">
                        <a:lnSpc>
                          <a:spcPct val="107000"/>
                        </a:lnSpc>
                        <a:spcAft>
                          <a:spcPts val="800"/>
                        </a:spcAft>
                      </a:pP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b="1" kern="0" dirty="0">
                          <a:solidFill>
                            <a:srgbClr val="002060"/>
                          </a:solidFill>
                          <a:effectLst/>
                          <a:latin typeface="Verdana" panose="020B0604030504040204" pitchFamily="34" charset="0"/>
                          <a:ea typeface="Verdana" panose="020B0604030504040204" pitchFamily="34" charset="0"/>
                        </a:rPr>
                        <a:t>Pregnancies,</a:t>
                      </a:r>
                      <a:br>
                        <a:rPr lang="en-US" sz="1100" b="1" kern="0" dirty="0">
                          <a:solidFill>
                            <a:srgbClr val="002060"/>
                          </a:solidFill>
                          <a:effectLst/>
                          <a:latin typeface="Verdana" panose="020B0604030504040204" pitchFamily="34" charset="0"/>
                          <a:ea typeface="Verdana" panose="020B0604030504040204" pitchFamily="34" charset="0"/>
                        </a:rPr>
                      </a:br>
                      <a:r>
                        <a:rPr lang="en-US" sz="1100" b="1" kern="0" dirty="0">
                          <a:solidFill>
                            <a:srgbClr val="002060"/>
                          </a:solidFill>
                          <a:effectLst/>
                          <a:latin typeface="Verdana" panose="020B0604030504040204" pitchFamily="34" charset="0"/>
                          <a:ea typeface="Verdana" panose="020B0604030504040204" pitchFamily="34" charset="0"/>
                        </a:rPr>
                        <a:t>n [% of cases]</a:t>
                      </a: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867362398"/>
                  </a:ext>
                </a:extLst>
              </a:tr>
              <a:tr h="189498">
                <a:tc>
                  <a:txBody>
                    <a:bodyPr/>
                    <a:lstStyle/>
                    <a:p>
                      <a:pPr marL="0" lvl="0" indent="0" algn="l">
                        <a:lnSpc>
                          <a:spcPct val="107000"/>
                        </a:lnSpc>
                        <a:spcAft>
                          <a:spcPts val="800"/>
                        </a:spcAft>
                        <a:buFont typeface="Calibri" panose="020F0502020204030204" pitchFamily="34" charset="0"/>
                        <a:buNone/>
                      </a:pPr>
                      <a:r>
                        <a:rPr lang="en-US" sz="1100" b="1" dirty="0">
                          <a:solidFill>
                            <a:srgbClr val="002060"/>
                          </a:solidFill>
                          <a:effectLst/>
                          <a:latin typeface="Verdana" panose="020B0604030504040204" pitchFamily="34" charset="0"/>
                          <a:ea typeface="Verdana" panose="020B0604030504040204" pitchFamily="34" charset="0"/>
                        </a:rPr>
                        <a:t>Obstruction</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kern="0" dirty="0">
                          <a:solidFill>
                            <a:srgbClr val="002060"/>
                          </a:solidFill>
                          <a:effectLst/>
                          <a:latin typeface="Verdana" panose="020B0604030504040204" pitchFamily="34" charset="0"/>
                          <a:ea typeface="Verdana" panose="020B0604030504040204" pitchFamily="34" charset="0"/>
                        </a:rPr>
                        <a:t>16 [28.6]</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3947640124"/>
                  </a:ext>
                </a:extLst>
              </a:tr>
              <a:tr h="180473">
                <a:tc>
                  <a:txBody>
                    <a:bodyPr/>
                    <a:lstStyle/>
                    <a:p>
                      <a:pPr marL="0" lvl="0" indent="0" algn="l">
                        <a:lnSpc>
                          <a:spcPct val="107000"/>
                        </a:lnSpc>
                        <a:spcAft>
                          <a:spcPts val="800"/>
                        </a:spcAft>
                        <a:buFont typeface="Calibri" panose="020F0502020204030204" pitchFamily="34" charset="0"/>
                        <a:buNone/>
                      </a:pPr>
                      <a:r>
                        <a:rPr lang="en-US" sz="1100" b="1" dirty="0">
                          <a:solidFill>
                            <a:srgbClr val="002060"/>
                          </a:solidFill>
                          <a:effectLst/>
                          <a:latin typeface="Verdana" panose="020B0604030504040204" pitchFamily="34" charset="0"/>
                          <a:ea typeface="Verdana" panose="020B0604030504040204" pitchFamily="34" charset="0"/>
                        </a:rPr>
                        <a:t>Parastomal herniation</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kern="0" dirty="0">
                          <a:solidFill>
                            <a:srgbClr val="002060"/>
                          </a:solidFill>
                          <a:effectLst/>
                          <a:latin typeface="Verdana" panose="020B0604030504040204" pitchFamily="34" charset="0"/>
                          <a:ea typeface="Verdana" panose="020B0604030504040204" pitchFamily="34" charset="0"/>
                        </a:rPr>
                        <a:t>12 [21.4]</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3364559604"/>
                  </a:ext>
                </a:extLst>
              </a:tr>
              <a:tr h="198521">
                <a:tc>
                  <a:txBody>
                    <a:bodyPr/>
                    <a:lstStyle/>
                    <a:p>
                      <a:pPr marL="0" lvl="0" indent="0" algn="l">
                        <a:lnSpc>
                          <a:spcPct val="107000"/>
                        </a:lnSpc>
                        <a:spcAft>
                          <a:spcPts val="800"/>
                        </a:spcAft>
                        <a:buFont typeface="Calibri" panose="020F0502020204030204" pitchFamily="34" charset="0"/>
                        <a:buNone/>
                      </a:pPr>
                      <a:r>
                        <a:rPr lang="en-US" sz="1100" b="1" dirty="0">
                          <a:solidFill>
                            <a:srgbClr val="002060"/>
                          </a:solidFill>
                          <a:effectLst/>
                          <a:latin typeface="Verdana" panose="020B0604030504040204" pitchFamily="34" charset="0"/>
                          <a:ea typeface="Verdana" panose="020B0604030504040204" pitchFamily="34" charset="0"/>
                        </a:rPr>
                        <a:t>Prolapse</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kern="0" dirty="0">
                          <a:solidFill>
                            <a:srgbClr val="002060"/>
                          </a:solidFill>
                          <a:effectLst/>
                          <a:latin typeface="Verdana" panose="020B0604030504040204" pitchFamily="34" charset="0"/>
                          <a:ea typeface="Verdana" panose="020B0604030504040204" pitchFamily="34" charset="0"/>
                        </a:rPr>
                        <a:t>9 [16.1]</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2986438465"/>
                  </a:ext>
                </a:extLst>
              </a:tr>
              <a:tr h="210063">
                <a:tc>
                  <a:txBody>
                    <a:bodyPr/>
                    <a:lstStyle/>
                    <a:p>
                      <a:pPr marL="342900" lvl="0" indent="-342900" algn="l">
                        <a:lnSpc>
                          <a:spcPct val="107000"/>
                        </a:lnSpc>
                        <a:spcAft>
                          <a:spcPts val="800"/>
                        </a:spcAft>
                        <a:buFont typeface="Calibri" panose="020F0502020204030204" pitchFamily="34" charset="0"/>
                        <a:buChar char="-"/>
                      </a:pP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467198066"/>
                  </a:ext>
                </a:extLst>
              </a:tr>
              <a:tr h="198521">
                <a:tc>
                  <a:txBody>
                    <a:bodyPr/>
                    <a:lstStyle/>
                    <a:p>
                      <a:pPr marL="0" lvl="0" indent="0" algn="l">
                        <a:lnSpc>
                          <a:spcPct val="107000"/>
                        </a:lnSpc>
                        <a:spcAft>
                          <a:spcPts val="800"/>
                        </a:spcAft>
                        <a:buFont typeface="Calibri" panose="020F0502020204030204" pitchFamily="34" charset="0"/>
                        <a:buNone/>
                      </a:pPr>
                      <a:r>
                        <a:rPr lang="nl-NL" sz="1100" b="1" dirty="0">
                          <a:solidFill>
                            <a:srgbClr val="002060"/>
                          </a:solidFill>
                          <a:effectLst/>
                          <a:latin typeface="Verdana" panose="020B0604030504040204" pitchFamily="34" charset="0"/>
                          <a:ea typeface="Verdana" panose="020B0604030504040204" pitchFamily="34" charset="0"/>
                        </a:rPr>
                        <a:t>Minor </a:t>
                      </a:r>
                      <a:r>
                        <a:rPr lang="nl-NL" sz="1100" b="1" dirty="0" err="1">
                          <a:solidFill>
                            <a:srgbClr val="002060"/>
                          </a:solidFill>
                          <a:effectLst/>
                          <a:latin typeface="Verdana" panose="020B0604030504040204" pitchFamily="34" charset="0"/>
                          <a:ea typeface="Verdana" panose="020B0604030504040204" pitchFamily="34" charset="0"/>
                        </a:rPr>
                        <a:t>complications</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nl-NL" sz="1100" kern="100" dirty="0">
                          <a:solidFill>
                            <a:srgbClr val="002060"/>
                          </a:solidFill>
                          <a:effectLst/>
                          <a:latin typeface="Verdana" panose="020B0604030504040204" pitchFamily="34" charset="0"/>
                          <a:ea typeface="Verdana" panose="020B0604030504040204" pitchFamily="34" charset="0"/>
                        </a:rPr>
                        <a:t>19 [38.0]</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28279025"/>
                  </a:ext>
                </a:extLst>
              </a:tr>
              <a:tr h="198521">
                <a:tc>
                  <a:txBody>
                    <a:bodyPr/>
                    <a:lstStyle/>
                    <a:p>
                      <a:pPr marL="342900" lvl="0" indent="-342900" algn="l">
                        <a:lnSpc>
                          <a:spcPct val="107000"/>
                        </a:lnSpc>
                        <a:spcAft>
                          <a:spcPts val="800"/>
                        </a:spcAft>
                        <a:buFont typeface="Calibri" panose="020F0502020204030204" pitchFamily="34" charset="0"/>
                        <a:buChar char="-"/>
                      </a:pP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40672783"/>
                  </a:ext>
                </a:extLst>
              </a:tr>
              <a:tr h="196167">
                <a:tc>
                  <a:txBody>
                    <a:bodyPr/>
                    <a:lstStyle/>
                    <a:p>
                      <a:pPr algn="l">
                        <a:lnSpc>
                          <a:spcPct val="107000"/>
                        </a:lnSpc>
                        <a:spcAft>
                          <a:spcPts val="800"/>
                        </a:spcAft>
                      </a:pPr>
                      <a:r>
                        <a:rPr lang="en-US" sz="1100" b="1" kern="0" dirty="0">
                          <a:solidFill>
                            <a:srgbClr val="002060"/>
                          </a:solidFill>
                          <a:effectLst/>
                          <a:latin typeface="Verdana" panose="020B0604030504040204" pitchFamily="34" charset="0"/>
                          <a:ea typeface="Verdana" panose="020B0604030504040204" pitchFamily="34" charset="0"/>
                        </a:rPr>
                        <a:t>Total, n [% of cases]</a:t>
                      </a: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tcPr>
                </a:tc>
                <a:tc>
                  <a:txBody>
                    <a:bodyPr/>
                    <a:lstStyle/>
                    <a:p>
                      <a:pPr algn="l">
                        <a:lnSpc>
                          <a:spcPct val="107000"/>
                        </a:lnSpc>
                        <a:spcAft>
                          <a:spcPts val="800"/>
                        </a:spcAft>
                      </a:pPr>
                      <a:r>
                        <a:rPr lang="en-US" sz="1100" b="1" kern="0" dirty="0">
                          <a:solidFill>
                            <a:srgbClr val="F29400"/>
                          </a:solidFill>
                          <a:effectLst/>
                          <a:latin typeface="Verdana" panose="020B0604030504040204" pitchFamily="34" charset="0"/>
                          <a:ea typeface="Verdana" panose="020B0604030504040204" pitchFamily="34" charset="0"/>
                        </a:rPr>
                        <a:t>37 [66.1]</a:t>
                      </a:r>
                      <a:endParaRPr lang="nl-NL" sz="1100" b="1" kern="100" dirty="0">
                        <a:solidFill>
                          <a:srgbClr val="F2940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tcPr>
                </a:tc>
                <a:extLst>
                  <a:ext uri="{0D108BD9-81ED-4DB2-BD59-A6C34878D82A}">
                    <a16:rowId xmlns:a16="http://schemas.microsoft.com/office/drawing/2014/main" val="2348041296"/>
                  </a:ext>
                </a:extLst>
              </a:tr>
            </a:tbl>
          </a:graphicData>
        </a:graphic>
      </p:graphicFrame>
      <p:sp>
        <p:nvSpPr>
          <p:cNvPr id="3" name="Tijdelijke aanduiding voor inhoud 2">
            <a:extLst>
              <a:ext uri="{FF2B5EF4-FFF2-40B4-BE49-F238E27FC236}">
                <a16:creationId xmlns:a16="http://schemas.microsoft.com/office/drawing/2014/main" id="{F0A65A13-8D34-5822-9BC3-79618E48698A}"/>
              </a:ext>
            </a:extLst>
          </p:cNvPr>
          <p:cNvSpPr txBox="1">
            <a:spLocks/>
          </p:cNvSpPr>
          <p:nvPr/>
        </p:nvSpPr>
        <p:spPr>
          <a:xfrm>
            <a:off x="720080" y="4851320"/>
            <a:ext cx="3723375" cy="26273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788" dirty="0"/>
              <a:t>*&lt;1 </a:t>
            </a:r>
            <a:r>
              <a:rPr lang="nl-NL" sz="788" dirty="0" err="1"/>
              <a:t>year</a:t>
            </a:r>
            <a:r>
              <a:rPr lang="nl-NL" sz="788" dirty="0"/>
              <a:t> postpartum</a:t>
            </a:r>
          </a:p>
        </p:txBody>
      </p:sp>
      <p:graphicFrame>
        <p:nvGraphicFramePr>
          <p:cNvPr id="5" name="Tabel 4">
            <a:extLst>
              <a:ext uri="{FF2B5EF4-FFF2-40B4-BE49-F238E27FC236}">
                <a16:creationId xmlns:a16="http://schemas.microsoft.com/office/drawing/2014/main" id="{872852D4-B3B9-838C-BF8A-D65C5C94139F}"/>
              </a:ext>
            </a:extLst>
          </p:cNvPr>
          <p:cNvGraphicFramePr>
            <a:graphicFrameLocks noGrp="1"/>
          </p:cNvGraphicFramePr>
          <p:nvPr/>
        </p:nvGraphicFramePr>
        <p:xfrm>
          <a:off x="4918747" y="4190407"/>
          <a:ext cx="3649910" cy="1359122"/>
        </p:xfrm>
        <a:graphic>
          <a:graphicData uri="http://schemas.openxmlformats.org/drawingml/2006/table">
            <a:tbl>
              <a:tblPr firstRow="1" firstCol="1" bandRow="1">
                <a:tableStyleId>{5940675A-B579-460E-94D1-54222C63F5DA}</a:tableStyleId>
              </a:tblPr>
              <a:tblGrid>
                <a:gridCol w="2274761">
                  <a:extLst>
                    <a:ext uri="{9D8B030D-6E8A-4147-A177-3AD203B41FA5}">
                      <a16:colId xmlns:a16="http://schemas.microsoft.com/office/drawing/2014/main" val="1364537903"/>
                    </a:ext>
                  </a:extLst>
                </a:gridCol>
                <a:gridCol w="1375149">
                  <a:extLst>
                    <a:ext uri="{9D8B030D-6E8A-4147-A177-3AD203B41FA5}">
                      <a16:colId xmlns:a16="http://schemas.microsoft.com/office/drawing/2014/main" val="468577125"/>
                    </a:ext>
                  </a:extLst>
                </a:gridCol>
              </a:tblGrid>
              <a:tr h="574739">
                <a:tc>
                  <a:txBody>
                    <a:bodyPr/>
                    <a:lstStyle/>
                    <a:p>
                      <a:pPr marL="0" marR="0" lvl="0" indent="0" algn="l" defTabSz="914400" rtl="0" eaLnBrk="1" fontAlgn="auto" latinLnBrk="0" hangingPunct="1">
                        <a:lnSpc>
                          <a:spcPct val="107000"/>
                        </a:lnSpc>
                        <a:spcBef>
                          <a:spcPts val="0"/>
                        </a:spcBef>
                        <a:spcAft>
                          <a:spcPts val="800"/>
                        </a:spcAft>
                        <a:buClrTx/>
                        <a:buSzTx/>
                        <a:buFont typeface="Calibri" panose="020F0502020204030204" pitchFamily="34" charset="0"/>
                        <a:buNone/>
                        <a:tabLst/>
                        <a:defRPr/>
                      </a:pPr>
                      <a:r>
                        <a:rPr lang="nl-NL" sz="1100" b="1" dirty="0">
                          <a:solidFill>
                            <a:srgbClr val="002060"/>
                          </a:solidFill>
                          <a:effectLst/>
                          <a:latin typeface="Verdana" panose="020B0604030504040204" pitchFamily="34" charset="0"/>
                          <a:ea typeface="Verdana" panose="020B0604030504040204" pitchFamily="34" charset="0"/>
                        </a:rPr>
                        <a:t>Postpartum </a:t>
                      </a:r>
                      <a:r>
                        <a:rPr lang="nl-NL" sz="1100" b="1" dirty="0" err="1">
                          <a:solidFill>
                            <a:srgbClr val="002060"/>
                          </a:solidFill>
                          <a:effectLst/>
                          <a:latin typeface="Verdana" panose="020B0604030504040204" pitchFamily="34" charset="0"/>
                          <a:ea typeface="Verdana" panose="020B0604030504040204" pitchFamily="34" charset="0"/>
                        </a:rPr>
                        <a:t>surgery</a:t>
                      </a:r>
                      <a:r>
                        <a:rPr lang="nl-NL" sz="1100" b="1" dirty="0">
                          <a:solidFill>
                            <a:srgbClr val="002060"/>
                          </a:solidFill>
                          <a:effectLst/>
                          <a:latin typeface="Verdana" panose="020B0604030504040204" pitchFamily="34" charset="0"/>
                          <a:ea typeface="Verdana" panose="020B0604030504040204" pitchFamily="34" charset="0"/>
                        </a:rPr>
                        <a:t>*</a:t>
                      </a:r>
                      <a:br>
                        <a:rPr lang="nl-NL" sz="1100" b="1" dirty="0">
                          <a:solidFill>
                            <a:srgbClr val="002060"/>
                          </a:solidFill>
                          <a:effectLst/>
                          <a:latin typeface="Verdana" panose="020B0604030504040204" pitchFamily="34" charset="0"/>
                          <a:ea typeface="Verdana" panose="020B0604030504040204" pitchFamily="34" charset="0"/>
                        </a:rPr>
                      </a:b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B w="12700" cap="flat" cmpd="sng" algn="ctr">
                      <a:solidFill>
                        <a:srgbClr val="003772"/>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1" kern="0" dirty="0">
                          <a:solidFill>
                            <a:srgbClr val="002060"/>
                          </a:solidFill>
                          <a:effectLst/>
                          <a:latin typeface="Verdana" panose="020B0604030504040204" pitchFamily="34" charset="0"/>
                          <a:ea typeface="Verdana" panose="020B0604030504040204" pitchFamily="34" charset="0"/>
                        </a:rPr>
                        <a:t>Pregnancies, </a:t>
                      </a:r>
                      <a:br>
                        <a:rPr lang="en-US" sz="1100" b="1" kern="0" dirty="0">
                          <a:solidFill>
                            <a:srgbClr val="002060"/>
                          </a:solidFill>
                          <a:effectLst/>
                          <a:latin typeface="Verdana" panose="020B0604030504040204" pitchFamily="34" charset="0"/>
                          <a:ea typeface="Verdana" panose="020B0604030504040204" pitchFamily="34" charset="0"/>
                        </a:rPr>
                      </a:br>
                      <a:r>
                        <a:rPr lang="en-US" sz="1100" b="1" kern="0" dirty="0">
                          <a:solidFill>
                            <a:srgbClr val="002060"/>
                          </a:solidFill>
                          <a:effectLst/>
                          <a:latin typeface="Verdana" panose="020B0604030504040204" pitchFamily="34" charset="0"/>
                          <a:ea typeface="Verdana" panose="020B0604030504040204" pitchFamily="34" charset="0"/>
                        </a:rPr>
                        <a:t>n [% of cases]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886013642"/>
                  </a:ext>
                </a:extLst>
              </a:tr>
              <a:tr h="327327">
                <a:tc>
                  <a:txBody>
                    <a:bodyPr/>
                    <a:lstStyle/>
                    <a:p>
                      <a:pPr marL="0" lvl="0" indent="0" algn="l">
                        <a:lnSpc>
                          <a:spcPct val="107000"/>
                        </a:lnSpc>
                        <a:spcAft>
                          <a:spcPts val="800"/>
                        </a:spcAft>
                        <a:buFont typeface="Calibri" panose="020F0502020204030204" pitchFamily="34" charset="0"/>
                        <a:buNone/>
                      </a:pPr>
                      <a:r>
                        <a:rPr lang="nl-NL" sz="1100" b="1" dirty="0" err="1">
                          <a:solidFill>
                            <a:srgbClr val="002060"/>
                          </a:solidFill>
                          <a:effectLst/>
                          <a:latin typeface="Verdana" panose="020B0604030504040204" pitchFamily="34" charset="0"/>
                          <a:ea typeface="Verdana" panose="020B0604030504040204" pitchFamily="34" charset="0"/>
                        </a:rPr>
                        <a:t>Indication</a:t>
                      </a:r>
                      <a:r>
                        <a:rPr lang="nl-NL" sz="1100" b="1" dirty="0">
                          <a:solidFill>
                            <a:srgbClr val="002060"/>
                          </a:solidFill>
                          <a:effectLst/>
                          <a:latin typeface="Verdana" panose="020B0604030504040204" pitchFamily="34" charset="0"/>
                          <a:ea typeface="Verdana" panose="020B0604030504040204" pitchFamily="34" charset="0"/>
                        </a:rPr>
                        <a:t> </a:t>
                      </a:r>
                      <a:r>
                        <a:rPr lang="nl-NL" sz="1100" b="1" dirty="0" err="1">
                          <a:solidFill>
                            <a:srgbClr val="002060"/>
                          </a:solidFill>
                          <a:effectLst/>
                          <a:latin typeface="Verdana" panose="020B0604030504040204" pitchFamily="34" charset="0"/>
                          <a:ea typeface="Verdana" panose="020B0604030504040204" pitchFamily="34" charset="0"/>
                        </a:rPr>
                        <a:t>parastomal</a:t>
                      </a:r>
                      <a:r>
                        <a:rPr lang="nl-NL" sz="1100" b="1" dirty="0">
                          <a:solidFill>
                            <a:srgbClr val="002060"/>
                          </a:solidFill>
                          <a:effectLst/>
                          <a:latin typeface="Verdana" panose="020B0604030504040204" pitchFamily="34" charset="0"/>
                          <a:ea typeface="Verdana" panose="020B0604030504040204" pitchFamily="34" charset="0"/>
                        </a:rPr>
                        <a:t> </a:t>
                      </a:r>
                      <a:r>
                        <a:rPr lang="nl-NL" sz="1100" b="1" dirty="0" err="1">
                          <a:solidFill>
                            <a:srgbClr val="002060"/>
                          </a:solidFill>
                          <a:effectLst/>
                          <a:latin typeface="Verdana" panose="020B0604030504040204" pitchFamily="34" charset="0"/>
                          <a:ea typeface="Verdana" panose="020B0604030504040204" pitchFamily="34" charset="0"/>
                        </a:rPr>
                        <a:t>herniation</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nl-NL" sz="1100" kern="100" dirty="0">
                          <a:solidFill>
                            <a:srgbClr val="002060"/>
                          </a:solidFill>
                          <a:effectLst/>
                          <a:latin typeface="Verdana" panose="020B0604030504040204" pitchFamily="34" charset="0"/>
                          <a:ea typeface="Verdana" panose="020B0604030504040204" pitchFamily="34" charset="0"/>
                        </a:rPr>
                        <a:t>4 [7.1]</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435057985"/>
                  </a:ext>
                </a:extLst>
              </a:tr>
              <a:tr h="196167">
                <a:tc>
                  <a:txBody>
                    <a:bodyPr/>
                    <a:lstStyle/>
                    <a:p>
                      <a:pPr marL="0" lvl="0" indent="0" algn="l">
                        <a:lnSpc>
                          <a:spcPct val="107000"/>
                        </a:lnSpc>
                        <a:spcAft>
                          <a:spcPts val="800"/>
                        </a:spcAft>
                        <a:buFont typeface="Calibri" panose="020F0502020204030204" pitchFamily="34" charset="0"/>
                        <a:buNone/>
                      </a:pPr>
                      <a:r>
                        <a:rPr lang="nl-NL" sz="1100" b="1" dirty="0" err="1">
                          <a:solidFill>
                            <a:srgbClr val="002060"/>
                          </a:solidFill>
                          <a:effectLst/>
                          <a:latin typeface="Verdana" panose="020B0604030504040204" pitchFamily="34" charset="0"/>
                          <a:ea typeface="Verdana" panose="020B0604030504040204" pitchFamily="34" charset="0"/>
                        </a:rPr>
                        <a:t>Indication</a:t>
                      </a:r>
                      <a:r>
                        <a:rPr lang="nl-NL" sz="1100" b="1" dirty="0">
                          <a:solidFill>
                            <a:srgbClr val="002060"/>
                          </a:solidFill>
                          <a:effectLst/>
                          <a:latin typeface="Verdana" panose="020B0604030504040204" pitchFamily="34" charset="0"/>
                          <a:ea typeface="Verdana" panose="020B0604030504040204" pitchFamily="34" charset="0"/>
                        </a:rPr>
                        <a:t> </a:t>
                      </a:r>
                      <a:r>
                        <a:rPr lang="nl-NL" sz="1100" b="1" dirty="0" err="1">
                          <a:solidFill>
                            <a:srgbClr val="002060"/>
                          </a:solidFill>
                          <a:effectLst/>
                          <a:latin typeface="Verdana" panose="020B0604030504040204" pitchFamily="34" charset="0"/>
                          <a:ea typeface="Verdana" panose="020B0604030504040204" pitchFamily="34" charset="0"/>
                        </a:rPr>
                        <a:t>prolapse</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nl-NL" sz="1100" kern="100" dirty="0">
                          <a:solidFill>
                            <a:srgbClr val="002060"/>
                          </a:solidFill>
                          <a:effectLst/>
                          <a:latin typeface="Verdana" panose="020B0604030504040204" pitchFamily="34" charset="0"/>
                          <a:ea typeface="Verdana" panose="020B0604030504040204" pitchFamily="34" charset="0"/>
                        </a:rPr>
                        <a:t>1 [1.8]</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2320020797"/>
                  </a:ext>
                </a:extLst>
              </a:tr>
              <a:tr h="196167">
                <a:tc>
                  <a:txBody>
                    <a:bodyPr/>
                    <a:lstStyle/>
                    <a:p>
                      <a:pPr marL="0" lvl="0" indent="0" algn="l">
                        <a:lnSpc>
                          <a:spcPct val="107000"/>
                        </a:lnSpc>
                        <a:spcAft>
                          <a:spcPts val="800"/>
                        </a:spcAft>
                        <a:buFont typeface="Calibri" panose="020F0502020204030204" pitchFamily="34" charset="0"/>
                        <a:buNone/>
                      </a:pPr>
                      <a:r>
                        <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t>Total</a:t>
                      </a: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tcPr>
                </a:tc>
                <a:tc>
                  <a:txBody>
                    <a:bodyPr/>
                    <a:lstStyle/>
                    <a:p>
                      <a:pPr algn="l">
                        <a:lnSpc>
                          <a:spcPct val="107000"/>
                        </a:lnSpc>
                        <a:spcAft>
                          <a:spcPts val="800"/>
                        </a:spcAft>
                      </a:pPr>
                      <a:r>
                        <a:rPr lang="nl-NL" sz="1100" b="1" kern="100" dirty="0">
                          <a:solidFill>
                            <a:srgbClr val="F29400"/>
                          </a:solidFill>
                          <a:effectLst/>
                          <a:latin typeface="Verdana" panose="020B0604030504040204" pitchFamily="34" charset="0"/>
                          <a:ea typeface="Verdana" panose="020B0604030504040204" pitchFamily="34" charset="0"/>
                          <a:cs typeface="Times New Roman" panose="02020603050405020304" pitchFamily="18" charset="0"/>
                        </a:rPr>
                        <a:t>5 [8.9]</a:t>
                      </a: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tcPr>
                </a:tc>
                <a:extLst>
                  <a:ext uri="{0D108BD9-81ED-4DB2-BD59-A6C34878D82A}">
                    <a16:rowId xmlns:a16="http://schemas.microsoft.com/office/drawing/2014/main" val="4110364918"/>
                  </a:ext>
                </a:extLst>
              </a:tr>
            </a:tbl>
          </a:graphicData>
        </a:graphic>
      </p:graphicFrame>
      <p:graphicFrame>
        <p:nvGraphicFramePr>
          <p:cNvPr id="7" name="Tabel 6">
            <a:extLst>
              <a:ext uri="{FF2B5EF4-FFF2-40B4-BE49-F238E27FC236}">
                <a16:creationId xmlns:a16="http://schemas.microsoft.com/office/drawing/2014/main" id="{2196937F-481E-3B42-653F-87FF15E29AFD}"/>
              </a:ext>
            </a:extLst>
          </p:cNvPr>
          <p:cNvGraphicFramePr>
            <a:graphicFrameLocks noGrp="1"/>
          </p:cNvGraphicFramePr>
          <p:nvPr/>
        </p:nvGraphicFramePr>
        <p:xfrm>
          <a:off x="4918747" y="2904817"/>
          <a:ext cx="3649910" cy="1212389"/>
        </p:xfrm>
        <a:graphic>
          <a:graphicData uri="http://schemas.openxmlformats.org/drawingml/2006/table">
            <a:tbl>
              <a:tblPr firstRow="1" firstCol="1" bandRow="1">
                <a:tableStyleId>{5940675A-B579-460E-94D1-54222C63F5DA}</a:tableStyleId>
              </a:tblPr>
              <a:tblGrid>
                <a:gridCol w="2274761">
                  <a:extLst>
                    <a:ext uri="{9D8B030D-6E8A-4147-A177-3AD203B41FA5}">
                      <a16:colId xmlns:a16="http://schemas.microsoft.com/office/drawing/2014/main" val="926876066"/>
                    </a:ext>
                  </a:extLst>
                </a:gridCol>
                <a:gridCol w="1375149">
                  <a:extLst>
                    <a:ext uri="{9D8B030D-6E8A-4147-A177-3AD203B41FA5}">
                      <a16:colId xmlns:a16="http://schemas.microsoft.com/office/drawing/2014/main" val="2443243717"/>
                    </a:ext>
                  </a:extLst>
                </a:gridCol>
              </a:tblGrid>
              <a:tr h="574739">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l-NL" sz="1100" b="1" kern="100" dirty="0" err="1">
                          <a:solidFill>
                            <a:srgbClr val="002060"/>
                          </a:solidFill>
                          <a:effectLst/>
                          <a:latin typeface="Verdana" panose="020B0604030504040204" pitchFamily="34" charset="0"/>
                          <a:ea typeface="Verdana" panose="020B0604030504040204" pitchFamily="34" charset="0"/>
                        </a:rPr>
                        <a:t>Surgery</a:t>
                      </a:r>
                      <a:r>
                        <a:rPr lang="nl-NL" sz="1100" b="1" kern="100" dirty="0">
                          <a:solidFill>
                            <a:srgbClr val="002060"/>
                          </a:solidFill>
                          <a:effectLst/>
                          <a:latin typeface="Verdana" panose="020B0604030504040204" pitchFamily="34" charset="0"/>
                          <a:ea typeface="Verdana" panose="020B0604030504040204" pitchFamily="34" charset="0"/>
                        </a:rPr>
                        <a:t> </a:t>
                      </a:r>
                      <a:r>
                        <a:rPr lang="nl-NL" sz="1100" b="1" kern="100" dirty="0" err="1">
                          <a:solidFill>
                            <a:srgbClr val="002060"/>
                          </a:solidFill>
                          <a:effectLst/>
                          <a:latin typeface="Verdana" panose="020B0604030504040204" pitchFamily="34" charset="0"/>
                          <a:ea typeface="Verdana" panose="020B0604030504040204" pitchFamily="34" charset="0"/>
                        </a:rPr>
                        <a:t>during</a:t>
                      </a:r>
                      <a:r>
                        <a:rPr lang="nl-NL" sz="1100" b="1" kern="100" dirty="0">
                          <a:solidFill>
                            <a:srgbClr val="002060"/>
                          </a:solidFill>
                          <a:effectLst/>
                          <a:latin typeface="Verdana" panose="020B0604030504040204" pitchFamily="34" charset="0"/>
                          <a:ea typeface="Verdana" panose="020B0604030504040204" pitchFamily="34" charset="0"/>
                        </a:rPr>
                        <a:t> </a:t>
                      </a:r>
                      <a:r>
                        <a:rPr lang="nl-NL" sz="1100" b="1" kern="100" dirty="0" err="1">
                          <a:solidFill>
                            <a:srgbClr val="002060"/>
                          </a:solidFill>
                          <a:effectLst/>
                          <a:latin typeface="Verdana" panose="020B0604030504040204" pitchFamily="34" charset="0"/>
                          <a:ea typeface="Verdana" panose="020B0604030504040204" pitchFamily="34" charset="0"/>
                        </a:rPr>
                        <a:t>pregnancy</a:t>
                      </a: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nl-NL" sz="1100" b="1" kern="0" dirty="0">
                          <a:solidFill>
                            <a:srgbClr val="002060"/>
                          </a:solidFill>
                          <a:effectLst/>
                          <a:latin typeface="Verdana" panose="020B0604030504040204" pitchFamily="34" charset="0"/>
                          <a:ea typeface="Verdana" panose="020B0604030504040204" pitchFamily="34" charset="0"/>
                        </a:rPr>
                        <a:t>P</a:t>
                      </a:r>
                      <a:r>
                        <a:rPr lang="en-US" sz="1100" b="1" kern="0" dirty="0" err="1">
                          <a:solidFill>
                            <a:srgbClr val="002060"/>
                          </a:solidFill>
                          <a:effectLst/>
                          <a:latin typeface="Verdana" panose="020B0604030504040204" pitchFamily="34" charset="0"/>
                          <a:ea typeface="Verdana" panose="020B0604030504040204" pitchFamily="34" charset="0"/>
                        </a:rPr>
                        <a:t>regnancies</a:t>
                      </a:r>
                      <a:r>
                        <a:rPr lang="en-US" sz="1100" b="1" kern="0" dirty="0">
                          <a:solidFill>
                            <a:srgbClr val="002060"/>
                          </a:solidFill>
                          <a:effectLst/>
                          <a:latin typeface="Verdana" panose="020B0604030504040204" pitchFamily="34" charset="0"/>
                          <a:ea typeface="Verdana" panose="020B0604030504040204" pitchFamily="34" charset="0"/>
                        </a:rPr>
                        <a:t>, </a:t>
                      </a:r>
                      <a:br>
                        <a:rPr lang="en-US" sz="1100" b="1" kern="0" dirty="0">
                          <a:solidFill>
                            <a:srgbClr val="002060"/>
                          </a:solidFill>
                          <a:effectLst/>
                          <a:latin typeface="Verdana" panose="020B0604030504040204" pitchFamily="34" charset="0"/>
                          <a:ea typeface="Verdana" panose="020B0604030504040204" pitchFamily="34" charset="0"/>
                        </a:rPr>
                      </a:br>
                      <a:r>
                        <a:rPr lang="en-US" sz="1100" b="1" kern="0" dirty="0">
                          <a:solidFill>
                            <a:srgbClr val="002060"/>
                          </a:solidFill>
                          <a:effectLst/>
                          <a:latin typeface="Verdana" panose="020B0604030504040204" pitchFamily="34" charset="0"/>
                          <a:ea typeface="Verdana" panose="020B0604030504040204" pitchFamily="34" charset="0"/>
                        </a:rPr>
                        <a:t>n [% of cases]</a:t>
                      </a:r>
                    </a:p>
                    <a:p>
                      <a:pPr algn="l">
                        <a:lnSpc>
                          <a:spcPct val="107000"/>
                        </a:lnSpc>
                        <a:spcAft>
                          <a:spcPts val="800"/>
                        </a:spcAft>
                      </a:pPr>
                      <a:endParaRPr lang="nl-NL" sz="1100" b="1"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306825754"/>
                  </a:ext>
                </a:extLst>
              </a:tr>
              <a:tr h="196167">
                <a:tc>
                  <a:txBody>
                    <a:bodyPr/>
                    <a:lstStyle/>
                    <a:p>
                      <a:pPr marL="0" lvl="0" indent="0" algn="l">
                        <a:lnSpc>
                          <a:spcPct val="107000"/>
                        </a:lnSpc>
                        <a:spcAft>
                          <a:spcPts val="800"/>
                        </a:spcAft>
                        <a:buFont typeface="Calibri" panose="020F0502020204030204" pitchFamily="34" charset="0"/>
                        <a:buNone/>
                      </a:pPr>
                      <a:r>
                        <a:rPr lang="en-US" sz="1100" b="1" dirty="0">
                          <a:solidFill>
                            <a:srgbClr val="002060"/>
                          </a:solidFill>
                          <a:effectLst/>
                          <a:latin typeface="Verdana" panose="020B0604030504040204" pitchFamily="34" charset="0"/>
                          <a:ea typeface="Verdana" panose="020B0604030504040204" pitchFamily="34" charset="0"/>
                        </a:rPr>
                        <a:t>Indication obstruction</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kern="0" dirty="0">
                          <a:solidFill>
                            <a:srgbClr val="002060"/>
                          </a:solidFill>
                          <a:effectLst/>
                          <a:latin typeface="Verdana" panose="020B0604030504040204" pitchFamily="34" charset="0"/>
                          <a:ea typeface="Verdana" panose="020B0604030504040204" pitchFamily="34" charset="0"/>
                        </a:rPr>
                        <a:t>2 [3.6]</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468921579"/>
                  </a:ext>
                </a:extLst>
              </a:tr>
              <a:tr h="196167">
                <a:tc>
                  <a:txBody>
                    <a:bodyPr/>
                    <a:lstStyle/>
                    <a:p>
                      <a:pPr marL="0" lvl="0" indent="0" algn="l">
                        <a:lnSpc>
                          <a:spcPct val="107000"/>
                        </a:lnSpc>
                        <a:spcAft>
                          <a:spcPts val="800"/>
                        </a:spcAft>
                        <a:buFont typeface="Calibri" panose="020F0502020204030204" pitchFamily="34" charset="0"/>
                        <a:buNone/>
                      </a:pPr>
                      <a:r>
                        <a:rPr lang="en-US" sz="1100" b="1" dirty="0">
                          <a:solidFill>
                            <a:srgbClr val="002060"/>
                          </a:solidFill>
                          <a:effectLst/>
                          <a:latin typeface="Verdana" panose="020B0604030504040204" pitchFamily="34" charset="0"/>
                          <a:ea typeface="Verdana" panose="020B0604030504040204" pitchFamily="34" charset="0"/>
                        </a:rPr>
                        <a:t>Indication prolapse</a:t>
                      </a:r>
                      <a:endPar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gn="l">
                        <a:lnSpc>
                          <a:spcPct val="107000"/>
                        </a:lnSpc>
                        <a:spcAft>
                          <a:spcPts val="800"/>
                        </a:spcAft>
                      </a:pPr>
                      <a:r>
                        <a:rPr lang="en-US" sz="1100" kern="0" dirty="0">
                          <a:solidFill>
                            <a:srgbClr val="002060"/>
                          </a:solidFill>
                          <a:effectLst/>
                          <a:latin typeface="Verdana" panose="020B0604030504040204" pitchFamily="34" charset="0"/>
                          <a:ea typeface="Verdana" panose="020B0604030504040204" pitchFamily="34" charset="0"/>
                        </a:rPr>
                        <a:t>2 [3.6]</a:t>
                      </a:r>
                      <a:endParaRPr lang="nl-NL" sz="1100" kern="100"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3219835495"/>
                  </a:ext>
                </a:extLst>
              </a:tr>
              <a:tr h="196167">
                <a:tc>
                  <a:txBody>
                    <a:bodyPr/>
                    <a:lstStyle/>
                    <a:p>
                      <a:pPr marL="0" lvl="0" indent="0" algn="l">
                        <a:lnSpc>
                          <a:spcPct val="107000"/>
                        </a:lnSpc>
                        <a:spcAft>
                          <a:spcPts val="800"/>
                        </a:spcAft>
                        <a:buFont typeface="Calibri" panose="020F0502020204030204" pitchFamily="34" charset="0"/>
                        <a:buNone/>
                      </a:pPr>
                      <a:r>
                        <a:rPr lang="nl-NL" sz="1100" b="1" dirty="0">
                          <a:solidFill>
                            <a:srgbClr val="002060"/>
                          </a:solidFill>
                          <a:effectLst/>
                          <a:latin typeface="Verdana" panose="020B0604030504040204" pitchFamily="34" charset="0"/>
                          <a:ea typeface="Verdana" panose="020B0604030504040204" pitchFamily="34" charset="0"/>
                          <a:cs typeface="Times New Roman" panose="02020603050405020304" pitchFamily="18" charset="0"/>
                        </a:rPr>
                        <a:t>Total</a:t>
                      </a: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tcPr>
                </a:tc>
                <a:tc>
                  <a:txBody>
                    <a:bodyPr/>
                    <a:lstStyle/>
                    <a:p>
                      <a:pPr algn="l">
                        <a:lnSpc>
                          <a:spcPct val="107000"/>
                        </a:lnSpc>
                        <a:spcAft>
                          <a:spcPts val="800"/>
                        </a:spcAft>
                      </a:pPr>
                      <a:r>
                        <a:rPr lang="nl-NL" sz="1100" b="1" kern="100" dirty="0">
                          <a:solidFill>
                            <a:srgbClr val="F29400"/>
                          </a:solidFill>
                          <a:effectLst/>
                          <a:latin typeface="Verdana" panose="020B0604030504040204" pitchFamily="34" charset="0"/>
                          <a:ea typeface="Verdana" panose="020B0604030504040204" pitchFamily="34" charset="0"/>
                          <a:cs typeface="Times New Roman" panose="02020603050405020304" pitchFamily="18" charset="0"/>
                        </a:rPr>
                        <a:t>4 [7.1]</a:t>
                      </a: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tcPr>
                </a:tc>
                <a:extLst>
                  <a:ext uri="{0D108BD9-81ED-4DB2-BD59-A6C34878D82A}">
                    <a16:rowId xmlns:a16="http://schemas.microsoft.com/office/drawing/2014/main" val="2442970246"/>
                  </a:ext>
                </a:extLst>
              </a:tr>
            </a:tbl>
          </a:graphicData>
        </a:graphic>
      </p:graphicFrame>
      <p:pic>
        <p:nvPicPr>
          <p:cNvPr id="11" name="Afbeelding 10" descr="Afbeelding met tekst, Lettertype, logo, Graphics&#10;&#10;Automatisch gegenereerde beschrijving">
            <a:extLst>
              <a:ext uri="{FF2B5EF4-FFF2-40B4-BE49-F238E27FC236}">
                <a16:creationId xmlns:a16="http://schemas.microsoft.com/office/drawing/2014/main" id="{C1A6099B-84AC-F65B-EDAB-D209E14F9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9809" y="883627"/>
            <a:ext cx="616510" cy="678521"/>
          </a:xfrm>
          <a:prstGeom prst="rect">
            <a:avLst/>
          </a:prstGeom>
        </p:spPr>
      </p:pic>
    </p:spTree>
    <p:extLst>
      <p:ext uri="{BB962C8B-B14F-4D97-AF65-F5344CB8AC3E}">
        <p14:creationId xmlns:p14="http://schemas.microsoft.com/office/powerpoint/2010/main" val="33249619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D3781-A3D1-FC22-5310-4529A6C8B610}"/>
              </a:ext>
            </a:extLst>
          </p:cNvPr>
          <p:cNvSpPr>
            <a:spLocks noGrp="1"/>
          </p:cNvSpPr>
          <p:nvPr>
            <p:ph type="title"/>
          </p:nvPr>
        </p:nvSpPr>
        <p:spPr>
          <a:xfrm>
            <a:off x="802900" y="1280532"/>
            <a:ext cx="7886700" cy="665708"/>
          </a:xfrm>
        </p:spPr>
        <p:txBody>
          <a:bodyPr anchor="t">
            <a:normAutofit fontScale="90000"/>
          </a:bodyPr>
          <a:lstStyle/>
          <a:p>
            <a:r>
              <a:rPr lang="nl-NL" dirty="0" err="1"/>
              <a:t>Pregnancy</a:t>
            </a:r>
            <a:r>
              <a:rPr lang="nl-NL" dirty="0"/>
              <a:t> </a:t>
            </a:r>
            <a:r>
              <a:rPr lang="nl-NL" dirty="0" err="1"/>
              <a:t>outcomes</a:t>
            </a:r>
            <a:endParaRPr lang="nl-NL" dirty="0"/>
          </a:p>
        </p:txBody>
      </p:sp>
      <p:sp>
        <p:nvSpPr>
          <p:cNvPr id="4" name="Tijdelijke aanduiding voor tekst 3">
            <a:extLst>
              <a:ext uri="{FF2B5EF4-FFF2-40B4-BE49-F238E27FC236}">
                <a16:creationId xmlns:a16="http://schemas.microsoft.com/office/drawing/2014/main" id="{9ABB9723-7097-058A-09A7-17994BDD06F8}"/>
              </a:ext>
            </a:extLst>
          </p:cNvPr>
          <p:cNvSpPr>
            <a:spLocks noGrp="1"/>
          </p:cNvSpPr>
          <p:nvPr>
            <p:ph type="body" sz="quarter" idx="10"/>
          </p:nvPr>
        </p:nvSpPr>
        <p:spPr>
          <a:xfrm>
            <a:off x="1408869" y="5792830"/>
            <a:ext cx="3188699" cy="207921"/>
          </a:xfrm>
        </p:spPr>
        <p:txBody>
          <a:bodyPr>
            <a:normAutofit fontScale="92500" lnSpcReduction="10000"/>
          </a:bodyPr>
          <a:lstStyle/>
          <a:p>
            <a:r>
              <a:rPr lang="nl-NL" dirty="0"/>
              <a:t>D.G. Bouwknegt</a:t>
            </a:r>
          </a:p>
        </p:txBody>
      </p:sp>
      <p:graphicFrame>
        <p:nvGraphicFramePr>
          <p:cNvPr id="6" name="Tabel 5">
            <a:extLst>
              <a:ext uri="{FF2B5EF4-FFF2-40B4-BE49-F238E27FC236}">
                <a16:creationId xmlns:a16="http://schemas.microsoft.com/office/drawing/2014/main" id="{7E8585CC-AE4C-10B2-5F3B-9E8F761C160E}"/>
              </a:ext>
            </a:extLst>
          </p:cNvPr>
          <p:cNvGraphicFramePr>
            <a:graphicFrameLocks noGrp="1"/>
          </p:cNvGraphicFramePr>
          <p:nvPr/>
        </p:nvGraphicFramePr>
        <p:xfrm>
          <a:off x="4597568" y="2322151"/>
          <a:ext cx="3708105" cy="966164"/>
        </p:xfrm>
        <a:graphic>
          <a:graphicData uri="http://schemas.openxmlformats.org/drawingml/2006/table">
            <a:tbl>
              <a:tblPr firstRow="1" firstCol="1" bandRow="1">
                <a:tableStyleId>{5940675A-B579-460E-94D1-54222C63F5DA}</a:tableStyleId>
              </a:tblPr>
              <a:tblGrid>
                <a:gridCol w="2623584">
                  <a:extLst>
                    <a:ext uri="{9D8B030D-6E8A-4147-A177-3AD203B41FA5}">
                      <a16:colId xmlns:a16="http://schemas.microsoft.com/office/drawing/2014/main" val="845333367"/>
                    </a:ext>
                  </a:extLst>
                </a:gridCol>
                <a:gridCol w="1084521">
                  <a:extLst>
                    <a:ext uri="{9D8B030D-6E8A-4147-A177-3AD203B41FA5}">
                      <a16:colId xmlns:a16="http://schemas.microsoft.com/office/drawing/2014/main" val="3412891924"/>
                    </a:ext>
                  </a:extLst>
                </a:gridCol>
              </a:tblGrid>
              <a:tr h="280607">
                <a:tc>
                  <a:txBody>
                    <a:bodyPr/>
                    <a:lstStyle/>
                    <a:p>
                      <a:pPr>
                        <a:lnSpc>
                          <a:spcPct val="107000"/>
                        </a:lnSpc>
                        <a:spcAft>
                          <a:spcPts val="800"/>
                        </a:spcAft>
                      </a:pPr>
                      <a:r>
                        <a:rPr lang="en-US" sz="900" b="1" kern="0" dirty="0">
                          <a:solidFill>
                            <a:srgbClr val="003772"/>
                          </a:solidFill>
                          <a:effectLst/>
                          <a:latin typeface="Verdana" panose="020B0604030504040204" pitchFamily="34" charset="0"/>
                          <a:ea typeface="Verdana" panose="020B0604030504040204" pitchFamily="34" charset="0"/>
                        </a:rPr>
                        <a:t>Neonatal outcome (n=56)</a:t>
                      </a:r>
                      <a:endParaRPr lang="nl-NL" sz="900" b="1"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B w="12700" cap="flat" cmpd="sng" algn="ctr">
                      <a:solidFill>
                        <a:srgbClr val="003772"/>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900" b="1" kern="0" dirty="0">
                          <a:solidFill>
                            <a:srgbClr val="002060"/>
                          </a:solidFill>
                          <a:effectLst/>
                          <a:latin typeface="Verdana" panose="020B0604030504040204" pitchFamily="34" charset="0"/>
                          <a:ea typeface="Verdana" panose="020B0604030504040204" pitchFamily="34" charset="0"/>
                        </a:rPr>
                        <a:t>Pregnancies, </a:t>
                      </a:r>
                      <a:br>
                        <a:rPr lang="en-US" sz="900" b="1" kern="0" dirty="0">
                          <a:solidFill>
                            <a:srgbClr val="002060"/>
                          </a:solidFill>
                          <a:effectLst/>
                          <a:latin typeface="Verdana" panose="020B0604030504040204" pitchFamily="34" charset="0"/>
                          <a:ea typeface="Verdana" panose="020B0604030504040204" pitchFamily="34" charset="0"/>
                        </a:rPr>
                      </a:br>
                      <a:r>
                        <a:rPr lang="en-US" sz="900" b="1" kern="0" dirty="0">
                          <a:solidFill>
                            <a:srgbClr val="002060"/>
                          </a:solidFill>
                          <a:effectLst/>
                          <a:latin typeface="Verdana" panose="020B0604030504040204" pitchFamily="34" charset="0"/>
                          <a:ea typeface="Verdana" panose="020B0604030504040204" pitchFamily="34" charset="0"/>
                        </a:rPr>
                        <a:t>n [% of cases]</a:t>
                      </a:r>
                    </a:p>
                  </a:txBody>
                  <a:tcPr marL="51435" marR="51435" marT="0" marB="0">
                    <a:lnL w="12700" cap="flat" cmpd="sng" algn="ctr">
                      <a:solidFill>
                        <a:srgbClr val="003772"/>
                      </a:solidFill>
                      <a:prstDash val="solid"/>
                      <a:round/>
                      <a:headEnd type="none" w="med" len="med"/>
                      <a:tailEnd type="none" w="med" len="med"/>
                    </a:lnL>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589410069"/>
                  </a:ext>
                </a:extLst>
              </a:tr>
              <a:tr h="202475">
                <a:tc>
                  <a:txBody>
                    <a:bodyPr/>
                    <a:lstStyle/>
                    <a:p>
                      <a:pPr>
                        <a:lnSpc>
                          <a:spcPct val="107000"/>
                        </a:lnSpc>
                        <a:spcAft>
                          <a:spcPts val="800"/>
                        </a:spcAft>
                      </a:pPr>
                      <a:r>
                        <a:rPr lang="en-US" sz="900" b="1" kern="0" dirty="0">
                          <a:solidFill>
                            <a:srgbClr val="003772"/>
                          </a:solidFill>
                          <a:effectLst/>
                          <a:latin typeface="Verdana" panose="020B0604030504040204" pitchFamily="34" charset="0"/>
                          <a:ea typeface="Verdana" panose="020B0604030504040204" pitchFamily="34" charset="0"/>
                        </a:rPr>
                        <a:t>Premature (&lt;37 weeks)</a:t>
                      </a:r>
                      <a:endParaRPr lang="nl-NL" sz="900" b="1"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nSpc>
                          <a:spcPct val="107000"/>
                        </a:lnSpc>
                        <a:spcAft>
                          <a:spcPts val="800"/>
                        </a:spcAft>
                      </a:pPr>
                      <a:r>
                        <a:rPr lang="en-US" sz="900" kern="0" dirty="0">
                          <a:solidFill>
                            <a:srgbClr val="003772"/>
                          </a:solidFill>
                          <a:effectLst/>
                          <a:latin typeface="Verdana" panose="020B0604030504040204" pitchFamily="34" charset="0"/>
                          <a:ea typeface="Verdana" panose="020B0604030504040204" pitchFamily="34" charset="0"/>
                        </a:rPr>
                        <a:t>9 [16.1]</a:t>
                      </a:r>
                      <a:endParaRPr lang="nl-NL" sz="900"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1374360146"/>
                  </a:ext>
                </a:extLst>
              </a:tr>
              <a:tr h="202475">
                <a:tc>
                  <a:txBody>
                    <a:bodyPr/>
                    <a:lstStyle/>
                    <a:p>
                      <a:pPr>
                        <a:lnSpc>
                          <a:spcPct val="107000"/>
                        </a:lnSpc>
                        <a:spcAft>
                          <a:spcPts val="800"/>
                        </a:spcAft>
                      </a:pPr>
                      <a:r>
                        <a:rPr lang="en-US" sz="900" b="1" kern="0" dirty="0">
                          <a:solidFill>
                            <a:srgbClr val="003772"/>
                          </a:solidFill>
                          <a:effectLst/>
                          <a:latin typeface="Verdana" panose="020B0604030504040204" pitchFamily="34" charset="0"/>
                          <a:ea typeface="Verdana" panose="020B0604030504040204" pitchFamily="34" charset="0"/>
                        </a:rPr>
                        <a:t>Low birthweight (&lt;2500gr)</a:t>
                      </a:r>
                      <a:endParaRPr lang="nl-NL" sz="900" b="1"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tc>
                  <a:txBody>
                    <a:bodyPr/>
                    <a:lstStyle/>
                    <a:p>
                      <a:pPr>
                        <a:lnSpc>
                          <a:spcPct val="107000"/>
                        </a:lnSpc>
                        <a:spcAft>
                          <a:spcPts val="800"/>
                        </a:spcAft>
                      </a:pPr>
                      <a:r>
                        <a:rPr lang="en-US" sz="900" kern="0" dirty="0">
                          <a:solidFill>
                            <a:srgbClr val="003772"/>
                          </a:solidFill>
                          <a:effectLst/>
                          <a:latin typeface="Verdana" panose="020B0604030504040204" pitchFamily="34" charset="0"/>
                          <a:ea typeface="Verdana" panose="020B0604030504040204" pitchFamily="34" charset="0"/>
                        </a:rPr>
                        <a:t>9 [16.1]</a:t>
                      </a:r>
                      <a:endParaRPr lang="nl-NL" sz="900"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lnB w="12700" cap="flat" cmpd="sng" algn="ctr">
                      <a:solidFill>
                        <a:srgbClr val="003772"/>
                      </a:solidFill>
                      <a:prstDash val="solid"/>
                      <a:round/>
                      <a:headEnd type="none" w="med" len="med"/>
                      <a:tailEnd type="none" w="med" len="med"/>
                    </a:lnB>
                  </a:tcPr>
                </a:tc>
                <a:extLst>
                  <a:ext uri="{0D108BD9-81ED-4DB2-BD59-A6C34878D82A}">
                    <a16:rowId xmlns:a16="http://schemas.microsoft.com/office/drawing/2014/main" val="655549660"/>
                  </a:ext>
                </a:extLst>
              </a:tr>
              <a:tr h="280607">
                <a:tc>
                  <a:txBody>
                    <a:bodyPr/>
                    <a:lstStyle/>
                    <a:p>
                      <a:pPr>
                        <a:lnSpc>
                          <a:spcPct val="107000"/>
                        </a:lnSpc>
                        <a:spcAft>
                          <a:spcPts val="800"/>
                        </a:spcAft>
                      </a:pPr>
                      <a:r>
                        <a:rPr lang="en-US" sz="900" b="1" kern="0" dirty="0">
                          <a:solidFill>
                            <a:srgbClr val="003772"/>
                          </a:solidFill>
                          <a:effectLst/>
                          <a:latin typeface="Verdana" panose="020B0604030504040204" pitchFamily="34" charset="0"/>
                          <a:ea typeface="Verdana" panose="020B0604030504040204" pitchFamily="34" charset="0"/>
                        </a:rPr>
                        <a:t>Small for gestational age (&lt;10th percentile)</a:t>
                      </a:r>
                      <a:endParaRPr lang="nl-NL" sz="900" b="1"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R w="12700" cap="flat" cmpd="sng" algn="ctr">
                      <a:solidFill>
                        <a:srgbClr val="003772"/>
                      </a:solidFill>
                      <a:prstDash val="solid"/>
                      <a:round/>
                      <a:headEnd type="none" w="med" len="med"/>
                      <a:tailEnd type="none" w="med" len="med"/>
                    </a:lnR>
                    <a:lnT w="12700" cap="flat" cmpd="sng" algn="ctr">
                      <a:solidFill>
                        <a:srgbClr val="003772"/>
                      </a:solidFill>
                      <a:prstDash val="solid"/>
                      <a:round/>
                      <a:headEnd type="none" w="med" len="med"/>
                      <a:tailEnd type="none" w="med" len="med"/>
                    </a:lnT>
                  </a:tcPr>
                </a:tc>
                <a:tc>
                  <a:txBody>
                    <a:bodyPr/>
                    <a:lstStyle/>
                    <a:p>
                      <a:pPr>
                        <a:lnSpc>
                          <a:spcPct val="107000"/>
                        </a:lnSpc>
                        <a:spcAft>
                          <a:spcPts val="800"/>
                        </a:spcAft>
                      </a:pPr>
                      <a:r>
                        <a:rPr lang="en-US" sz="900" kern="0" dirty="0">
                          <a:solidFill>
                            <a:srgbClr val="003772"/>
                          </a:solidFill>
                          <a:effectLst/>
                          <a:latin typeface="Verdana" panose="020B0604030504040204" pitchFamily="34" charset="0"/>
                          <a:ea typeface="Verdana" panose="020B0604030504040204" pitchFamily="34" charset="0"/>
                        </a:rPr>
                        <a:t>6 [10.7] </a:t>
                      </a:r>
                      <a:endParaRPr lang="nl-NL" sz="900" kern="100" dirty="0">
                        <a:solidFill>
                          <a:srgbClr val="003772"/>
                        </a:solidFill>
                        <a:effectLst/>
                        <a:latin typeface="Verdana" panose="020B0604030504040204" pitchFamily="34" charset="0"/>
                        <a:ea typeface="Verdana" panose="020B0604030504040204" pitchFamily="34" charset="0"/>
                        <a:cs typeface="Times New Roman" panose="02020603050405020304" pitchFamily="18" charset="0"/>
                      </a:endParaRPr>
                    </a:p>
                  </a:txBody>
                  <a:tcPr marL="51435" marR="51435" marT="0" marB="0">
                    <a:lnL w="12700" cap="flat" cmpd="sng" algn="ctr">
                      <a:solidFill>
                        <a:srgbClr val="003772"/>
                      </a:solidFill>
                      <a:prstDash val="solid"/>
                      <a:round/>
                      <a:headEnd type="none" w="med" len="med"/>
                      <a:tailEnd type="none" w="med" len="med"/>
                    </a:lnL>
                    <a:lnT w="12700" cap="flat" cmpd="sng" algn="ctr">
                      <a:solidFill>
                        <a:srgbClr val="003772"/>
                      </a:solidFill>
                      <a:prstDash val="solid"/>
                      <a:round/>
                      <a:headEnd type="none" w="med" len="med"/>
                      <a:tailEnd type="none" w="med" len="med"/>
                    </a:lnT>
                  </a:tcPr>
                </a:tc>
                <a:extLst>
                  <a:ext uri="{0D108BD9-81ED-4DB2-BD59-A6C34878D82A}">
                    <a16:rowId xmlns:a16="http://schemas.microsoft.com/office/drawing/2014/main" val="3979842409"/>
                  </a:ext>
                </a:extLst>
              </a:tr>
            </a:tbl>
          </a:graphicData>
        </a:graphic>
      </p:graphicFrame>
      <p:pic>
        <p:nvPicPr>
          <p:cNvPr id="1026" name="Tijdelijke aanduiding voor inhoud 6">
            <a:extLst>
              <a:ext uri="{FF2B5EF4-FFF2-40B4-BE49-F238E27FC236}">
                <a16:creationId xmlns:a16="http://schemas.microsoft.com/office/drawing/2014/main" id="{F7F18135-9939-378C-03D6-379913D3C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00" y="2451631"/>
            <a:ext cx="749174" cy="8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 6">
            <a:extLst>
              <a:ext uri="{FF2B5EF4-FFF2-40B4-BE49-F238E27FC236}">
                <a16:creationId xmlns:a16="http://schemas.microsoft.com/office/drawing/2014/main" id="{EBB669B8-5B7F-4B39-E849-C8DD816080FC}"/>
              </a:ext>
            </a:extLst>
          </p:cNvPr>
          <p:cNvGraphicFramePr>
            <a:graphicFrameLocks noGrp="1"/>
          </p:cNvGraphicFramePr>
          <p:nvPr/>
        </p:nvGraphicFramePr>
        <p:xfrm>
          <a:off x="1647615" y="2279249"/>
          <a:ext cx="2635545" cy="1038570"/>
        </p:xfrm>
        <a:graphic>
          <a:graphicData uri="http://schemas.openxmlformats.org/drawingml/2006/table">
            <a:tbl>
              <a:tblPr firstRow="1" bandRow="1">
                <a:tableStyleId>{5940675A-B579-460E-94D1-54222C63F5DA}</a:tableStyleId>
              </a:tblPr>
              <a:tblGrid>
                <a:gridCol w="736736">
                  <a:extLst>
                    <a:ext uri="{9D8B030D-6E8A-4147-A177-3AD203B41FA5}">
                      <a16:colId xmlns:a16="http://schemas.microsoft.com/office/drawing/2014/main" val="2989561905"/>
                    </a:ext>
                  </a:extLst>
                </a:gridCol>
                <a:gridCol w="1898809">
                  <a:extLst>
                    <a:ext uri="{9D8B030D-6E8A-4147-A177-3AD203B41FA5}">
                      <a16:colId xmlns:a16="http://schemas.microsoft.com/office/drawing/2014/main" val="2944912777"/>
                    </a:ext>
                  </a:extLst>
                </a:gridCol>
              </a:tblGrid>
              <a:tr h="205740">
                <a:tc gridSpan="2">
                  <a:txBody>
                    <a:bodyPr/>
                    <a:lstStyle/>
                    <a:p>
                      <a:r>
                        <a:rPr lang="nl-NL" sz="900" b="1" dirty="0" err="1">
                          <a:solidFill>
                            <a:srgbClr val="003772"/>
                          </a:solidFill>
                          <a:latin typeface="Verdana" panose="020B0604030504040204" pitchFamily="34" charset="0"/>
                          <a:ea typeface="Verdana" panose="020B0604030504040204" pitchFamily="34" charset="0"/>
                        </a:rPr>
                        <a:t>Caesarean</a:t>
                      </a:r>
                      <a:r>
                        <a:rPr lang="nl-NL" sz="900" b="1" dirty="0">
                          <a:solidFill>
                            <a:srgbClr val="003772"/>
                          </a:solidFill>
                          <a:latin typeface="Verdana" panose="020B0604030504040204" pitchFamily="34" charset="0"/>
                          <a:ea typeface="Verdana" panose="020B0604030504040204" pitchFamily="34" charset="0"/>
                        </a:rPr>
                        <a:t> </a:t>
                      </a:r>
                      <a:r>
                        <a:rPr lang="nl-NL" sz="900" b="1" dirty="0" err="1">
                          <a:solidFill>
                            <a:srgbClr val="003772"/>
                          </a:solidFill>
                          <a:latin typeface="Verdana" panose="020B0604030504040204" pitchFamily="34" charset="0"/>
                          <a:ea typeface="Verdana" panose="020B0604030504040204" pitchFamily="34" charset="0"/>
                        </a:rPr>
                        <a:t>section</a:t>
                      </a:r>
                      <a:r>
                        <a:rPr lang="nl-NL" sz="900" b="1" dirty="0">
                          <a:solidFill>
                            <a:srgbClr val="003772"/>
                          </a:solidFill>
                          <a:latin typeface="Verdana" panose="020B0604030504040204" pitchFamily="34" charset="0"/>
                          <a:ea typeface="Verdana" panose="020B0604030504040204" pitchFamily="34" charset="0"/>
                        </a:rPr>
                        <a:t> </a:t>
                      </a:r>
                      <a:r>
                        <a:rPr lang="nl-NL" sz="900" b="1" dirty="0" err="1">
                          <a:solidFill>
                            <a:srgbClr val="003772"/>
                          </a:solidFill>
                          <a:latin typeface="Verdana" panose="020B0604030504040204" pitchFamily="34" charset="0"/>
                          <a:ea typeface="Verdana" panose="020B0604030504040204" pitchFamily="34" charset="0"/>
                        </a:rPr>
                        <a:t>rate</a:t>
                      </a:r>
                      <a:r>
                        <a:rPr lang="nl-NL" sz="900" b="1" dirty="0">
                          <a:solidFill>
                            <a:srgbClr val="003772"/>
                          </a:solidFill>
                          <a:latin typeface="Verdana" panose="020B0604030504040204" pitchFamily="34" charset="0"/>
                          <a:ea typeface="Verdana" panose="020B0604030504040204" pitchFamily="34" charset="0"/>
                        </a:rPr>
                        <a:t> in IBD </a:t>
                      </a:r>
                      <a:r>
                        <a:rPr lang="nl-NL" sz="900" b="1" dirty="0" err="1">
                          <a:solidFill>
                            <a:srgbClr val="003772"/>
                          </a:solidFill>
                          <a:latin typeface="Verdana" panose="020B0604030504040204" pitchFamily="34" charset="0"/>
                          <a:ea typeface="Verdana" panose="020B0604030504040204" pitchFamily="34" charset="0"/>
                        </a:rPr>
                        <a:t>patients</a:t>
                      </a:r>
                      <a:endParaRPr lang="nl-NL" sz="900" b="1" dirty="0">
                        <a:solidFill>
                          <a:srgbClr val="003772"/>
                        </a:solidFill>
                        <a:latin typeface="Verdana" panose="020B0604030504040204" pitchFamily="34" charset="0"/>
                        <a:ea typeface="Verdana" panose="020B060403050404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txBody>
                  <a:tcPr/>
                </a:tc>
                <a:extLst>
                  <a:ext uri="{0D108BD9-81ED-4DB2-BD59-A6C34878D82A}">
                    <a16:rowId xmlns:a16="http://schemas.microsoft.com/office/drawing/2014/main" val="1033322371"/>
                  </a:ext>
                </a:extLst>
              </a:tr>
              <a:tr h="276570">
                <a:tc>
                  <a:txBody>
                    <a:bodyPr/>
                    <a:lstStyle/>
                    <a:p>
                      <a:endParaRPr lang="nl-NL" sz="900" dirty="0">
                        <a:solidFill>
                          <a:srgbClr val="003772"/>
                        </a:solidFill>
                        <a:latin typeface="Verdana" panose="020B0604030504040204" pitchFamily="34" charset="0"/>
                        <a:ea typeface="Verdana" panose="020B060403050404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900" dirty="0">
                          <a:solidFill>
                            <a:srgbClr val="003772"/>
                          </a:solidFill>
                          <a:latin typeface="Verdana" panose="020B0604030504040204" pitchFamily="34" charset="0"/>
                          <a:ea typeface="Verdana" panose="020B0604030504040204" pitchFamily="34" charset="0"/>
                        </a:rPr>
                        <a:t>32.5% [5.7% – 80%]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3598470"/>
                  </a:ext>
                </a:extLst>
              </a:tr>
              <a:tr h="278130">
                <a:tc>
                  <a:txBody>
                    <a:bodyPr/>
                    <a:lstStyle/>
                    <a:p>
                      <a:endParaRPr lang="nl-NL" sz="900" dirty="0">
                        <a:solidFill>
                          <a:srgbClr val="003772"/>
                        </a:solidFill>
                        <a:latin typeface="Verdana" panose="020B0604030504040204" pitchFamily="34" charset="0"/>
                        <a:ea typeface="Verdana" panose="020B060403050404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900" dirty="0">
                          <a:solidFill>
                            <a:srgbClr val="003772"/>
                          </a:solidFill>
                          <a:latin typeface="Verdana" panose="020B0604030504040204" pitchFamily="34" charset="0"/>
                          <a:ea typeface="Verdana" panose="020B0604030504040204" pitchFamily="34" charset="0"/>
                        </a:rPr>
                        <a:t>25.0%</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84715489"/>
                  </a:ext>
                </a:extLst>
              </a:tr>
              <a:tr h="278130">
                <a:tc>
                  <a:txBody>
                    <a:bodyPr/>
                    <a:lstStyle/>
                    <a:p>
                      <a:pPr algn="ctr"/>
                      <a:r>
                        <a:rPr lang="nl-NL" sz="900" dirty="0">
                          <a:solidFill>
                            <a:srgbClr val="003772"/>
                          </a:solidFill>
                          <a:latin typeface="Verdana" panose="020B0604030504040204" pitchFamily="34" charset="0"/>
                          <a:ea typeface="Verdana" panose="020B0604030504040204" pitchFamily="34" charset="0"/>
                        </a:rPr>
                        <a:t>Cohort</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nl-NL" sz="900" dirty="0">
                          <a:solidFill>
                            <a:srgbClr val="003772"/>
                          </a:solidFill>
                          <a:latin typeface="Verdana" panose="020B0604030504040204" pitchFamily="34" charset="0"/>
                          <a:ea typeface="Verdana" panose="020B0604030504040204" pitchFamily="34" charset="0"/>
                        </a:rPr>
                        <a:t>46.4%</a:t>
                      </a:r>
                    </a:p>
                  </a:txBody>
                  <a:tcPr marL="68580" marR="68580"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99953888"/>
                  </a:ext>
                </a:extLst>
              </a:tr>
            </a:tbl>
          </a:graphicData>
        </a:graphic>
      </p:graphicFrame>
      <p:pic>
        <p:nvPicPr>
          <p:cNvPr id="1028" name="Picture 4">
            <a:extLst>
              <a:ext uri="{FF2B5EF4-FFF2-40B4-BE49-F238E27FC236}">
                <a16:creationId xmlns:a16="http://schemas.microsoft.com/office/drawing/2014/main" id="{6BB4A9D5-329D-F088-707A-1AB2ED2B7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175" y="2834627"/>
            <a:ext cx="301806" cy="201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net earth modern flat icon Royalty Free Vector Image">
            <a:extLst>
              <a:ext uri="{FF2B5EF4-FFF2-40B4-BE49-F238E27FC236}">
                <a16:creationId xmlns:a16="http://schemas.microsoft.com/office/drawing/2014/main" id="{7F9AE397-F477-4C37-8CFC-1E5B4AC29D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973" b="18694"/>
          <a:stretch/>
        </p:blipFill>
        <p:spPr bwMode="auto">
          <a:xfrm>
            <a:off x="1860175" y="2527665"/>
            <a:ext cx="301806" cy="22599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ekst, Lettertype, logo, Graphics&#10;&#10;Automatisch gegenereerde beschrijving">
            <a:extLst>
              <a:ext uri="{FF2B5EF4-FFF2-40B4-BE49-F238E27FC236}">
                <a16:creationId xmlns:a16="http://schemas.microsoft.com/office/drawing/2014/main" id="{389A17F9-76FF-A58D-4154-7F9FD84E8D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9809" y="883627"/>
            <a:ext cx="616510" cy="678521"/>
          </a:xfrm>
          <a:prstGeom prst="rect">
            <a:avLst/>
          </a:prstGeom>
        </p:spPr>
      </p:pic>
      <p:sp>
        <p:nvSpPr>
          <p:cNvPr id="3" name="Tekstvak 2">
            <a:extLst>
              <a:ext uri="{FF2B5EF4-FFF2-40B4-BE49-F238E27FC236}">
                <a16:creationId xmlns:a16="http://schemas.microsoft.com/office/drawing/2014/main" id="{404FA515-CA48-B2DC-C7F8-8650B15C2A49}"/>
              </a:ext>
            </a:extLst>
          </p:cNvPr>
          <p:cNvSpPr txBox="1"/>
          <p:nvPr/>
        </p:nvSpPr>
        <p:spPr>
          <a:xfrm>
            <a:off x="5004048" y="4077072"/>
            <a:ext cx="2455684" cy="1200329"/>
          </a:xfrm>
          <a:prstGeom prst="rect">
            <a:avLst/>
          </a:prstGeom>
          <a:noFill/>
          <a:ln w="57150">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p:spPr>
        <p:txBody>
          <a:bodyPr wrap="square" rtlCol="0">
            <a:spAutoFit/>
          </a:bodyPr>
          <a:lstStyle/>
          <a:p>
            <a:endParaRPr lang="nl-NL" dirty="0"/>
          </a:p>
          <a:p>
            <a:r>
              <a:rPr lang="nl-NL" dirty="0"/>
              <a:t>DDD</a:t>
            </a:r>
          </a:p>
          <a:p>
            <a:r>
              <a:rPr lang="nl-NL" dirty="0"/>
              <a:t>20 maart 2024</a:t>
            </a:r>
          </a:p>
          <a:p>
            <a:r>
              <a:rPr lang="nl-NL" dirty="0"/>
              <a:t>9.30 uur Brabant-zaal </a:t>
            </a:r>
          </a:p>
        </p:txBody>
      </p:sp>
    </p:spTree>
    <p:extLst>
      <p:ext uri="{BB962C8B-B14F-4D97-AF65-F5344CB8AC3E}">
        <p14:creationId xmlns:p14="http://schemas.microsoft.com/office/powerpoint/2010/main" val="10557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72E6A6-0998-0EDA-93E0-9B1EE6560FE4}"/>
              </a:ext>
            </a:extLst>
          </p:cNvPr>
          <p:cNvSpPr>
            <a:spLocks noGrp="1"/>
          </p:cNvSpPr>
          <p:nvPr>
            <p:ph type="ctrTitle"/>
          </p:nvPr>
        </p:nvSpPr>
        <p:spPr/>
        <p:txBody>
          <a:bodyPr/>
          <a:lstStyle/>
          <a:p>
            <a:r>
              <a:rPr lang="nl-NL" dirty="0"/>
              <a:t>Take home </a:t>
            </a:r>
            <a:r>
              <a:rPr lang="nl-NL" dirty="0" err="1"/>
              <a:t>message</a:t>
            </a:r>
            <a:endParaRPr lang="nl-NL" dirty="0"/>
          </a:p>
        </p:txBody>
      </p:sp>
      <p:sp>
        <p:nvSpPr>
          <p:cNvPr id="3" name="Tijdelijke aanduiding voor inhoud 2">
            <a:extLst>
              <a:ext uri="{FF2B5EF4-FFF2-40B4-BE49-F238E27FC236}">
                <a16:creationId xmlns:a16="http://schemas.microsoft.com/office/drawing/2014/main" id="{DB3E73DB-D101-088E-586C-A38F488B1B34}"/>
              </a:ext>
            </a:extLst>
          </p:cNvPr>
          <p:cNvSpPr>
            <a:spLocks noGrp="1"/>
          </p:cNvSpPr>
          <p:nvPr>
            <p:ph sz="quarter" idx="13"/>
          </p:nvPr>
        </p:nvSpPr>
        <p:spPr>
          <a:xfrm>
            <a:off x="545502" y="1484784"/>
            <a:ext cx="7992000" cy="4320000"/>
          </a:xfrm>
        </p:spPr>
        <p:txBody>
          <a:bodyPr/>
          <a:lstStyle/>
          <a:p>
            <a:r>
              <a:rPr lang="en-GB" dirty="0"/>
              <a:t>Healthy mother = healthy baby</a:t>
            </a:r>
          </a:p>
          <a:p>
            <a:endParaRPr lang="en-GB" dirty="0"/>
          </a:p>
          <a:p>
            <a:r>
              <a:rPr lang="en-GB" dirty="0"/>
              <a:t>Treat active disease, if necessary with biologicals</a:t>
            </a:r>
          </a:p>
          <a:p>
            <a:endParaRPr lang="en-GB" dirty="0"/>
          </a:p>
          <a:p>
            <a:r>
              <a:rPr lang="en-GB" dirty="0"/>
              <a:t>Use steroids in wisely manner</a:t>
            </a:r>
          </a:p>
          <a:p>
            <a:endParaRPr lang="en-GB" dirty="0"/>
          </a:p>
          <a:p>
            <a:r>
              <a:rPr lang="en-GB" dirty="0"/>
              <a:t>Multidisciplinary approach</a:t>
            </a:r>
          </a:p>
          <a:p>
            <a:pPr marL="0" indent="0">
              <a:buNone/>
            </a:pPr>
            <a:r>
              <a:rPr lang="nl-NL" dirty="0"/>
              <a:t> </a:t>
            </a:r>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1DCC8971-A074-86A0-BEA8-C08960A9BE7E}"/>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29</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5F3ADA34-44D2-F2E7-BE52-8C83DBBF25BD}"/>
              </a:ext>
            </a:extLst>
          </p:cNvPr>
          <p:cNvSpPr>
            <a:spLocks noGrp="1"/>
          </p:cNvSpPr>
          <p:nvPr>
            <p:ph type="ftr" sz="quarter" idx="15"/>
          </p:nvPr>
        </p:nvSpPr>
        <p:spPr/>
        <p:txBody>
          <a:bodyPr/>
          <a:lstStyle/>
          <a:p>
            <a:pPr>
              <a:defRPr/>
            </a:pPr>
            <a:endParaRPr lang="nl-NL">
              <a:solidFill>
                <a:srgbClr val="FFFFFF"/>
              </a:solidFill>
            </a:endParaRPr>
          </a:p>
        </p:txBody>
      </p:sp>
    </p:spTree>
    <p:extLst>
      <p:ext uri="{BB962C8B-B14F-4D97-AF65-F5344CB8AC3E}">
        <p14:creationId xmlns:p14="http://schemas.microsoft.com/office/powerpoint/2010/main" val="3255900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5B1EB8A-C203-8042-5CFA-013418EEA0C9}"/>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3</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B469867E-F3BA-155C-9759-4B1E907F690B}"/>
              </a:ext>
            </a:extLst>
          </p:cNvPr>
          <p:cNvSpPr>
            <a:spLocks noGrp="1"/>
          </p:cNvSpPr>
          <p:nvPr>
            <p:ph type="ftr" sz="quarter" idx="11"/>
          </p:nvPr>
        </p:nvSpPr>
        <p:spPr/>
        <p:txBody>
          <a:bodyPr/>
          <a:lstStyle/>
          <a:p>
            <a:pPr>
              <a:defRPr/>
            </a:pPr>
            <a:endParaRPr lang="nl-NL">
              <a:solidFill>
                <a:srgbClr val="FFFFFF"/>
              </a:solidFill>
            </a:endParaRPr>
          </a:p>
        </p:txBody>
      </p:sp>
      <p:sp>
        <p:nvSpPr>
          <p:cNvPr id="5" name="Tekstvak 4">
            <a:extLst>
              <a:ext uri="{FF2B5EF4-FFF2-40B4-BE49-F238E27FC236}">
                <a16:creationId xmlns:a16="http://schemas.microsoft.com/office/drawing/2014/main" id="{7A3ABBC4-4420-6169-33D6-02F8D450E8CD}"/>
              </a:ext>
            </a:extLst>
          </p:cNvPr>
          <p:cNvSpPr txBox="1"/>
          <p:nvPr/>
        </p:nvSpPr>
        <p:spPr>
          <a:xfrm>
            <a:off x="467544" y="620688"/>
            <a:ext cx="6390456" cy="2585323"/>
          </a:xfrm>
          <a:prstGeom prst="rect">
            <a:avLst/>
          </a:prstGeom>
          <a:noFill/>
        </p:spPr>
        <p:txBody>
          <a:bodyPr wrap="square">
            <a:spAutoFit/>
          </a:bodyPr>
          <a:lstStyle/>
          <a:p>
            <a:pPr algn="l"/>
            <a:r>
              <a:rPr lang="nl-NL" dirty="0" err="1">
                <a:effectLst/>
                <a:latin typeface="var(--visual-settings-user-font-family, var(--mdc-typography-font-family, initial))"/>
              </a:rPr>
              <a:t>Join</a:t>
            </a:r>
            <a:r>
              <a:rPr lang="nl-NL" dirty="0">
                <a:effectLst/>
                <a:latin typeface="var(--visual-settings-user-font-family, var(--mdc-typography-font-family, initial))"/>
              </a:rPr>
              <a:t> </a:t>
            </a:r>
            <a:r>
              <a:rPr lang="nl-NL" dirty="0" err="1">
                <a:effectLst/>
                <a:latin typeface="var(--visual-settings-user-font-family, var(--mdc-typography-font-family, initial))"/>
              </a:rPr>
              <a:t>by</a:t>
            </a:r>
            <a:r>
              <a:rPr lang="nl-NL" dirty="0">
                <a:effectLst/>
                <a:latin typeface="var(--visual-settings-user-font-family, var(--mdc-typography-font-family, initial))"/>
              </a:rPr>
              <a:t> Web</a:t>
            </a:r>
          </a:p>
          <a:p>
            <a:pPr algn="l"/>
            <a:r>
              <a:rPr lang="nl-NL" b="1" dirty="0">
                <a:effectLst/>
                <a:latin typeface="var(--visual-settings-user-font-family, var(--mdc-typography-font-family, initial))"/>
                <a:hlinkClick r:id="rId3"/>
              </a:rPr>
              <a:t>PollEv.com​/ibdandfamily</a:t>
            </a:r>
            <a:endParaRPr lang="nl-NL" dirty="0">
              <a:effectLst/>
              <a:latin typeface="var(--visual-settings-user-font-family, var(--mdc-typography-font-family, initial))"/>
            </a:endParaRPr>
          </a:p>
          <a:p>
            <a:pPr algn="l"/>
            <a:r>
              <a:rPr lang="nl-NL" dirty="0" err="1">
                <a:effectLst/>
                <a:latin typeface="var(--visual-settings-user-font-family, var(--mdc-typography-font-family, initial))"/>
              </a:rPr>
              <a:t>Join</a:t>
            </a:r>
            <a:r>
              <a:rPr lang="nl-NL" dirty="0">
                <a:effectLst/>
                <a:latin typeface="var(--visual-settings-user-font-family, var(--mdc-typography-font-family, initial))"/>
              </a:rPr>
              <a:t> </a:t>
            </a:r>
            <a:r>
              <a:rPr lang="nl-NL" dirty="0" err="1">
                <a:effectLst/>
                <a:latin typeface="var(--visual-settings-user-font-family, var(--mdc-typography-font-family, initial))"/>
              </a:rPr>
              <a:t>by</a:t>
            </a:r>
            <a:r>
              <a:rPr lang="nl-NL" dirty="0">
                <a:effectLst/>
                <a:latin typeface="var(--visual-settings-user-font-family, var(--mdc-typography-font-family, initial))"/>
              </a:rPr>
              <a:t> </a:t>
            </a:r>
            <a:r>
              <a:rPr lang="nl-NL" dirty="0" err="1">
                <a:effectLst/>
                <a:latin typeface="var(--visual-settings-user-font-family, var(--mdc-typography-font-family, initial))"/>
              </a:rPr>
              <a:t>Text</a:t>
            </a:r>
            <a:endParaRPr lang="nl-NL" dirty="0">
              <a:effectLst/>
              <a:latin typeface="var(--visual-settings-user-font-family, var(--mdc-typography-font-family, initial))"/>
            </a:endParaRPr>
          </a:p>
          <a:p>
            <a:pPr algn="l"/>
            <a:r>
              <a:rPr lang="nl-NL" dirty="0" err="1">
                <a:effectLst/>
                <a:latin typeface="var(--visual-settings-user-font-family, var(--mdc-typography-font-family, initial))"/>
              </a:rPr>
              <a:t>Send</a:t>
            </a:r>
            <a:r>
              <a:rPr lang="nl-NL" dirty="0">
                <a:effectLst/>
                <a:latin typeface="var(--visual-settings-user-font-family, var(--mdc-typography-font-family, initial))"/>
              </a:rPr>
              <a:t> </a:t>
            </a:r>
            <a:r>
              <a:rPr lang="nl-NL" b="1" dirty="0" err="1">
                <a:effectLst/>
                <a:latin typeface="var(--visual-settings-user-font-family, var(--mdc-typography-font-family, initial))"/>
              </a:rPr>
              <a:t>ibdandfamily</a:t>
            </a:r>
            <a:r>
              <a:rPr lang="nl-NL" dirty="0">
                <a:effectLst/>
                <a:latin typeface="var(--visual-settings-user-font-family, var(--mdc-typography-font-family, initial))"/>
              </a:rPr>
              <a:t> </a:t>
            </a:r>
            <a:r>
              <a:rPr lang="nl-NL" dirty="0" err="1">
                <a:effectLst/>
                <a:latin typeface="var(--visual-settings-user-font-family, var(--mdc-typography-font-family, initial))"/>
              </a:rPr>
              <a:t>and</a:t>
            </a:r>
            <a:r>
              <a:rPr lang="nl-NL" dirty="0">
                <a:effectLst/>
                <a:latin typeface="var(--visual-settings-user-font-family, var(--mdc-typography-font-family, initial))"/>
              </a:rPr>
              <a:t> </a:t>
            </a:r>
            <a:r>
              <a:rPr lang="nl-NL" dirty="0" err="1">
                <a:effectLst/>
                <a:latin typeface="var(--visual-settings-user-font-family, var(--mdc-typography-font-family, initial))"/>
              </a:rPr>
              <a:t>your</a:t>
            </a:r>
            <a:r>
              <a:rPr lang="nl-NL" dirty="0">
                <a:effectLst/>
                <a:latin typeface="var(--visual-settings-user-font-family, var(--mdc-typography-font-family, initial))"/>
              </a:rPr>
              <a:t> </a:t>
            </a:r>
            <a:r>
              <a:rPr lang="nl-NL" dirty="0" err="1">
                <a:effectLst/>
                <a:latin typeface="var(--visual-settings-user-font-family, var(--mdc-typography-font-family, initial))"/>
              </a:rPr>
              <a:t>message</a:t>
            </a:r>
            <a:r>
              <a:rPr lang="nl-NL" dirty="0">
                <a:effectLst/>
                <a:latin typeface="var(--visual-settings-user-font-family, var(--mdc-typography-font-family, initial))"/>
              </a:rPr>
              <a:t> </a:t>
            </a:r>
            <a:r>
              <a:rPr lang="nl-NL" dirty="0" err="1">
                <a:effectLst/>
                <a:latin typeface="var(--visual-settings-user-font-family, var(--mdc-typography-font-family, initial))"/>
              </a:rPr>
              <a:t>to</a:t>
            </a:r>
            <a:r>
              <a:rPr lang="nl-NL" dirty="0">
                <a:effectLst/>
                <a:latin typeface="var(--visual-settings-user-font-family, var(--mdc-typography-font-family, initial))"/>
              </a:rPr>
              <a:t> </a:t>
            </a:r>
            <a:r>
              <a:rPr lang="nl-NL" b="1" dirty="0">
                <a:effectLst/>
                <a:latin typeface="var(--visual-settings-user-font-family, var(--mdc-typography-font-family, initial))"/>
              </a:rPr>
              <a:t>+31 970 0449 8375</a:t>
            </a:r>
          </a:p>
          <a:p>
            <a:pPr algn="l"/>
            <a:endParaRPr lang="nl-NL" b="1" dirty="0">
              <a:latin typeface="var(--visual-settings-user-font-family, var(--mdc-typography-font-family, initial))"/>
            </a:endParaRPr>
          </a:p>
          <a:p>
            <a:pPr algn="l"/>
            <a:endParaRPr lang="nl-NL" b="1" dirty="0">
              <a:effectLst/>
              <a:latin typeface="var(--visual-settings-user-font-family, var(--mdc-typography-font-family, initial))"/>
            </a:endParaRPr>
          </a:p>
          <a:p>
            <a:pPr algn="l"/>
            <a:endParaRPr lang="nl-NL" dirty="0">
              <a:effectLst/>
              <a:latin typeface="var(--visual-settings-user-font-family, var(--mdc-typography-font-family, initial))"/>
            </a:endParaRPr>
          </a:p>
          <a:p>
            <a:br>
              <a:rPr lang="nl-NL" dirty="0">
                <a:effectLst/>
              </a:rPr>
            </a:br>
            <a:endParaRPr lang="nl-NL" dirty="0">
              <a:effectLst/>
            </a:endParaRPr>
          </a:p>
        </p:txBody>
      </p:sp>
      <p:pic>
        <p:nvPicPr>
          <p:cNvPr id="6" name="Afbeelding 5">
            <a:extLst>
              <a:ext uri="{FF2B5EF4-FFF2-40B4-BE49-F238E27FC236}">
                <a16:creationId xmlns:a16="http://schemas.microsoft.com/office/drawing/2014/main" id="{FE2FAFBC-845F-FB2B-69D9-7813749172B9}"/>
              </a:ext>
            </a:extLst>
          </p:cNvPr>
          <p:cNvPicPr>
            <a:picLocks noChangeAspect="1"/>
          </p:cNvPicPr>
          <p:nvPr/>
        </p:nvPicPr>
        <p:blipFill>
          <a:blip r:embed="rId4"/>
          <a:stretch>
            <a:fillRect/>
          </a:stretch>
        </p:blipFill>
        <p:spPr>
          <a:xfrm>
            <a:off x="3059832" y="2335527"/>
            <a:ext cx="2522066" cy="2632926"/>
          </a:xfrm>
          <a:prstGeom prst="rect">
            <a:avLst/>
          </a:prstGeom>
        </p:spPr>
      </p:pic>
      <p:sp>
        <p:nvSpPr>
          <p:cNvPr id="7" name="Tekstvak 6">
            <a:extLst>
              <a:ext uri="{FF2B5EF4-FFF2-40B4-BE49-F238E27FC236}">
                <a16:creationId xmlns:a16="http://schemas.microsoft.com/office/drawing/2014/main" id="{F0842C7A-AE71-D322-67BA-E67AF1432B35}"/>
              </a:ext>
            </a:extLst>
          </p:cNvPr>
          <p:cNvSpPr txBox="1"/>
          <p:nvPr/>
        </p:nvSpPr>
        <p:spPr>
          <a:xfrm>
            <a:off x="2375756" y="5085184"/>
            <a:ext cx="4392488" cy="369332"/>
          </a:xfrm>
          <a:prstGeom prst="rect">
            <a:avLst/>
          </a:prstGeom>
          <a:noFill/>
        </p:spPr>
        <p:txBody>
          <a:bodyPr wrap="square" rtlCol="0">
            <a:spAutoFit/>
          </a:bodyPr>
          <a:lstStyle/>
          <a:p>
            <a:r>
              <a:rPr lang="nl-NL" dirty="0"/>
              <a:t>Skip </a:t>
            </a:r>
            <a:r>
              <a:rPr lang="nl-NL" dirty="0" err="1"/>
              <a:t>for</a:t>
            </a:r>
            <a:r>
              <a:rPr lang="nl-NL" dirty="0"/>
              <a:t> </a:t>
            </a:r>
            <a:r>
              <a:rPr lang="nl-NL" dirty="0" err="1"/>
              <a:t>now</a:t>
            </a:r>
            <a:r>
              <a:rPr lang="nl-NL" dirty="0"/>
              <a:t>, daarna Naam invoeren</a:t>
            </a:r>
          </a:p>
        </p:txBody>
      </p:sp>
    </p:spTree>
    <p:extLst>
      <p:ext uri="{BB962C8B-B14F-4D97-AF65-F5344CB8AC3E}">
        <p14:creationId xmlns:p14="http://schemas.microsoft.com/office/powerpoint/2010/main" val="2546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8CDF2-9E3D-AA46-31DC-78AE3279930D}"/>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8B18587B-F501-5540-53CC-EDE28F37D441}"/>
              </a:ext>
            </a:extLst>
          </p:cNvPr>
          <p:cNvSpPr>
            <a:spLocks noGrp="1"/>
          </p:cNvSpPr>
          <p:nvPr>
            <p:ph type="subTitle" idx="1"/>
          </p:nvPr>
        </p:nvSpPr>
        <p:spPr/>
        <p:txBody>
          <a:bodyPr/>
          <a:lstStyle/>
          <a:p>
            <a:endParaRPr lang="nl-NL"/>
          </a:p>
        </p:txBody>
      </p:sp>
      <p:sp>
        <p:nvSpPr>
          <p:cNvPr id="4" name="Tijdelijke aanduiding voor voettekst 3">
            <a:extLst>
              <a:ext uri="{FF2B5EF4-FFF2-40B4-BE49-F238E27FC236}">
                <a16:creationId xmlns:a16="http://schemas.microsoft.com/office/drawing/2014/main" id="{7A1C4DA7-EEE3-4A99-A65F-A8816D99E6F9}"/>
              </a:ext>
            </a:extLst>
          </p:cNvPr>
          <p:cNvSpPr>
            <a:spLocks noGrp="1"/>
          </p:cNvSpPr>
          <p:nvPr>
            <p:ph type="ftr" sz="quarter" idx="11"/>
          </p:nvPr>
        </p:nvSpPr>
        <p:spPr/>
        <p:txBody>
          <a:bodyPr/>
          <a:lstStyle/>
          <a:p>
            <a:pPr>
              <a:defRPr/>
            </a:pPr>
            <a:endParaRPr lang="nl-NL">
              <a:solidFill>
                <a:srgbClr val="FFFFFF"/>
              </a:solidFill>
            </a:endParaRPr>
          </a:p>
        </p:txBody>
      </p:sp>
      <p:sp>
        <p:nvSpPr>
          <p:cNvPr id="5" name="Tijdelijke aanduiding voor dianummer 4">
            <a:extLst>
              <a:ext uri="{FF2B5EF4-FFF2-40B4-BE49-F238E27FC236}">
                <a16:creationId xmlns:a16="http://schemas.microsoft.com/office/drawing/2014/main" id="{31A3E2C9-A557-8294-C1DE-65001A47AC5A}"/>
              </a:ext>
            </a:extLst>
          </p:cNvPr>
          <p:cNvSpPr>
            <a:spLocks noGrp="1"/>
          </p:cNvSpPr>
          <p:nvPr>
            <p:ph type="sldNum" sz="quarter" idx="12"/>
          </p:nvPr>
        </p:nvSpPr>
        <p:spPr/>
        <p:txBody>
          <a:bodyPr/>
          <a:lstStyle/>
          <a:p>
            <a:pPr>
              <a:defRPr/>
            </a:pPr>
            <a:fld id="{9B6C88CC-061C-1345-A040-D0895D2587AC}" type="slidenum">
              <a:rPr lang="nl-NL" smtClean="0">
                <a:solidFill>
                  <a:srgbClr val="FFFFFF"/>
                </a:solidFill>
              </a:rPr>
              <a:pPr>
                <a:defRPr/>
              </a:pPr>
              <a:t>30</a:t>
            </a:fld>
            <a:endParaRPr lang="nl-NL">
              <a:solidFill>
                <a:srgbClr val="FFFFFF"/>
              </a:solidFill>
            </a:endParaRPr>
          </a:p>
        </p:txBody>
      </p:sp>
      <p:pic>
        <p:nvPicPr>
          <p:cNvPr id="7" name="slide.url=https://www.polleverywhere.com/free_text_polls/ZCBKm5o99SZTCxhhl8d8T">
            <a:extLst>
              <a:ext uri="{FF2B5EF4-FFF2-40B4-BE49-F238E27FC236}">
                <a16:creationId xmlns:a16="http://schemas.microsoft.com/office/drawing/2014/main" id="{36D6B471-A494-34A0-F22E-446BDE2B990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600425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C273DD2-7F94-40B6-BCA4-90721532C728}"/>
              </a:ext>
            </a:extLst>
          </p:cNvPr>
          <p:cNvSpPr>
            <a:spLocks noGrp="1"/>
          </p:cNvSpPr>
          <p:nvPr>
            <p:ph type="sldNum" sz="quarter" idx="10"/>
          </p:nvPr>
        </p:nvSpPr>
        <p:spPr/>
        <p:txBody>
          <a:bodyPr/>
          <a:lstStyle/>
          <a:p>
            <a:pPr>
              <a:defRPr/>
            </a:pPr>
            <a:fld id="{60974809-1CA6-6743-AD1E-A86FFF3846F9}" type="slidenum">
              <a:rPr lang="nl-NL" smtClean="0">
                <a:solidFill>
                  <a:srgbClr val="FFFFFF"/>
                </a:solidFill>
              </a:rPr>
              <a:pPr>
                <a:defRPr/>
              </a:pPr>
              <a:t>31</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26128179-4B7E-5D8B-D457-B9C9BCCC4605}"/>
              </a:ext>
            </a:extLst>
          </p:cNvPr>
          <p:cNvSpPr>
            <a:spLocks noGrp="1"/>
          </p:cNvSpPr>
          <p:nvPr>
            <p:ph type="ftr" sz="quarter" idx="11"/>
          </p:nvPr>
        </p:nvSpPr>
        <p:spPr/>
        <p:txBody>
          <a:bodyPr/>
          <a:lstStyle/>
          <a:p>
            <a:pPr>
              <a:defRPr/>
            </a:pPr>
            <a:endParaRPr lang="nl-NL">
              <a:solidFill>
                <a:srgbClr val="FFFFFF"/>
              </a:solidFill>
            </a:endParaRPr>
          </a:p>
        </p:txBody>
      </p:sp>
      <p:pic>
        <p:nvPicPr>
          <p:cNvPr id="5" name="Afbeelding 4">
            <a:extLst>
              <a:ext uri="{FF2B5EF4-FFF2-40B4-BE49-F238E27FC236}">
                <a16:creationId xmlns:a16="http://schemas.microsoft.com/office/drawing/2014/main" id="{DC20264E-93A2-050F-DAFD-309CAACB8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611377"/>
            <a:ext cx="3362796" cy="3485079"/>
          </a:xfrm>
          <a:prstGeom prst="rect">
            <a:avLst/>
          </a:prstGeom>
        </p:spPr>
      </p:pic>
      <p:sp>
        <p:nvSpPr>
          <p:cNvPr id="6" name="Tekstvak 5">
            <a:extLst>
              <a:ext uri="{FF2B5EF4-FFF2-40B4-BE49-F238E27FC236}">
                <a16:creationId xmlns:a16="http://schemas.microsoft.com/office/drawing/2014/main" id="{F4506A8D-1766-2C88-DB19-60129A083811}"/>
              </a:ext>
            </a:extLst>
          </p:cNvPr>
          <p:cNvSpPr txBox="1"/>
          <p:nvPr/>
        </p:nvSpPr>
        <p:spPr>
          <a:xfrm>
            <a:off x="1547664" y="548581"/>
            <a:ext cx="9577064" cy="584775"/>
          </a:xfrm>
          <a:prstGeom prst="rect">
            <a:avLst/>
          </a:prstGeom>
          <a:noFill/>
        </p:spPr>
        <p:txBody>
          <a:bodyPr wrap="square" rtlCol="0">
            <a:spAutoFit/>
          </a:bodyPr>
          <a:lstStyle/>
          <a:p>
            <a:r>
              <a:rPr lang="nl-NL" sz="3200" b="1" dirty="0"/>
              <a:t>Planning 		</a:t>
            </a:r>
            <a:r>
              <a:rPr lang="nl-NL" sz="3200" b="1" dirty="0">
                <a:sym typeface="Wingdings" pitchFamily="2" charset="2"/>
              </a:rPr>
              <a:t> 	Planner</a:t>
            </a:r>
            <a:endParaRPr lang="nl-NL" sz="3200" b="1" dirty="0"/>
          </a:p>
        </p:txBody>
      </p:sp>
      <p:pic>
        <p:nvPicPr>
          <p:cNvPr id="8" name="Afbeelding 7">
            <a:extLst>
              <a:ext uri="{FF2B5EF4-FFF2-40B4-BE49-F238E27FC236}">
                <a16:creationId xmlns:a16="http://schemas.microsoft.com/office/drawing/2014/main" id="{1DC16499-1CC6-21D1-B90A-C7D6AF4E8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1461213"/>
            <a:ext cx="2726432" cy="3635243"/>
          </a:xfrm>
          <a:prstGeom prst="rect">
            <a:avLst/>
          </a:prstGeom>
        </p:spPr>
      </p:pic>
    </p:spTree>
    <p:extLst>
      <p:ext uri="{BB962C8B-B14F-4D97-AF65-F5344CB8AC3E}">
        <p14:creationId xmlns:p14="http://schemas.microsoft.com/office/powerpoint/2010/main" val="2981897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B1F179-4A34-49E4-9951-42EFFA603DAF}"/>
              </a:ext>
            </a:extLst>
          </p:cNvPr>
          <p:cNvSpPr>
            <a:spLocks noGrp="1"/>
          </p:cNvSpPr>
          <p:nvPr>
            <p:ph type="ctrTitle"/>
          </p:nvPr>
        </p:nvSpPr>
        <p:spPr>
          <a:xfrm>
            <a:off x="576000" y="476672"/>
            <a:ext cx="7992000" cy="523220"/>
          </a:xfrm>
        </p:spPr>
        <p:txBody>
          <a:bodyPr/>
          <a:lstStyle/>
          <a:p>
            <a:r>
              <a:rPr lang="nl-NL" dirty="0"/>
              <a:t>De man</a:t>
            </a:r>
          </a:p>
        </p:txBody>
      </p:sp>
      <p:sp>
        <p:nvSpPr>
          <p:cNvPr id="3" name="Tijdelijke aanduiding voor inhoud 2">
            <a:extLst>
              <a:ext uri="{FF2B5EF4-FFF2-40B4-BE49-F238E27FC236}">
                <a16:creationId xmlns:a16="http://schemas.microsoft.com/office/drawing/2014/main" id="{21238793-8A5D-4C9F-8982-229E6BC60240}"/>
              </a:ext>
            </a:extLst>
          </p:cNvPr>
          <p:cNvSpPr>
            <a:spLocks noGrp="1"/>
          </p:cNvSpPr>
          <p:nvPr>
            <p:ph sz="quarter" idx="13"/>
          </p:nvPr>
        </p:nvSpPr>
        <p:spPr/>
        <p:txBody>
          <a:bodyPr/>
          <a:lstStyle/>
          <a:p>
            <a:r>
              <a:rPr lang="nl-NL" dirty="0" err="1"/>
              <a:t>Sulfasazine</a:t>
            </a:r>
            <a:r>
              <a:rPr lang="nl-NL" dirty="0"/>
              <a:t> reduceert sperma motiliteit (reversibel)</a:t>
            </a:r>
          </a:p>
          <a:p>
            <a:r>
              <a:rPr lang="nl-NL" dirty="0"/>
              <a:t>MTX reversibele </a:t>
            </a:r>
            <a:r>
              <a:rPr lang="nl-NL" dirty="0" err="1"/>
              <a:t>oligospermie</a:t>
            </a:r>
            <a:r>
              <a:rPr lang="nl-NL" dirty="0"/>
              <a:t>. </a:t>
            </a:r>
          </a:p>
          <a:p>
            <a:r>
              <a:rPr lang="nl-NL" dirty="0"/>
              <a:t>Actieve ziekte of recent gesteld diagnose kan zorgen wel voor delay ~seksuele activiteit, sperma kwaliteit of beide. </a:t>
            </a:r>
          </a:p>
          <a:p>
            <a:endParaRPr lang="nl-NL" dirty="0"/>
          </a:p>
          <a:p>
            <a:r>
              <a:rPr lang="nl-NL" dirty="0"/>
              <a:t>Mannen met IBD gebruiken meer medicatie tegen </a:t>
            </a:r>
            <a:r>
              <a:rPr lang="nl-NL" dirty="0" err="1"/>
              <a:t>erectiele</a:t>
            </a:r>
            <a:r>
              <a:rPr lang="nl-NL" dirty="0"/>
              <a:t> dysfunctie, dit is significant door operatiehistorie. (Friedman Am J </a:t>
            </a:r>
            <a:r>
              <a:rPr lang="nl-NL" dirty="0" err="1"/>
              <a:t>Gastorenterol</a:t>
            </a:r>
            <a:r>
              <a:rPr lang="nl-NL" dirty="0"/>
              <a:t> 2018)</a:t>
            </a:r>
          </a:p>
        </p:txBody>
      </p:sp>
      <p:sp>
        <p:nvSpPr>
          <p:cNvPr id="4" name="Tijdelijke aanduiding voor dianummer 3">
            <a:extLst>
              <a:ext uri="{FF2B5EF4-FFF2-40B4-BE49-F238E27FC236}">
                <a16:creationId xmlns:a16="http://schemas.microsoft.com/office/drawing/2014/main" id="{90AC1952-F360-4E07-B43D-0382F35E422D}"/>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32</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BEE793DB-38EA-4D35-9BB4-2B0B33FD0212}"/>
              </a:ext>
            </a:extLst>
          </p:cNvPr>
          <p:cNvSpPr>
            <a:spLocks noGrp="1"/>
          </p:cNvSpPr>
          <p:nvPr>
            <p:ph type="ftr" sz="quarter" idx="15"/>
          </p:nvPr>
        </p:nvSpPr>
        <p:spPr/>
        <p:txBody>
          <a:bodyPr/>
          <a:lstStyle/>
          <a:p>
            <a:pPr>
              <a:defRPr/>
            </a:pPr>
            <a:endParaRPr lang="nl-NL">
              <a:solidFill>
                <a:srgbClr val="FFFFFF"/>
              </a:solidFill>
            </a:endParaRPr>
          </a:p>
        </p:txBody>
      </p:sp>
    </p:spTree>
    <p:extLst>
      <p:ext uri="{BB962C8B-B14F-4D97-AF65-F5344CB8AC3E}">
        <p14:creationId xmlns:p14="http://schemas.microsoft.com/office/powerpoint/2010/main" val="4218551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BF4D3D7-5CA9-6E73-7699-8BE5C1D43A24}"/>
              </a:ext>
            </a:extLst>
          </p:cNvPr>
          <p:cNvSpPr>
            <a:spLocks noGrp="1"/>
          </p:cNvSpPr>
          <p:nvPr>
            <p:ph type="sldNum" sz="quarter" idx="10"/>
          </p:nvPr>
        </p:nvSpPr>
        <p:spPr/>
        <p:txBody>
          <a:bodyPr/>
          <a:lstStyle/>
          <a:p>
            <a:pPr>
              <a:defRPr/>
            </a:pPr>
            <a:fld id="{60974809-1CA6-6743-AD1E-A86FFF3846F9}" type="slidenum">
              <a:rPr lang="nl-NL" smtClean="0">
                <a:solidFill>
                  <a:srgbClr val="FFFFFF"/>
                </a:solidFill>
              </a:rPr>
              <a:pPr>
                <a:defRPr/>
              </a:pPr>
              <a:t>33</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7AAF58CA-FE09-D2CC-A3BE-2108A882A9BD}"/>
              </a:ext>
            </a:extLst>
          </p:cNvPr>
          <p:cNvSpPr>
            <a:spLocks noGrp="1"/>
          </p:cNvSpPr>
          <p:nvPr>
            <p:ph type="ftr" sz="quarter" idx="11"/>
          </p:nvPr>
        </p:nvSpPr>
        <p:spPr/>
        <p:txBody>
          <a:bodyPr/>
          <a:lstStyle/>
          <a:p>
            <a:pPr>
              <a:defRPr/>
            </a:pPr>
            <a:endParaRPr lang="nl-NL">
              <a:solidFill>
                <a:srgbClr val="FFFFFF"/>
              </a:solidFill>
            </a:endParaRPr>
          </a:p>
        </p:txBody>
      </p:sp>
      <p:pic>
        <p:nvPicPr>
          <p:cNvPr id="3074" name="Picture 2">
            <a:extLst>
              <a:ext uri="{FF2B5EF4-FFF2-40B4-BE49-F238E27FC236}">
                <a16:creationId xmlns:a16="http://schemas.microsoft.com/office/drawing/2014/main" id="{7CC7425E-B197-B009-3DA6-FE5124929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72342"/>
            <a:ext cx="6739855" cy="5476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09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6000" y="428399"/>
            <a:ext cx="7992000" cy="584775"/>
          </a:xfrm>
        </p:spPr>
        <p:txBody>
          <a:bodyPr/>
          <a:lstStyle/>
          <a:p>
            <a:r>
              <a:rPr lang="en-GB" sz="3200" dirty="0" err="1"/>
              <a:t>Preconceptie</a:t>
            </a:r>
            <a:r>
              <a:rPr lang="en-GB" sz="3200" dirty="0"/>
              <a:t> </a:t>
            </a:r>
            <a:r>
              <a:rPr lang="en-GB" sz="3200" dirty="0" err="1"/>
              <a:t>poli</a:t>
            </a:r>
            <a:endParaRPr lang="en-GB" sz="3200" dirty="0"/>
          </a:p>
        </p:txBody>
      </p:sp>
      <p:sp>
        <p:nvSpPr>
          <p:cNvPr id="3" name="Tijdelijke aanduiding voor inhoud 2"/>
          <p:cNvSpPr>
            <a:spLocks noGrp="1"/>
          </p:cNvSpPr>
          <p:nvPr>
            <p:ph sz="quarter" idx="13"/>
          </p:nvPr>
        </p:nvSpPr>
        <p:spPr/>
        <p:txBody>
          <a:bodyPr/>
          <a:lstStyle/>
          <a:p>
            <a:pPr marL="0" indent="0">
              <a:buNone/>
            </a:pPr>
            <a:r>
              <a:rPr lang="nl-NL" sz="2400" dirty="0"/>
              <a:t>Preconceptie adviezen:</a:t>
            </a:r>
          </a:p>
          <a:p>
            <a:r>
              <a:rPr lang="nl-NL" sz="2400" dirty="0"/>
              <a:t>Vruchtbaarheid </a:t>
            </a:r>
          </a:p>
          <a:p>
            <a:r>
              <a:rPr lang="nl-NL" sz="2400" dirty="0"/>
              <a:t>Ziekteactiviteit (minimaal 6 maanden rustig, dan groenlicht) </a:t>
            </a:r>
          </a:p>
          <a:p>
            <a:r>
              <a:rPr lang="nl-NL" sz="2400" dirty="0"/>
              <a:t>Medicatie tijdens zwangerschap </a:t>
            </a:r>
          </a:p>
          <a:p>
            <a:r>
              <a:rPr lang="nl-NL" sz="2400" dirty="0"/>
              <a:t>Borstvoeding</a:t>
            </a:r>
          </a:p>
          <a:p>
            <a:r>
              <a:rPr lang="nl-NL" sz="2400" dirty="0"/>
              <a:t>Modus Partus </a:t>
            </a:r>
          </a:p>
          <a:p>
            <a:r>
              <a:rPr lang="nl-NL" sz="2400" dirty="0"/>
              <a:t>Erfelijkheid</a:t>
            </a:r>
          </a:p>
          <a:p>
            <a:endParaRPr lang="nl-NL" sz="2400" dirty="0"/>
          </a:p>
          <a:p>
            <a:pPr marL="0" indent="0">
              <a:buNone/>
            </a:pPr>
            <a:r>
              <a:rPr lang="nl-NL" sz="2400" dirty="0"/>
              <a:t>Maar ook: foliumzuur gebruik en roken</a:t>
            </a:r>
          </a:p>
          <a:p>
            <a:endParaRPr lang="nl-NL" dirty="0"/>
          </a:p>
        </p:txBody>
      </p:sp>
      <p:sp>
        <p:nvSpPr>
          <p:cNvPr id="4" name="Tijdelijke aanduiding voor dianummer 3"/>
          <p:cNvSpPr>
            <a:spLocks noGrp="1"/>
          </p:cNvSpPr>
          <p:nvPr>
            <p:ph type="sldNum" sz="quarter" idx="14"/>
          </p:nvPr>
        </p:nvSpPr>
        <p:spPr/>
        <p:txBody>
          <a:bodyPr/>
          <a:lstStyle/>
          <a:p>
            <a:pPr>
              <a:defRPr/>
            </a:pPr>
            <a:fld id="{BC947437-E6B8-3748-A6BF-6C760294A14E}" type="slidenum">
              <a:rPr lang="nl-NL" smtClean="0"/>
              <a:pPr>
                <a:defRPr/>
              </a:pPr>
              <a:t>34</a:t>
            </a:fld>
            <a:endParaRPr lang="nl-NL"/>
          </a:p>
        </p:txBody>
      </p:sp>
      <p:sp>
        <p:nvSpPr>
          <p:cNvPr id="5" name="Tekstvak 4"/>
          <p:cNvSpPr txBox="1"/>
          <p:nvPr/>
        </p:nvSpPr>
        <p:spPr>
          <a:xfrm>
            <a:off x="3132667" y="3993444"/>
            <a:ext cx="184666"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283081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6000" y="428399"/>
            <a:ext cx="7992000" cy="707886"/>
          </a:xfrm>
        </p:spPr>
        <p:txBody>
          <a:bodyPr/>
          <a:lstStyle/>
          <a:p>
            <a:r>
              <a:rPr lang="en-GB" sz="4000" dirty="0" err="1"/>
              <a:t>Preconceptie</a:t>
            </a:r>
            <a:r>
              <a:rPr lang="en-GB" sz="4000" dirty="0"/>
              <a:t> </a:t>
            </a:r>
            <a:r>
              <a:rPr lang="en-GB" sz="4000" dirty="0" err="1"/>
              <a:t>poli</a:t>
            </a:r>
            <a:endParaRPr lang="en-GB" sz="4000" dirty="0"/>
          </a:p>
        </p:txBody>
      </p:sp>
      <p:sp>
        <p:nvSpPr>
          <p:cNvPr id="3" name="Tijdelijke aanduiding voor inhoud 2"/>
          <p:cNvSpPr>
            <a:spLocks noGrp="1"/>
          </p:cNvSpPr>
          <p:nvPr>
            <p:ph sz="quarter" idx="13"/>
          </p:nvPr>
        </p:nvSpPr>
        <p:spPr/>
        <p:txBody>
          <a:bodyPr/>
          <a:lstStyle/>
          <a:p>
            <a:endParaRPr lang="nl-NL" dirty="0"/>
          </a:p>
          <a:p>
            <a:r>
              <a:rPr lang="nl-NL" sz="2800" dirty="0"/>
              <a:t>N=155 </a:t>
            </a:r>
            <a:r>
              <a:rPr lang="nl-NL" sz="2800" dirty="0" err="1"/>
              <a:t>vs</a:t>
            </a:r>
            <a:r>
              <a:rPr lang="nl-NL" sz="2800" dirty="0"/>
              <a:t> N=162 (controle)</a:t>
            </a:r>
          </a:p>
          <a:p>
            <a:r>
              <a:rPr lang="nl-NL" sz="2800" dirty="0"/>
              <a:t>Minder exacerbaties (onafhankelijk van eerdere ziekteactiviteit), </a:t>
            </a:r>
            <a:r>
              <a:rPr lang="en-GB" sz="2800" dirty="0"/>
              <a:t>(</a:t>
            </a:r>
            <a:r>
              <a:rPr lang="en-GB" sz="2800" dirty="0" err="1"/>
              <a:t>aOR</a:t>
            </a:r>
            <a:r>
              <a:rPr lang="en-GB" sz="2800" dirty="0"/>
              <a:t>, 0.51</a:t>
            </a:r>
            <a:r>
              <a:rPr lang="nl-NL" sz="2800" dirty="0"/>
              <a:t>)</a:t>
            </a:r>
          </a:p>
          <a:p>
            <a:r>
              <a:rPr lang="nl-NL" sz="2800" dirty="0"/>
              <a:t>Medicatietrouwer </a:t>
            </a:r>
            <a:r>
              <a:rPr lang="en-US" sz="2800" dirty="0"/>
              <a:t>(</a:t>
            </a:r>
            <a:r>
              <a:rPr lang="en-US" sz="2800" dirty="0" err="1"/>
              <a:t>aOR</a:t>
            </a:r>
            <a:r>
              <a:rPr lang="en-US" sz="2800" dirty="0"/>
              <a:t>, 5.69</a:t>
            </a:r>
            <a:r>
              <a:rPr lang="nl-NL" sz="2800" dirty="0"/>
              <a:t>)</a:t>
            </a:r>
          </a:p>
          <a:p>
            <a:r>
              <a:rPr lang="nl-NL" sz="2800" dirty="0"/>
              <a:t>Rookten minder (</a:t>
            </a:r>
            <a:r>
              <a:rPr lang="en-GB" sz="2800" dirty="0" err="1"/>
              <a:t>aOR</a:t>
            </a:r>
            <a:r>
              <a:rPr lang="en-GB" sz="2800" dirty="0"/>
              <a:t>, 4.63)</a:t>
            </a:r>
          </a:p>
          <a:p>
            <a:r>
              <a:rPr lang="en-GB" sz="2800" dirty="0"/>
              <a:t>Minder baby’s met </a:t>
            </a:r>
            <a:r>
              <a:rPr lang="en-GB" sz="2800" dirty="0" err="1"/>
              <a:t>te</a:t>
            </a:r>
            <a:r>
              <a:rPr lang="en-GB" sz="2800" dirty="0"/>
              <a:t> </a:t>
            </a:r>
            <a:r>
              <a:rPr lang="en-GB" sz="2800" dirty="0" err="1"/>
              <a:t>laag</a:t>
            </a:r>
            <a:r>
              <a:rPr lang="en-GB" sz="2800" dirty="0"/>
              <a:t> </a:t>
            </a:r>
            <a:r>
              <a:rPr lang="en-GB" sz="2800" dirty="0" err="1"/>
              <a:t>geboortegewicht</a:t>
            </a:r>
            <a:r>
              <a:rPr lang="en-GB" sz="2800" dirty="0"/>
              <a:t> (</a:t>
            </a:r>
            <a:r>
              <a:rPr lang="en-GB" sz="2800" dirty="0" err="1"/>
              <a:t>aOR</a:t>
            </a:r>
            <a:r>
              <a:rPr lang="en-GB" sz="2800" dirty="0"/>
              <a:t>, 0.08)</a:t>
            </a:r>
            <a:endParaRPr lang="nl-NL" sz="2800" dirty="0"/>
          </a:p>
        </p:txBody>
      </p:sp>
      <p:sp>
        <p:nvSpPr>
          <p:cNvPr id="4" name="Tijdelijke aanduiding voor dianummer 3"/>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35</a:t>
            </a:fld>
            <a:endParaRPr lang="nl-NL">
              <a:solidFill>
                <a:srgbClr val="FFFFFF"/>
              </a:solidFill>
            </a:endParaRPr>
          </a:p>
        </p:txBody>
      </p:sp>
      <p:sp>
        <p:nvSpPr>
          <p:cNvPr id="5" name="Tijdelijke aanduiding voor voettekst 4"/>
          <p:cNvSpPr>
            <a:spLocks noGrp="1"/>
          </p:cNvSpPr>
          <p:nvPr>
            <p:ph type="ftr" sz="quarter" idx="15"/>
          </p:nvPr>
        </p:nvSpPr>
        <p:spPr/>
        <p:txBody>
          <a:bodyPr/>
          <a:lstStyle/>
          <a:p>
            <a:pPr>
              <a:defRPr/>
            </a:pPr>
            <a:endParaRPr lang="nl-NL">
              <a:solidFill>
                <a:srgbClr val="FFFFFF"/>
              </a:solidFill>
            </a:endParaRPr>
          </a:p>
        </p:txBody>
      </p:sp>
      <p:sp>
        <p:nvSpPr>
          <p:cNvPr id="6" name="Tekstvak 5"/>
          <p:cNvSpPr txBox="1"/>
          <p:nvPr/>
        </p:nvSpPr>
        <p:spPr>
          <a:xfrm>
            <a:off x="3018128" y="5905439"/>
            <a:ext cx="3922889" cy="369332"/>
          </a:xfrm>
          <a:prstGeom prst="rect">
            <a:avLst/>
          </a:prstGeom>
          <a:noFill/>
        </p:spPr>
        <p:txBody>
          <a:bodyPr wrap="square" rtlCol="0">
            <a:spAutoFit/>
          </a:bodyPr>
          <a:lstStyle/>
          <a:p>
            <a:pPr defTabSz="457200" fontAlgn="base">
              <a:spcBef>
                <a:spcPct val="0"/>
              </a:spcBef>
              <a:spcAft>
                <a:spcPct val="0"/>
              </a:spcAft>
            </a:pPr>
            <a:r>
              <a:rPr lang="en-GB" dirty="0">
                <a:solidFill>
                  <a:srgbClr val="000000"/>
                </a:solidFill>
              </a:rPr>
              <a:t>De Lima, </a:t>
            </a:r>
            <a:r>
              <a:rPr lang="en-GB" dirty="0" err="1">
                <a:solidFill>
                  <a:srgbClr val="000000"/>
                </a:solidFill>
              </a:rPr>
              <a:t>Clin</a:t>
            </a:r>
            <a:r>
              <a:rPr lang="en-GB" dirty="0">
                <a:solidFill>
                  <a:srgbClr val="000000"/>
                </a:solidFill>
              </a:rPr>
              <a:t> Gastro Hep 2016</a:t>
            </a:r>
          </a:p>
        </p:txBody>
      </p:sp>
    </p:spTree>
    <p:extLst>
      <p:ext uri="{BB962C8B-B14F-4D97-AF65-F5344CB8AC3E}">
        <p14:creationId xmlns:p14="http://schemas.microsoft.com/office/powerpoint/2010/main" val="144382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FA2C9FAA-963F-FB29-5923-4785FEDA9302}"/>
              </a:ext>
            </a:extLst>
          </p:cNvPr>
          <p:cNvSpPr>
            <a:spLocks noGrp="1"/>
          </p:cNvSpPr>
          <p:nvPr>
            <p:ph type="sldNum" sz="quarter" idx="10"/>
          </p:nvPr>
        </p:nvSpPr>
        <p:spPr/>
        <p:txBody>
          <a:bodyPr/>
          <a:lstStyle/>
          <a:p>
            <a:pPr>
              <a:defRPr/>
            </a:pPr>
            <a:fld id="{60974809-1CA6-6743-AD1E-A86FFF3846F9}" type="slidenum">
              <a:rPr lang="nl-NL" smtClean="0">
                <a:solidFill>
                  <a:srgbClr val="FFFFFF"/>
                </a:solidFill>
              </a:rPr>
              <a:pPr>
                <a:defRPr/>
              </a:pPr>
              <a:t>36</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49C746BB-6274-24DB-2EE2-AC66ACEC73E1}"/>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E4A37816-A9E9-0C3B-1BA1-2AD025A31F1C}"/>
              </a:ext>
            </a:extLst>
          </p:cNvPr>
          <p:cNvPicPr>
            <a:picLocks noChangeAspect="1"/>
          </p:cNvPicPr>
          <p:nvPr/>
        </p:nvPicPr>
        <p:blipFill>
          <a:blip r:embed="rId3"/>
          <a:stretch>
            <a:fillRect/>
          </a:stretch>
        </p:blipFill>
        <p:spPr>
          <a:xfrm>
            <a:off x="288131" y="692696"/>
            <a:ext cx="7772400" cy="4384821"/>
          </a:xfrm>
          <a:prstGeom prst="rect">
            <a:avLst/>
          </a:prstGeom>
        </p:spPr>
      </p:pic>
    </p:spTree>
    <p:extLst>
      <p:ext uri="{BB962C8B-B14F-4D97-AF65-F5344CB8AC3E}">
        <p14:creationId xmlns:p14="http://schemas.microsoft.com/office/powerpoint/2010/main" val="321681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917A0CB-6CE1-B217-692A-D81C4830B8E0}"/>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37</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2B2023F2-E992-4583-6CD7-A13B17BEF585}"/>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57C7C6EA-FCA3-199E-6DA1-80F31B4E7E45}"/>
              </a:ext>
            </a:extLst>
          </p:cNvPr>
          <p:cNvPicPr>
            <a:picLocks noChangeAspect="1"/>
          </p:cNvPicPr>
          <p:nvPr/>
        </p:nvPicPr>
        <p:blipFill>
          <a:blip r:embed="rId3"/>
          <a:stretch>
            <a:fillRect/>
          </a:stretch>
        </p:blipFill>
        <p:spPr>
          <a:xfrm>
            <a:off x="-108520" y="260647"/>
            <a:ext cx="9361040" cy="5304281"/>
          </a:xfrm>
          <a:prstGeom prst="rect">
            <a:avLst/>
          </a:prstGeom>
        </p:spPr>
      </p:pic>
    </p:spTree>
    <p:extLst>
      <p:ext uri="{BB962C8B-B14F-4D97-AF65-F5344CB8AC3E}">
        <p14:creationId xmlns:p14="http://schemas.microsoft.com/office/powerpoint/2010/main" val="40163628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D780F9B-BBDF-D4F9-A402-0B31AAA2E81B}"/>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38</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E568ED63-CA69-DFCE-B177-D7434C978836}"/>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A5BC71B5-C7BC-FEC4-6B9E-CFBA8111E55F}"/>
              </a:ext>
            </a:extLst>
          </p:cNvPr>
          <p:cNvPicPr>
            <a:picLocks noChangeAspect="1"/>
          </p:cNvPicPr>
          <p:nvPr/>
        </p:nvPicPr>
        <p:blipFill>
          <a:blip r:embed="rId3"/>
          <a:stretch>
            <a:fillRect/>
          </a:stretch>
        </p:blipFill>
        <p:spPr>
          <a:xfrm>
            <a:off x="395536" y="548680"/>
            <a:ext cx="7772400" cy="4481026"/>
          </a:xfrm>
          <a:prstGeom prst="rect">
            <a:avLst/>
          </a:prstGeom>
        </p:spPr>
      </p:pic>
    </p:spTree>
    <p:extLst>
      <p:ext uri="{BB962C8B-B14F-4D97-AF65-F5344CB8AC3E}">
        <p14:creationId xmlns:p14="http://schemas.microsoft.com/office/powerpoint/2010/main" val="3422165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4"/>
          </p:nvPr>
        </p:nvSpPr>
        <p:spPr/>
        <p:txBody>
          <a:bodyPr/>
          <a:lstStyle/>
          <a:p>
            <a:pPr>
              <a:defRPr/>
            </a:pPr>
            <a:fld id="{668E2137-17B5-EC41-9136-66C51302BBEF}" type="slidenum">
              <a:rPr lang="nl-NL" smtClean="0"/>
              <a:pPr>
                <a:defRPr/>
              </a:pPr>
              <a:t>39</a:t>
            </a:fld>
            <a:endParaRPr lang="nl-NL"/>
          </a:p>
        </p:txBody>
      </p:sp>
      <p:sp>
        <p:nvSpPr>
          <p:cNvPr id="4" name="Tijdelijke aanduiding voor voettekst 3"/>
          <p:cNvSpPr>
            <a:spLocks noGrp="1"/>
          </p:cNvSpPr>
          <p:nvPr>
            <p:ph type="ftr" sz="quarter" idx="15"/>
          </p:nvPr>
        </p:nvSpPr>
        <p:spPr>
          <a:xfrm>
            <a:off x="576001" y="5876357"/>
            <a:ext cx="7812161" cy="174625"/>
          </a:xfrm>
        </p:spPr>
        <p:txBody>
          <a:bodyPr/>
          <a:lstStyle/>
          <a:p>
            <a:pPr>
              <a:defRPr/>
            </a:pPr>
            <a:br>
              <a:rPr lang="nl-NL" sz="1000" dirty="0"/>
            </a:br>
            <a:endParaRPr lang="nl-NL" dirty="0"/>
          </a:p>
        </p:txBody>
      </p:sp>
      <p:sp>
        <p:nvSpPr>
          <p:cNvPr id="5" name="Titel 4"/>
          <p:cNvSpPr>
            <a:spLocks noGrp="1"/>
          </p:cNvSpPr>
          <p:nvPr>
            <p:ph type="ctrTitle"/>
          </p:nvPr>
        </p:nvSpPr>
        <p:spPr/>
        <p:txBody>
          <a:bodyPr/>
          <a:lstStyle/>
          <a:p>
            <a:r>
              <a:rPr lang="nl-NL" dirty="0"/>
              <a:t>Background: ECCO </a:t>
            </a:r>
            <a:r>
              <a:rPr lang="nl-NL" dirty="0" err="1"/>
              <a:t>guidelines</a:t>
            </a:r>
            <a:endParaRPr lang="nl-NL" dirty="0"/>
          </a:p>
        </p:txBody>
      </p:sp>
      <p:pic>
        <p:nvPicPr>
          <p:cNvPr id="8" name="Afbeelding 7"/>
          <p:cNvPicPr>
            <a:picLocks noChangeAspect="1"/>
          </p:cNvPicPr>
          <p:nvPr/>
        </p:nvPicPr>
        <p:blipFill rotWithShape="1">
          <a:blip r:embed="rId3" cstate="print">
            <a:extLst>
              <a:ext uri="{28A0092B-C50C-407E-A947-70E740481C1C}">
                <a14:useLocalDpi xmlns:a14="http://schemas.microsoft.com/office/drawing/2010/main" val="0"/>
              </a:ext>
            </a:extLst>
          </a:blip>
          <a:srcRect l="27137" r="27677" b="13058"/>
          <a:stretch/>
        </p:blipFill>
        <p:spPr>
          <a:xfrm>
            <a:off x="395536" y="2012631"/>
            <a:ext cx="1259696" cy="2423750"/>
          </a:xfrm>
          <a:prstGeom prst="rect">
            <a:avLst/>
          </a:prstGeom>
        </p:spPr>
      </p:pic>
      <p:sp>
        <p:nvSpPr>
          <p:cNvPr id="9" name="Tekstvak 8"/>
          <p:cNvSpPr txBox="1"/>
          <p:nvPr/>
        </p:nvSpPr>
        <p:spPr>
          <a:xfrm>
            <a:off x="2323542" y="4271323"/>
            <a:ext cx="1944216" cy="584775"/>
          </a:xfrm>
          <a:prstGeom prst="rect">
            <a:avLst/>
          </a:prstGeom>
          <a:noFill/>
        </p:spPr>
        <p:txBody>
          <a:bodyPr wrap="square" rtlCol="0">
            <a:spAutoFit/>
          </a:bodyPr>
          <a:lstStyle/>
          <a:p>
            <a:pPr algn="ctr"/>
            <a:r>
              <a:rPr lang="nl-NL" sz="1600" b="1" dirty="0" err="1"/>
              <a:t>Crohn’s</a:t>
            </a:r>
            <a:r>
              <a:rPr lang="nl-NL" sz="1600" b="1" dirty="0"/>
              <a:t> </a:t>
            </a:r>
            <a:r>
              <a:rPr lang="nl-NL" sz="1600" b="1" dirty="0" err="1"/>
              <a:t>disease</a:t>
            </a:r>
            <a:r>
              <a:rPr lang="nl-NL" sz="1600" b="1" dirty="0"/>
              <a:t> + </a:t>
            </a:r>
            <a:r>
              <a:rPr lang="nl-NL" sz="1600" b="1" dirty="0" err="1"/>
              <a:t>perianal</a:t>
            </a:r>
            <a:r>
              <a:rPr lang="nl-NL" sz="1600" b="1" dirty="0"/>
              <a:t> </a:t>
            </a:r>
            <a:r>
              <a:rPr lang="nl-NL" sz="1600" b="1" dirty="0" err="1"/>
              <a:t>fistulas</a:t>
            </a:r>
            <a:endParaRPr lang="nl-NL" sz="1600" b="1" dirty="0"/>
          </a:p>
        </p:txBody>
      </p:sp>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l="9256" r="16690" b="17433"/>
          <a:stretch/>
        </p:blipFill>
        <p:spPr>
          <a:xfrm>
            <a:off x="1551248" y="2737377"/>
            <a:ext cx="772294" cy="861079"/>
          </a:xfrm>
          <a:prstGeom prst="rect">
            <a:avLst/>
          </a:prstGeom>
        </p:spPr>
      </p:pic>
      <p:cxnSp>
        <p:nvCxnSpPr>
          <p:cNvPr id="13" name="Rechte verbindingslijn met pijl 12"/>
          <p:cNvCxnSpPr/>
          <p:nvPr/>
        </p:nvCxnSpPr>
        <p:spPr>
          <a:xfrm flipV="1">
            <a:off x="4788024" y="2582504"/>
            <a:ext cx="864096" cy="58541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p:cNvCxnSpPr/>
          <p:nvPr/>
        </p:nvCxnSpPr>
        <p:spPr>
          <a:xfrm>
            <a:off x="4775820" y="3348262"/>
            <a:ext cx="876300" cy="5756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kstvak 18"/>
          <p:cNvSpPr txBox="1"/>
          <p:nvPr/>
        </p:nvSpPr>
        <p:spPr>
          <a:xfrm>
            <a:off x="5868144" y="2296438"/>
            <a:ext cx="2592288" cy="584775"/>
          </a:xfrm>
          <a:prstGeom prst="rect">
            <a:avLst/>
          </a:prstGeom>
          <a:noFill/>
        </p:spPr>
        <p:txBody>
          <a:bodyPr wrap="square" rtlCol="0">
            <a:spAutoFit/>
          </a:bodyPr>
          <a:lstStyle/>
          <a:p>
            <a:r>
              <a:rPr lang="nl-NL" sz="1600" b="1" u="sng" dirty="0"/>
              <a:t>Active</a:t>
            </a:r>
            <a:r>
              <a:rPr lang="nl-NL" sz="1600" b="1" dirty="0"/>
              <a:t>: </a:t>
            </a:r>
            <a:r>
              <a:rPr lang="nl-NL" sz="1600" b="1" dirty="0" err="1"/>
              <a:t>indication</a:t>
            </a:r>
            <a:r>
              <a:rPr lang="nl-NL" sz="1600" b="1" dirty="0"/>
              <a:t> </a:t>
            </a:r>
            <a:r>
              <a:rPr lang="nl-NL" sz="1600" b="1" dirty="0" err="1"/>
              <a:t>caesarean</a:t>
            </a:r>
            <a:r>
              <a:rPr lang="nl-NL" sz="1600" b="1" dirty="0"/>
              <a:t> </a:t>
            </a:r>
            <a:r>
              <a:rPr lang="nl-NL" sz="1600" b="1" dirty="0" err="1"/>
              <a:t>section</a:t>
            </a:r>
            <a:endParaRPr lang="nl-NL" sz="1600" b="1" dirty="0"/>
          </a:p>
        </p:txBody>
      </p:sp>
      <p:sp>
        <p:nvSpPr>
          <p:cNvPr id="20" name="Tekstvak 19"/>
          <p:cNvSpPr txBox="1"/>
          <p:nvPr/>
        </p:nvSpPr>
        <p:spPr>
          <a:xfrm>
            <a:off x="5868144" y="3560847"/>
            <a:ext cx="2072022" cy="1077218"/>
          </a:xfrm>
          <a:prstGeom prst="rect">
            <a:avLst/>
          </a:prstGeom>
          <a:noFill/>
        </p:spPr>
        <p:txBody>
          <a:bodyPr wrap="square" rtlCol="0">
            <a:spAutoFit/>
          </a:bodyPr>
          <a:lstStyle/>
          <a:p>
            <a:r>
              <a:rPr lang="nl-NL" sz="1600" b="1" u="sng" dirty="0" err="1"/>
              <a:t>Inactive</a:t>
            </a:r>
            <a:r>
              <a:rPr lang="nl-NL" sz="1600" b="1" dirty="0"/>
              <a:t>: </a:t>
            </a:r>
            <a:r>
              <a:rPr lang="nl-NL" sz="1600" b="1" dirty="0" err="1"/>
              <a:t>multidisciplinary</a:t>
            </a:r>
            <a:r>
              <a:rPr lang="nl-NL" sz="1600" b="1" dirty="0"/>
              <a:t>, </a:t>
            </a:r>
            <a:r>
              <a:rPr lang="nl-NL" sz="1600" b="1" dirty="0" err="1"/>
              <a:t>governed</a:t>
            </a:r>
            <a:r>
              <a:rPr lang="nl-NL" sz="1600" b="1" dirty="0"/>
              <a:t> </a:t>
            </a:r>
            <a:r>
              <a:rPr lang="nl-NL" sz="1600" b="1" dirty="0" err="1"/>
              <a:t>by</a:t>
            </a:r>
            <a:r>
              <a:rPr lang="nl-NL" sz="1600" b="1" dirty="0"/>
              <a:t> </a:t>
            </a:r>
            <a:r>
              <a:rPr lang="nl-NL" sz="1600" b="1" dirty="0" err="1"/>
              <a:t>obstetric</a:t>
            </a:r>
            <a:r>
              <a:rPr lang="nl-NL" sz="1600" b="1" dirty="0"/>
              <a:t> </a:t>
            </a:r>
            <a:r>
              <a:rPr lang="nl-NL" sz="1600" b="1" dirty="0" err="1"/>
              <a:t>indication</a:t>
            </a:r>
            <a:endParaRPr lang="nl-NL" sz="1600" dirty="0"/>
          </a:p>
        </p:txBody>
      </p:sp>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0936" y="2359792"/>
            <a:ext cx="1861296" cy="1861296"/>
          </a:xfrm>
          <a:prstGeom prst="rect">
            <a:avLst/>
          </a:prstGeom>
        </p:spPr>
      </p:pic>
    </p:spTree>
    <p:extLst>
      <p:ext uri="{BB962C8B-B14F-4D97-AF65-F5344CB8AC3E}">
        <p14:creationId xmlns:p14="http://schemas.microsoft.com/office/powerpoint/2010/main" val="179510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07FD4-649E-676B-C1B2-45123CD18FA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59F222FC-187F-C405-F760-81CA392AAB43}"/>
              </a:ext>
            </a:extLst>
          </p:cNvPr>
          <p:cNvSpPr>
            <a:spLocks noGrp="1"/>
          </p:cNvSpPr>
          <p:nvPr>
            <p:ph type="subTitle" idx="1"/>
          </p:nvPr>
        </p:nvSpPr>
        <p:spPr/>
        <p:txBody>
          <a:bodyPr/>
          <a:lstStyle/>
          <a:p>
            <a:endParaRPr lang="nl-NL"/>
          </a:p>
        </p:txBody>
      </p:sp>
      <p:sp>
        <p:nvSpPr>
          <p:cNvPr id="4" name="Tijdelijke aanduiding voor voettekst 3">
            <a:extLst>
              <a:ext uri="{FF2B5EF4-FFF2-40B4-BE49-F238E27FC236}">
                <a16:creationId xmlns:a16="http://schemas.microsoft.com/office/drawing/2014/main" id="{BD9785D5-E6CB-9290-B971-B8CB2C67F2A7}"/>
              </a:ext>
            </a:extLst>
          </p:cNvPr>
          <p:cNvSpPr>
            <a:spLocks noGrp="1"/>
          </p:cNvSpPr>
          <p:nvPr>
            <p:ph type="ftr" sz="quarter" idx="11"/>
          </p:nvPr>
        </p:nvSpPr>
        <p:spPr/>
        <p:txBody>
          <a:bodyPr/>
          <a:lstStyle/>
          <a:p>
            <a:pPr>
              <a:defRPr/>
            </a:pPr>
            <a:endParaRPr lang="nl-NL">
              <a:solidFill>
                <a:srgbClr val="FFFFFF"/>
              </a:solidFill>
            </a:endParaRPr>
          </a:p>
        </p:txBody>
      </p:sp>
      <p:sp>
        <p:nvSpPr>
          <p:cNvPr id="5" name="Tijdelijke aanduiding voor dianummer 4">
            <a:extLst>
              <a:ext uri="{FF2B5EF4-FFF2-40B4-BE49-F238E27FC236}">
                <a16:creationId xmlns:a16="http://schemas.microsoft.com/office/drawing/2014/main" id="{9E33E4F2-1CDD-B847-2601-4B6E297FC0F7}"/>
              </a:ext>
            </a:extLst>
          </p:cNvPr>
          <p:cNvSpPr>
            <a:spLocks noGrp="1"/>
          </p:cNvSpPr>
          <p:nvPr>
            <p:ph type="sldNum" sz="quarter" idx="12"/>
          </p:nvPr>
        </p:nvSpPr>
        <p:spPr/>
        <p:txBody>
          <a:bodyPr/>
          <a:lstStyle/>
          <a:p>
            <a:pPr>
              <a:defRPr/>
            </a:pPr>
            <a:fld id="{9B6C88CC-061C-1345-A040-D0895D2587AC}" type="slidenum">
              <a:rPr lang="nl-NL" smtClean="0">
                <a:solidFill>
                  <a:srgbClr val="FFFFFF"/>
                </a:solidFill>
              </a:rPr>
              <a:pPr>
                <a:defRPr/>
              </a:pPr>
              <a:t>4</a:t>
            </a:fld>
            <a:endParaRPr lang="nl-NL">
              <a:solidFill>
                <a:srgbClr val="FFFFFF"/>
              </a:solidFill>
            </a:endParaRPr>
          </a:p>
        </p:txBody>
      </p:sp>
      <p:pic>
        <p:nvPicPr>
          <p:cNvPr id="7" name="slide.url=https://www.polleverywhere.com/clickable_images/1FgGtXYb5dcqIWrqFwPHl">
            <a:extLst>
              <a:ext uri="{FF2B5EF4-FFF2-40B4-BE49-F238E27FC236}">
                <a16:creationId xmlns:a16="http://schemas.microsoft.com/office/drawing/2014/main" id="{6CBB653F-7A38-74F7-4415-3730072B8F2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676400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CD681D1-3943-1FAB-1276-E804DA4808BC}"/>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40</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D51E234C-15EB-4858-849B-BDFB7867A674}"/>
              </a:ext>
            </a:extLst>
          </p:cNvPr>
          <p:cNvSpPr>
            <a:spLocks noGrp="1"/>
          </p:cNvSpPr>
          <p:nvPr>
            <p:ph type="ftr" sz="quarter" idx="11"/>
          </p:nvPr>
        </p:nvSpPr>
        <p:spPr/>
        <p:txBody>
          <a:bodyPr/>
          <a:lstStyle/>
          <a:p>
            <a:pPr>
              <a:defRPr/>
            </a:pPr>
            <a:endParaRPr lang="nl-NL">
              <a:solidFill>
                <a:srgbClr val="FFFFFF"/>
              </a:solidFill>
            </a:endParaRPr>
          </a:p>
        </p:txBody>
      </p:sp>
      <p:pic>
        <p:nvPicPr>
          <p:cNvPr id="5" name="Afbeelding 4">
            <a:extLst>
              <a:ext uri="{FF2B5EF4-FFF2-40B4-BE49-F238E27FC236}">
                <a16:creationId xmlns:a16="http://schemas.microsoft.com/office/drawing/2014/main" id="{E8468545-AA5D-54BE-5BBD-067C3068253C}"/>
              </a:ext>
            </a:extLst>
          </p:cNvPr>
          <p:cNvPicPr>
            <a:picLocks noChangeAspect="1"/>
          </p:cNvPicPr>
          <p:nvPr/>
        </p:nvPicPr>
        <p:blipFill>
          <a:blip r:embed="rId3"/>
          <a:stretch>
            <a:fillRect/>
          </a:stretch>
        </p:blipFill>
        <p:spPr>
          <a:xfrm>
            <a:off x="-34174" y="332656"/>
            <a:ext cx="9178173" cy="5132470"/>
          </a:xfrm>
          <a:prstGeom prst="rect">
            <a:avLst/>
          </a:prstGeom>
        </p:spPr>
      </p:pic>
    </p:spTree>
    <p:extLst>
      <p:ext uri="{BB962C8B-B14F-4D97-AF65-F5344CB8AC3E}">
        <p14:creationId xmlns:p14="http://schemas.microsoft.com/office/powerpoint/2010/main" val="2932373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59AB636-DBC9-F05B-EE2B-4FDB467EF076}"/>
              </a:ext>
            </a:extLst>
          </p:cNvPr>
          <p:cNvSpPr>
            <a:spLocks noGrp="1"/>
          </p:cNvSpPr>
          <p:nvPr>
            <p:ph type="sldNum" sz="quarter" idx="10"/>
          </p:nvPr>
        </p:nvSpPr>
        <p:spPr/>
        <p:txBody>
          <a:bodyPr/>
          <a:lstStyle/>
          <a:p>
            <a:pPr>
              <a:defRPr/>
            </a:pPr>
            <a:fld id="{C11EE6D2-D33E-0540-B8C3-C01366A91B71}" type="slidenum">
              <a:rPr lang="nl-NL" smtClean="0">
                <a:solidFill>
                  <a:srgbClr val="FFFFFF"/>
                </a:solidFill>
              </a:rPr>
              <a:pPr>
                <a:defRPr/>
              </a:pPr>
              <a:t>41</a:t>
            </a:fld>
            <a:endParaRPr lang="nl-NL">
              <a:solidFill>
                <a:srgbClr val="FFFFFF"/>
              </a:solidFill>
            </a:endParaRPr>
          </a:p>
        </p:txBody>
      </p:sp>
      <p:sp>
        <p:nvSpPr>
          <p:cNvPr id="3" name="Tijdelijke aanduiding voor voettekst 2">
            <a:extLst>
              <a:ext uri="{FF2B5EF4-FFF2-40B4-BE49-F238E27FC236}">
                <a16:creationId xmlns:a16="http://schemas.microsoft.com/office/drawing/2014/main" id="{F4135EA9-483D-8E7C-9C92-26C46FF84F39}"/>
              </a:ext>
            </a:extLst>
          </p:cNvPr>
          <p:cNvSpPr>
            <a:spLocks noGrp="1"/>
          </p:cNvSpPr>
          <p:nvPr>
            <p:ph type="ftr" sz="quarter" idx="11"/>
          </p:nvPr>
        </p:nvSpPr>
        <p:spPr/>
        <p:txBody>
          <a:bodyPr/>
          <a:lstStyle/>
          <a:p>
            <a:pPr>
              <a:defRPr/>
            </a:pPr>
            <a:endParaRPr lang="nl-NL">
              <a:solidFill>
                <a:srgbClr val="FFFFFF"/>
              </a:solidFill>
            </a:endParaRPr>
          </a:p>
        </p:txBody>
      </p:sp>
      <p:pic>
        <p:nvPicPr>
          <p:cNvPr id="4" name="Afbeelding 3">
            <a:extLst>
              <a:ext uri="{FF2B5EF4-FFF2-40B4-BE49-F238E27FC236}">
                <a16:creationId xmlns:a16="http://schemas.microsoft.com/office/drawing/2014/main" id="{3F677F27-D384-D18E-11C3-F42DCC2C9CF5}"/>
              </a:ext>
            </a:extLst>
          </p:cNvPr>
          <p:cNvPicPr>
            <a:picLocks noChangeAspect="1"/>
          </p:cNvPicPr>
          <p:nvPr/>
        </p:nvPicPr>
        <p:blipFill>
          <a:blip r:embed="rId3"/>
          <a:stretch>
            <a:fillRect/>
          </a:stretch>
        </p:blipFill>
        <p:spPr>
          <a:xfrm>
            <a:off x="160782" y="56732"/>
            <a:ext cx="8903837" cy="5494487"/>
          </a:xfrm>
          <a:prstGeom prst="rect">
            <a:avLst/>
          </a:prstGeom>
        </p:spPr>
      </p:pic>
    </p:spTree>
    <p:extLst>
      <p:ext uri="{BB962C8B-B14F-4D97-AF65-F5344CB8AC3E}">
        <p14:creationId xmlns:p14="http://schemas.microsoft.com/office/powerpoint/2010/main" val="2776370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32CDA-215B-5B0B-2068-D1CB75934AEE}"/>
              </a:ext>
            </a:extLst>
          </p:cNvPr>
          <p:cNvSpPr>
            <a:spLocks noGrp="1"/>
          </p:cNvSpPr>
          <p:nvPr>
            <p:ph type="ctrTitle"/>
          </p:nvPr>
        </p:nvSpPr>
        <p:spPr/>
        <p:txBody>
          <a:bodyPr/>
          <a:lstStyle/>
          <a:p>
            <a:r>
              <a:rPr lang="nl-NL" dirty="0"/>
              <a:t>Case</a:t>
            </a:r>
          </a:p>
        </p:txBody>
      </p:sp>
      <p:sp>
        <p:nvSpPr>
          <p:cNvPr id="3" name="Tijdelijke aanduiding voor inhoud 2">
            <a:extLst>
              <a:ext uri="{FF2B5EF4-FFF2-40B4-BE49-F238E27FC236}">
                <a16:creationId xmlns:a16="http://schemas.microsoft.com/office/drawing/2014/main" id="{B7F8F30C-93DA-423E-FFC3-824814B8DAF7}"/>
              </a:ext>
            </a:extLst>
          </p:cNvPr>
          <p:cNvSpPr>
            <a:spLocks noGrp="1"/>
          </p:cNvSpPr>
          <p:nvPr>
            <p:ph sz="quarter" idx="13"/>
          </p:nvPr>
        </p:nvSpPr>
        <p:spPr/>
        <p:txBody>
          <a:bodyPr/>
          <a:lstStyle/>
          <a:p>
            <a:r>
              <a:rPr lang="nl-NL" dirty="0"/>
              <a:t>27 </a:t>
            </a:r>
            <a:r>
              <a:rPr lang="nl-NL" dirty="0" err="1"/>
              <a:t>years</a:t>
            </a:r>
            <a:r>
              <a:rPr lang="nl-NL" dirty="0"/>
              <a:t> </a:t>
            </a:r>
            <a:r>
              <a:rPr lang="nl-NL" dirty="0" err="1"/>
              <a:t>old</a:t>
            </a:r>
            <a:r>
              <a:rPr lang="nl-NL" dirty="0"/>
              <a:t> lady, </a:t>
            </a:r>
            <a:r>
              <a:rPr lang="nl-NL" dirty="0" err="1"/>
              <a:t>Polish</a:t>
            </a:r>
            <a:r>
              <a:rPr lang="nl-NL" dirty="0"/>
              <a:t> </a:t>
            </a:r>
            <a:r>
              <a:rPr lang="nl-NL" dirty="0" err="1"/>
              <a:t>origin</a:t>
            </a:r>
            <a:r>
              <a:rPr lang="nl-NL" dirty="0"/>
              <a:t>, living in Harlingen (90km)</a:t>
            </a:r>
          </a:p>
          <a:p>
            <a:pPr marL="0" indent="0">
              <a:buNone/>
            </a:pPr>
            <a:r>
              <a:rPr lang="nl-NL" dirty="0"/>
              <a:t> </a:t>
            </a:r>
          </a:p>
        </p:txBody>
      </p:sp>
      <p:sp>
        <p:nvSpPr>
          <p:cNvPr id="4" name="Tijdelijke aanduiding voor dianummer 3">
            <a:extLst>
              <a:ext uri="{FF2B5EF4-FFF2-40B4-BE49-F238E27FC236}">
                <a16:creationId xmlns:a16="http://schemas.microsoft.com/office/drawing/2014/main" id="{33894B03-FB2E-37E0-7D97-80207D071E37}"/>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5</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85F0752B-D882-C4A4-AE9F-A993FCF4A44D}"/>
              </a:ext>
            </a:extLst>
          </p:cNvPr>
          <p:cNvSpPr>
            <a:spLocks noGrp="1"/>
          </p:cNvSpPr>
          <p:nvPr>
            <p:ph type="ftr" sz="quarter" idx="15"/>
          </p:nvPr>
        </p:nvSpPr>
        <p:spPr/>
        <p:txBody>
          <a:bodyPr/>
          <a:lstStyle/>
          <a:p>
            <a:pPr>
              <a:defRPr/>
            </a:pPr>
            <a:endParaRPr lang="nl-NL">
              <a:solidFill>
                <a:srgbClr val="FFFFFF"/>
              </a:solidFill>
            </a:endParaRPr>
          </a:p>
        </p:txBody>
      </p:sp>
      <p:pic>
        <p:nvPicPr>
          <p:cNvPr id="7" name="Afbeelding 6">
            <a:extLst>
              <a:ext uri="{FF2B5EF4-FFF2-40B4-BE49-F238E27FC236}">
                <a16:creationId xmlns:a16="http://schemas.microsoft.com/office/drawing/2014/main" id="{59B474A0-05CC-C49C-76B9-BCFF65C640E8}"/>
              </a:ext>
            </a:extLst>
          </p:cNvPr>
          <p:cNvPicPr>
            <a:picLocks noChangeAspect="1"/>
          </p:cNvPicPr>
          <p:nvPr/>
        </p:nvPicPr>
        <p:blipFill>
          <a:blip r:embed="rId3"/>
          <a:stretch>
            <a:fillRect/>
          </a:stretch>
        </p:blipFill>
        <p:spPr>
          <a:xfrm>
            <a:off x="737575" y="2045989"/>
            <a:ext cx="6626069" cy="2766023"/>
          </a:xfrm>
          <a:prstGeom prst="rect">
            <a:avLst/>
          </a:prstGeom>
        </p:spPr>
      </p:pic>
    </p:spTree>
    <p:extLst>
      <p:ext uri="{BB962C8B-B14F-4D97-AF65-F5344CB8AC3E}">
        <p14:creationId xmlns:p14="http://schemas.microsoft.com/office/powerpoint/2010/main" val="29419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B5E800-1C24-A449-CA1B-EC7AB28D8FE5}"/>
              </a:ext>
            </a:extLst>
          </p:cNvPr>
          <p:cNvSpPr>
            <a:spLocks noGrp="1"/>
          </p:cNvSpPr>
          <p:nvPr>
            <p:ph type="ctrTitle"/>
          </p:nvPr>
        </p:nvSpPr>
        <p:spPr/>
        <p:txBody>
          <a:bodyPr/>
          <a:lstStyle/>
          <a:p>
            <a:r>
              <a:rPr lang="nl-NL" dirty="0"/>
              <a:t>Case, first </a:t>
            </a:r>
            <a:r>
              <a:rPr lang="nl-NL" dirty="0" err="1"/>
              <a:t>hospitalization</a:t>
            </a:r>
            <a:endParaRPr lang="nl-NL" dirty="0"/>
          </a:p>
        </p:txBody>
      </p:sp>
      <p:sp>
        <p:nvSpPr>
          <p:cNvPr id="3" name="Tijdelijke aanduiding voor inhoud 2">
            <a:extLst>
              <a:ext uri="{FF2B5EF4-FFF2-40B4-BE49-F238E27FC236}">
                <a16:creationId xmlns:a16="http://schemas.microsoft.com/office/drawing/2014/main" id="{15C547A5-B6FB-1316-E142-348ACAAD7FBF}"/>
              </a:ext>
            </a:extLst>
          </p:cNvPr>
          <p:cNvSpPr>
            <a:spLocks noGrp="1"/>
          </p:cNvSpPr>
          <p:nvPr>
            <p:ph sz="quarter" idx="13"/>
          </p:nvPr>
        </p:nvSpPr>
        <p:spPr>
          <a:xfrm>
            <a:off x="576980" y="951619"/>
            <a:ext cx="7992000" cy="4320000"/>
          </a:xfrm>
        </p:spPr>
        <p:txBody>
          <a:bodyPr/>
          <a:lstStyle/>
          <a:p>
            <a:pPr marL="0" indent="0">
              <a:buNone/>
            </a:pPr>
            <a:r>
              <a:rPr lang="nl-NL" dirty="0"/>
              <a:t>2-2022; </a:t>
            </a:r>
            <a:r>
              <a:rPr lang="en-GB" dirty="0"/>
              <a:t>consultation fertility-clinic because of primary subfertility</a:t>
            </a:r>
          </a:p>
          <a:p>
            <a:pPr marL="0" indent="0">
              <a:buNone/>
            </a:pPr>
            <a:r>
              <a:rPr lang="en-GB" dirty="0"/>
              <a:t> </a:t>
            </a:r>
            <a:r>
              <a:rPr lang="en-GB" dirty="0">
                <a:sym typeface="Wingdings" panose="05000000000000000000" pitchFamily="2" charset="2"/>
              </a:rPr>
              <a:t> no abnormalities found. Advice: stop smoking</a:t>
            </a:r>
          </a:p>
          <a:p>
            <a:endParaRPr lang="en-GB" dirty="0"/>
          </a:p>
          <a:p>
            <a:pPr marL="0" indent="0">
              <a:buNone/>
            </a:pPr>
            <a:r>
              <a:rPr lang="en-GB" dirty="0"/>
              <a:t>5-2022; hospitalized, 13 weeks pregnant; bloody diarrhoea and anaemia 	(Hb 3.6 mmol/L), CRP 30. </a:t>
            </a:r>
          </a:p>
          <a:p>
            <a:pPr marL="0" indent="0">
              <a:buNone/>
            </a:pPr>
            <a:endParaRPr lang="en-GB" dirty="0"/>
          </a:p>
          <a:p>
            <a:pPr marL="0" indent="0">
              <a:buNone/>
            </a:pPr>
            <a:r>
              <a:rPr lang="en-GB" dirty="0"/>
              <a:t>10-5-2022; pancolitis, endoscopic </a:t>
            </a:r>
          </a:p>
          <a:p>
            <a:pPr marL="0" indent="0">
              <a:buNone/>
            </a:pPr>
            <a:r>
              <a:rPr lang="en-GB" dirty="0"/>
              <a:t>ulcerative colitis Mayo 3. </a:t>
            </a:r>
          </a:p>
          <a:p>
            <a:pPr marL="0" indent="0">
              <a:buNone/>
            </a:pPr>
            <a:r>
              <a:rPr lang="en-GB" dirty="0" err="1"/>
              <a:t>Calprotectine</a:t>
            </a:r>
            <a:r>
              <a:rPr lang="en-GB" dirty="0"/>
              <a:t> 1095 mg/kg</a:t>
            </a:r>
          </a:p>
        </p:txBody>
      </p:sp>
      <p:pic>
        <p:nvPicPr>
          <p:cNvPr id="4" name="Afbeelding 3">
            <a:extLst>
              <a:ext uri="{FF2B5EF4-FFF2-40B4-BE49-F238E27FC236}">
                <a16:creationId xmlns:a16="http://schemas.microsoft.com/office/drawing/2014/main" id="{FC69695B-6D79-7854-DE61-DE834572D041}"/>
              </a:ext>
            </a:extLst>
          </p:cNvPr>
          <p:cNvPicPr>
            <a:picLocks noChangeAspect="1"/>
          </p:cNvPicPr>
          <p:nvPr/>
        </p:nvPicPr>
        <p:blipFill>
          <a:blip r:embed="rId3"/>
          <a:stretch>
            <a:fillRect/>
          </a:stretch>
        </p:blipFill>
        <p:spPr>
          <a:xfrm>
            <a:off x="5652120" y="3421434"/>
            <a:ext cx="3166801" cy="2362280"/>
          </a:xfrm>
          <a:prstGeom prst="rect">
            <a:avLst/>
          </a:prstGeom>
        </p:spPr>
      </p:pic>
    </p:spTree>
    <p:extLst>
      <p:ext uri="{BB962C8B-B14F-4D97-AF65-F5344CB8AC3E}">
        <p14:creationId xmlns:p14="http://schemas.microsoft.com/office/powerpoint/2010/main" val="2094877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CD1ED-99B1-0DCC-97FF-4C38E433AA23}"/>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1DC6CCF-CD36-A415-F84E-6316FE8FB74E}"/>
              </a:ext>
            </a:extLst>
          </p:cNvPr>
          <p:cNvSpPr>
            <a:spLocks noGrp="1"/>
          </p:cNvSpPr>
          <p:nvPr>
            <p:ph type="subTitle" idx="1"/>
          </p:nvPr>
        </p:nvSpPr>
        <p:spPr/>
        <p:txBody>
          <a:bodyPr/>
          <a:lstStyle/>
          <a:p>
            <a:endParaRPr lang="nl-NL"/>
          </a:p>
        </p:txBody>
      </p:sp>
      <p:sp>
        <p:nvSpPr>
          <p:cNvPr id="4" name="Tijdelijke aanduiding voor voettekst 3">
            <a:extLst>
              <a:ext uri="{FF2B5EF4-FFF2-40B4-BE49-F238E27FC236}">
                <a16:creationId xmlns:a16="http://schemas.microsoft.com/office/drawing/2014/main" id="{71AD09EE-417F-11B8-43A7-654EFA98E05C}"/>
              </a:ext>
            </a:extLst>
          </p:cNvPr>
          <p:cNvSpPr>
            <a:spLocks noGrp="1"/>
          </p:cNvSpPr>
          <p:nvPr>
            <p:ph type="ftr" sz="quarter" idx="11"/>
          </p:nvPr>
        </p:nvSpPr>
        <p:spPr/>
        <p:txBody>
          <a:bodyPr/>
          <a:lstStyle/>
          <a:p>
            <a:pPr>
              <a:defRPr/>
            </a:pPr>
            <a:endParaRPr lang="nl-NL">
              <a:solidFill>
                <a:srgbClr val="FFFFFF"/>
              </a:solidFill>
            </a:endParaRPr>
          </a:p>
        </p:txBody>
      </p:sp>
      <p:sp>
        <p:nvSpPr>
          <p:cNvPr id="5" name="Tijdelijke aanduiding voor dianummer 4">
            <a:extLst>
              <a:ext uri="{FF2B5EF4-FFF2-40B4-BE49-F238E27FC236}">
                <a16:creationId xmlns:a16="http://schemas.microsoft.com/office/drawing/2014/main" id="{57522974-9749-B769-2C3E-A39CA8B32273}"/>
              </a:ext>
            </a:extLst>
          </p:cNvPr>
          <p:cNvSpPr>
            <a:spLocks noGrp="1"/>
          </p:cNvSpPr>
          <p:nvPr>
            <p:ph type="sldNum" sz="quarter" idx="12"/>
          </p:nvPr>
        </p:nvSpPr>
        <p:spPr/>
        <p:txBody>
          <a:bodyPr/>
          <a:lstStyle/>
          <a:p>
            <a:pPr>
              <a:defRPr/>
            </a:pPr>
            <a:fld id="{9B6C88CC-061C-1345-A040-D0895D2587AC}" type="slidenum">
              <a:rPr lang="nl-NL" smtClean="0">
                <a:solidFill>
                  <a:srgbClr val="FFFFFF"/>
                </a:solidFill>
              </a:rPr>
              <a:pPr>
                <a:defRPr/>
              </a:pPr>
              <a:t>7</a:t>
            </a:fld>
            <a:endParaRPr lang="nl-NL">
              <a:solidFill>
                <a:srgbClr val="FFFFFF"/>
              </a:solidFill>
            </a:endParaRPr>
          </a:p>
        </p:txBody>
      </p:sp>
      <p:pic>
        <p:nvPicPr>
          <p:cNvPr id="7" name="slide.url=https://www.polleverywhere.com/free_text_polls/diWjQqgtUIdEmnLGFV0YV">
            <a:extLst>
              <a:ext uri="{FF2B5EF4-FFF2-40B4-BE49-F238E27FC236}">
                <a16:creationId xmlns:a16="http://schemas.microsoft.com/office/drawing/2014/main" id="{EF95129A-E57E-B27C-0FCB-141F21D1460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5988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FDBA0-C52D-3E59-FEFB-F9B39E74F49D}"/>
              </a:ext>
            </a:extLst>
          </p:cNvPr>
          <p:cNvSpPr>
            <a:spLocks noGrp="1"/>
          </p:cNvSpPr>
          <p:nvPr>
            <p:ph type="ctrTitle"/>
          </p:nvPr>
        </p:nvSpPr>
        <p:spPr/>
        <p:txBody>
          <a:bodyPr/>
          <a:lstStyle/>
          <a:p>
            <a:r>
              <a:rPr lang="nl-NL" dirty="0"/>
              <a:t>Case ~ treatment</a:t>
            </a:r>
          </a:p>
        </p:txBody>
      </p:sp>
      <p:sp>
        <p:nvSpPr>
          <p:cNvPr id="3" name="Tijdelijke aanduiding voor inhoud 2">
            <a:extLst>
              <a:ext uri="{FF2B5EF4-FFF2-40B4-BE49-F238E27FC236}">
                <a16:creationId xmlns:a16="http://schemas.microsoft.com/office/drawing/2014/main" id="{C4B6B8C6-30BA-6A9E-879C-29A278B3473B}"/>
              </a:ext>
            </a:extLst>
          </p:cNvPr>
          <p:cNvSpPr>
            <a:spLocks noGrp="1"/>
          </p:cNvSpPr>
          <p:nvPr>
            <p:ph sz="quarter" idx="13"/>
          </p:nvPr>
        </p:nvSpPr>
        <p:spPr>
          <a:xfrm>
            <a:off x="576000" y="933938"/>
            <a:ext cx="7992000" cy="4734272"/>
          </a:xfrm>
        </p:spPr>
        <p:txBody>
          <a:bodyPr/>
          <a:lstStyle/>
          <a:p>
            <a:pPr marL="0" indent="0">
              <a:buNone/>
            </a:pPr>
            <a:r>
              <a:rPr lang="en-GB" dirty="0" err="1"/>
              <a:t>Prednisolon</a:t>
            </a:r>
            <a:r>
              <a:rPr lang="en-GB" dirty="0"/>
              <a:t> 40 mg/kg, non-</a:t>
            </a:r>
            <a:r>
              <a:rPr lang="en-GB" dirty="0" err="1"/>
              <a:t>respons</a:t>
            </a:r>
            <a:endParaRPr lang="en-GB" dirty="0"/>
          </a:p>
          <a:p>
            <a:pPr marL="0" indent="0">
              <a:buNone/>
            </a:pPr>
            <a:r>
              <a:rPr lang="en-GB" dirty="0"/>
              <a:t>Start </a:t>
            </a:r>
            <a:r>
              <a:rPr lang="en-GB" dirty="0" err="1"/>
              <a:t>Cefuroxim</a:t>
            </a:r>
            <a:r>
              <a:rPr lang="en-GB" dirty="0"/>
              <a:t>/</a:t>
            </a:r>
            <a:r>
              <a:rPr lang="en-GB" dirty="0" err="1"/>
              <a:t>metrodinazole</a:t>
            </a:r>
            <a:r>
              <a:rPr lang="en-GB" dirty="0"/>
              <a:t>.</a:t>
            </a:r>
          </a:p>
          <a:p>
            <a:pPr marL="0" indent="0">
              <a:buNone/>
            </a:pPr>
            <a:r>
              <a:rPr lang="en-GB" dirty="0"/>
              <a:t>Start Infliximab 10 mg/kg. </a:t>
            </a:r>
          </a:p>
          <a:p>
            <a:pPr marL="0" indent="0">
              <a:buNone/>
            </a:pPr>
            <a:r>
              <a:rPr lang="en-GB" dirty="0"/>
              <a:t>Repeated 1 week later. </a:t>
            </a:r>
          </a:p>
          <a:p>
            <a:pPr marL="0" indent="0">
              <a:buNone/>
            </a:pPr>
            <a:r>
              <a:rPr lang="nl-NL" dirty="0"/>
              <a:t>Start </a:t>
            </a:r>
            <a:r>
              <a:rPr lang="en-GB" dirty="0" err="1"/>
              <a:t>mesalazine</a:t>
            </a:r>
            <a:r>
              <a:rPr lang="en-GB" dirty="0"/>
              <a:t> </a:t>
            </a:r>
          </a:p>
          <a:p>
            <a:pPr marL="0" indent="0">
              <a:buNone/>
            </a:pPr>
            <a:endParaRPr lang="en-GB" dirty="0"/>
          </a:p>
          <a:p>
            <a:pPr marL="0" indent="0">
              <a:buNone/>
            </a:pPr>
            <a:r>
              <a:rPr lang="en-GB" dirty="0"/>
              <a:t>19-6 re-hospitalisation, 18 weeks pregnancy, due to pancreatitis by </a:t>
            </a:r>
            <a:r>
              <a:rPr lang="en-GB" dirty="0" err="1"/>
              <a:t>mesalazine</a:t>
            </a:r>
            <a:endParaRPr lang="en-GB" dirty="0"/>
          </a:p>
          <a:p>
            <a:pPr marL="0" indent="0">
              <a:buNone/>
            </a:pPr>
            <a:r>
              <a:rPr lang="en-GB" dirty="0"/>
              <a:t>20-6 sigmoidoscopy, MAYO 2 pancolitis</a:t>
            </a:r>
          </a:p>
          <a:p>
            <a:pPr marL="0" indent="0">
              <a:buNone/>
            </a:pPr>
            <a:endParaRPr lang="en-GB" dirty="0"/>
          </a:p>
          <a:p>
            <a:pPr marL="0" indent="0">
              <a:buNone/>
            </a:pPr>
            <a:r>
              <a:rPr lang="en-GB" dirty="0">
                <a:sym typeface="Wingdings" panose="05000000000000000000" pitchFamily="2" charset="2"/>
              </a:rPr>
              <a:t> Transfer to University Medical Hospital Groningen</a:t>
            </a:r>
            <a:endParaRPr lang="en-GB" dirty="0"/>
          </a:p>
          <a:p>
            <a:pPr marL="0" indent="0">
              <a:buNone/>
            </a:pPr>
            <a:endParaRPr lang="nl-NL" dirty="0"/>
          </a:p>
          <a:p>
            <a:pPr marL="0" indent="0">
              <a:buNone/>
            </a:pPr>
            <a:endParaRPr lang="nl-NL" dirty="0"/>
          </a:p>
        </p:txBody>
      </p:sp>
      <p:sp>
        <p:nvSpPr>
          <p:cNvPr id="4" name="Tijdelijke aanduiding voor dianummer 3">
            <a:extLst>
              <a:ext uri="{FF2B5EF4-FFF2-40B4-BE49-F238E27FC236}">
                <a16:creationId xmlns:a16="http://schemas.microsoft.com/office/drawing/2014/main" id="{FD51B136-37B9-C0E4-2C4B-9A826FA3019D}"/>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8</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539766DF-4067-6BE3-1A8E-19FCCAD520C6}"/>
              </a:ext>
            </a:extLst>
          </p:cNvPr>
          <p:cNvSpPr>
            <a:spLocks noGrp="1"/>
          </p:cNvSpPr>
          <p:nvPr>
            <p:ph type="ftr" sz="quarter" idx="15"/>
          </p:nvPr>
        </p:nvSpPr>
        <p:spPr/>
        <p:txBody>
          <a:bodyPr/>
          <a:lstStyle/>
          <a:p>
            <a:pPr>
              <a:defRPr/>
            </a:pPr>
            <a:endParaRPr lang="nl-NL">
              <a:solidFill>
                <a:srgbClr val="FFFFFF"/>
              </a:solidFill>
            </a:endParaRPr>
          </a:p>
        </p:txBody>
      </p:sp>
      <p:pic>
        <p:nvPicPr>
          <p:cNvPr id="6" name="Afbeelding 5">
            <a:extLst>
              <a:ext uri="{FF2B5EF4-FFF2-40B4-BE49-F238E27FC236}">
                <a16:creationId xmlns:a16="http://schemas.microsoft.com/office/drawing/2014/main" id="{13D3E7B9-94D0-E133-6118-FA3200AE464C}"/>
              </a:ext>
            </a:extLst>
          </p:cNvPr>
          <p:cNvPicPr>
            <a:picLocks noChangeAspect="1"/>
          </p:cNvPicPr>
          <p:nvPr/>
        </p:nvPicPr>
        <p:blipFill>
          <a:blip r:embed="rId3"/>
          <a:stretch>
            <a:fillRect/>
          </a:stretch>
        </p:blipFill>
        <p:spPr>
          <a:xfrm>
            <a:off x="6015038" y="529613"/>
            <a:ext cx="2436966" cy="1866190"/>
          </a:xfrm>
          <a:prstGeom prst="rect">
            <a:avLst/>
          </a:prstGeom>
        </p:spPr>
      </p:pic>
      <p:sp>
        <p:nvSpPr>
          <p:cNvPr id="7" name="Tekstvak 6">
            <a:extLst>
              <a:ext uri="{FF2B5EF4-FFF2-40B4-BE49-F238E27FC236}">
                <a16:creationId xmlns:a16="http://schemas.microsoft.com/office/drawing/2014/main" id="{A45052A6-5BC3-0462-AEC9-5C1656369375}"/>
              </a:ext>
            </a:extLst>
          </p:cNvPr>
          <p:cNvSpPr txBox="1"/>
          <p:nvPr/>
        </p:nvSpPr>
        <p:spPr>
          <a:xfrm>
            <a:off x="6228184" y="2523129"/>
            <a:ext cx="2436966" cy="276999"/>
          </a:xfrm>
          <a:prstGeom prst="rect">
            <a:avLst/>
          </a:prstGeom>
          <a:noFill/>
        </p:spPr>
        <p:txBody>
          <a:bodyPr wrap="square" rtlCol="0">
            <a:spAutoFit/>
          </a:bodyPr>
          <a:lstStyle/>
          <a:p>
            <a:r>
              <a:rPr lang="nl-NL" sz="1200" dirty="0" err="1"/>
              <a:t>Sigmoidoscopy</a:t>
            </a:r>
            <a:r>
              <a:rPr lang="nl-NL" sz="1200" dirty="0"/>
              <a:t> 14-5</a:t>
            </a:r>
          </a:p>
        </p:txBody>
      </p:sp>
    </p:spTree>
    <p:extLst>
      <p:ext uri="{BB962C8B-B14F-4D97-AF65-F5344CB8AC3E}">
        <p14:creationId xmlns:p14="http://schemas.microsoft.com/office/powerpoint/2010/main" val="2196550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75832E-3F0C-0071-E5E2-1802995829ED}"/>
              </a:ext>
            </a:extLst>
          </p:cNvPr>
          <p:cNvSpPr>
            <a:spLocks noGrp="1"/>
          </p:cNvSpPr>
          <p:nvPr>
            <p:ph type="ctrTitle"/>
          </p:nvPr>
        </p:nvSpPr>
        <p:spPr/>
        <p:txBody>
          <a:bodyPr/>
          <a:lstStyle/>
          <a:p>
            <a:r>
              <a:rPr lang="en-GB" dirty="0"/>
              <a:t>Case ~ second hospitalisation</a:t>
            </a:r>
          </a:p>
        </p:txBody>
      </p:sp>
      <p:pic>
        <p:nvPicPr>
          <p:cNvPr id="9" name="Tijdelijke aanduiding voor inhoud 8">
            <a:extLst>
              <a:ext uri="{FF2B5EF4-FFF2-40B4-BE49-F238E27FC236}">
                <a16:creationId xmlns:a16="http://schemas.microsoft.com/office/drawing/2014/main" id="{A131D25F-8A7B-EAF5-2DFC-371D25ACF89C}"/>
              </a:ext>
            </a:extLst>
          </p:cNvPr>
          <p:cNvPicPr>
            <a:picLocks noGrp="1" noChangeAspect="1"/>
          </p:cNvPicPr>
          <p:nvPr>
            <p:ph sz="quarter" idx="13"/>
          </p:nvPr>
        </p:nvPicPr>
        <p:blipFill>
          <a:blip r:embed="rId3"/>
          <a:stretch>
            <a:fillRect/>
          </a:stretch>
        </p:blipFill>
        <p:spPr>
          <a:xfrm>
            <a:off x="2714380" y="3292625"/>
            <a:ext cx="3253186" cy="2020974"/>
          </a:xfrm>
        </p:spPr>
      </p:pic>
      <p:sp>
        <p:nvSpPr>
          <p:cNvPr id="4" name="Tijdelijke aanduiding voor dianummer 3">
            <a:extLst>
              <a:ext uri="{FF2B5EF4-FFF2-40B4-BE49-F238E27FC236}">
                <a16:creationId xmlns:a16="http://schemas.microsoft.com/office/drawing/2014/main" id="{6B39ABDE-6012-92DF-7F17-E1C5D1293571}"/>
              </a:ext>
            </a:extLst>
          </p:cNvPr>
          <p:cNvSpPr>
            <a:spLocks noGrp="1"/>
          </p:cNvSpPr>
          <p:nvPr>
            <p:ph type="sldNum" sz="quarter" idx="14"/>
          </p:nvPr>
        </p:nvSpPr>
        <p:spPr/>
        <p:txBody>
          <a:bodyPr/>
          <a:lstStyle/>
          <a:p>
            <a:pPr>
              <a:defRPr/>
            </a:pPr>
            <a:fld id="{BC947437-E6B8-3748-A6BF-6C760294A14E}" type="slidenum">
              <a:rPr lang="nl-NL" smtClean="0">
                <a:solidFill>
                  <a:srgbClr val="FFFFFF"/>
                </a:solidFill>
              </a:rPr>
              <a:pPr>
                <a:defRPr/>
              </a:pPr>
              <a:t>9</a:t>
            </a:fld>
            <a:endParaRPr lang="nl-NL">
              <a:solidFill>
                <a:srgbClr val="FFFFFF"/>
              </a:solidFill>
            </a:endParaRPr>
          </a:p>
        </p:txBody>
      </p:sp>
      <p:sp>
        <p:nvSpPr>
          <p:cNvPr id="5" name="Tijdelijke aanduiding voor voettekst 4">
            <a:extLst>
              <a:ext uri="{FF2B5EF4-FFF2-40B4-BE49-F238E27FC236}">
                <a16:creationId xmlns:a16="http://schemas.microsoft.com/office/drawing/2014/main" id="{C0DCB259-00A6-E1CA-7FDF-A22B8E157C19}"/>
              </a:ext>
            </a:extLst>
          </p:cNvPr>
          <p:cNvSpPr>
            <a:spLocks noGrp="1"/>
          </p:cNvSpPr>
          <p:nvPr>
            <p:ph type="ftr" sz="quarter" idx="15"/>
          </p:nvPr>
        </p:nvSpPr>
        <p:spPr/>
        <p:txBody>
          <a:bodyPr/>
          <a:lstStyle/>
          <a:p>
            <a:pPr>
              <a:defRPr/>
            </a:pPr>
            <a:endParaRPr lang="nl-NL">
              <a:solidFill>
                <a:srgbClr val="FFFFFF"/>
              </a:solidFill>
            </a:endParaRPr>
          </a:p>
        </p:txBody>
      </p:sp>
      <p:pic>
        <p:nvPicPr>
          <p:cNvPr id="7" name="Afbeelding 6">
            <a:extLst>
              <a:ext uri="{FF2B5EF4-FFF2-40B4-BE49-F238E27FC236}">
                <a16:creationId xmlns:a16="http://schemas.microsoft.com/office/drawing/2014/main" id="{1FD1484B-B986-5F72-96BA-149CBE6B9BFB}"/>
              </a:ext>
            </a:extLst>
          </p:cNvPr>
          <p:cNvPicPr>
            <a:picLocks noChangeAspect="1"/>
          </p:cNvPicPr>
          <p:nvPr/>
        </p:nvPicPr>
        <p:blipFill>
          <a:blip r:embed="rId4"/>
          <a:stretch>
            <a:fillRect/>
          </a:stretch>
        </p:blipFill>
        <p:spPr>
          <a:xfrm>
            <a:off x="6021826" y="3292625"/>
            <a:ext cx="2522694" cy="2020974"/>
          </a:xfrm>
          <a:prstGeom prst="rect">
            <a:avLst/>
          </a:prstGeom>
        </p:spPr>
      </p:pic>
      <p:sp>
        <p:nvSpPr>
          <p:cNvPr id="10" name="Tekstvak 9">
            <a:extLst>
              <a:ext uri="{FF2B5EF4-FFF2-40B4-BE49-F238E27FC236}">
                <a16:creationId xmlns:a16="http://schemas.microsoft.com/office/drawing/2014/main" id="{EC35642A-019C-E4E5-D3B3-3750696123D5}"/>
              </a:ext>
            </a:extLst>
          </p:cNvPr>
          <p:cNvSpPr txBox="1"/>
          <p:nvPr/>
        </p:nvSpPr>
        <p:spPr>
          <a:xfrm>
            <a:off x="600178" y="1263386"/>
            <a:ext cx="8045562" cy="1785104"/>
          </a:xfrm>
          <a:prstGeom prst="rect">
            <a:avLst/>
          </a:prstGeom>
          <a:noFill/>
        </p:spPr>
        <p:txBody>
          <a:bodyPr wrap="square" rtlCol="0">
            <a:spAutoFit/>
          </a:bodyPr>
          <a:lstStyle/>
          <a:p>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21-6 – 14-7 hospitalisation UMCG; </a:t>
            </a:r>
            <a:r>
              <a:rPr lang="en-GB" sz="22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mesalazine</a:t>
            </a:r>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stop, fluid intravenous, </a:t>
            </a:r>
            <a:r>
              <a:rPr lang="en-GB" sz="2200" dirty="0" err="1">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prednisolon</a:t>
            </a:r>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 2 times 30 mg, </a:t>
            </a:r>
          </a:p>
          <a:p>
            <a:endPar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rPr>
              <a:t>CRP 54 </a:t>
            </a:r>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 1.1, normalising stool frequency. </a:t>
            </a:r>
          </a:p>
          <a:p>
            <a:r>
              <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IFX-level 25 ug/ml, top-level, Infliximab continued. </a:t>
            </a:r>
            <a:endParaRPr lang="en-GB" sz="2200" dirty="0">
              <a:solidFill>
                <a:schemeClr val="accent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ekstvak 10">
            <a:extLst>
              <a:ext uri="{FF2B5EF4-FFF2-40B4-BE49-F238E27FC236}">
                <a16:creationId xmlns:a16="http://schemas.microsoft.com/office/drawing/2014/main" id="{66E3709D-977F-E872-723D-F608CDFAA530}"/>
              </a:ext>
            </a:extLst>
          </p:cNvPr>
          <p:cNvSpPr txBox="1"/>
          <p:nvPr/>
        </p:nvSpPr>
        <p:spPr>
          <a:xfrm>
            <a:off x="2624587" y="5319019"/>
            <a:ext cx="5886654" cy="300082"/>
          </a:xfrm>
          <a:prstGeom prst="rect">
            <a:avLst/>
          </a:prstGeom>
          <a:noFill/>
        </p:spPr>
        <p:txBody>
          <a:bodyPr wrap="square" rtlCol="0">
            <a:spAutoFit/>
          </a:bodyPr>
          <a:lstStyle/>
          <a:p>
            <a:r>
              <a:rPr lang="nl-NL" sz="1350" dirty="0" err="1"/>
              <a:t>Sigmoidoscopy</a:t>
            </a:r>
            <a:r>
              <a:rPr lang="nl-NL" sz="1350" dirty="0"/>
              <a:t> 23-6-2022 </a:t>
            </a:r>
          </a:p>
        </p:txBody>
      </p:sp>
    </p:spTree>
    <p:extLst>
      <p:ext uri="{BB962C8B-B14F-4D97-AF65-F5344CB8AC3E}">
        <p14:creationId xmlns:p14="http://schemas.microsoft.com/office/powerpoint/2010/main" val="969925422"/>
      </p:ext>
    </p:extLst>
  </p:cSld>
  <p:clrMapOvr>
    <a:masterClrMapping/>
  </p:clrMapOvr>
</p:sld>
</file>

<file path=ppt/theme/theme1.xml><?xml version="1.0" encoding="utf-8"?>
<a:theme xmlns:a="http://schemas.openxmlformats.org/drawingml/2006/main" name="UMCG">
  <a:themeElements>
    <a:clrScheme name="GASTERRA 1">
      <a:dk1>
        <a:srgbClr val="000000"/>
      </a:dk1>
      <a:lt1>
        <a:srgbClr val="FFFFFF"/>
      </a:lt1>
      <a:dk2>
        <a:srgbClr val="000000"/>
      </a:dk2>
      <a:lt2>
        <a:srgbClr val="808080"/>
      </a:lt2>
      <a:accent1>
        <a:srgbClr val="3C6FA9"/>
      </a:accent1>
      <a:accent2>
        <a:srgbClr val="1A276D"/>
      </a:accent2>
      <a:accent3>
        <a:srgbClr val="2C1C65"/>
      </a:accent3>
      <a:accent4>
        <a:srgbClr val="A41528"/>
      </a:accent4>
      <a:accent5>
        <a:srgbClr val="C2004C"/>
      </a:accent5>
      <a:accent6>
        <a:srgbClr val="DF652C"/>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MCG">
  <a:themeElements>
    <a:clrScheme name="GASTERRA 1">
      <a:dk1>
        <a:srgbClr val="000000"/>
      </a:dk1>
      <a:lt1>
        <a:srgbClr val="FFFFFF"/>
      </a:lt1>
      <a:dk2>
        <a:srgbClr val="000000"/>
      </a:dk2>
      <a:lt2>
        <a:srgbClr val="808080"/>
      </a:lt2>
      <a:accent1>
        <a:srgbClr val="3C6FA9"/>
      </a:accent1>
      <a:accent2>
        <a:srgbClr val="1A276D"/>
      </a:accent2>
      <a:accent3>
        <a:srgbClr val="2C1C65"/>
      </a:accent3>
      <a:accent4>
        <a:srgbClr val="A41528"/>
      </a:accent4>
      <a:accent5>
        <a:srgbClr val="C2004C"/>
      </a:accent5>
      <a:accent6>
        <a:srgbClr val="DF652C"/>
      </a:accent6>
      <a:hlink>
        <a:srgbClr val="009999"/>
      </a:hlink>
      <a:folHlink>
        <a:srgbClr val="99CC00"/>
      </a:folHlink>
    </a:clrScheme>
    <a:fontScheme name="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6160</TotalTime>
  <Words>1422</Words>
  <Application>Microsoft Macintosh PowerPoint</Application>
  <PresentationFormat>Diavoorstelling (4:3)</PresentationFormat>
  <Paragraphs>251</Paragraphs>
  <Slides>41</Slides>
  <Notes>41</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41</vt:i4>
      </vt:variant>
    </vt:vector>
  </HeadingPairs>
  <TitlesOfParts>
    <vt:vector size="49" baseType="lpstr">
      <vt:lpstr>Arial</vt:lpstr>
      <vt:lpstr>Calibri</vt:lpstr>
      <vt:lpstr>Lucida Grande</vt:lpstr>
      <vt:lpstr>Myriad Pro</vt:lpstr>
      <vt:lpstr>var(--visual-settings-user-font-family, var(--mdc-typography-font-family, initial))</vt:lpstr>
      <vt:lpstr>Verdana</vt:lpstr>
      <vt:lpstr>UMCG</vt:lpstr>
      <vt:lpstr>1_UMCG</vt:lpstr>
      <vt:lpstr>IBD and family planning</vt:lpstr>
      <vt:lpstr>Leerdoelen</vt:lpstr>
      <vt:lpstr>PowerPoint-presentatie</vt:lpstr>
      <vt:lpstr>PowerPoint-presentatie</vt:lpstr>
      <vt:lpstr>Case</vt:lpstr>
      <vt:lpstr>Case, first hospitalization</vt:lpstr>
      <vt:lpstr>PowerPoint-presentatie</vt:lpstr>
      <vt:lpstr>Case ~ treatment</vt:lpstr>
      <vt:lpstr>Case ~ second hospitalisation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Spiegels anti-TNF te meten in navelstreng bloed</vt:lpstr>
      <vt:lpstr>Post-partum </vt:lpstr>
      <vt:lpstr>PowerPoint-presentatie</vt:lpstr>
      <vt:lpstr>PowerPoint-presentatie</vt:lpstr>
      <vt:lpstr>Pregnancy for IBD-patients with an ostomy is feasible, but is associated with complications</vt:lpstr>
      <vt:lpstr>66.1% ostomy-related complications</vt:lpstr>
      <vt:lpstr>Pregnancy outcomes</vt:lpstr>
      <vt:lpstr>Take home message</vt:lpstr>
      <vt:lpstr>PowerPoint-presentatie</vt:lpstr>
      <vt:lpstr>PowerPoint-presentatie</vt:lpstr>
      <vt:lpstr>De man</vt:lpstr>
      <vt:lpstr>PowerPoint-presentatie</vt:lpstr>
      <vt:lpstr>Preconceptie poli</vt:lpstr>
      <vt:lpstr>Preconceptie poli</vt:lpstr>
      <vt:lpstr>PowerPoint-presentatie</vt:lpstr>
      <vt:lpstr>PowerPoint-presentatie</vt:lpstr>
      <vt:lpstr>PowerPoint-presentatie</vt:lpstr>
      <vt:lpstr>Background: ECCO guidelines</vt:lpstr>
      <vt:lpstr>PowerPoint-presentatie</vt:lpstr>
      <vt:lpstr>PowerPoint-presentatie</vt:lpstr>
    </vt:vector>
  </TitlesOfParts>
  <Company>Universitair Medisch Centrum Groningen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IBD en zwangerschap</dc:title>
  <dc:creator>Visschedijk, MC (mdl)</dc:creator>
  <cp:lastModifiedBy>Marijn Visschedijk</cp:lastModifiedBy>
  <cp:revision>50</cp:revision>
  <dcterms:created xsi:type="dcterms:W3CDTF">2021-01-21T12:19:24Z</dcterms:created>
  <dcterms:modified xsi:type="dcterms:W3CDTF">2024-03-19T11:41:44Z</dcterms:modified>
</cp:coreProperties>
</file>