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48" r:id="rId3"/>
    <p:sldId id="353" r:id="rId4"/>
    <p:sldId id="450" r:id="rId5"/>
    <p:sldId id="354" r:id="rId6"/>
    <p:sldId id="259" r:id="rId7"/>
    <p:sldId id="449" r:id="rId8"/>
    <p:sldId id="268" r:id="rId9"/>
    <p:sldId id="456" r:id="rId10"/>
    <p:sldId id="260" r:id="rId11"/>
    <p:sldId id="452" r:id="rId12"/>
    <p:sldId id="486" r:id="rId13"/>
    <p:sldId id="453" r:id="rId14"/>
    <p:sldId id="487" r:id="rId15"/>
    <p:sldId id="303" r:id="rId16"/>
    <p:sldId id="454" r:id="rId17"/>
    <p:sldId id="493" r:id="rId18"/>
    <p:sldId id="494" r:id="rId19"/>
    <p:sldId id="366" r:id="rId20"/>
    <p:sldId id="495" r:id="rId21"/>
    <p:sldId id="457" r:id="rId22"/>
    <p:sldId id="261" r:id="rId23"/>
    <p:sldId id="469" r:id="rId24"/>
    <p:sldId id="281" r:id="rId25"/>
    <p:sldId id="283" r:id="rId26"/>
    <p:sldId id="285" r:id="rId27"/>
    <p:sldId id="459" r:id="rId28"/>
    <p:sldId id="470" r:id="rId29"/>
    <p:sldId id="466" r:id="rId30"/>
    <p:sldId id="467" r:id="rId31"/>
    <p:sldId id="498" r:id="rId32"/>
    <p:sldId id="496" r:id="rId33"/>
    <p:sldId id="497" r:id="rId34"/>
    <p:sldId id="461" r:id="rId35"/>
    <p:sldId id="471" r:id="rId36"/>
    <p:sldId id="462" r:id="rId37"/>
    <p:sldId id="499" r:id="rId38"/>
    <p:sldId id="472" r:id="rId39"/>
    <p:sldId id="272" r:id="rId40"/>
    <p:sldId id="488" r:id="rId41"/>
    <p:sldId id="473" r:id="rId42"/>
    <p:sldId id="277" r:id="rId43"/>
    <p:sldId id="464" r:id="rId44"/>
    <p:sldId id="475" r:id="rId45"/>
    <p:sldId id="476" r:id="rId46"/>
    <p:sldId id="474" r:id="rId47"/>
    <p:sldId id="480" r:id="rId48"/>
    <p:sldId id="482" r:id="rId49"/>
    <p:sldId id="299" r:id="rId50"/>
    <p:sldId id="483" r:id="rId51"/>
    <p:sldId id="485" r:id="rId52"/>
    <p:sldId id="308" r:id="rId53"/>
    <p:sldId id="309" r:id="rId54"/>
    <p:sldId id="465" r:id="rId55"/>
    <p:sldId id="492" r:id="rId56"/>
    <p:sldId id="345" r:id="rId57"/>
    <p:sldId id="490" r:id="rId58"/>
    <p:sldId id="491" r:id="rId59"/>
    <p:sldId id="312" r:id="rId60"/>
    <p:sldId id="371" r:id="rId61"/>
    <p:sldId id="372" r:id="rId6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y2" initials="h" lastIdx="1" clrIdx="0">
    <p:extLst>
      <p:ext uri="{19B8F6BF-5375-455C-9EA6-DF929625EA0E}">
        <p15:presenceInfo xmlns="" xmlns:p15="http://schemas.microsoft.com/office/powerpoint/2012/main" userId="haan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5507" autoAdjust="0"/>
  </p:normalViewPr>
  <p:slideViewPr>
    <p:cSldViewPr snapToGrid="0">
      <p:cViewPr varScale="1">
        <p:scale>
          <a:sx n="91" d="100"/>
          <a:sy n="91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Niet frequent defecatie</c:v>
                </c:pt>
                <c:pt idx="1">
                  <c:v>Incomplete evacuatie </c:v>
                </c:pt>
                <c:pt idx="2">
                  <c:v>Opgeblazen gevoel</c:v>
                </c:pt>
                <c:pt idx="3">
                  <c:v>Buikpijn</c:v>
                </c:pt>
                <c:pt idx="4">
                  <c:v>Harde ontlasting</c:v>
                </c:pt>
                <c:pt idx="5">
                  <c:v>Persen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54</c:v>
                </c:pt>
                <c:pt idx="2">
                  <c:v>57</c:v>
                </c:pt>
                <c:pt idx="3">
                  <c:v>62</c:v>
                </c:pt>
                <c:pt idx="4">
                  <c:v>71</c:v>
                </c:pt>
                <c:pt idx="5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6-41D6-9864-D75175942F5A}"/>
            </c:ext>
          </c:extLst>
        </c:ser>
        <c:axId val="176988928"/>
        <c:axId val="176990464"/>
      </c:barChart>
      <c:catAx>
        <c:axId val="17698892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6990464"/>
        <c:crosses val="autoZero"/>
        <c:auto val="1"/>
        <c:lblAlgn val="ctr"/>
        <c:lblOffset val="100"/>
      </c:catAx>
      <c:valAx>
        <c:axId val="176990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69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92AFF-D695-4217-A8FE-944FD1640410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47B8-4D80-4445-A9E6-C3088FD2BF1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813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Haustrerende</a:t>
            </a:r>
            <a:r>
              <a:rPr lang="nl-NL" baseline="0" dirty="0" smtClean="0"/>
              <a:t> contracties zorgen voor mengen ontlasting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47B8-4D80-4445-A9E6-C3088FD2BF1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953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Haustrerende</a:t>
            </a:r>
            <a:r>
              <a:rPr lang="nl-NL" baseline="0" dirty="0" smtClean="0"/>
              <a:t> contracties zorgen voor mengen ontlasting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47B8-4D80-4445-A9E6-C3088FD2BF1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24677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E54D-3735-456F-A359-15EA7BC42A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29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5008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65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5262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849353"/>
            <a:ext cx="10972800" cy="553998"/>
          </a:xfr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11088555" y="6309321"/>
            <a:ext cx="81478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24423" y="1604798"/>
            <a:ext cx="10943167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892876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849353"/>
            <a:ext cx="10972800" cy="553998"/>
          </a:xfrm>
        </p:spPr>
        <p:txBody>
          <a:bodyPr anchor="b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11088555" y="6309321"/>
            <a:ext cx="81478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F2B34C6-6653-473B-ACCB-9371572A61D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624423" y="1604798"/>
            <a:ext cx="10943167" cy="40322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2612697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0602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824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48738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02652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3548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341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491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6126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74FD-BFDB-4554-9FD6-34BAC5128726}" type="datetimeFigureOut">
              <a:rPr lang="nl-NL" smtClean="0"/>
              <a:pPr/>
              <a:t>12-9-2023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BCC3-553D-4032-80D1-360A0A439E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998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source=images&amp;cd=&amp;ved=2ahUKEwi6usbCq4_lAhVBPVAKHSlrAuYQjRx6BAgBEAQ&amp;url=https://twitter.com/weirdbristol/status/1172140495931412489&amp;psig=AOvVaw3uA_FAsgpjqyzVwwgR4K-9&amp;ust=15707160539709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nl-NL" sz="5400" b="1" dirty="0">
                <a:solidFill>
                  <a:srgbClr val="009EC8"/>
                </a:solidFill>
                <a:latin typeface="+mn-lt"/>
              </a:rPr>
              <a:t>Chronische obstipatie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 smtClean="0"/>
              <a:t>Cursorisch onderwijs 12 september</a:t>
            </a:r>
          </a:p>
          <a:p>
            <a:pPr algn="l"/>
            <a:r>
              <a:rPr lang="nl-NL" dirty="0" smtClean="0"/>
              <a:t>Yentl Haan</a:t>
            </a:r>
          </a:p>
          <a:p>
            <a:pPr algn="l"/>
            <a:r>
              <a:rPr lang="nl-NL" dirty="0" smtClean="0"/>
              <a:t>MDL arts MCL in Leeuwarden</a:t>
            </a:r>
            <a:endParaRPr lang="nl-NL" dirty="0"/>
          </a:p>
        </p:txBody>
      </p:sp>
      <p:pic>
        <p:nvPicPr>
          <p:cNvPr id="7" name="Picture 4" descr="C:\WINDOWS\Desktop\Obstipatrie- P v Straten.jpg">
            <a:extLst>
              <a:ext uri="{FF2B5EF4-FFF2-40B4-BE49-F238E27FC236}">
                <a16:creationId xmlns="" xmlns:a16="http://schemas.microsoft.com/office/drawing/2014/main" id="{D2442639-785B-A265-3B99-40B4B065A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 contras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62" y="345517"/>
            <a:ext cx="3556649" cy="47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73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Etiologie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Functionele obstipatie of secundaire oorzaak?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6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340" t="14800" r="18971" b="11600"/>
          <a:stretch>
            <a:fillRect/>
          </a:stretch>
        </p:blipFill>
        <p:spPr bwMode="auto">
          <a:xfrm>
            <a:off x="2999656" y="216024"/>
            <a:ext cx="604867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1878" y="6538912"/>
            <a:ext cx="261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Manag</a:t>
            </a:r>
            <a:r>
              <a:rPr lang="nl-NL" sz="1400" dirty="0" smtClean="0"/>
              <a:t> Care 2019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106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Etiologie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Functionele obstipatie of secundaire oorzaak?</a:t>
            </a:r>
          </a:p>
          <a:p>
            <a:endParaRPr lang="nl-NL" dirty="0"/>
          </a:p>
          <a:p>
            <a:r>
              <a:rPr lang="nl-NL" dirty="0" smtClean="0"/>
              <a:t>Oorzaken functionele obstipatie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878" y="6538912"/>
            <a:ext cx="598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Manag</a:t>
            </a:r>
            <a:r>
              <a:rPr lang="nl-NL" sz="1400" dirty="0" smtClean="0"/>
              <a:t> Care 2019; Serra J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Etiologie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Functionele obstipatie of secundaire oorzaak?</a:t>
            </a:r>
          </a:p>
          <a:p>
            <a:endParaRPr lang="nl-NL" dirty="0"/>
          </a:p>
          <a:p>
            <a:r>
              <a:rPr lang="nl-NL" dirty="0" smtClean="0"/>
              <a:t>Oorzaken functionele obstipatie</a:t>
            </a:r>
          </a:p>
          <a:p>
            <a:pPr lvl="1"/>
            <a:r>
              <a:rPr lang="nl-NL" dirty="0"/>
              <a:t>Slow colon transit			1-5%</a:t>
            </a:r>
          </a:p>
          <a:p>
            <a:pPr lvl="1"/>
            <a:r>
              <a:rPr lang="nl-NL" dirty="0" err="1" smtClean="0"/>
              <a:t>Dyssynergistische</a:t>
            </a:r>
            <a:r>
              <a:rPr lang="nl-NL" dirty="0" smtClean="0"/>
              <a:t> defecatie		28-30%</a:t>
            </a:r>
          </a:p>
          <a:p>
            <a:pPr lvl="1"/>
            <a:r>
              <a:rPr lang="nl-NL" dirty="0" smtClean="0"/>
              <a:t>Normale colon transit			65-68%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1878" y="6538912"/>
            <a:ext cx="5981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Manag</a:t>
            </a:r>
            <a:r>
              <a:rPr lang="nl-NL" sz="1400" dirty="0" smtClean="0"/>
              <a:t> Care 2019; Serra J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01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7" y="2647352"/>
            <a:ext cx="8272211" cy="2725865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" y="601055"/>
            <a:ext cx="7616878" cy="57126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897" y="2647352"/>
            <a:ext cx="8272211" cy="2725865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" y="601055"/>
            <a:ext cx="7616878" cy="57126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4" y="1561713"/>
            <a:ext cx="5290126" cy="396759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3962400" y="2647352"/>
            <a:ext cx="1538514" cy="1227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2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Evacuatieprobleem?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Rectaal toucher </a:t>
            </a:r>
            <a:endParaRPr lang="nl-NL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0006"/>
            <a:ext cx="4401457" cy="38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955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Evacuatieprobleem?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Rectaal toucher </a:t>
            </a:r>
            <a:endParaRPr lang="nl-NL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0006"/>
            <a:ext cx="4401457" cy="38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8475" y="281782"/>
            <a:ext cx="4505325" cy="2952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2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Evacuatieprobleem?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Rectaal toucher </a:t>
            </a:r>
            <a:endParaRPr lang="nl-NL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0006"/>
            <a:ext cx="4401457" cy="38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8475" y="281782"/>
            <a:ext cx="4505325" cy="29527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8474" y="3335441"/>
            <a:ext cx="4505325" cy="2952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5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9EC8"/>
                </a:solidFill>
                <a:latin typeface="+mn-lt"/>
              </a:rPr>
              <a:t>Dyssynergie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van de bekkenbodem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4334"/>
          <a:stretch/>
        </p:blipFill>
        <p:spPr>
          <a:xfrm>
            <a:off x="1559496" y="2636914"/>
            <a:ext cx="2364912" cy="20631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15" t="-1001" r="-813" b="52402"/>
          <a:stretch/>
        </p:blipFill>
        <p:spPr>
          <a:xfrm>
            <a:off x="3996419" y="2618319"/>
            <a:ext cx="2227927" cy="206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7" t="48599" b="1303"/>
          <a:stretch/>
        </p:blipFill>
        <p:spPr>
          <a:xfrm>
            <a:off x="6171660" y="2636913"/>
            <a:ext cx="2084580" cy="2049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49522" r="56389" b="2702"/>
          <a:stretch/>
        </p:blipFill>
        <p:spPr>
          <a:xfrm>
            <a:off x="8520233" y="2683193"/>
            <a:ext cx="1867733" cy="195453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28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9EC8"/>
                </a:solidFill>
                <a:latin typeface="+mn-lt"/>
              </a:rPr>
              <a:t>Casus: Jan, 24 jaar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VG: ADHD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Med</a:t>
            </a:r>
            <a:r>
              <a:rPr lang="nl-NL" dirty="0" smtClean="0"/>
              <a:t>: methylfenidaat, </a:t>
            </a:r>
            <a:r>
              <a:rPr lang="nl-NL" dirty="0" err="1" smtClean="0"/>
              <a:t>zolpidem</a:t>
            </a:r>
            <a:r>
              <a:rPr lang="nl-NL" dirty="0" smtClean="0"/>
              <a:t>, </a:t>
            </a:r>
            <a:r>
              <a:rPr lang="nl-NL" dirty="0" err="1" smtClean="0"/>
              <a:t>desloratidine</a:t>
            </a:r>
            <a:r>
              <a:rPr lang="nl-NL" dirty="0" smtClean="0"/>
              <a:t>, </a:t>
            </a:r>
            <a:r>
              <a:rPr lang="nl-NL" dirty="0" err="1" smtClean="0"/>
              <a:t>macrogol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A: eerder 1x per week harde ontlasting, veel persen. </a:t>
            </a:r>
          </a:p>
          <a:p>
            <a:pPr marL="0" indent="0">
              <a:buNone/>
            </a:pPr>
            <a:r>
              <a:rPr lang="nl-NL" dirty="0" smtClean="0"/>
              <a:t>Nu geen aandrang meer, verliest dunne ontlasting.</a:t>
            </a:r>
          </a:p>
          <a:p>
            <a:pPr marL="0" indent="0">
              <a:buNone/>
            </a:pPr>
            <a:r>
              <a:rPr lang="nl-NL" dirty="0" err="1" smtClean="0"/>
              <a:t>Macrogol</a:t>
            </a:r>
            <a:r>
              <a:rPr lang="nl-NL" dirty="0" smtClean="0"/>
              <a:t>, </a:t>
            </a:r>
            <a:r>
              <a:rPr lang="nl-NL" dirty="0" err="1" smtClean="0"/>
              <a:t>psylliumvezels</a:t>
            </a:r>
            <a:r>
              <a:rPr lang="nl-NL" dirty="0" smtClean="0"/>
              <a:t>, colonlavage gehad. Bekkenbodemfysiotherapie gehad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RT: veel feces palpabel, hoge tonus van de sfincter en bekkenbodem, goede relaxatie van de bekkenbodem niet van de sfincter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4313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err="1">
                <a:solidFill>
                  <a:srgbClr val="009EC8"/>
                </a:solidFill>
                <a:latin typeface="+mn-lt"/>
              </a:rPr>
              <a:t>Dyssynergie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van de bekkenbodem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 b="54334"/>
          <a:stretch/>
        </p:blipFill>
        <p:spPr>
          <a:xfrm>
            <a:off x="1559496" y="2636914"/>
            <a:ext cx="2364912" cy="20631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15" t="-1001" r="-813" b="52402"/>
          <a:stretch/>
        </p:blipFill>
        <p:spPr>
          <a:xfrm>
            <a:off x="3996419" y="2618319"/>
            <a:ext cx="2227927" cy="206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7" t="48599" b="1303"/>
          <a:stretch/>
        </p:blipFill>
        <p:spPr>
          <a:xfrm>
            <a:off x="6171660" y="2636913"/>
            <a:ext cx="2084580" cy="2049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49522" r="56389" b="2702"/>
          <a:stretch/>
        </p:blipFill>
        <p:spPr>
          <a:xfrm>
            <a:off x="8520233" y="2683193"/>
            <a:ext cx="1867733" cy="195453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6442" y="45269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>
                <a:solidFill>
                  <a:srgbClr val="009EC8"/>
                </a:solidFill>
                <a:latin typeface="+mn-lt"/>
              </a:rPr>
              <a:t>Bekkenbodemprobleem en dan? Welke fysiotherapeut?</a:t>
            </a:r>
            <a:endParaRPr lang="nl-NL" sz="3600" dirty="0">
              <a:solidFill>
                <a:srgbClr val="009EC8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6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www.bekkenfysiotherapie.nl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/>
          <a:srcRect t="12836" b="3768"/>
          <a:stretch/>
        </p:blipFill>
        <p:spPr>
          <a:xfrm>
            <a:off x="1016000" y="1789392"/>
            <a:ext cx="10337800" cy="48495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8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cxnSp>
        <p:nvCxnSpPr>
          <p:cNvPr id="38" name="Rechte verbindingslijn met pijl 37"/>
          <p:cNvCxnSpPr/>
          <p:nvPr/>
        </p:nvCxnSpPr>
        <p:spPr>
          <a:xfrm>
            <a:off x="2238497" y="5626204"/>
            <a:ext cx="0" cy="2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11878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6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4999261" y="142009"/>
            <a:ext cx="2053772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Obstipatieklachten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2641600" y="1376548"/>
            <a:ext cx="2539174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Organische oorzaak?</a:t>
            </a:r>
          </a:p>
          <a:p>
            <a:pPr algn="ctr"/>
            <a:r>
              <a:rPr lang="nl-NL" dirty="0" smtClean="0"/>
              <a:t>Medicatie?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523673" y="2387971"/>
            <a:ext cx="3009900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Leefstijladvies</a:t>
            </a:r>
          </a:p>
          <a:p>
            <a:pPr algn="ctr"/>
            <a:r>
              <a:rPr lang="nl-NL" dirty="0" smtClean="0"/>
              <a:t>Vezels of osmotische laxantia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6" idx="2"/>
            <a:endCxn id="17" idx="0"/>
          </p:cNvCxnSpPr>
          <p:nvPr/>
        </p:nvCxnSpPr>
        <p:spPr>
          <a:xfrm>
            <a:off x="6026147" y="1003300"/>
            <a:ext cx="2476" cy="138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2238497" y="5626204"/>
            <a:ext cx="0" cy="2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6" idx="3"/>
          </p:cNvCxnSpPr>
          <p:nvPr/>
        </p:nvCxnSpPr>
        <p:spPr>
          <a:xfrm flipH="1" flipV="1">
            <a:off x="5180774" y="1807194"/>
            <a:ext cx="845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11878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Behandeling – leefstijl en dieet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B32901-2CAB-FE49-A9BB-600052EEE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47" y="1354545"/>
            <a:ext cx="4497444" cy="4303310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 </a:t>
            </a:r>
            <a:r>
              <a:rPr lang="nl-NL" sz="2400" dirty="0" smtClean="0"/>
              <a:t>Goede toiletmanieren</a:t>
            </a:r>
          </a:p>
          <a:p>
            <a:pPr lvl="1">
              <a:lnSpc>
                <a:spcPts val="2800"/>
              </a:lnSpc>
            </a:pPr>
            <a:r>
              <a:rPr lang="nl-NL" dirty="0" smtClean="0"/>
              <a:t>Defecatie niet uitstellen!</a:t>
            </a:r>
          </a:p>
          <a:p>
            <a:endParaRPr lang="nl-NL" sz="2400" dirty="0" smtClean="0"/>
          </a:p>
          <a:p>
            <a:r>
              <a:rPr lang="nl-NL" sz="2400" dirty="0" smtClean="0"/>
              <a:t>Voldoende vocht (2L) </a:t>
            </a:r>
            <a:r>
              <a:rPr lang="nl-NL" sz="2400" smtClean="0"/>
              <a:t>en vezels</a:t>
            </a:r>
            <a:endParaRPr lang="nl-NL" sz="2400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878" y="6538912"/>
            <a:ext cx="270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Manag</a:t>
            </a:r>
            <a:r>
              <a:rPr lang="nl-NL" sz="1400" dirty="0" smtClean="0"/>
              <a:t> Care 2019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74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An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apple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a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day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…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2026BE7C-E0A8-454E-A474-5C9E0C2F8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7" y="1768907"/>
            <a:ext cx="7787797" cy="246579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8C84DFB6-C0E2-054C-8BB3-4DDC2CF67F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888" y="4436148"/>
            <a:ext cx="1498848" cy="1498848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6397F4D4-78E3-ED4A-A537-590B3662F9C6}"/>
              </a:ext>
            </a:extLst>
          </p:cNvPr>
          <p:cNvSpPr txBox="1"/>
          <p:nvPr/>
        </p:nvSpPr>
        <p:spPr>
          <a:xfrm>
            <a:off x="3170480" y="457330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stuks kiwi per dag is effectiever dan 7.5 g </a:t>
            </a:r>
            <a:r>
              <a:rPr lang="nl-NL" dirty="0" err="1"/>
              <a:t>psyllium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245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Behandeling – bulkvormers en osmotische laxantia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 Bulkvormers</a:t>
            </a:r>
          </a:p>
          <a:p>
            <a:pPr lvl="1"/>
            <a:r>
              <a:rPr lang="nl-NL" sz="2000" dirty="0" err="1" smtClean="0"/>
              <a:t>Psylliumvezels</a:t>
            </a:r>
            <a:r>
              <a:rPr lang="nl-NL" sz="2000" dirty="0" smtClean="0"/>
              <a:t> 1-2 per dag</a:t>
            </a:r>
          </a:p>
          <a:p>
            <a:pPr lvl="1"/>
            <a:endParaRPr lang="nl-NL" sz="2400" dirty="0" smtClean="0"/>
          </a:p>
          <a:p>
            <a:r>
              <a:rPr lang="nl-NL" dirty="0" smtClean="0"/>
              <a:t>Osmotische laxantia</a:t>
            </a:r>
          </a:p>
          <a:p>
            <a:pPr lvl="1"/>
            <a:r>
              <a:rPr lang="nl-NL" sz="2000" dirty="0" err="1" smtClean="0"/>
              <a:t>Movicolon</a:t>
            </a:r>
            <a:r>
              <a:rPr lang="nl-NL" sz="2000" dirty="0" smtClean="0"/>
              <a:t>: tot 3 keer per dag 2 zakjes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Magnesium kauwtabletten: tot 6 stuks per dag</a:t>
            </a:r>
          </a:p>
          <a:p>
            <a:pPr lvl="2"/>
            <a:endParaRPr lang="nl-NL" dirty="0" smtClean="0"/>
          </a:p>
          <a:p>
            <a:pPr lvl="1"/>
            <a:r>
              <a:rPr lang="nl-NL" sz="2000" dirty="0" smtClean="0"/>
              <a:t>Lactulose</a:t>
            </a:r>
          </a:p>
          <a:p>
            <a:pPr lvl="2"/>
            <a:r>
              <a:rPr lang="nl-NL" dirty="0" smtClean="0"/>
              <a:t>Bijwerking: flatulentie, buikpijn, buikkrampen</a:t>
            </a:r>
            <a:br>
              <a:rPr lang="nl-NL" dirty="0" smtClean="0"/>
            </a:br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7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/>
          <p:cNvSpPr txBox="1"/>
          <p:nvPr/>
        </p:nvSpPr>
        <p:spPr>
          <a:xfrm>
            <a:off x="3555181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4999261" y="142009"/>
            <a:ext cx="2053772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Obstipatieklachten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95002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Bekkenbodemdysfunctie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73767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Functionele obstipatie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525328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Prikkelbare darmsyndroom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2641600" y="1376548"/>
            <a:ext cx="2539174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Organische oorzaak?</a:t>
            </a:r>
          </a:p>
          <a:p>
            <a:pPr algn="ctr"/>
            <a:r>
              <a:rPr lang="nl-NL" dirty="0" smtClean="0"/>
              <a:t>Medicatie?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523673" y="2387971"/>
            <a:ext cx="3009900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Leefstijladvies</a:t>
            </a:r>
          </a:p>
          <a:p>
            <a:pPr algn="ctr"/>
            <a:r>
              <a:rPr lang="nl-NL" dirty="0" smtClean="0"/>
              <a:t>Vezels of osmotische laxantia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6" idx="2"/>
            <a:endCxn id="17" idx="0"/>
          </p:cNvCxnSpPr>
          <p:nvPr/>
        </p:nvCxnSpPr>
        <p:spPr>
          <a:xfrm>
            <a:off x="6026147" y="1003300"/>
            <a:ext cx="2476" cy="138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17" idx="2"/>
            <a:endCxn id="8" idx="0"/>
          </p:cNvCxnSpPr>
          <p:nvPr/>
        </p:nvCxnSpPr>
        <p:spPr>
          <a:xfrm rot="5400000">
            <a:off x="3967100" y="1520661"/>
            <a:ext cx="332922" cy="3790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7" idx="2"/>
            <a:endCxn id="10" idx="0"/>
          </p:cNvCxnSpPr>
          <p:nvPr/>
        </p:nvCxnSpPr>
        <p:spPr>
          <a:xfrm rot="16200000" flipH="1">
            <a:off x="7754751" y="1523134"/>
            <a:ext cx="332922" cy="3785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6029958" y="3256882"/>
            <a:ext cx="0" cy="33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5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/>
          <p:cNvSpPr txBox="1"/>
          <p:nvPr/>
        </p:nvSpPr>
        <p:spPr>
          <a:xfrm>
            <a:off x="3555181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4999261" y="142009"/>
            <a:ext cx="2053772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Obstipatieklachten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95002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Bekkenbodemdysfunctie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73767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Functionele obstipatie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525328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Prikkelbare darmsyndroom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950024" y="5840929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Bekkenbodem-fysiotherapie/operatie 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8525328" y="46983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Keuzehulp PDS / </a:t>
            </a:r>
            <a:br>
              <a:rPr lang="nl-NL" dirty="0" smtClean="0"/>
            </a:br>
            <a:r>
              <a:rPr lang="nl-NL" dirty="0" smtClean="0"/>
              <a:t>website PDSB(.nl)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4737675" y="4712588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Laxantia stappenplan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950024" y="471180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Defecografie</a:t>
            </a:r>
            <a:r>
              <a:rPr lang="nl-NL" dirty="0"/>
              <a:t> en/of anale </a:t>
            </a:r>
            <a:r>
              <a:rPr lang="nl-NL" dirty="0" err="1"/>
              <a:t>manometrie</a:t>
            </a:r>
            <a:endParaRPr lang="nl-NL" dirty="0"/>
          </a:p>
        </p:txBody>
      </p:sp>
      <p:sp>
        <p:nvSpPr>
          <p:cNvPr id="16" name="Rechthoek 15"/>
          <p:cNvSpPr/>
          <p:nvPr/>
        </p:nvSpPr>
        <p:spPr>
          <a:xfrm>
            <a:off x="2641600" y="1376548"/>
            <a:ext cx="2539174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Organische oorzaak?</a:t>
            </a:r>
          </a:p>
          <a:p>
            <a:pPr algn="ctr"/>
            <a:r>
              <a:rPr lang="nl-NL" dirty="0" smtClean="0"/>
              <a:t>Medicatie?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523673" y="2387971"/>
            <a:ext cx="3009900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Leefstijladvies</a:t>
            </a:r>
          </a:p>
          <a:p>
            <a:pPr algn="ctr"/>
            <a:r>
              <a:rPr lang="nl-NL" dirty="0" smtClean="0"/>
              <a:t>Vezels of osmotische laxantia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6" idx="2"/>
            <a:endCxn id="17" idx="0"/>
          </p:cNvCxnSpPr>
          <p:nvPr/>
        </p:nvCxnSpPr>
        <p:spPr>
          <a:xfrm>
            <a:off x="6026147" y="1003300"/>
            <a:ext cx="2476" cy="138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17" idx="2"/>
            <a:endCxn id="8" idx="0"/>
          </p:cNvCxnSpPr>
          <p:nvPr/>
        </p:nvCxnSpPr>
        <p:spPr>
          <a:xfrm rot="5400000">
            <a:off x="3967100" y="1520661"/>
            <a:ext cx="332922" cy="3790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7" idx="2"/>
            <a:endCxn id="10" idx="0"/>
          </p:cNvCxnSpPr>
          <p:nvPr/>
        </p:nvCxnSpPr>
        <p:spPr>
          <a:xfrm rot="16200000" flipH="1">
            <a:off x="7754751" y="1523134"/>
            <a:ext cx="332922" cy="3785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6029958" y="3256882"/>
            <a:ext cx="0" cy="33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9" idx="2"/>
            <a:endCxn id="14" idx="0"/>
          </p:cNvCxnSpPr>
          <p:nvPr/>
        </p:nvCxnSpPr>
        <p:spPr>
          <a:xfrm>
            <a:off x="6026148" y="4496584"/>
            <a:ext cx="0" cy="21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10" idx="2"/>
            <a:endCxn id="13" idx="0"/>
          </p:cNvCxnSpPr>
          <p:nvPr/>
        </p:nvCxnSpPr>
        <p:spPr>
          <a:xfrm>
            <a:off x="9813801" y="4496584"/>
            <a:ext cx="0" cy="2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cxnSp>
        <p:nvCxnSpPr>
          <p:cNvPr id="36" name="Rechte verbindingslijn met pijl 35"/>
          <p:cNvCxnSpPr>
            <a:stCxn id="8" idx="2"/>
            <a:endCxn id="15" idx="0"/>
          </p:cNvCxnSpPr>
          <p:nvPr/>
        </p:nvCxnSpPr>
        <p:spPr>
          <a:xfrm flipH="1">
            <a:off x="2238497" y="4496584"/>
            <a:ext cx="1" cy="21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stCxn id="15" idx="2"/>
            <a:endCxn id="12" idx="0"/>
          </p:cNvCxnSpPr>
          <p:nvPr/>
        </p:nvCxnSpPr>
        <p:spPr>
          <a:xfrm>
            <a:off x="2238497" y="5626204"/>
            <a:ext cx="0" cy="2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92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4999261" y="142009"/>
            <a:ext cx="2053772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Obstipatieklachten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95002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Bekkenbodemdysfunctie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73767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Functionele obstipatie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525328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Prikkelbare darmsyndroom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950024" y="5840929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Bekkenbodem-fysiotherapie/chirurgie</a:t>
            </a:r>
            <a:endParaRPr lang="nl-NL" b="1" dirty="0"/>
          </a:p>
        </p:txBody>
      </p:sp>
      <p:sp>
        <p:nvSpPr>
          <p:cNvPr id="13" name="Rechthoek 12"/>
          <p:cNvSpPr/>
          <p:nvPr/>
        </p:nvSpPr>
        <p:spPr>
          <a:xfrm>
            <a:off x="8525328" y="46983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Keuzehulp PDS / </a:t>
            </a:r>
            <a:br>
              <a:rPr lang="nl-NL" dirty="0" smtClean="0"/>
            </a:br>
            <a:r>
              <a:rPr lang="nl-NL" dirty="0" smtClean="0"/>
              <a:t>website PDSB(.nl)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4737675" y="4712588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Laxantia stappenplan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950024" y="471180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/>
              <a:t>Defecografie</a:t>
            </a:r>
            <a:r>
              <a:rPr lang="nl-NL" b="1" dirty="0"/>
              <a:t> en/of anale </a:t>
            </a:r>
            <a:r>
              <a:rPr lang="nl-NL" b="1" dirty="0" err="1"/>
              <a:t>manometrie</a:t>
            </a:r>
            <a:endParaRPr lang="nl-NL" b="1" dirty="0"/>
          </a:p>
        </p:txBody>
      </p:sp>
      <p:sp>
        <p:nvSpPr>
          <p:cNvPr id="16" name="Rechthoek 15"/>
          <p:cNvSpPr/>
          <p:nvPr/>
        </p:nvSpPr>
        <p:spPr>
          <a:xfrm>
            <a:off x="2641600" y="1376548"/>
            <a:ext cx="2539174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Organische oorzaak?</a:t>
            </a:r>
          </a:p>
          <a:p>
            <a:pPr algn="ctr"/>
            <a:r>
              <a:rPr lang="nl-NL" dirty="0" smtClean="0"/>
              <a:t>Medicatie?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523673" y="2387971"/>
            <a:ext cx="3009900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Leefstijladvies</a:t>
            </a:r>
          </a:p>
          <a:p>
            <a:pPr algn="ctr"/>
            <a:r>
              <a:rPr lang="nl-NL" dirty="0" smtClean="0"/>
              <a:t>Vezels of osmotische laxantia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6" idx="2"/>
            <a:endCxn id="17" idx="0"/>
          </p:cNvCxnSpPr>
          <p:nvPr/>
        </p:nvCxnSpPr>
        <p:spPr>
          <a:xfrm>
            <a:off x="6026147" y="1003300"/>
            <a:ext cx="2476" cy="138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17" idx="2"/>
            <a:endCxn id="8" idx="0"/>
          </p:cNvCxnSpPr>
          <p:nvPr/>
        </p:nvCxnSpPr>
        <p:spPr>
          <a:xfrm rot="5400000">
            <a:off x="3967100" y="1520661"/>
            <a:ext cx="332922" cy="3790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7" idx="2"/>
            <a:endCxn id="10" idx="0"/>
          </p:cNvCxnSpPr>
          <p:nvPr/>
        </p:nvCxnSpPr>
        <p:spPr>
          <a:xfrm rot="16200000" flipH="1">
            <a:off x="7754751" y="1523134"/>
            <a:ext cx="332922" cy="3785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6029958" y="3256882"/>
            <a:ext cx="0" cy="33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9" idx="2"/>
            <a:endCxn id="14" idx="0"/>
          </p:cNvCxnSpPr>
          <p:nvPr/>
        </p:nvCxnSpPr>
        <p:spPr>
          <a:xfrm>
            <a:off x="6026148" y="4496584"/>
            <a:ext cx="0" cy="21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10" idx="2"/>
            <a:endCxn id="13" idx="0"/>
          </p:cNvCxnSpPr>
          <p:nvPr/>
        </p:nvCxnSpPr>
        <p:spPr>
          <a:xfrm>
            <a:off x="9813801" y="4496584"/>
            <a:ext cx="0" cy="2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8" idx="2"/>
            <a:endCxn id="15" idx="0"/>
          </p:cNvCxnSpPr>
          <p:nvPr/>
        </p:nvCxnSpPr>
        <p:spPr>
          <a:xfrm flipH="1">
            <a:off x="2238497" y="4496584"/>
            <a:ext cx="1" cy="21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stCxn id="15" idx="2"/>
            <a:endCxn id="12" idx="0"/>
          </p:cNvCxnSpPr>
          <p:nvPr/>
        </p:nvCxnSpPr>
        <p:spPr>
          <a:xfrm>
            <a:off x="2238497" y="5626204"/>
            <a:ext cx="0" cy="2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3555181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1239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CC3F26-BA58-9300-4603-7BDB7047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Peristaltiek colon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C68D8F8-AFCA-B6D2-6884-5B7348F8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l-NL" noProof="0" smtClean="0"/>
              <a:pPr rtl="0"/>
              <a:t>3</a:t>
            </a:fld>
            <a:endParaRPr lang="nl-NL" noProof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AC2B7FF6-FED5-43C7-3484-239D73DE4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651" t="30681" r="50945" b="6321"/>
          <a:stretch/>
        </p:blipFill>
        <p:spPr>
          <a:xfrm>
            <a:off x="2144485" y="1690688"/>
            <a:ext cx="3445438" cy="445530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2358C21-AFAA-6651-EA6F-C0EE7B9472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0945" t="24801" r="21178" b="12201"/>
          <a:stretch/>
        </p:blipFill>
        <p:spPr>
          <a:xfrm>
            <a:off x="6066298" y="1690688"/>
            <a:ext cx="3504841" cy="445530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8" y="6538912"/>
            <a:ext cx="588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Boek: </a:t>
            </a:r>
            <a:r>
              <a:rPr lang="nl-NL" sz="1400" dirty="0" err="1" smtClean="0"/>
              <a:t>Bredenoord</a:t>
            </a:r>
            <a:r>
              <a:rPr lang="nl-NL" sz="1400" dirty="0" smtClean="0"/>
              <a:t>, Tack, Smout: functiestoornissen van het maagdarmkanaal</a:t>
            </a:r>
            <a:endParaRPr lang="nl-NL" sz="1400" dirty="0"/>
          </a:p>
        </p:txBody>
      </p:sp>
    </p:spTree>
    <p:extLst>
      <p:ext uri="{BB962C8B-B14F-4D97-AF65-F5344CB8AC3E}">
        <p14:creationId xmlns="" xmlns:p14="http://schemas.microsoft.com/office/powerpoint/2010/main" val="2850290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ESNM richtlijn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4999261" y="142009"/>
            <a:ext cx="2053772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Obstipatieklachten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95002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Bekkenbodemdysfunctie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737675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Functionele obstipatie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525328" y="35821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Prikkelbare darmsyndroom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950024" y="5840929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Defecografie</a:t>
            </a:r>
            <a:r>
              <a:rPr lang="nl-NL" b="1" dirty="0" smtClean="0"/>
              <a:t> en/of anale </a:t>
            </a:r>
            <a:r>
              <a:rPr lang="nl-NL" b="1" dirty="0" err="1" smtClean="0"/>
              <a:t>manometrie</a:t>
            </a:r>
            <a:endParaRPr lang="nl-NL" b="1" dirty="0"/>
          </a:p>
        </p:txBody>
      </p:sp>
      <p:sp>
        <p:nvSpPr>
          <p:cNvPr id="13" name="Rechthoek 12"/>
          <p:cNvSpPr/>
          <p:nvPr/>
        </p:nvSpPr>
        <p:spPr>
          <a:xfrm>
            <a:off x="8525328" y="469838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Keuzehulp PDS / </a:t>
            </a:r>
            <a:br>
              <a:rPr lang="nl-NL" dirty="0" smtClean="0"/>
            </a:br>
            <a:r>
              <a:rPr lang="nl-NL" dirty="0" smtClean="0"/>
              <a:t>website PDSB(.nl)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4737675" y="4712588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Laxantia stappenplan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950024" y="4711804"/>
            <a:ext cx="2576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Bekkenbodem-fysiotherapie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2641600" y="1376548"/>
            <a:ext cx="2539174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Organische oorzaak?</a:t>
            </a:r>
          </a:p>
          <a:p>
            <a:pPr algn="ctr"/>
            <a:r>
              <a:rPr lang="nl-NL" dirty="0" smtClean="0"/>
              <a:t>Medicatie?</a:t>
            </a:r>
            <a:endParaRPr lang="nl-NL" dirty="0"/>
          </a:p>
        </p:txBody>
      </p:sp>
      <p:sp>
        <p:nvSpPr>
          <p:cNvPr id="17" name="Rechthoek 16"/>
          <p:cNvSpPr/>
          <p:nvPr/>
        </p:nvSpPr>
        <p:spPr>
          <a:xfrm>
            <a:off x="4523673" y="2387971"/>
            <a:ext cx="3009900" cy="86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Leefstijladvies</a:t>
            </a:r>
          </a:p>
          <a:p>
            <a:pPr algn="ctr"/>
            <a:r>
              <a:rPr lang="nl-NL" dirty="0" smtClean="0"/>
              <a:t>Vezels of osmotische laxantia</a:t>
            </a:r>
            <a:endParaRPr lang="nl-NL" dirty="0"/>
          </a:p>
        </p:txBody>
      </p:sp>
      <p:cxnSp>
        <p:nvCxnSpPr>
          <p:cNvPr id="19" name="Rechte verbindingslijn met pijl 18"/>
          <p:cNvCxnSpPr>
            <a:stCxn id="6" idx="2"/>
            <a:endCxn id="17" idx="0"/>
          </p:cNvCxnSpPr>
          <p:nvPr/>
        </p:nvCxnSpPr>
        <p:spPr>
          <a:xfrm>
            <a:off x="6026147" y="1003300"/>
            <a:ext cx="2476" cy="138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bogen verbindingslijn 24"/>
          <p:cNvCxnSpPr>
            <a:stCxn id="17" idx="2"/>
            <a:endCxn id="8" idx="0"/>
          </p:cNvCxnSpPr>
          <p:nvPr/>
        </p:nvCxnSpPr>
        <p:spPr>
          <a:xfrm rot="5400000">
            <a:off x="3967100" y="1520661"/>
            <a:ext cx="332922" cy="3790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7" idx="2"/>
            <a:endCxn id="10" idx="0"/>
          </p:cNvCxnSpPr>
          <p:nvPr/>
        </p:nvCxnSpPr>
        <p:spPr>
          <a:xfrm rot="16200000" flipH="1">
            <a:off x="7754751" y="1523134"/>
            <a:ext cx="332922" cy="37851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H="1">
            <a:off x="6029958" y="3256882"/>
            <a:ext cx="0" cy="33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9" idx="2"/>
            <a:endCxn id="14" idx="0"/>
          </p:cNvCxnSpPr>
          <p:nvPr/>
        </p:nvCxnSpPr>
        <p:spPr>
          <a:xfrm>
            <a:off x="6026148" y="4496584"/>
            <a:ext cx="0" cy="21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>
            <a:stCxn id="10" idx="2"/>
            <a:endCxn id="13" idx="0"/>
          </p:cNvCxnSpPr>
          <p:nvPr/>
        </p:nvCxnSpPr>
        <p:spPr>
          <a:xfrm>
            <a:off x="9813801" y="4496584"/>
            <a:ext cx="0" cy="2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8" idx="2"/>
            <a:endCxn id="15" idx="0"/>
          </p:cNvCxnSpPr>
          <p:nvPr/>
        </p:nvCxnSpPr>
        <p:spPr>
          <a:xfrm flipH="1">
            <a:off x="2238497" y="4496584"/>
            <a:ext cx="1" cy="21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>
            <a:stCxn id="15" idx="2"/>
            <a:endCxn id="12" idx="0"/>
          </p:cNvCxnSpPr>
          <p:nvPr/>
        </p:nvCxnSpPr>
        <p:spPr>
          <a:xfrm>
            <a:off x="2238497" y="5626204"/>
            <a:ext cx="0" cy="214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3555181" y="6538912"/>
            <a:ext cx="332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Motil</a:t>
            </a:r>
            <a:r>
              <a:rPr lang="nl-NL" sz="1400" dirty="0" smtClean="0"/>
              <a:t>. 2020</a:t>
            </a:r>
          </a:p>
        </p:txBody>
      </p:sp>
    </p:spTree>
    <p:extLst>
      <p:ext uri="{BB962C8B-B14F-4D97-AF65-F5344CB8AC3E}">
        <p14:creationId xmlns="" xmlns:p14="http://schemas.microsoft.com/office/powerpoint/2010/main" val="18676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9EC8"/>
                </a:solidFill>
                <a:latin typeface="+mn-lt"/>
              </a:rPr>
              <a:t>Defecografie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Anorectale hoek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7" t="48599" b="1303"/>
          <a:stretch/>
        </p:blipFill>
        <p:spPr>
          <a:xfrm>
            <a:off x="1075435" y="2251972"/>
            <a:ext cx="2084580" cy="204993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49522" r="56389" b="2702"/>
          <a:stretch/>
        </p:blipFill>
        <p:spPr>
          <a:xfrm>
            <a:off x="3424008" y="2298252"/>
            <a:ext cx="1867733" cy="1954531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869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9EC8"/>
                </a:solidFill>
                <a:latin typeface="+mn-lt"/>
              </a:rPr>
              <a:t>Defecografie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Anorectale hoek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Intussusceptie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7" t="48599" b="1303"/>
          <a:stretch/>
        </p:blipFill>
        <p:spPr>
          <a:xfrm>
            <a:off x="1075435" y="2251972"/>
            <a:ext cx="2084580" cy="204993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49522" r="56389" b="2702"/>
          <a:stretch/>
        </p:blipFill>
        <p:spPr>
          <a:xfrm>
            <a:off x="3424008" y="2298252"/>
            <a:ext cx="1867733" cy="1954531"/>
          </a:xfrm>
          <a:prstGeom prst="rect">
            <a:avLst/>
          </a:prstGeom>
        </p:spPr>
      </p:pic>
      <p:pic>
        <p:nvPicPr>
          <p:cNvPr id="8196" name="Picture 4" descr="Rectal intussusception and rectal prolapse: detection and postoperative  evaluation with defecography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23" y="4433722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74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09EC8"/>
                </a:solidFill>
                <a:latin typeface="+mn-lt"/>
              </a:rPr>
              <a:t>Defecografie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Anorectale hoek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Intussusceptie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Anterieure </a:t>
            </a:r>
            <a:r>
              <a:rPr lang="nl-NL" dirty="0" err="1" smtClean="0"/>
              <a:t>rectocele</a:t>
            </a:r>
            <a:endParaRPr lang="nl-NL" dirty="0" smtClean="0"/>
          </a:p>
          <a:p>
            <a:r>
              <a:rPr lang="nl-NL" dirty="0" smtClean="0"/>
              <a:t>Enterocele</a:t>
            </a:r>
          </a:p>
          <a:p>
            <a:endParaRPr lang="nl-NL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7" t="48599" b="1303"/>
          <a:stretch/>
        </p:blipFill>
        <p:spPr>
          <a:xfrm>
            <a:off x="1075435" y="2251972"/>
            <a:ext cx="2084580" cy="204993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" t="49522" r="56389" b="2702"/>
          <a:stretch/>
        </p:blipFill>
        <p:spPr>
          <a:xfrm>
            <a:off x="3424008" y="2298252"/>
            <a:ext cx="1867733" cy="1954531"/>
          </a:xfrm>
          <a:prstGeom prst="rect">
            <a:avLst/>
          </a:prstGeom>
        </p:spPr>
      </p:pic>
      <p:pic>
        <p:nvPicPr>
          <p:cNvPr id="8194" name="Picture 2" descr="Low enterocele and anterior rectocele on defecography | Euror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17" y="3221584"/>
            <a:ext cx="2912478" cy="2912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ctal intussusception and rectal prolapse: detection and postoperative  evaluation with defecography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23" y="4433722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6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Anale high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resolution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manometrie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RAIR = </a:t>
            </a:r>
            <a:r>
              <a:rPr lang="nl-NL" dirty="0" err="1" smtClean="0"/>
              <a:t>rectal</a:t>
            </a:r>
            <a:r>
              <a:rPr lang="nl-NL" dirty="0" smtClean="0"/>
              <a:t> </a:t>
            </a:r>
            <a:r>
              <a:rPr lang="nl-NL" dirty="0" err="1" smtClean="0"/>
              <a:t>anal</a:t>
            </a:r>
            <a:r>
              <a:rPr lang="nl-NL" dirty="0" smtClean="0"/>
              <a:t> </a:t>
            </a:r>
            <a:r>
              <a:rPr lang="nl-NL" dirty="0" err="1" smtClean="0"/>
              <a:t>inhibitory</a:t>
            </a:r>
            <a:r>
              <a:rPr lang="nl-NL" dirty="0" smtClean="0"/>
              <a:t> reflex 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1878" y="6334368"/>
            <a:ext cx="51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Boek: </a:t>
            </a:r>
            <a:r>
              <a:rPr lang="nl-NL" sz="1400" dirty="0" err="1" smtClean="0"/>
              <a:t>Chio</a:t>
            </a:r>
            <a:r>
              <a:rPr lang="nl-NL" sz="1400" dirty="0" smtClean="0"/>
              <a:t> et </a:t>
            </a:r>
            <a:r>
              <a:rPr lang="nl-NL" sz="1400" dirty="0"/>
              <a:t>al. </a:t>
            </a:r>
            <a:r>
              <a:rPr lang="en-US" sz="1400" dirty="0"/>
              <a:t>High-Resolution Anorectal </a:t>
            </a:r>
            <a:r>
              <a:rPr lang="en-US" sz="1400" dirty="0" err="1"/>
              <a:t>Manometry</a:t>
            </a:r>
            <a:r>
              <a:rPr lang="en-US" sz="1400" dirty="0"/>
              <a:t> and </a:t>
            </a:r>
            <a:endParaRPr lang="en-US" sz="1400" dirty="0" smtClean="0"/>
          </a:p>
          <a:p>
            <a:r>
              <a:rPr lang="en-US" sz="1400" dirty="0" smtClean="0"/>
              <a:t>3D </a:t>
            </a:r>
            <a:r>
              <a:rPr lang="en-US" sz="1400" dirty="0"/>
              <a:t>High-Definition Anorectal </a:t>
            </a:r>
            <a:r>
              <a:rPr lang="en-US" sz="1400" dirty="0" err="1"/>
              <a:t>Manometry</a:t>
            </a:r>
            <a:r>
              <a:rPr lang="en-US" sz="1400" dirty="0"/>
              <a:t> in Pediatric </a:t>
            </a:r>
            <a:r>
              <a:rPr lang="en-US" sz="1400" dirty="0" smtClean="0"/>
              <a:t>Settings. 2020</a:t>
            </a:r>
            <a:endParaRPr lang="en-US" sz="1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324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newcom.nl/wp-content/uploads/2023/08/9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65" t="25210" r="32271" b="24918"/>
          <a:stretch/>
        </p:blipFill>
        <p:spPr bwMode="auto">
          <a:xfrm>
            <a:off x="10668000" y="5349875"/>
            <a:ext cx="1440462" cy="1449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Anale high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resolution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manometrie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RAIR = </a:t>
            </a:r>
            <a:r>
              <a:rPr lang="nl-NL" dirty="0" err="1" smtClean="0"/>
              <a:t>rectal</a:t>
            </a:r>
            <a:r>
              <a:rPr lang="nl-NL" dirty="0" smtClean="0"/>
              <a:t> </a:t>
            </a:r>
            <a:r>
              <a:rPr lang="nl-NL" dirty="0" err="1" smtClean="0"/>
              <a:t>anal</a:t>
            </a:r>
            <a:r>
              <a:rPr lang="nl-NL" dirty="0" smtClean="0"/>
              <a:t> </a:t>
            </a:r>
            <a:r>
              <a:rPr lang="nl-NL" dirty="0" err="1" smtClean="0"/>
              <a:t>inhibitory</a:t>
            </a:r>
            <a:r>
              <a:rPr lang="nl-NL" dirty="0" smtClean="0"/>
              <a:t> reflex </a:t>
            </a:r>
            <a:endParaRPr lang="nl-NL" dirty="0"/>
          </a:p>
        </p:txBody>
      </p:sp>
      <p:pic>
        <p:nvPicPr>
          <p:cNvPr id="16386" name="Picture 2" descr="High-Resolution Anorectal Manometry and 3D High-Definition Anorectal  Manometry in Pediatric Settings | Springer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10" y="2222375"/>
            <a:ext cx="5739899" cy="2304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ig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4" y="4397226"/>
            <a:ext cx="6063415" cy="2460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1878" y="6334368"/>
            <a:ext cx="51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Boek: </a:t>
            </a:r>
            <a:r>
              <a:rPr lang="nl-NL" sz="1400" dirty="0" err="1" smtClean="0"/>
              <a:t>Chio</a:t>
            </a:r>
            <a:r>
              <a:rPr lang="nl-NL" sz="1400" dirty="0" smtClean="0"/>
              <a:t> et </a:t>
            </a:r>
            <a:r>
              <a:rPr lang="nl-NL" sz="1400" dirty="0"/>
              <a:t>al. </a:t>
            </a:r>
            <a:r>
              <a:rPr lang="en-US" sz="1400" dirty="0"/>
              <a:t>High-Resolution Anorectal </a:t>
            </a:r>
            <a:r>
              <a:rPr lang="en-US" sz="1400" dirty="0" err="1"/>
              <a:t>Manometry</a:t>
            </a:r>
            <a:r>
              <a:rPr lang="en-US" sz="1400" dirty="0"/>
              <a:t> and </a:t>
            </a:r>
            <a:endParaRPr lang="en-US" sz="1400" dirty="0" smtClean="0"/>
          </a:p>
          <a:p>
            <a:r>
              <a:rPr lang="en-US" sz="1400" dirty="0" smtClean="0"/>
              <a:t>3D </a:t>
            </a:r>
            <a:r>
              <a:rPr lang="en-US" sz="1400" dirty="0"/>
              <a:t>High-Definition Anorectal </a:t>
            </a:r>
            <a:r>
              <a:rPr lang="en-US" sz="1400" dirty="0" err="1"/>
              <a:t>Manometry</a:t>
            </a:r>
            <a:r>
              <a:rPr lang="en-US" sz="1400" dirty="0"/>
              <a:t> in Pediatric </a:t>
            </a:r>
            <a:r>
              <a:rPr lang="en-US" sz="1400" dirty="0" smtClean="0"/>
              <a:t>Settings. 2020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13389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Anale high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resolution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manometrie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878" y="6538912"/>
            <a:ext cx="361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Roa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Hepatol</a:t>
            </a:r>
            <a:r>
              <a:rPr lang="nl-NL" sz="1400" dirty="0" smtClean="0"/>
              <a:t>. 2023</a:t>
            </a:r>
          </a:p>
        </p:txBody>
      </p:sp>
    </p:spTree>
    <p:extLst>
      <p:ext uri="{BB962C8B-B14F-4D97-AF65-F5344CB8AC3E}">
        <p14:creationId xmlns="" xmlns:p14="http://schemas.microsoft.com/office/powerpoint/2010/main" val="333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Anale high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resolution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manometrie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/>
          <a:srcRect l="18053" t="20386" r="17921" b="17439"/>
          <a:stretch/>
        </p:blipFill>
        <p:spPr>
          <a:xfrm>
            <a:off x="1445794" y="1444583"/>
            <a:ext cx="9490911" cy="51843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878" y="6538912"/>
            <a:ext cx="3611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Roa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Clin</a:t>
            </a:r>
            <a:r>
              <a:rPr lang="nl-NL" sz="1400" dirty="0" smtClean="0"/>
              <a:t>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Hepatol</a:t>
            </a:r>
            <a:r>
              <a:rPr lang="nl-NL" sz="1400" dirty="0" smtClean="0"/>
              <a:t>. 2023</a:t>
            </a:r>
          </a:p>
        </p:txBody>
      </p:sp>
    </p:spTree>
    <p:extLst>
      <p:ext uri="{BB962C8B-B14F-4D97-AF65-F5344CB8AC3E}">
        <p14:creationId xmlns="" xmlns:p14="http://schemas.microsoft.com/office/powerpoint/2010/main" val="4192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Wanneer colonpassagetijd?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2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Wanneer colonpassagetijd?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l="39715" t="17789" r="15904" b="6360"/>
          <a:stretch/>
        </p:blipFill>
        <p:spPr>
          <a:xfrm>
            <a:off x="771784" y="1520869"/>
            <a:ext cx="5229597" cy="5027596"/>
          </a:xfrm>
          <a:prstGeom prst="rect">
            <a:avLst/>
          </a:prstGeom>
        </p:spPr>
      </p:pic>
      <p:pic>
        <p:nvPicPr>
          <p:cNvPr id="5" name="Picture 2" descr="Megarectum | Image | Radiopaedia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32" y="1520869"/>
            <a:ext cx="4481614" cy="5027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6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CC3F26-BA58-9300-4603-7BDB7047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Peristaltiek colon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C68D8F8-AFCA-B6D2-6884-5B7348F8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nl-NL" noProof="0" smtClean="0"/>
              <a:pPr rtl="0"/>
              <a:t>4</a:t>
            </a:fld>
            <a:endParaRPr lang="nl-NL" noProof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AC2B7FF6-FED5-43C7-3484-239D73DE4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651" t="30681" r="50945" b="6321"/>
          <a:stretch/>
        </p:blipFill>
        <p:spPr>
          <a:xfrm>
            <a:off x="600692" y="1690688"/>
            <a:ext cx="3445438" cy="445530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2358C21-AFAA-6651-EA6F-C0EE7B947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945" t="24801" r="21178" b="12201"/>
          <a:stretch/>
        </p:blipFill>
        <p:spPr>
          <a:xfrm>
            <a:off x="6096000" y="1690688"/>
            <a:ext cx="3504841" cy="4455308"/>
          </a:xfrm>
          <a:prstGeom prst="rect">
            <a:avLst/>
          </a:prstGeom>
        </p:spPr>
      </p:pic>
      <p:pic>
        <p:nvPicPr>
          <p:cNvPr id="9" name="Picture 4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40" t="5475" r="7086" b="4226"/>
          <a:stretch/>
        </p:blipFill>
        <p:spPr bwMode="auto">
          <a:xfrm>
            <a:off x="3351555" y="4312288"/>
            <a:ext cx="2744445" cy="222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6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 rotWithShape="1">
          <a:blip r:embed="rId7" cstate="print"/>
          <a:srcRect l="49528" t="26480" r="24012" b="8000"/>
          <a:stretch/>
        </p:blipFill>
        <p:spPr>
          <a:xfrm>
            <a:off x="9435677" y="3123220"/>
            <a:ext cx="2452292" cy="341569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1878" y="6538912"/>
            <a:ext cx="8947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Boek: </a:t>
            </a:r>
            <a:r>
              <a:rPr lang="nl-NL" sz="1400" dirty="0" err="1" smtClean="0"/>
              <a:t>Bredenoord</a:t>
            </a:r>
            <a:r>
              <a:rPr lang="nl-NL" sz="1400" dirty="0" smtClean="0"/>
              <a:t>, Tack, Smout: functiestoornissen van het maagdarmkanaal; </a:t>
            </a:r>
            <a:r>
              <a:rPr lang="nl-NL" sz="1400" dirty="0"/>
              <a:t>O</a:t>
            </a:r>
            <a:r>
              <a:rPr lang="nl-NL" sz="1400" dirty="0" smtClean="0"/>
              <a:t>nderwijs Smout Chronische obstipatie</a:t>
            </a:r>
            <a:endParaRPr lang="nl-NL" sz="1400" dirty="0"/>
          </a:p>
        </p:txBody>
      </p:sp>
    </p:spTree>
    <p:extLst>
      <p:ext uri="{BB962C8B-B14F-4D97-AF65-F5344CB8AC3E}">
        <p14:creationId xmlns="" xmlns:p14="http://schemas.microsoft.com/office/powerpoint/2010/main" val="967448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Wanneer colonpassagetijd?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8157328" y="908347"/>
          <a:ext cx="2868487" cy="4441528"/>
        </p:xfrm>
        <a:graphic>
          <a:graphicData uri="http://schemas.openxmlformats.org/presentationml/2006/ole">
            <p:oleObj spid="_x0000_s8203" name="QuickTime Picture" r:id="rId4" imgW="5040762" imgH="7802064" progId="">
              <p:embed/>
            </p:oleObj>
          </a:graphicData>
        </a:graphic>
      </p:graphicFrame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dirty="0" smtClean="0"/>
              <a:t>Dag </a:t>
            </a:r>
            <a:r>
              <a:rPr lang="nl-NL" altLang="nl-NL" dirty="0"/>
              <a:t>1-6 capsule met 10 markers</a:t>
            </a:r>
          </a:p>
          <a:p>
            <a:r>
              <a:rPr lang="nl-NL" altLang="nl-NL" dirty="0" smtClean="0"/>
              <a:t>Dag </a:t>
            </a:r>
            <a:r>
              <a:rPr lang="nl-NL" altLang="nl-NL" dirty="0"/>
              <a:t>7  X-BOZ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Normaal: </a:t>
            </a:r>
          </a:p>
          <a:p>
            <a:pPr lvl="1"/>
            <a:r>
              <a:rPr lang="nl-NL" altLang="nl-NL" dirty="0" smtClean="0"/>
              <a:t>mannen 22 markers</a:t>
            </a:r>
          </a:p>
          <a:p>
            <a:pPr lvl="1"/>
            <a:r>
              <a:rPr lang="nl-NL" altLang="nl-NL" dirty="0" smtClean="0"/>
              <a:t>Vrouwen 40 markers</a:t>
            </a:r>
            <a:endParaRPr lang="nl-NL" altLang="nl-NL" dirty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5274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Wanneer colonpassagetijd?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dirty="0" smtClean="0"/>
              <a:t>Dag </a:t>
            </a:r>
            <a:r>
              <a:rPr lang="nl-NL" altLang="nl-NL" dirty="0"/>
              <a:t>1-6 capsule met 10 markers</a:t>
            </a:r>
          </a:p>
          <a:p>
            <a:r>
              <a:rPr lang="nl-NL" altLang="nl-NL" dirty="0" smtClean="0"/>
              <a:t>Dag </a:t>
            </a:r>
            <a:r>
              <a:rPr lang="nl-NL" altLang="nl-NL" dirty="0"/>
              <a:t>7  X-BOZ</a:t>
            </a:r>
          </a:p>
          <a:p>
            <a:r>
              <a:rPr lang="nl-NL" altLang="nl-NL" dirty="0" smtClean="0"/>
              <a:t>Tel </a:t>
            </a:r>
            <a:r>
              <a:rPr lang="nl-NL" altLang="nl-NL" dirty="0"/>
              <a:t>markers (normaal &lt;25markers)</a:t>
            </a:r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/>
          <a:srcRect l="41524" t="15926" r="13334" b="5683"/>
          <a:stretch/>
        </p:blipFill>
        <p:spPr>
          <a:xfrm>
            <a:off x="3396689" y="1287618"/>
            <a:ext cx="5556295" cy="54273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55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Stappenplan</a:t>
            </a:r>
            <a:r>
              <a:rPr lang="nl-NL" dirty="0" smtClean="0"/>
              <a:t> 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obstipatie</a:t>
            </a:r>
          </a:p>
        </p:txBody>
      </p:sp>
      <p:sp>
        <p:nvSpPr>
          <p:cNvPr id="4" name="Rechthoek 3"/>
          <p:cNvSpPr/>
          <p:nvPr/>
        </p:nvSpPr>
        <p:spPr>
          <a:xfrm>
            <a:off x="3431704" y="4918429"/>
            <a:ext cx="554461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leefstijl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3946" y="4342365"/>
            <a:ext cx="4316310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Osmotische laxantia/bulkvormers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651898" y="4275003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8976320" y="3910319"/>
            <a:ext cx="1223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psylliumvezels</a:t>
            </a:r>
            <a:endParaRPr lang="nl-NL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1627531" y="3725651"/>
            <a:ext cx="2053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Macrogol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Magnesiumhydroxide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(Lactulose)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8000260" y="4270357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1878" y="6334368"/>
            <a:ext cx="340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Chang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2023. </a:t>
            </a:r>
            <a:endParaRPr lang="nl-NL" sz="1400" dirty="0"/>
          </a:p>
          <a:p>
            <a:r>
              <a:rPr lang="nl-NL" sz="1400" dirty="0" smtClean="0"/>
              <a:t>Serra et al. . </a:t>
            </a:r>
            <a:r>
              <a:rPr lang="nl-NL" sz="1400" dirty="0" err="1"/>
              <a:t>Neurogastroenterol</a:t>
            </a:r>
            <a:r>
              <a:rPr lang="nl-NL" sz="1400" dirty="0"/>
              <a:t> </a:t>
            </a:r>
            <a:r>
              <a:rPr lang="nl-NL" sz="1400" dirty="0" err="1"/>
              <a:t>Motil</a:t>
            </a:r>
            <a:r>
              <a:rPr lang="nl-NL" sz="1400" dirty="0"/>
              <a:t>. </a:t>
            </a:r>
            <a:r>
              <a:rPr lang="nl-NL" sz="1400" dirty="0" smtClean="0"/>
              <a:t>2020</a:t>
            </a:r>
            <a:endParaRPr lang="nl-NL" sz="1400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93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Stappenplan</a:t>
            </a:r>
            <a:r>
              <a:rPr lang="nl-NL" dirty="0" smtClean="0"/>
              <a:t> 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obstipatie</a:t>
            </a:r>
          </a:p>
        </p:txBody>
      </p:sp>
      <p:sp>
        <p:nvSpPr>
          <p:cNvPr id="4" name="Rechthoek 3"/>
          <p:cNvSpPr/>
          <p:nvPr/>
        </p:nvSpPr>
        <p:spPr>
          <a:xfrm>
            <a:off x="3431704" y="4918429"/>
            <a:ext cx="554461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leefstijl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3946" y="4342365"/>
            <a:ext cx="4316310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Osmotische laxantia/bulkvormers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651898" y="4275003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8976320" y="3910319"/>
            <a:ext cx="1223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psylliumvezels</a:t>
            </a:r>
            <a:endParaRPr lang="nl-NL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1627531" y="3725651"/>
            <a:ext cx="2053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Macrogol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Magnesiumhydroxide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(Lactulose)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8000260" y="4270357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4717143" y="3766365"/>
            <a:ext cx="3180277" cy="57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contactlaxantia</a:t>
            </a:r>
          </a:p>
        </p:txBody>
      </p:sp>
      <p:cxnSp>
        <p:nvCxnSpPr>
          <p:cNvPr id="25" name="Rechte verbindingslijn met pijl 24"/>
          <p:cNvCxnSpPr/>
          <p:nvPr/>
        </p:nvCxnSpPr>
        <p:spPr>
          <a:xfrm flipH="1">
            <a:off x="7752184" y="3478365"/>
            <a:ext cx="792088" cy="43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8544274" y="3216869"/>
            <a:ext cx="13195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Bisacodyl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Sennosiden</a:t>
            </a: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Picoprep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sp>
        <p:nvSpPr>
          <p:cNvPr id="23" name="Tekstvak 22"/>
          <p:cNvSpPr txBox="1"/>
          <p:nvPr/>
        </p:nvSpPr>
        <p:spPr>
          <a:xfrm>
            <a:off x="11878" y="6334368"/>
            <a:ext cx="340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Chang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2023. </a:t>
            </a:r>
            <a:endParaRPr lang="nl-NL" sz="1400" dirty="0"/>
          </a:p>
          <a:p>
            <a:r>
              <a:rPr lang="nl-NL" sz="1400" dirty="0" smtClean="0"/>
              <a:t>Serra et al. . </a:t>
            </a:r>
            <a:r>
              <a:rPr lang="nl-NL" sz="1400" dirty="0" err="1"/>
              <a:t>Neurogastroenterol</a:t>
            </a:r>
            <a:r>
              <a:rPr lang="nl-NL" sz="1400" dirty="0"/>
              <a:t> </a:t>
            </a:r>
            <a:r>
              <a:rPr lang="nl-NL" sz="1400" dirty="0" err="1"/>
              <a:t>Motil</a:t>
            </a:r>
            <a:r>
              <a:rPr lang="nl-NL" sz="1400" dirty="0"/>
              <a:t>. </a:t>
            </a:r>
            <a:r>
              <a:rPr lang="nl-NL" sz="1400" dirty="0" smtClean="0"/>
              <a:t>2020</a:t>
            </a:r>
            <a:endParaRPr lang="nl-NL" sz="1400" dirty="0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81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Behandeling</a:t>
            </a:r>
            <a:r>
              <a:rPr lang="nl-NL" dirty="0"/>
              <a:t> 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– Contactlaxantia</a:t>
            </a:r>
          </a:p>
        </p:txBody>
      </p:sp>
      <p:pic>
        <p:nvPicPr>
          <p:cNvPr id="18434" name="Picture 2" descr="Afbeeldingsresultaat voor pseudomelanosis col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34" t="337" r="15935" b="964"/>
          <a:stretch/>
        </p:blipFill>
        <p:spPr bwMode="auto">
          <a:xfrm>
            <a:off x="7087566" y="1690688"/>
            <a:ext cx="2160000" cy="1781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40" t="5475" r="7086" b="4226"/>
          <a:stretch/>
        </p:blipFill>
        <p:spPr bwMode="auto">
          <a:xfrm>
            <a:off x="4653143" y="1690688"/>
            <a:ext cx="2160000" cy="1752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4" cstate="print"/>
          <a:srcRect l="49528" t="26480" r="24012" b="8000"/>
          <a:stretch/>
        </p:blipFill>
        <p:spPr>
          <a:xfrm>
            <a:off x="9775539" y="286569"/>
            <a:ext cx="2106234" cy="2933683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Senna (X-</a:t>
            </a:r>
            <a:r>
              <a:rPr lang="nl-NL" dirty="0" err="1" smtClean="0"/>
              <a:t>praep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11878" y="6334368"/>
            <a:ext cx="340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Chang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2023. </a:t>
            </a:r>
            <a:endParaRPr lang="nl-NL" sz="1400" dirty="0"/>
          </a:p>
          <a:p>
            <a:r>
              <a:rPr lang="nl-NL" sz="1400" dirty="0" smtClean="0"/>
              <a:t>Serra et al. . </a:t>
            </a:r>
            <a:r>
              <a:rPr lang="nl-NL" sz="1400" dirty="0" err="1"/>
              <a:t>Neurogastroenterol</a:t>
            </a:r>
            <a:r>
              <a:rPr lang="nl-NL" sz="1400" dirty="0"/>
              <a:t> </a:t>
            </a:r>
            <a:r>
              <a:rPr lang="nl-NL" sz="1400" dirty="0" err="1"/>
              <a:t>Motil</a:t>
            </a:r>
            <a:r>
              <a:rPr lang="nl-NL" sz="1400" dirty="0"/>
              <a:t>. </a:t>
            </a:r>
            <a:r>
              <a:rPr lang="nl-NL" sz="1400" dirty="0" smtClean="0"/>
              <a:t>2020</a:t>
            </a:r>
            <a:endParaRPr lang="nl-NL" sz="1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5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4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Behandeling – Contactlaxantia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 cstate="print"/>
          <a:srcRect l="49528" t="26480" r="24012" b="8000"/>
          <a:stretch/>
        </p:blipFill>
        <p:spPr>
          <a:xfrm>
            <a:off x="9775539" y="286569"/>
            <a:ext cx="2106234" cy="2933683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Senna (X-</a:t>
            </a:r>
            <a:r>
              <a:rPr lang="nl-NL" dirty="0" err="1" smtClean="0"/>
              <a:t>praep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r>
              <a:rPr lang="nl-NL" dirty="0" smtClean="0"/>
              <a:t>Bisacodyl 5-10mg</a:t>
            </a:r>
          </a:p>
          <a:p>
            <a:endParaRPr lang="nl-NL" dirty="0"/>
          </a:p>
          <a:p>
            <a:r>
              <a:rPr lang="nl-NL" dirty="0" err="1" smtClean="0"/>
              <a:t>Picoprep</a:t>
            </a:r>
            <a:r>
              <a:rPr lang="nl-NL" dirty="0" smtClean="0"/>
              <a:t> 0,5-1 sachet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11878" y="6131172"/>
            <a:ext cx="33684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Chang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2023. </a:t>
            </a:r>
            <a:endParaRPr lang="nl-NL" sz="1400" dirty="0"/>
          </a:p>
          <a:p>
            <a:r>
              <a:rPr lang="nl-NL" sz="1400" dirty="0" smtClean="0"/>
              <a:t>Serra et al. </a:t>
            </a:r>
            <a:r>
              <a:rPr lang="nl-NL" sz="1400" dirty="0" err="1" smtClean="0"/>
              <a:t>Neurogastroenterol</a:t>
            </a:r>
            <a:r>
              <a:rPr lang="nl-NL" sz="1400" dirty="0" smtClean="0"/>
              <a:t> </a:t>
            </a:r>
            <a:r>
              <a:rPr lang="nl-NL" sz="1400" dirty="0" err="1"/>
              <a:t>Motil</a:t>
            </a:r>
            <a:r>
              <a:rPr lang="nl-NL" sz="1400" dirty="0"/>
              <a:t>. </a:t>
            </a:r>
            <a:r>
              <a:rPr lang="nl-NL" sz="1400" dirty="0" smtClean="0"/>
              <a:t>2020</a:t>
            </a:r>
          </a:p>
          <a:p>
            <a:r>
              <a:rPr lang="nl-NL" sz="1400" dirty="0" err="1" smtClean="0"/>
              <a:t>Rao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. 2021</a:t>
            </a:r>
            <a:endParaRPr lang="nl-NL" sz="14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2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Stappenplan</a:t>
            </a:r>
            <a:r>
              <a:rPr lang="nl-NL" dirty="0" smtClean="0"/>
              <a:t> 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obstipatie</a:t>
            </a:r>
          </a:p>
        </p:txBody>
      </p:sp>
      <p:sp>
        <p:nvSpPr>
          <p:cNvPr id="4" name="Rechthoek 3"/>
          <p:cNvSpPr/>
          <p:nvPr/>
        </p:nvSpPr>
        <p:spPr>
          <a:xfrm>
            <a:off x="3431704" y="4918429"/>
            <a:ext cx="5544616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leefstijl</a:t>
            </a:r>
          </a:p>
        </p:txBody>
      </p:sp>
      <p:sp>
        <p:nvSpPr>
          <p:cNvPr id="5" name="Rechthoek 4"/>
          <p:cNvSpPr/>
          <p:nvPr/>
        </p:nvSpPr>
        <p:spPr>
          <a:xfrm>
            <a:off x="4083946" y="4342365"/>
            <a:ext cx="4316310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Osmotische laxantia/bulkvormers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651898" y="4275003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8976320" y="3910319"/>
            <a:ext cx="1223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psylliumvezels</a:t>
            </a:r>
            <a:endParaRPr lang="nl-NL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1627531" y="3725651"/>
            <a:ext cx="2053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Macrogol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Magnesiumhydroxide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(Lactulose)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8000260" y="4270357"/>
            <a:ext cx="787918" cy="355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hoek 18"/>
          <p:cNvSpPr/>
          <p:nvPr/>
        </p:nvSpPr>
        <p:spPr>
          <a:xfrm>
            <a:off x="6282878" y="3766365"/>
            <a:ext cx="1614542" cy="57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contactlaxantia</a:t>
            </a:r>
          </a:p>
        </p:txBody>
      </p:sp>
      <p:sp>
        <p:nvSpPr>
          <p:cNvPr id="20" name="Rechthoek 19"/>
          <p:cNvSpPr/>
          <p:nvPr/>
        </p:nvSpPr>
        <p:spPr>
          <a:xfrm>
            <a:off x="5118255" y="3190365"/>
            <a:ext cx="2273890" cy="57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‘Nieuwere’ medicatie</a:t>
            </a:r>
          </a:p>
        </p:txBody>
      </p:sp>
      <p:cxnSp>
        <p:nvCxnSpPr>
          <p:cNvPr id="25" name="Rechte verbindingslijn met pijl 24"/>
          <p:cNvCxnSpPr/>
          <p:nvPr/>
        </p:nvCxnSpPr>
        <p:spPr>
          <a:xfrm flipH="1">
            <a:off x="7752184" y="3478365"/>
            <a:ext cx="792088" cy="431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8544274" y="3216869"/>
            <a:ext cx="1308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Bisacodyl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Sennosiden</a:t>
            </a:r>
            <a:endParaRPr lang="nl-N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 smtClean="0"/>
              <a:t>picoprep</a:t>
            </a:r>
            <a:endParaRPr lang="nl-NL" sz="1400" dirty="0"/>
          </a:p>
        </p:txBody>
      </p:sp>
      <p:cxnSp>
        <p:nvCxnSpPr>
          <p:cNvPr id="30" name="Rechte verbindingslijn met pijl 29"/>
          <p:cNvCxnSpPr/>
          <p:nvPr/>
        </p:nvCxnSpPr>
        <p:spPr>
          <a:xfrm>
            <a:off x="4727848" y="3046349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hthoek 31"/>
          <p:cNvSpPr/>
          <p:nvPr/>
        </p:nvSpPr>
        <p:spPr>
          <a:xfrm>
            <a:off x="5490790" y="2620445"/>
            <a:ext cx="1584176" cy="576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Darmspoelen/PEC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7EDCBAF7-74C4-2A84-0959-A8A28F73F4B3}"/>
              </a:ext>
            </a:extLst>
          </p:cNvPr>
          <p:cNvSpPr txBox="1"/>
          <p:nvPr/>
        </p:nvSpPr>
        <p:spPr>
          <a:xfrm>
            <a:off x="3264590" y="2784739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Linaclotide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Prucalopride</a:t>
            </a:r>
            <a:r>
              <a:rPr lang="nl-NL" sz="1400" dirty="0"/>
              <a:t> </a:t>
            </a:r>
          </a:p>
        </p:txBody>
      </p:sp>
      <p:sp>
        <p:nvSpPr>
          <p:cNvPr id="21" name="Rechthoek 20"/>
          <p:cNvSpPr/>
          <p:nvPr/>
        </p:nvSpPr>
        <p:spPr>
          <a:xfrm>
            <a:off x="5714966" y="2032349"/>
            <a:ext cx="1114547" cy="59580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Operatie?</a:t>
            </a:r>
            <a:endParaRPr lang="nl-NL" dirty="0"/>
          </a:p>
        </p:txBody>
      </p:sp>
      <p:sp>
        <p:nvSpPr>
          <p:cNvPr id="23" name="Rechthoek 22"/>
          <p:cNvSpPr/>
          <p:nvPr/>
        </p:nvSpPr>
        <p:spPr>
          <a:xfrm>
            <a:off x="4717143" y="3766365"/>
            <a:ext cx="3180277" cy="57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contactlaxantia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2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‘Nieuwere’ medicatie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Linaclotide</a:t>
            </a:r>
            <a:r>
              <a:rPr lang="nl-NL" dirty="0"/>
              <a:t>: 1d 290ug 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agonist van GC-C receptor (hogere concentratie </a:t>
            </a:r>
            <a:r>
              <a:rPr lang="nl-NL" dirty="0" err="1" smtClean="0"/>
              <a:t>cGMP</a:t>
            </a:r>
            <a:r>
              <a:rPr lang="nl-NL" dirty="0" smtClean="0"/>
              <a:t>)</a:t>
            </a:r>
          </a:p>
          <a:p>
            <a:pPr marL="914400" lvl="2" indent="0">
              <a:buNone/>
            </a:pPr>
            <a:r>
              <a:rPr lang="nl-NL" dirty="0"/>
              <a:t>	</a:t>
            </a:r>
            <a:r>
              <a:rPr lang="nl-NL" dirty="0" smtClean="0"/>
              <a:t>- intracellulair: meer bicarbonaat en chloor secretie</a:t>
            </a:r>
          </a:p>
          <a:p>
            <a:pPr marL="914400" lvl="2" indent="0">
              <a:buNone/>
            </a:pPr>
            <a:r>
              <a:rPr lang="nl-NL" dirty="0"/>
              <a:t>	</a:t>
            </a:r>
            <a:r>
              <a:rPr lang="nl-NL" dirty="0" smtClean="0"/>
              <a:t>- extracellulair: verminderde pijnvezelactiviteit</a:t>
            </a:r>
          </a:p>
          <a:p>
            <a:pPr marL="457200" lvl="1" indent="0">
              <a:buNone/>
            </a:pPr>
            <a:r>
              <a:rPr lang="nl-NL" dirty="0" smtClean="0"/>
              <a:t>	zonder voedsel, 30 min voor eerste maaltijd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400" dirty="0"/>
              <a:t>Bijwerking: </a:t>
            </a:r>
            <a:r>
              <a:rPr lang="nl-NL" sz="2400" dirty="0" smtClean="0"/>
              <a:t>diarree eerste week</a:t>
            </a:r>
            <a:endParaRPr lang="nl-NL" sz="2400" dirty="0"/>
          </a:p>
          <a:p>
            <a:pPr marL="342892" indent="-342892"/>
            <a:endParaRPr lang="nl-NL" dirty="0"/>
          </a:p>
          <a:p>
            <a:pPr marL="342892" indent="-342892"/>
            <a:endParaRPr lang="nl-NL" b="1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975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‘Nieuwere’ medicatie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Linaclotide</a:t>
            </a:r>
            <a:r>
              <a:rPr lang="nl-NL" dirty="0"/>
              <a:t>: 1d 290ug 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agonist van GC-C receptor (hogere concentratie </a:t>
            </a:r>
            <a:r>
              <a:rPr lang="nl-NL" dirty="0" err="1" smtClean="0"/>
              <a:t>cGMP</a:t>
            </a:r>
            <a:r>
              <a:rPr lang="nl-NL" dirty="0" smtClean="0"/>
              <a:t>)</a:t>
            </a:r>
          </a:p>
          <a:p>
            <a:pPr marL="914400" lvl="2" indent="0">
              <a:buNone/>
            </a:pPr>
            <a:r>
              <a:rPr lang="nl-NL" dirty="0"/>
              <a:t>	</a:t>
            </a:r>
            <a:r>
              <a:rPr lang="nl-NL" dirty="0" smtClean="0"/>
              <a:t>- intracellulair: meer bicarbonaat en chloor secretie</a:t>
            </a:r>
          </a:p>
          <a:p>
            <a:pPr marL="914400" lvl="2" indent="0">
              <a:buNone/>
            </a:pPr>
            <a:r>
              <a:rPr lang="nl-NL" dirty="0"/>
              <a:t>	</a:t>
            </a:r>
            <a:r>
              <a:rPr lang="nl-NL" dirty="0" smtClean="0"/>
              <a:t>- extracellulair: verminderde pijnvezelactiviteit</a:t>
            </a:r>
          </a:p>
          <a:p>
            <a:pPr marL="457200" lvl="1" indent="0">
              <a:buNone/>
            </a:pPr>
            <a:r>
              <a:rPr lang="nl-NL" dirty="0" smtClean="0"/>
              <a:t>	zonder voedsel, 30 min voor eerste maaltijd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400" dirty="0"/>
              <a:t>Bijwerking: </a:t>
            </a:r>
            <a:r>
              <a:rPr lang="nl-NL" sz="2400" dirty="0" smtClean="0"/>
              <a:t>diarree eerste week</a:t>
            </a:r>
            <a:endParaRPr lang="nl-NL" sz="2400" dirty="0"/>
          </a:p>
          <a:p>
            <a:pPr marL="342892" indent="-342892"/>
            <a:endParaRPr lang="nl-NL" dirty="0"/>
          </a:p>
          <a:p>
            <a:pPr marL="342892" indent="-342892"/>
            <a:endParaRPr lang="nl-NL" b="1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/>
          <a:srcRect l="21429" t="44601" r="36198" b="10302"/>
          <a:stretch/>
        </p:blipFill>
        <p:spPr>
          <a:xfrm>
            <a:off x="1756228" y="2211134"/>
            <a:ext cx="7663543" cy="45878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6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‘Nieuwere’ medicatie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Linaclotide</a:t>
            </a:r>
            <a:r>
              <a:rPr lang="nl-NL" dirty="0"/>
              <a:t>: 1d 290ug 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	zonder voedsel, 30 min voor eerste maaltijd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400" dirty="0"/>
              <a:t>Bijwerking: </a:t>
            </a:r>
            <a:r>
              <a:rPr lang="nl-NL" sz="2400" dirty="0" smtClean="0"/>
              <a:t>diarree eerste week</a:t>
            </a:r>
            <a:endParaRPr lang="nl-NL" sz="2400" dirty="0"/>
          </a:p>
          <a:p>
            <a:pPr marL="342892" indent="-342892"/>
            <a:endParaRPr lang="nl-NL" dirty="0"/>
          </a:p>
          <a:p>
            <a:r>
              <a:rPr lang="nl-NL" dirty="0" err="1"/>
              <a:t>Prucalopride</a:t>
            </a:r>
            <a:r>
              <a:rPr lang="nl-NL" dirty="0"/>
              <a:t>: 1d 2mg</a:t>
            </a:r>
          </a:p>
          <a:p>
            <a:pPr marL="0" indent="0">
              <a:buNone/>
            </a:pPr>
            <a:r>
              <a:rPr lang="nl-NL" dirty="0" smtClean="0"/>
              <a:t>	Bijwerking</a:t>
            </a:r>
            <a:r>
              <a:rPr lang="nl-NL" dirty="0"/>
              <a:t>: hoofdpijn</a:t>
            </a:r>
          </a:p>
          <a:p>
            <a:pPr marL="0" indent="0">
              <a:buNone/>
            </a:pPr>
            <a:r>
              <a:rPr lang="nl-NL" dirty="0" smtClean="0"/>
              <a:t>	Niet vergoed: 90 euro per maand</a:t>
            </a:r>
            <a:endParaRPr lang="nl-NL" dirty="0"/>
          </a:p>
          <a:p>
            <a:pPr marL="342892" indent="-342892"/>
            <a:endParaRPr lang="nl-NL" b="1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1878" y="6348882"/>
            <a:ext cx="29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Bouras</a:t>
            </a:r>
            <a:r>
              <a:rPr lang="nl-NL" sz="1400" dirty="0" smtClean="0"/>
              <a:t> et al. </a:t>
            </a:r>
            <a:r>
              <a:rPr lang="nl-NL" sz="1400" dirty="0" err="1"/>
              <a:t>Gastroenterol</a:t>
            </a:r>
            <a:r>
              <a:rPr lang="nl-NL" sz="1400" dirty="0"/>
              <a:t> 2001</a:t>
            </a:r>
          </a:p>
          <a:p>
            <a:r>
              <a:rPr lang="nl-NL" sz="1400" dirty="0" err="1"/>
              <a:t>Camilleri</a:t>
            </a:r>
            <a:r>
              <a:rPr lang="nl-NL" sz="1400" dirty="0"/>
              <a:t> M, et al. N </a:t>
            </a:r>
            <a:r>
              <a:rPr lang="nl-NL" sz="1400" dirty="0" err="1"/>
              <a:t>Engl</a:t>
            </a:r>
            <a:r>
              <a:rPr lang="nl-NL" sz="1400" dirty="0"/>
              <a:t> J </a:t>
            </a:r>
            <a:r>
              <a:rPr lang="nl-NL" sz="1400" dirty="0" err="1"/>
              <a:t>Med</a:t>
            </a:r>
            <a:r>
              <a:rPr lang="nl-NL" sz="1400" dirty="0"/>
              <a:t>. 2008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71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24 uur </a:t>
            </a:r>
            <a:r>
              <a:rPr lang="nl-NL" b="1" dirty="0" err="1">
                <a:solidFill>
                  <a:srgbClr val="009EC8"/>
                </a:solidFill>
                <a:latin typeface="+mn-lt"/>
              </a:rPr>
              <a:t>manometrie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HAPC (high amplitude </a:t>
            </a:r>
            <a:r>
              <a:rPr lang="nl-NL" dirty="0" err="1" smtClean="0"/>
              <a:t>peristaltic</a:t>
            </a:r>
            <a:r>
              <a:rPr lang="nl-NL" dirty="0" smtClean="0"/>
              <a:t> </a:t>
            </a:r>
            <a:r>
              <a:rPr lang="nl-NL" dirty="0" err="1" smtClean="0"/>
              <a:t>contractions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878" y="6538912"/>
            <a:ext cx="2911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Rao</a:t>
            </a:r>
            <a:r>
              <a:rPr lang="nl-NL" sz="1400" dirty="0" smtClean="0"/>
              <a:t> SS et al. Am J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2004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/>
          <a:srcRect l="30762" t="24222" r="30571" b="28371"/>
          <a:stretch/>
        </p:blipFill>
        <p:spPr>
          <a:xfrm>
            <a:off x="2812139" y="2247899"/>
            <a:ext cx="6389914" cy="44068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3387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‘Nieuwere’ medicatie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Linaclotide</a:t>
            </a:r>
            <a:r>
              <a:rPr lang="nl-NL" dirty="0"/>
              <a:t>: 1d 290ug 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	zonder voedsel, 30 min voor eerste maaltijd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400" dirty="0"/>
              <a:t>Bijwerking: </a:t>
            </a:r>
            <a:r>
              <a:rPr lang="nl-NL" sz="2400" dirty="0" smtClean="0"/>
              <a:t>diarree eerste week</a:t>
            </a:r>
            <a:endParaRPr lang="nl-NL" sz="2400" dirty="0"/>
          </a:p>
          <a:p>
            <a:pPr marL="342892" indent="-342892"/>
            <a:endParaRPr lang="nl-NL" dirty="0"/>
          </a:p>
          <a:p>
            <a:r>
              <a:rPr lang="nl-NL" dirty="0" err="1"/>
              <a:t>Prucalopride</a:t>
            </a:r>
            <a:r>
              <a:rPr lang="nl-NL" dirty="0"/>
              <a:t>: 1d 2mg</a:t>
            </a:r>
          </a:p>
          <a:p>
            <a:pPr marL="0" indent="0">
              <a:buNone/>
            </a:pPr>
            <a:r>
              <a:rPr lang="nl-NL" dirty="0" smtClean="0"/>
              <a:t>	Bijwerking</a:t>
            </a:r>
            <a:r>
              <a:rPr lang="nl-NL" dirty="0"/>
              <a:t>: hoofdpijn</a:t>
            </a:r>
          </a:p>
          <a:p>
            <a:pPr marL="0" indent="0">
              <a:buNone/>
            </a:pPr>
            <a:r>
              <a:rPr lang="nl-NL" dirty="0" smtClean="0"/>
              <a:t>	Niet vergoed: 90 euro per maand</a:t>
            </a:r>
            <a:endParaRPr lang="nl-NL" dirty="0"/>
          </a:p>
          <a:p>
            <a:pPr marL="342892" indent="-342892"/>
            <a:endParaRPr lang="nl-NL" b="1" dirty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pPr lvl="2"/>
            <a:endParaRPr lang="nl-NL" dirty="0" smtClean="0"/>
          </a:p>
          <a:p>
            <a:endParaRPr lang="nl-NL" sz="2400" dirty="0" smtClean="0"/>
          </a:p>
          <a:p>
            <a:endParaRPr lang="nl-NL" sz="24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11878" y="6348882"/>
            <a:ext cx="29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Bouras</a:t>
            </a:r>
            <a:r>
              <a:rPr lang="nl-NL" sz="1400" dirty="0" smtClean="0"/>
              <a:t> et al. </a:t>
            </a:r>
            <a:r>
              <a:rPr lang="nl-NL" sz="1400" dirty="0" err="1"/>
              <a:t>Gastroenterol</a:t>
            </a:r>
            <a:r>
              <a:rPr lang="nl-NL" sz="1400" dirty="0"/>
              <a:t> 2001</a:t>
            </a:r>
          </a:p>
          <a:p>
            <a:r>
              <a:rPr lang="nl-NL" sz="1400" dirty="0" err="1"/>
              <a:t>Camilleri</a:t>
            </a:r>
            <a:r>
              <a:rPr lang="nl-NL" sz="1400" dirty="0"/>
              <a:t> M, et al. N </a:t>
            </a:r>
            <a:r>
              <a:rPr lang="nl-NL" sz="1400" dirty="0" err="1"/>
              <a:t>Engl</a:t>
            </a:r>
            <a:r>
              <a:rPr lang="nl-NL" sz="1400" dirty="0"/>
              <a:t> J </a:t>
            </a:r>
            <a:r>
              <a:rPr lang="nl-NL" sz="1400" dirty="0" err="1"/>
              <a:t>Med</a:t>
            </a:r>
            <a:r>
              <a:rPr lang="nl-NL" sz="1400" dirty="0"/>
              <a:t>. 2008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73" y="68575"/>
            <a:ext cx="5438775" cy="45243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503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Off-label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600" dirty="0" err="1" smtClean="0"/>
              <a:t>Pyridostigmine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Myasthenia</a:t>
            </a:r>
            <a:r>
              <a:rPr lang="nl-NL" dirty="0" smtClean="0"/>
              <a:t> gravis</a:t>
            </a:r>
          </a:p>
          <a:p>
            <a:r>
              <a:rPr lang="nl-NL" dirty="0" smtClean="0"/>
              <a:t>Contractie en verhoogde peristaltiek gladde spier</a:t>
            </a:r>
          </a:p>
          <a:p>
            <a:endParaRPr lang="nl-NL" dirty="0"/>
          </a:p>
          <a:p>
            <a:r>
              <a:rPr lang="nl-NL" dirty="0" smtClean="0"/>
              <a:t>Tot 60mg 3 keer per dag</a:t>
            </a:r>
          </a:p>
          <a:p>
            <a:endParaRPr lang="nl-NL" dirty="0" smtClean="0"/>
          </a:p>
          <a:p>
            <a:r>
              <a:rPr lang="nl-NL" dirty="0" smtClean="0"/>
              <a:t>Bijwerkingen! Cave cholinerge crisis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3600" dirty="0" err="1" smtClean="0"/>
              <a:t>Colchicine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Enkele kleine studies</a:t>
            </a:r>
          </a:p>
          <a:p>
            <a:endParaRPr lang="nl-NL" dirty="0"/>
          </a:p>
          <a:p>
            <a:r>
              <a:rPr lang="nl-NL" dirty="0" smtClean="0"/>
              <a:t>0,6mg 3 keer per dag</a:t>
            </a:r>
          </a:p>
          <a:p>
            <a:endParaRPr lang="nl-NL" dirty="0"/>
          </a:p>
          <a:p>
            <a:r>
              <a:rPr lang="nl-NL" dirty="0" smtClean="0"/>
              <a:t>Bijwerkingen: gastro-intestinale klachten. Cave beenmergdepressie</a:t>
            </a:r>
          </a:p>
          <a:p>
            <a:r>
              <a:rPr lang="nl-NL" dirty="0" smtClean="0"/>
              <a:t>Substraat </a:t>
            </a:r>
            <a:r>
              <a:rPr lang="nl-NL" dirty="0"/>
              <a:t>CYP3A4 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878" y="6322566"/>
            <a:ext cx="290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Rao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. 2021</a:t>
            </a:r>
          </a:p>
          <a:p>
            <a:r>
              <a:rPr lang="nl-NL" sz="1400" dirty="0" smtClean="0"/>
              <a:t>Verne et al. Am J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. 2003</a:t>
            </a:r>
            <a:endParaRPr lang="nl-NL" sz="1400" dirty="0"/>
          </a:p>
        </p:txBody>
      </p:sp>
    </p:spTree>
    <p:extLst>
      <p:ext uri="{BB962C8B-B14F-4D97-AF65-F5344CB8AC3E}">
        <p14:creationId xmlns="" xmlns:p14="http://schemas.microsoft.com/office/powerpoint/2010/main" val="154855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Retrograde</a:t>
            </a:r>
            <a:r>
              <a:rPr lang="nl-NL" dirty="0"/>
              <a:t> </a:t>
            </a:r>
            <a:r>
              <a:rPr lang="nl-NL" b="1" dirty="0">
                <a:solidFill>
                  <a:srgbClr val="009EC8"/>
                </a:solidFill>
                <a:latin typeface="+mn-lt"/>
              </a:rPr>
              <a:t>darmspoelingen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9472" t="18081" r="46994" b="20600"/>
          <a:stretch/>
        </p:blipFill>
        <p:spPr>
          <a:xfrm>
            <a:off x="2097359" y="2562077"/>
            <a:ext cx="2520280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8343" t="20601" r="44802" b="19760"/>
          <a:stretch/>
        </p:blipFill>
        <p:spPr>
          <a:xfrm>
            <a:off x="4761657" y="2565192"/>
            <a:ext cx="2847549" cy="25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5430" t="18479" r="42441" b="20201"/>
          <a:stretch/>
        </p:blipFill>
        <p:spPr>
          <a:xfrm>
            <a:off x="7785990" y="2565192"/>
            <a:ext cx="2414466" cy="2592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6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700FE040-9004-13FA-6342-C93F63369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Picture 2" descr="C:\Users\Justin\Documents\justinusb\elephanttrunk.jpg">
            <a:extLst>
              <a:ext uri="{FF2B5EF4-FFF2-40B4-BE49-F238E27FC236}">
                <a16:creationId xmlns="" xmlns:a16="http://schemas.microsoft.com/office/drawing/2014/main" id="{1CBC3FA6-9CD2-77B9-CCA9-259A36DA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377" y="365125"/>
            <a:ext cx="2950035" cy="2532784"/>
          </a:xfrm>
          <a:prstGeom prst="rect">
            <a:avLst/>
          </a:prstGeom>
          <a:noFill/>
        </p:spPr>
      </p:pic>
      <p:sp>
        <p:nvSpPr>
          <p:cNvPr id="9" name="AutoShape 4" descr="Peristeen anal irrigation system | Therapeutic Goods Administration (TG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/>
          <a:srcRect l="30568" t="18399" r="29404" b="24272"/>
          <a:stretch/>
        </p:blipFill>
        <p:spPr>
          <a:xfrm>
            <a:off x="323425" y="225972"/>
            <a:ext cx="3971204" cy="3199306"/>
          </a:xfrm>
          <a:prstGeom prst="rect">
            <a:avLst/>
          </a:prstGeom>
        </p:spPr>
      </p:pic>
      <p:pic>
        <p:nvPicPr>
          <p:cNvPr id="18442" name="Picture 10" descr="Qufora IrriSedo Klick darmspoelsyste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60" y="398029"/>
            <a:ext cx="2824817" cy="2855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Navina Smart darmspoelsyste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09" y="3490913"/>
            <a:ext cx="3518620" cy="3223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900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9EC8"/>
                </a:solidFill>
                <a:latin typeface="+mn-lt"/>
              </a:rPr>
              <a:t>PEC (percutane endoscopische </a:t>
            </a:r>
            <a:r>
              <a:rPr lang="nl-NL" b="1" dirty="0" err="1" smtClean="0">
                <a:solidFill>
                  <a:srgbClr val="009EC8"/>
                </a:solidFill>
                <a:latin typeface="+mn-lt"/>
              </a:rPr>
              <a:t>coecostomie</a:t>
            </a:r>
            <a:r>
              <a:rPr lang="nl-NL" b="1" dirty="0" smtClean="0">
                <a:solidFill>
                  <a:srgbClr val="009EC8"/>
                </a:solidFill>
                <a:latin typeface="+mn-lt"/>
              </a:rPr>
              <a:t>)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keer per dag antegraad spoelen</a:t>
            </a:r>
          </a:p>
          <a:p>
            <a:pPr lvl="1"/>
            <a:r>
              <a:rPr lang="nl-NL" dirty="0" smtClean="0"/>
              <a:t>Tevredenheid 60%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Voorkoming van chirurgische ingreep</a:t>
            </a:r>
          </a:p>
          <a:p>
            <a:endParaRPr lang="nl-NL" dirty="0"/>
          </a:p>
          <a:p>
            <a:r>
              <a:rPr lang="nl-NL" dirty="0" smtClean="0"/>
              <a:t>Vooral geplaatst in Catharinaziekenhuis in Eindhoven</a:t>
            </a:r>
          </a:p>
          <a:p>
            <a:endParaRPr lang="nl-NL" dirty="0"/>
          </a:p>
          <a:p>
            <a:r>
              <a:rPr lang="nl-NL" dirty="0"/>
              <a:t>M</a:t>
            </a:r>
            <a:r>
              <a:rPr lang="nl-NL" dirty="0" smtClean="0"/>
              <a:t>CL n = 2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pic>
        <p:nvPicPr>
          <p:cNvPr id="13316" name="Picture 4" descr="Figuur | Percutane endoscopische colostom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2" y="1878790"/>
            <a:ext cx="3306082" cy="4817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878" y="6540275"/>
            <a:ext cx="344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Hawinkels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Ned</a:t>
            </a:r>
            <a:r>
              <a:rPr lang="nl-NL" sz="1400" dirty="0" smtClean="0"/>
              <a:t> </a:t>
            </a:r>
            <a:r>
              <a:rPr lang="nl-NL" sz="1400" dirty="0" err="1" smtClean="0"/>
              <a:t>Tijdschr</a:t>
            </a:r>
            <a:r>
              <a:rPr lang="nl-NL" sz="1400" dirty="0" smtClean="0"/>
              <a:t> </a:t>
            </a:r>
            <a:r>
              <a:rPr lang="nl-NL" sz="1400" dirty="0" err="1" smtClean="0"/>
              <a:t>Geneeskd</a:t>
            </a:r>
            <a:r>
              <a:rPr lang="nl-NL" sz="1400" dirty="0" smtClean="0"/>
              <a:t> 2023</a:t>
            </a:r>
            <a:endParaRPr lang="nl-NL" sz="1400" dirty="0"/>
          </a:p>
        </p:txBody>
      </p:sp>
      <p:pic>
        <p:nvPicPr>
          <p:cNvPr id="13318" name="Picture 6" descr="Operatief be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8939"/>
            <a:ext cx="2526965" cy="18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4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9EC8"/>
                </a:solidFill>
                <a:latin typeface="+mn-lt"/>
              </a:rPr>
              <a:t>PEC (percutane endoscopische </a:t>
            </a:r>
            <a:r>
              <a:rPr lang="nl-NL" b="1" dirty="0" err="1" smtClean="0">
                <a:solidFill>
                  <a:srgbClr val="009EC8"/>
                </a:solidFill>
                <a:latin typeface="+mn-lt"/>
              </a:rPr>
              <a:t>coecostomie</a:t>
            </a:r>
            <a:r>
              <a:rPr lang="nl-NL" b="1" dirty="0" smtClean="0">
                <a:solidFill>
                  <a:srgbClr val="009EC8"/>
                </a:solidFill>
                <a:latin typeface="+mn-lt"/>
              </a:rPr>
              <a:t>)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keer per dag antegraad spoelen</a:t>
            </a:r>
          </a:p>
          <a:p>
            <a:pPr lvl="1"/>
            <a:r>
              <a:rPr lang="nl-NL" dirty="0" smtClean="0"/>
              <a:t>Tevredenheid 60%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Voorkoming van chirurgische ingreep</a:t>
            </a:r>
          </a:p>
          <a:p>
            <a:endParaRPr lang="nl-NL" dirty="0"/>
          </a:p>
          <a:p>
            <a:r>
              <a:rPr lang="nl-NL" dirty="0" smtClean="0"/>
              <a:t>Vooral geplaatst in Catharinaziekenhuis in Eindhoven</a:t>
            </a:r>
          </a:p>
          <a:p>
            <a:endParaRPr lang="nl-NL" dirty="0"/>
          </a:p>
          <a:p>
            <a:r>
              <a:rPr lang="nl-NL" dirty="0"/>
              <a:t>M</a:t>
            </a:r>
            <a:r>
              <a:rPr lang="nl-NL" dirty="0" smtClean="0"/>
              <a:t>CL n = 2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pic>
        <p:nvPicPr>
          <p:cNvPr id="13316" name="Picture 4" descr="Figuur | Percutane endoscopische colostom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2" y="1878790"/>
            <a:ext cx="3306082" cy="4817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878" y="6540275"/>
            <a:ext cx="344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Hawinkels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Ned</a:t>
            </a:r>
            <a:r>
              <a:rPr lang="nl-NL" sz="1400" dirty="0" smtClean="0"/>
              <a:t> </a:t>
            </a:r>
            <a:r>
              <a:rPr lang="nl-NL" sz="1400" dirty="0" err="1" smtClean="0"/>
              <a:t>Tijdschr</a:t>
            </a:r>
            <a:r>
              <a:rPr lang="nl-NL" sz="1400" dirty="0" smtClean="0"/>
              <a:t> </a:t>
            </a:r>
            <a:r>
              <a:rPr lang="nl-NL" sz="1400" dirty="0" err="1" smtClean="0"/>
              <a:t>Geneeskd</a:t>
            </a:r>
            <a:r>
              <a:rPr lang="nl-NL" sz="1400" dirty="0" smtClean="0"/>
              <a:t> 2023</a:t>
            </a:r>
            <a:endParaRPr lang="nl-NL" sz="1400" dirty="0"/>
          </a:p>
        </p:txBody>
      </p:sp>
      <p:pic>
        <p:nvPicPr>
          <p:cNvPr id="13318" name="Picture 6" descr="Operatief bee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98939"/>
            <a:ext cx="2526965" cy="18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ppendicostomy (Malone) Procedure | Treatments &amp; Procedu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31" y="1825625"/>
            <a:ext cx="5501170" cy="4868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4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Operatie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(Sub)totale </a:t>
            </a:r>
            <a:r>
              <a:rPr lang="nl-NL" dirty="0" err="1" smtClean="0"/>
              <a:t>colectomie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Uitsluiten psychiatrische </a:t>
            </a:r>
            <a:r>
              <a:rPr lang="nl-NL" dirty="0" err="1" smtClean="0"/>
              <a:t>comorbiditeit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Cave</a:t>
            </a:r>
            <a:r>
              <a:rPr lang="nl-NL" dirty="0" smtClean="0"/>
              <a:t> vertraagde </a:t>
            </a:r>
            <a:r>
              <a:rPr lang="nl-NL" dirty="0" err="1" smtClean="0"/>
              <a:t>motiliteit</a:t>
            </a:r>
            <a:r>
              <a:rPr lang="nl-NL" dirty="0" smtClean="0"/>
              <a:t> dunne darm</a:t>
            </a:r>
          </a:p>
          <a:p>
            <a:pPr lvl="1"/>
            <a:r>
              <a:rPr lang="nl-NL" dirty="0" err="1" smtClean="0"/>
              <a:t>Evt</a:t>
            </a:r>
            <a:r>
              <a:rPr lang="nl-NL" dirty="0" smtClean="0"/>
              <a:t> verwijzen naar expertise centrum om dit uit te sluiten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09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Terug naar de casus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4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Terug naar de casus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/>
          <a:srcRect l="48762" t="18803" r="20572" b="15503"/>
          <a:stretch/>
        </p:blipFill>
        <p:spPr>
          <a:xfrm>
            <a:off x="438085" y="1416163"/>
            <a:ext cx="4001224" cy="48213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/>
          <a:srcRect l="49228" t="19482" r="20248" b="15672"/>
          <a:stretch/>
        </p:blipFill>
        <p:spPr>
          <a:xfrm>
            <a:off x="5193684" y="1416163"/>
            <a:ext cx="4020458" cy="48042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2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Vragen?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855" y="1690687"/>
            <a:ext cx="3032495" cy="3785079"/>
          </a:xfrm>
        </p:spPr>
        <p:txBody>
          <a:bodyPr anchor="ctr">
            <a:noAutofit/>
          </a:bodyPr>
          <a:lstStyle/>
          <a:p>
            <a:endParaRPr lang="nl-NL" sz="1400" dirty="0"/>
          </a:p>
          <a:p>
            <a:pPr marL="0" indent="0">
              <a:buNone/>
            </a:pPr>
            <a:r>
              <a:rPr lang="nl-NL" sz="1600" b="1" dirty="0"/>
              <a:t>Aanbevolen</a:t>
            </a:r>
            <a:r>
              <a:rPr lang="nl-NL" sz="1600" dirty="0"/>
              <a:t> </a:t>
            </a:r>
            <a:r>
              <a:rPr lang="nl-NL" sz="1600" b="1" dirty="0"/>
              <a:t>literatuur</a:t>
            </a:r>
            <a:r>
              <a:rPr lang="nl-NL" sz="1600" dirty="0"/>
              <a:t>: </a:t>
            </a:r>
          </a:p>
          <a:p>
            <a:r>
              <a:rPr lang="nl-NL" sz="1600" dirty="0" err="1"/>
              <a:t>Rao</a:t>
            </a:r>
            <a:r>
              <a:rPr lang="nl-NL" sz="1600" dirty="0"/>
              <a:t> et al. </a:t>
            </a:r>
            <a:r>
              <a:rPr lang="en-US" sz="1600" dirty="0"/>
              <a:t>Efficacy and Safety of Over-the-Counter Therapies for Chronic Constipation: An Updated Systematic </a:t>
            </a:r>
            <a:r>
              <a:rPr lang="en-US" sz="1600" dirty="0" smtClean="0"/>
              <a:t>Review. Am J </a:t>
            </a:r>
            <a:r>
              <a:rPr lang="en-US" sz="1600" dirty="0" err="1" smtClean="0"/>
              <a:t>Gastroenterol</a:t>
            </a:r>
            <a:r>
              <a:rPr lang="nl-NL" sz="1600" dirty="0" smtClean="0"/>
              <a:t>. 2021</a:t>
            </a:r>
            <a:r>
              <a:rPr lang="nl-NL" sz="1600" dirty="0"/>
              <a:t> </a:t>
            </a:r>
            <a:endParaRPr lang="nl-NL" sz="1600" dirty="0" smtClean="0"/>
          </a:p>
          <a:p>
            <a:r>
              <a:rPr lang="nl-NL" sz="1600" dirty="0" smtClean="0"/>
              <a:t>Serra et al. </a:t>
            </a:r>
            <a:r>
              <a:rPr lang="en-US" sz="1600" dirty="0"/>
              <a:t>European society of </a:t>
            </a:r>
            <a:r>
              <a:rPr lang="en-US" sz="1600" dirty="0" err="1"/>
              <a:t>neurogastroenterology</a:t>
            </a:r>
            <a:r>
              <a:rPr lang="en-US" sz="1600" dirty="0"/>
              <a:t> and motility guidelines on functional constipation in </a:t>
            </a:r>
            <a:r>
              <a:rPr lang="en-US" sz="1600" dirty="0" smtClean="0"/>
              <a:t>adults. </a:t>
            </a:r>
            <a:r>
              <a:rPr lang="en-US" sz="1600" dirty="0" err="1" smtClean="0"/>
              <a:t>Neurogastrolerol</a:t>
            </a:r>
            <a:r>
              <a:rPr lang="en-US" sz="1600" dirty="0" smtClean="0"/>
              <a:t> </a:t>
            </a:r>
            <a:r>
              <a:rPr lang="en-US" sz="1600" dirty="0" err="1" smtClean="0"/>
              <a:t>Motil</a:t>
            </a:r>
            <a:r>
              <a:rPr lang="en-US" sz="1600" dirty="0" smtClean="0"/>
              <a:t>. 2020</a:t>
            </a:r>
            <a:endParaRPr lang="en-US" sz="1600" dirty="0"/>
          </a:p>
          <a:p>
            <a:endParaRPr lang="nl-NL" sz="1400" dirty="0"/>
          </a:p>
          <a:p>
            <a:pPr marL="0" indent="0" algn="r">
              <a:buNone/>
            </a:pPr>
            <a:r>
              <a:rPr lang="nl-NL" sz="2000" dirty="0" smtClean="0"/>
              <a:t>yentl.haan@mcl.nl</a:t>
            </a:r>
          </a:p>
          <a:p>
            <a:pPr marL="0" indent="0" algn="r">
              <a:buNone/>
            </a:pPr>
            <a:endParaRPr lang="nl-NL" dirty="0"/>
          </a:p>
        </p:txBody>
      </p:sp>
      <p:pic>
        <p:nvPicPr>
          <p:cNvPr id="26626" name="Picture 2" descr="Afbeeldingsresultaat voor CARTOON CONSTIP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4" y="1579405"/>
            <a:ext cx="6029881" cy="4929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7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009EC8"/>
                </a:solidFill>
                <a:latin typeface="+mn-lt"/>
              </a:rPr>
              <a:t>Wanneer heb je obstipatie?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Afbeeldingsresultaat voor bristol stool chart">
            <a:hlinkClick r:id="rId2"/>
            <a:extLst>
              <a:ext uri="{FF2B5EF4-FFF2-40B4-BE49-F238E27FC236}">
                <a16:creationId xmlns="" xmlns:a16="http://schemas.microsoft.com/office/drawing/2014/main" id="{A2217E2A-117D-ADC9-AD5E-2C35BEE0E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1" r="4943"/>
          <a:stretch/>
        </p:blipFill>
        <p:spPr bwMode="auto">
          <a:xfrm>
            <a:off x="3069337" y="1475605"/>
            <a:ext cx="6053326" cy="5051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3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6" y="1199251"/>
            <a:ext cx="7632701" cy="861774"/>
          </a:xfrm>
        </p:spPr>
        <p:txBody>
          <a:bodyPr>
            <a:normAutofit fontScale="90000"/>
          </a:bodyPr>
          <a:lstStyle/>
          <a:p>
            <a:r>
              <a:rPr lang="nl-NL" dirty="0"/>
              <a:t>Behandeling – </a:t>
            </a:r>
            <a:r>
              <a:rPr lang="nl-NL" dirty="0" err="1"/>
              <a:t>opioid</a:t>
            </a:r>
            <a:r>
              <a:rPr lang="nl-NL" dirty="0"/>
              <a:t> </a:t>
            </a:r>
            <a:r>
              <a:rPr lang="nl-NL" dirty="0" err="1"/>
              <a:t>geinduceerde</a:t>
            </a:r>
            <a:r>
              <a:rPr lang="nl-NL" dirty="0"/>
              <a:t> obstipatie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40-70% van de mensen met </a:t>
            </a:r>
            <a:r>
              <a:rPr lang="nl-NL" dirty="0" err="1"/>
              <a:t>opioiden</a:t>
            </a:r>
            <a:r>
              <a:rPr lang="nl-NL" dirty="0"/>
              <a:t>. </a:t>
            </a:r>
          </a:p>
          <a:p>
            <a:r>
              <a:rPr lang="nl-NL" dirty="0"/>
              <a:t>Tot 1/3 misselijkheid als bijwerking</a:t>
            </a:r>
          </a:p>
          <a:p>
            <a:r>
              <a:rPr lang="nl-NL" u="sng" dirty="0"/>
              <a:t>Altijd</a:t>
            </a:r>
            <a:r>
              <a:rPr lang="nl-NL" dirty="0"/>
              <a:t> laxans voorschrijven zoals </a:t>
            </a:r>
            <a:r>
              <a:rPr lang="nl-NL" dirty="0" err="1"/>
              <a:t>macrogol</a:t>
            </a:r>
            <a:r>
              <a:rPr lang="nl-NL" dirty="0"/>
              <a:t> of magnesium</a:t>
            </a:r>
          </a:p>
          <a:p>
            <a:endParaRPr lang="nl-NL" dirty="0"/>
          </a:p>
          <a:p>
            <a:r>
              <a:rPr lang="nl-NL" dirty="0" err="1"/>
              <a:t>Naloxegol</a:t>
            </a:r>
            <a:r>
              <a:rPr lang="nl-NL" dirty="0"/>
              <a:t>: 12,5-25mg/dag</a:t>
            </a:r>
          </a:p>
          <a:p>
            <a:r>
              <a:rPr lang="nl-NL" dirty="0"/>
              <a:t>Bijwerkingen: buikpijn, diarree, flatulentie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618281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Overloopdiarree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Risicogroepen: ouderen, mentale/cognitieve problemen, neurologische ziekten</a:t>
            </a:r>
          </a:p>
          <a:p>
            <a:endParaRPr lang="nl-NL" dirty="0"/>
          </a:p>
          <a:p>
            <a:pPr marL="342892" indent="-342892"/>
            <a:r>
              <a:rPr lang="nl-NL" dirty="0"/>
              <a:t>Vaak verleden van obstipatie</a:t>
            </a:r>
          </a:p>
          <a:p>
            <a:pPr marL="342892" indent="-342892"/>
            <a:r>
              <a:rPr lang="nl-NL" dirty="0"/>
              <a:t>Waterige diarree (eventueel met stukken ontlasting), eventueel met incontinentie</a:t>
            </a:r>
          </a:p>
          <a:p>
            <a:pPr marL="342892" indent="-342892"/>
            <a:r>
              <a:rPr lang="nl-NL" dirty="0"/>
              <a:t>Diarree erger bij diarreeremmers</a:t>
            </a:r>
          </a:p>
          <a:p>
            <a:pPr marL="342892" indent="-342892"/>
            <a:r>
              <a:rPr lang="nl-NL" dirty="0"/>
              <a:t>Opgezette buik</a:t>
            </a:r>
          </a:p>
          <a:p>
            <a:pPr marL="342892" indent="-342892"/>
            <a:r>
              <a:rPr lang="nl-NL" dirty="0"/>
              <a:t>Feces palpabel bij rectaal toucher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816025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Wanneer heb je obstipatie?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 smtClean="0"/>
              <a:t>&gt;25% van de keren (minimaal 2)</a:t>
            </a:r>
          </a:p>
          <a:p>
            <a:pPr lvl="1"/>
            <a:r>
              <a:rPr lang="nl-NL" sz="2800" dirty="0" smtClean="0"/>
              <a:t>Hard persen</a:t>
            </a:r>
          </a:p>
          <a:p>
            <a:pPr lvl="1"/>
            <a:r>
              <a:rPr lang="nl-NL" sz="2800" dirty="0" smtClean="0"/>
              <a:t>Harde ontlasting</a:t>
            </a:r>
          </a:p>
          <a:p>
            <a:pPr lvl="1"/>
            <a:r>
              <a:rPr lang="nl-NL" sz="2800" dirty="0" smtClean="0"/>
              <a:t>Gevoel van incomplete evacuatie </a:t>
            </a:r>
            <a:br>
              <a:rPr lang="nl-NL" sz="2800" dirty="0" smtClean="0"/>
            </a:br>
            <a:r>
              <a:rPr lang="nl-NL" sz="2800" dirty="0" smtClean="0"/>
              <a:t>of blokkade</a:t>
            </a:r>
          </a:p>
          <a:p>
            <a:pPr lvl="1"/>
            <a:r>
              <a:rPr lang="nl-NL" sz="2800" dirty="0" smtClean="0"/>
              <a:t>Manuele evacuatie nodig</a:t>
            </a:r>
          </a:p>
          <a:p>
            <a:pPr lvl="1"/>
            <a:r>
              <a:rPr lang="nl-NL" sz="2800" dirty="0" smtClean="0"/>
              <a:t>&lt;3x keer per week defecatie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3200" dirty="0" smtClean="0"/>
              <a:t>Geen zachte ontlasting zonder gebruik laxantia</a:t>
            </a:r>
          </a:p>
          <a:p>
            <a:r>
              <a:rPr lang="nl-NL" sz="3200" dirty="0" smtClean="0"/>
              <a:t>Voldoet niet aan criteria prikkelbare darmsyndroom</a:t>
            </a:r>
            <a:endParaRPr lang="nl-NL" sz="3600" dirty="0"/>
          </a:p>
        </p:txBody>
      </p:sp>
      <p:pic>
        <p:nvPicPr>
          <p:cNvPr id="5" name="Picture 2" descr="Afbeeldingsresultaat voor cartoon straining constip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00" t="-1953" r="26081" b="1953"/>
          <a:stretch/>
        </p:blipFill>
        <p:spPr bwMode="auto">
          <a:xfrm>
            <a:off x="7536163" y="1154907"/>
            <a:ext cx="2847319" cy="292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1878" y="6538912"/>
            <a:ext cx="38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/>
              <a:t>Aziz I et al. Expert </a:t>
            </a:r>
            <a:r>
              <a:rPr lang="nl-NL" sz="1400" dirty="0" err="1" smtClean="0"/>
              <a:t>Rev</a:t>
            </a:r>
            <a:r>
              <a:rPr lang="nl-NL" sz="1400" dirty="0" smtClean="0"/>
              <a:t>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</a:t>
            </a:r>
            <a:r>
              <a:rPr lang="nl-NL" sz="1400" dirty="0" err="1" smtClean="0"/>
              <a:t>Hepatol</a:t>
            </a:r>
            <a:r>
              <a:rPr lang="nl-NL" sz="1400" dirty="0" smtClean="0"/>
              <a:t> 2020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8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Klachten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1242110"/>
              </p:ext>
            </p:extLst>
          </p:nvPr>
        </p:nvGraphicFramePr>
        <p:xfrm>
          <a:off x="476662" y="1339397"/>
          <a:ext cx="10773229" cy="436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8" y="6538912"/>
            <a:ext cx="261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Am J </a:t>
            </a:r>
            <a:r>
              <a:rPr lang="nl-NL" sz="1400" dirty="0" err="1" smtClean="0"/>
              <a:t>Manag</a:t>
            </a:r>
            <a:r>
              <a:rPr lang="nl-NL" sz="1400" dirty="0" smtClean="0"/>
              <a:t> Care 2019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8897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009EC8"/>
                </a:solidFill>
                <a:latin typeface="+mn-lt"/>
              </a:rPr>
              <a:t>PDS of functionele </a:t>
            </a:r>
            <a:r>
              <a:rPr lang="nl-NL" b="1" dirty="0" smtClean="0">
                <a:solidFill>
                  <a:srgbClr val="009EC8"/>
                </a:solidFill>
                <a:latin typeface="+mn-lt"/>
              </a:rPr>
              <a:t>obstipatie?</a:t>
            </a:r>
            <a:endParaRPr lang="nl-NL" b="1" dirty="0">
              <a:solidFill>
                <a:srgbClr val="009EC8"/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/>
          <a:srcRect l="32285" t="38953" r="32762" b="23629"/>
          <a:stretch/>
        </p:blipFill>
        <p:spPr>
          <a:xfrm>
            <a:off x="1727201" y="1259568"/>
            <a:ext cx="8360229" cy="503436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878" y="6538912"/>
            <a:ext cx="236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Lacy</a:t>
            </a:r>
            <a:r>
              <a:rPr lang="nl-NL" sz="1400" dirty="0" smtClean="0"/>
              <a:t> et al. </a:t>
            </a:r>
            <a:r>
              <a:rPr lang="nl-NL" sz="1400" dirty="0" err="1" smtClean="0"/>
              <a:t>Gastroenterol</a:t>
            </a:r>
            <a:r>
              <a:rPr lang="nl-NL" sz="1400" dirty="0" smtClean="0"/>
              <a:t> 2016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/>
          <a:srcRect l="31523" t="20328" r="36286" b="54106"/>
          <a:stretch/>
        </p:blipFill>
        <p:spPr>
          <a:xfrm>
            <a:off x="9414199" y="5617029"/>
            <a:ext cx="2777801" cy="124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44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1173</Words>
  <Application>Microsoft Office PowerPoint</Application>
  <PresentationFormat>Aangepast</PresentationFormat>
  <Paragraphs>419</Paragraphs>
  <Slides>61</Slides>
  <Notes>3</Notes>
  <HiddenSlides>9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3" baseType="lpstr">
      <vt:lpstr>Kantoorthema</vt:lpstr>
      <vt:lpstr>QuickTime Picture</vt:lpstr>
      <vt:lpstr>Chronische obstipatie </vt:lpstr>
      <vt:lpstr>Casus: Jan, 24 jaar</vt:lpstr>
      <vt:lpstr>Peristaltiek colon</vt:lpstr>
      <vt:lpstr>Peristaltiek colon</vt:lpstr>
      <vt:lpstr>24 uur manometrie</vt:lpstr>
      <vt:lpstr>Wanneer heb je obstipatie?</vt:lpstr>
      <vt:lpstr>Wanneer heb je obstipatie?</vt:lpstr>
      <vt:lpstr>Klachten</vt:lpstr>
      <vt:lpstr>PDS of functionele obstipatie?</vt:lpstr>
      <vt:lpstr>Etiologie </vt:lpstr>
      <vt:lpstr>Dia 11</vt:lpstr>
      <vt:lpstr>Etiologie </vt:lpstr>
      <vt:lpstr>Etiologie </vt:lpstr>
      <vt:lpstr>Dia 14</vt:lpstr>
      <vt:lpstr>Dia 15</vt:lpstr>
      <vt:lpstr>Evacuatieprobleem?</vt:lpstr>
      <vt:lpstr>Evacuatieprobleem?</vt:lpstr>
      <vt:lpstr>Evacuatieprobleem?</vt:lpstr>
      <vt:lpstr>Dyssynergie van de bekkenbodem</vt:lpstr>
      <vt:lpstr>Dyssynergie van de bekkenbodem</vt:lpstr>
      <vt:lpstr>www.bekkenfysiotherapie.nl</vt:lpstr>
      <vt:lpstr>ESNM richtlijn</vt:lpstr>
      <vt:lpstr>ESNM richtlijn</vt:lpstr>
      <vt:lpstr>Behandeling – leefstijl en dieet</vt:lpstr>
      <vt:lpstr>An apple a day…</vt:lpstr>
      <vt:lpstr>Behandeling – bulkvormers en osmotische laxantia</vt:lpstr>
      <vt:lpstr>ESNM richtlijn</vt:lpstr>
      <vt:lpstr>ESNM richtlijn</vt:lpstr>
      <vt:lpstr>ESNM richtlijn</vt:lpstr>
      <vt:lpstr>ESNM richtlijn</vt:lpstr>
      <vt:lpstr>Defecografie</vt:lpstr>
      <vt:lpstr>Defecografie</vt:lpstr>
      <vt:lpstr>Defecografie</vt:lpstr>
      <vt:lpstr>Anale high resolution manometrie</vt:lpstr>
      <vt:lpstr>Anale high resolution manometrie</vt:lpstr>
      <vt:lpstr>Anale high resolution manometrie</vt:lpstr>
      <vt:lpstr>Anale high resolution manometrie</vt:lpstr>
      <vt:lpstr>Wanneer colonpassagetijd?</vt:lpstr>
      <vt:lpstr>Wanneer colonpassagetijd?</vt:lpstr>
      <vt:lpstr>Wanneer colonpassagetijd?</vt:lpstr>
      <vt:lpstr>Wanneer colonpassagetijd?</vt:lpstr>
      <vt:lpstr>Stappenplan obstipatie</vt:lpstr>
      <vt:lpstr>Stappenplan obstipatie</vt:lpstr>
      <vt:lpstr>Behandeling – Contactlaxantia</vt:lpstr>
      <vt:lpstr>Behandeling – Contactlaxantia</vt:lpstr>
      <vt:lpstr>Stappenplan obstipatie</vt:lpstr>
      <vt:lpstr>‘Nieuwere’ medicatie</vt:lpstr>
      <vt:lpstr>‘Nieuwere’ medicatie</vt:lpstr>
      <vt:lpstr>‘Nieuwere’ medicatie</vt:lpstr>
      <vt:lpstr>‘Nieuwere’ medicatie</vt:lpstr>
      <vt:lpstr>Off-label</vt:lpstr>
      <vt:lpstr>Retrograde darmspoelingen</vt:lpstr>
      <vt:lpstr>Dia 53</vt:lpstr>
      <vt:lpstr>PEC (percutane endoscopische coecostomie)</vt:lpstr>
      <vt:lpstr>PEC (percutane endoscopische coecostomie)</vt:lpstr>
      <vt:lpstr>Operatie </vt:lpstr>
      <vt:lpstr>Terug naar de casus </vt:lpstr>
      <vt:lpstr>Terug naar de casus </vt:lpstr>
      <vt:lpstr>Vragen?</vt:lpstr>
      <vt:lpstr>Behandeling – opioid geinduceerde obstipatie</vt:lpstr>
      <vt:lpstr>Overloopdiarree</vt:lpstr>
    </vt:vector>
  </TitlesOfParts>
  <Company>Medisch Centrum Leeuwarden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haany2</dc:creator>
  <cp:lastModifiedBy>Yentl Haan</cp:lastModifiedBy>
  <cp:revision>51</cp:revision>
  <dcterms:created xsi:type="dcterms:W3CDTF">2023-09-10T10:11:00Z</dcterms:created>
  <dcterms:modified xsi:type="dcterms:W3CDTF">2023-09-12T10:41:40Z</dcterms:modified>
</cp:coreProperties>
</file>