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25"/>
  </p:notesMasterIdLst>
  <p:sldIdLst>
    <p:sldId id="331" r:id="rId2"/>
    <p:sldId id="407" r:id="rId3"/>
    <p:sldId id="420" r:id="rId4"/>
    <p:sldId id="421" r:id="rId5"/>
    <p:sldId id="435" r:id="rId6"/>
    <p:sldId id="417" r:id="rId7"/>
    <p:sldId id="330" r:id="rId8"/>
    <p:sldId id="333" r:id="rId9"/>
    <p:sldId id="335" r:id="rId10"/>
    <p:sldId id="430" r:id="rId11"/>
    <p:sldId id="334" r:id="rId12"/>
    <p:sldId id="418" r:id="rId13"/>
    <p:sldId id="419" r:id="rId14"/>
    <p:sldId id="433" r:id="rId15"/>
    <p:sldId id="368" r:id="rId16"/>
    <p:sldId id="434" r:id="rId17"/>
    <p:sldId id="422" r:id="rId18"/>
    <p:sldId id="377" r:id="rId19"/>
    <p:sldId id="424" r:id="rId20"/>
    <p:sldId id="431" r:id="rId21"/>
    <p:sldId id="432" r:id="rId22"/>
    <p:sldId id="436" r:id="rId23"/>
    <p:sldId id="425" r:id="rId24"/>
  </p:sldIdLst>
  <p:sldSz cx="12192000" cy="6858000"/>
  <p:notesSz cx="6858000" cy="9144000"/>
  <p:defaultText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1D"/>
    <a:srgbClr val="D2F4FE"/>
    <a:srgbClr val="134292"/>
    <a:srgbClr val="00AEE2"/>
    <a:srgbClr val="85254D"/>
    <a:srgbClr val="E6F7FD"/>
    <a:srgbClr val="CD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7755" autoAdjust="0"/>
  </p:normalViewPr>
  <p:slideViewPr>
    <p:cSldViewPr snapToGrid="0">
      <p:cViewPr varScale="1">
        <p:scale>
          <a:sx n="98" d="100"/>
          <a:sy n="98" d="100"/>
        </p:scale>
        <p:origin x="14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76B7F-6D0B-8A48-A139-31FBEEBDDFFD}" type="datetimeFigureOut">
              <a:rPr lang="nl-NL" smtClean="0"/>
              <a:t>19-03-2024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C400D-A561-0F4A-95DC-D522227C4D8D}" type="slidenum">
              <a:rPr lang="nl-NL" smtClean="0"/>
              <a:t>‹nr.›</a:t>
            </a:fld>
            <a:endParaRPr lang="nl-NL"/>
          </a:p>
        </p:txBody>
      </p:sp>
    </p:spTree>
    <p:extLst>
      <p:ext uri="{BB962C8B-B14F-4D97-AF65-F5344CB8AC3E}">
        <p14:creationId xmlns:p14="http://schemas.microsoft.com/office/powerpoint/2010/main" val="32806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4%</a:t>
            </a:r>
          </a:p>
          <a:p>
            <a:pPr marL="228600" indent="-228600">
              <a:buAutoNum type="arabicPeriod"/>
            </a:pPr>
            <a:r>
              <a:rPr lang="nl-NL" dirty="0"/>
              <a:t>23-27</a:t>
            </a:r>
            <a:r>
              <a:rPr lang="nl-NL" baseline="0" dirty="0"/>
              <a:t> %</a:t>
            </a:r>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43BC400D-A561-0F4A-95DC-D522227C4D8D}" type="slidenum">
              <a:rPr lang="nl-NL" smtClean="0"/>
              <a:t>2</a:t>
            </a:fld>
            <a:endParaRPr lang="nl-NL"/>
          </a:p>
        </p:txBody>
      </p:sp>
    </p:spTree>
    <p:extLst>
      <p:ext uri="{BB962C8B-B14F-4D97-AF65-F5344CB8AC3E}">
        <p14:creationId xmlns:p14="http://schemas.microsoft.com/office/powerpoint/2010/main" val="295633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Mycofenolaat</a:t>
            </a:r>
            <a:r>
              <a:rPr lang="nl-NL" dirty="0"/>
              <a:t>: </a:t>
            </a:r>
            <a:r>
              <a:rPr lang="nl-NL" dirty="0" err="1"/>
              <a:t>oorafwijkingen</a:t>
            </a:r>
            <a:r>
              <a:rPr lang="nl-NL" dirty="0"/>
              <a:t>, aangezichtsmisvormingen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lenalidomide</a:t>
            </a:r>
            <a:endParaRPr lang="nl-NL" dirty="0"/>
          </a:p>
          <a:p>
            <a:endParaRPr lang="nl-NL" dirty="0"/>
          </a:p>
        </p:txBody>
      </p:sp>
      <p:sp>
        <p:nvSpPr>
          <p:cNvPr id="4" name="Tijdelijke aanduiding voor dianummer 3"/>
          <p:cNvSpPr>
            <a:spLocks noGrp="1"/>
          </p:cNvSpPr>
          <p:nvPr>
            <p:ph type="sldNum" sz="quarter" idx="10"/>
          </p:nvPr>
        </p:nvSpPr>
        <p:spPr/>
        <p:txBody>
          <a:bodyPr/>
          <a:lstStyle/>
          <a:p>
            <a:fld id="{43BC400D-A561-0F4A-95DC-D522227C4D8D}" type="slidenum">
              <a:rPr lang="nl-NL" smtClean="0"/>
              <a:t>3</a:t>
            </a:fld>
            <a:endParaRPr lang="nl-NL"/>
          </a:p>
        </p:txBody>
      </p:sp>
    </p:spTree>
    <p:extLst>
      <p:ext uri="{BB962C8B-B14F-4D97-AF65-F5344CB8AC3E}">
        <p14:creationId xmlns:p14="http://schemas.microsoft.com/office/powerpoint/2010/main" val="227358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BC400D-A561-0F4A-95DC-D522227C4D8D}" type="slidenum">
              <a:rPr lang="nl-NL" smtClean="0"/>
              <a:t>15</a:t>
            </a:fld>
            <a:endParaRPr lang="nl-NL"/>
          </a:p>
        </p:txBody>
      </p:sp>
    </p:spTree>
    <p:extLst>
      <p:ext uri="{BB962C8B-B14F-4D97-AF65-F5344CB8AC3E}">
        <p14:creationId xmlns:p14="http://schemas.microsoft.com/office/powerpoint/2010/main" val="61284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t>Lareb</a:t>
            </a:r>
            <a:r>
              <a:rPr lang="nl-NL" sz="1200" dirty="0"/>
              <a:t>: </a:t>
            </a:r>
            <a:r>
              <a:rPr lang="nl-NL" sz="1200" dirty="0" err="1"/>
              <a:t>cipro</a:t>
            </a:r>
            <a:r>
              <a:rPr lang="nl-NL" sz="1200" dirty="0"/>
              <a:t> in eerste trimester akkoord</a:t>
            </a:r>
            <a:endParaRPr lang="en-US" sz="1200" dirty="0"/>
          </a:p>
          <a:p>
            <a:endParaRPr lang="nl-NL" sz="1200" dirty="0"/>
          </a:p>
          <a:p>
            <a:r>
              <a:rPr lang="nl-NL" sz="1200" b="0" i="0" kern="1200" dirty="0">
                <a:solidFill>
                  <a:schemeClr val="tx1"/>
                </a:solidFill>
                <a:effectLst/>
                <a:latin typeface="+mn-lt"/>
                <a:ea typeface="+mn-ea"/>
                <a:cs typeface="+mn-cs"/>
              </a:rPr>
              <a:t>Metronidazol is mutageen in bacteriën en carcinogeen in enkele dierstudie. Daarom is men terughoudend met het gebruik van metronidazol tijdens de zwangerschap. Het middel is sinds 1960 internationaal op de markt zonder dat carcinogene of muta­gene effecten bij de mens zijn beschreven</a:t>
            </a:r>
            <a:endParaRPr lang="nl-NL" dirty="0"/>
          </a:p>
        </p:txBody>
      </p:sp>
      <p:sp>
        <p:nvSpPr>
          <p:cNvPr id="4" name="Tijdelijke aanduiding voor dianummer 3"/>
          <p:cNvSpPr>
            <a:spLocks noGrp="1"/>
          </p:cNvSpPr>
          <p:nvPr>
            <p:ph type="sldNum" sz="quarter" idx="10"/>
          </p:nvPr>
        </p:nvSpPr>
        <p:spPr/>
        <p:txBody>
          <a:bodyPr/>
          <a:lstStyle/>
          <a:p>
            <a:fld id="{43BC400D-A561-0F4A-95DC-D522227C4D8D}" type="slidenum">
              <a:rPr lang="nl-NL" smtClean="0"/>
              <a:t>19</a:t>
            </a:fld>
            <a:endParaRPr lang="nl-NL"/>
          </a:p>
        </p:txBody>
      </p:sp>
    </p:spTree>
    <p:extLst>
      <p:ext uri="{BB962C8B-B14F-4D97-AF65-F5344CB8AC3E}">
        <p14:creationId xmlns:p14="http://schemas.microsoft.com/office/powerpoint/2010/main" val="401929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46A7D52-257F-4103-C6B7-7B61C3C4F49E}"/>
              </a:ext>
            </a:extLst>
          </p:cNvPr>
          <p:cNvSpPr/>
          <p:nvPr userDrawn="1"/>
        </p:nvSpPr>
        <p:spPr>
          <a:xfrm>
            <a:off x="269785" y="0"/>
            <a:ext cx="11922213" cy="6029924"/>
          </a:xfrm>
          <a:prstGeom prst="rect">
            <a:avLst/>
          </a:prstGeom>
          <a:solidFill>
            <a:srgbClr val="D2F4FE"/>
          </a:solidFill>
          <a:ln w="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3200"/>
          </a:p>
        </p:txBody>
      </p:sp>
      <p:sp>
        <p:nvSpPr>
          <p:cNvPr id="10" name="Tijdelijke aanduiding voor afbeelding 9">
            <a:extLst>
              <a:ext uri="{FF2B5EF4-FFF2-40B4-BE49-F238E27FC236}">
                <a16:creationId xmlns:a16="http://schemas.microsoft.com/office/drawing/2014/main" id="{3820D738-58BA-0153-CC5A-CDC027B04B51}"/>
              </a:ext>
              <a:ext uri="{C183D7F6-B498-43B3-948B-1728B52AA6E4}">
                <adec:decorative xmlns:adec="http://schemas.microsoft.com/office/drawing/2017/decorative" val="1"/>
              </a:ext>
            </a:extLst>
          </p:cNvPr>
          <p:cNvSpPr>
            <a:spLocks noGrp="1"/>
          </p:cNvSpPr>
          <p:nvPr>
            <p:ph type="pic" sz="quarter" idx="10"/>
          </p:nvPr>
        </p:nvSpPr>
        <p:spPr>
          <a:xfrm>
            <a:off x="269786" y="15658"/>
            <a:ext cx="11922214" cy="6029924"/>
          </a:xfrm>
        </p:spPr>
        <p:txBody>
          <a:bodyPr/>
          <a:lstStyle>
            <a:lvl1pPr>
              <a:defRPr>
                <a:solidFill>
                  <a:schemeClr val="tx1"/>
                </a:solidFill>
              </a:defRPr>
            </a:lvl1pPr>
          </a:lstStyle>
          <a:p>
            <a:r>
              <a:rPr lang="nl-NL"/>
              <a:t>Klik op het pictogram als u een afbeelding wilt toevoegen</a:t>
            </a:r>
            <a:endParaRPr lang="nl-NL" dirty="0"/>
          </a:p>
        </p:txBody>
      </p:sp>
      <p:sp>
        <p:nvSpPr>
          <p:cNvPr id="11" name="Rechthoek 10">
            <a:extLst>
              <a:ext uri="{FF2B5EF4-FFF2-40B4-BE49-F238E27FC236}">
                <a16:creationId xmlns:a16="http://schemas.microsoft.com/office/drawing/2014/main" id="{DA45E59A-923C-59F1-405D-B09F5F977105}"/>
              </a:ext>
            </a:extLst>
          </p:cNvPr>
          <p:cNvSpPr/>
          <p:nvPr userDrawn="1"/>
        </p:nvSpPr>
        <p:spPr>
          <a:xfrm>
            <a:off x="0" y="-15658"/>
            <a:ext cx="269786" cy="6045582"/>
          </a:xfrm>
          <a:prstGeom prst="rect">
            <a:avLst/>
          </a:prstGeom>
          <a:solidFill>
            <a:srgbClr val="85254D"/>
          </a:solidFill>
          <a:ln w="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3200"/>
          </a:p>
        </p:txBody>
      </p:sp>
      <p:sp>
        <p:nvSpPr>
          <p:cNvPr id="20" name="Tijdelijke aanduiding voor tekst 7">
            <a:extLst>
              <a:ext uri="{FF2B5EF4-FFF2-40B4-BE49-F238E27FC236}">
                <a16:creationId xmlns:a16="http://schemas.microsoft.com/office/drawing/2014/main" id="{02710344-BB7C-EFBE-A4F7-CAD578DDE41C}"/>
              </a:ext>
            </a:extLst>
          </p:cNvPr>
          <p:cNvSpPr>
            <a:spLocks noGrp="1"/>
          </p:cNvSpPr>
          <p:nvPr>
            <p:ph type="body" sz="quarter" idx="14" hasCustomPrompt="1"/>
          </p:nvPr>
        </p:nvSpPr>
        <p:spPr>
          <a:xfrm>
            <a:off x="1683895" y="739756"/>
            <a:ext cx="10508105" cy="772107"/>
          </a:xfrm>
          <a:solidFill>
            <a:schemeClr val="bg1"/>
          </a:solidFill>
        </p:spPr>
        <p:txBody>
          <a:bodyPr tIns="108000" bIns="108000" anchor="ctr" anchorCtr="0">
            <a:spAutoFit/>
          </a:bodyPr>
          <a:lstStyle>
            <a:lvl1pPr marL="0" indent="0" algn="l">
              <a:buNone/>
              <a:defRPr sz="4000" b="1">
                <a:solidFill>
                  <a:srgbClr val="134292"/>
                </a:solidFill>
              </a:defRPr>
            </a:lvl1pPr>
            <a:lvl2pPr>
              <a:defRPr sz="1800"/>
            </a:lvl2pPr>
            <a:lvl3pPr>
              <a:defRPr sz="1600"/>
            </a:lvl3pPr>
            <a:lvl4pPr>
              <a:defRPr sz="1400"/>
            </a:lvl4pPr>
            <a:lvl5pPr>
              <a:defRPr sz="1200"/>
            </a:lvl5pPr>
          </a:lstStyle>
          <a:p>
            <a:pPr lvl="0"/>
            <a:r>
              <a:rPr lang="nl-NL" dirty="0"/>
              <a:t>Titel presentatie</a:t>
            </a:r>
          </a:p>
        </p:txBody>
      </p:sp>
      <p:sp>
        <p:nvSpPr>
          <p:cNvPr id="22" name="Tijdelijke aanduiding voor tekst 7">
            <a:extLst>
              <a:ext uri="{FF2B5EF4-FFF2-40B4-BE49-F238E27FC236}">
                <a16:creationId xmlns:a16="http://schemas.microsoft.com/office/drawing/2014/main" id="{4FEC6CDA-A71F-2824-5BC0-7D19F943551F}"/>
              </a:ext>
            </a:extLst>
          </p:cNvPr>
          <p:cNvSpPr>
            <a:spLocks noGrp="1"/>
          </p:cNvSpPr>
          <p:nvPr>
            <p:ph type="body" sz="quarter" idx="15" hasCustomPrompt="1"/>
          </p:nvPr>
        </p:nvSpPr>
        <p:spPr>
          <a:xfrm>
            <a:off x="1683894" y="1407304"/>
            <a:ext cx="10508105" cy="428747"/>
          </a:xfrm>
          <a:solidFill>
            <a:schemeClr val="bg1"/>
          </a:solidFill>
        </p:spPr>
        <p:txBody>
          <a:bodyPr lIns="90000" tIns="108000" rIns="90000" bIns="108000">
            <a:noAutofit/>
          </a:bodyPr>
          <a:lstStyle>
            <a:lvl1pPr marL="0" indent="0" algn="l">
              <a:buNone/>
              <a:defRPr sz="2000">
                <a:solidFill>
                  <a:srgbClr val="00AEE2"/>
                </a:solidFill>
              </a:defRPr>
            </a:lvl1pPr>
            <a:lvl2pPr>
              <a:defRPr sz="1800"/>
            </a:lvl2pPr>
            <a:lvl3pPr>
              <a:defRPr sz="1600"/>
            </a:lvl3pPr>
            <a:lvl4pPr>
              <a:defRPr sz="1400"/>
            </a:lvl4pPr>
            <a:lvl5pPr>
              <a:defRPr sz="1200"/>
            </a:lvl5pPr>
          </a:lstStyle>
          <a:p>
            <a:pPr lvl="0"/>
            <a:r>
              <a:rPr lang="nl-NL" dirty="0"/>
              <a:t>Ondertitel</a:t>
            </a:r>
          </a:p>
        </p:txBody>
      </p:sp>
    </p:spTree>
    <p:extLst>
      <p:ext uri="{BB962C8B-B14F-4D97-AF65-F5344CB8AC3E}">
        <p14:creationId xmlns:p14="http://schemas.microsoft.com/office/powerpoint/2010/main" val="4131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0"/>
                                  </p:stCondLst>
                                  <p:childTnLst>
                                    <p:set>
                                      <p:cBhvr>
                                        <p:cTn id="14" dur="1" fill="hold">
                                          <p:stCondLst>
                                            <p:cond delay="0"/>
                                          </p:stCondLst>
                                        </p:cTn>
                                        <p:tgtEl>
                                          <p:spTgt spid="22">
                                            <p:bg/>
                                          </p:spTgt>
                                        </p:tgtEl>
                                        <p:attrNameLst>
                                          <p:attrName>style.visibility</p:attrName>
                                        </p:attrNameLst>
                                      </p:cBhvr>
                                      <p:to>
                                        <p:strVal val="visible"/>
                                      </p:to>
                                    </p:set>
                                    <p:anim calcmode="lin" valueType="num">
                                      <p:cBhvr additive="base">
                                        <p:cTn id="1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bg/>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tmplLst>
          <p:tmpl>
            <p:tnLst>
              <p:par>
                <p:cTn presetID="2" presetClass="entr" presetSubtype="1"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2" grpId="0" build="p" animBg="1">
        <p:tmplLst>
          <p:tmpl>
            <p:tnLst>
              <p:par>
                <p:cTn presetID="2" presetClass="entr" presetSubtype="1" fill="hold" nodeType="withEffect">
                  <p:stCondLst>
                    <p:cond delay="2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fill="hold" nodeType="withEffect">
                  <p:stCondLst>
                    <p:cond delay="2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kstpagina 12pt icoon R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6" name="Tijdelijke aanduiding voor tekst 7">
            <a:extLst>
              <a:ext uri="{FF2B5EF4-FFF2-40B4-BE49-F238E27FC236}">
                <a16:creationId xmlns:a16="http://schemas.microsoft.com/office/drawing/2014/main" id="{ED1096FC-7F3B-5891-D821-3F341DD5D37E}"/>
              </a:ext>
            </a:extLst>
          </p:cNvPr>
          <p:cNvSpPr>
            <a:spLocks noGrp="1"/>
          </p:cNvSpPr>
          <p:nvPr>
            <p:ph type="body" sz="quarter" idx="13"/>
          </p:nvPr>
        </p:nvSpPr>
        <p:spPr>
          <a:xfrm>
            <a:off x="281987" y="767488"/>
            <a:ext cx="11566575"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B14B9D93-4206-EFE1-00BE-62D0DBBA7F20}"/>
              </a:ext>
            </a:extLst>
          </p:cNvPr>
          <p:cNvSpPr>
            <a:spLocks noGrp="1"/>
          </p:cNvSpPr>
          <p:nvPr>
            <p:ph type="pic" sz="quarter" idx="10"/>
          </p:nvPr>
        </p:nvSpPr>
        <p:spPr>
          <a:xfrm>
            <a:off x="10486043" y="4374491"/>
            <a:ext cx="1362519" cy="1362456"/>
          </a:xfrm>
        </p:spPr>
        <p:txBody>
          <a:bodyPr/>
          <a:lstStyle/>
          <a:p>
            <a:r>
              <a:rPr lang="nl-NL"/>
              <a:t>Klik op het pictogram als u een afbeelding wilt toevoegen</a:t>
            </a:r>
            <a:endParaRPr lang="nl-NL" dirty="0"/>
          </a:p>
        </p:txBody>
      </p:sp>
      <p:sp>
        <p:nvSpPr>
          <p:cNvPr id="4" name="Titel 9">
            <a:extLst>
              <a:ext uri="{FF2B5EF4-FFF2-40B4-BE49-F238E27FC236}">
                <a16:creationId xmlns:a16="http://schemas.microsoft.com/office/drawing/2014/main" id="{72F753BD-E71D-5E98-CDDF-461B41CB41E0}"/>
              </a:ext>
            </a:extLst>
          </p:cNvPr>
          <p:cNvSpPr>
            <a:spLocks noGrp="1"/>
          </p:cNvSpPr>
          <p:nvPr>
            <p:ph type="title"/>
          </p:nvPr>
        </p:nvSpPr>
        <p:spPr>
          <a:xfrm>
            <a:off x="281987" y="320246"/>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691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pagina 12pt blauw">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65BE8E4A-ADD0-9A80-8673-09C8A92D448A}"/>
              </a:ext>
            </a:extLst>
          </p:cNvPr>
          <p:cNvSpPr/>
          <p:nvPr userDrawn="1"/>
        </p:nvSpPr>
        <p:spPr>
          <a:xfrm>
            <a:off x="0" y="0"/>
            <a:ext cx="12192000" cy="6014720"/>
          </a:xfrm>
          <a:prstGeom prst="rect">
            <a:avLst/>
          </a:prstGeom>
          <a:solidFill>
            <a:srgbClr val="D2F4FE"/>
          </a:solidFill>
          <a:ln>
            <a:solidFill>
              <a:srgbClr val="D2F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3" name="Tijdelijke aanduiding voor tekst 7">
            <a:extLst>
              <a:ext uri="{FF2B5EF4-FFF2-40B4-BE49-F238E27FC236}">
                <a16:creationId xmlns:a16="http://schemas.microsoft.com/office/drawing/2014/main" id="{F150BCB3-38E1-E55D-764D-A8ABC5E5B442}"/>
              </a:ext>
            </a:extLst>
          </p:cNvPr>
          <p:cNvSpPr>
            <a:spLocks noGrp="1"/>
          </p:cNvSpPr>
          <p:nvPr>
            <p:ph type="body" sz="quarter" idx="13"/>
          </p:nvPr>
        </p:nvSpPr>
        <p:spPr>
          <a:xfrm>
            <a:off x="283535" y="767488"/>
            <a:ext cx="11565028"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tel 9">
            <a:extLst>
              <a:ext uri="{FF2B5EF4-FFF2-40B4-BE49-F238E27FC236}">
                <a16:creationId xmlns:a16="http://schemas.microsoft.com/office/drawing/2014/main" id="{BC8D3124-D54C-8DFA-2832-4CBDD87F777A}"/>
              </a:ext>
            </a:extLst>
          </p:cNvPr>
          <p:cNvSpPr>
            <a:spLocks noGrp="1"/>
          </p:cNvSpPr>
          <p:nvPr>
            <p:ph type="title"/>
          </p:nvPr>
        </p:nvSpPr>
        <p:spPr>
          <a:xfrm>
            <a:off x="281987" y="320246"/>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42725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pagina 12pt Gee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08C91C-71F8-BF9E-D4D5-5D21F2705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24094"/>
            <a:ext cx="11430000" cy="6013374"/>
          </a:xfrm>
          <a:prstGeom prst="rect">
            <a:avLst/>
          </a:prstGeom>
        </p:spPr>
      </p:pic>
      <p:pic>
        <p:nvPicPr>
          <p:cNvPr id="8" name="Afbeelding 7">
            <a:extLst>
              <a:ext uri="{FF2B5EF4-FFF2-40B4-BE49-F238E27FC236}">
                <a16:creationId xmlns:a16="http://schemas.microsoft.com/office/drawing/2014/main" id="{5235E376-A3C4-9769-522E-4BF523501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24094"/>
            <a:ext cx="11430000" cy="6013374"/>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83CE8DC3-D38E-755F-7F61-51DE6E3229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 y="24094"/>
            <a:ext cx="11430000" cy="6013374"/>
          </a:xfrm>
          <a:prstGeom prst="rect">
            <a:avLst/>
          </a:prstGeom>
        </p:spPr>
      </p:pic>
      <p:pic>
        <p:nvPicPr>
          <p:cNvPr id="15" name="Afbeelding 14">
            <a:extLst>
              <a:ext uri="{FF2B5EF4-FFF2-40B4-BE49-F238E27FC236}">
                <a16:creationId xmlns:a16="http://schemas.microsoft.com/office/drawing/2014/main" id="{CA8E4462-F22F-FC8E-3FFC-CC185086136B}"/>
              </a:ext>
            </a:extLst>
          </p:cNvPr>
          <p:cNvPicPr>
            <a:picLocks noChangeAspect="1"/>
          </p:cNvPicPr>
          <p:nvPr userDrawn="1"/>
        </p:nvPicPr>
        <p:blipFill>
          <a:blip r:embed="rId5">
            <a:alphaModFix amt="15000"/>
            <a:extLst>
              <a:ext uri="{28A0092B-C50C-407E-A947-70E740481C1C}">
                <a14:useLocalDpi xmlns:a14="http://schemas.microsoft.com/office/drawing/2010/main" val="0"/>
              </a:ext>
            </a:extLst>
          </a:blip>
          <a:stretch>
            <a:fillRect/>
          </a:stretch>
        </p:blipFill>
        <p:spPr>
          <a:xfrm>
            <a:off x="762000" y="24094"/>
            <a:ext cx="11430000" cy="6013374"/>
          </a:xfrm>
          <a:prstGeom prst="rect">
            <a:avLst/>
          </a:prstGeom>
        </p:spPr>
      </p:pic>
      <p:pic>
        <p:nvPicPr>
          <p:cNvPr id="17" name="Afbeelding 16">
            <a:extLst>
              <a:ext uri="{FF2B5EF4-FFF2-40B4-BE49-F238E27FC236}">
                <a16:creationId xmlns:a16="http://schemas.microsoft.com/office/drawing/2014/main" id="{96C1A450-6BD2-59BC-4B84-7B9097FF45DB}"/>
              </a:ext>
            </a:extLst>
          </p:cNvPr>
          <p:cNvPicPr>
            <a:picLocks noChangeAspect="1"/>
          </p:cNvPicPr>
          <p:nvPr userDrawn="1"/>
        </p:nvPicPr>
        <p:blipFill>
          <a:blip r:embed="rId6">
            <a:alphaModFix amt="35000"/>
            <a:extLst>
              <a:ext uri="{28A0092B-C50C-407E-A947-70E740481C1C}">
                <a14:useLocalDpi xmlns:a14="http://schemas.microsoft.com/office/drawing/2010/main" val="0"/>
              </a:ext>
            </a:extLst>
          </a:blip>
          <a:stretch>
            <a:fillRect/>
          </a:stretch>
        </p:blipFill>
        <p:spPr>
          <a:xfrm>
            <a:off x="762000" y="0"/>
            <a:ext cx="11430000" cy="6013374"/>
          </a:xfrm>
          <a:prstGeom prst="rect">
            <a:avLst/>
          </a:prstGeom>
        </p:spPr>
      </p:pic>
      <p:sp>
        <p:nvSpPr>
          <p:cNvPr id="18" name="Tijdelijke aanduiding voor tekst 7">
            <a:extLst>
              <a:ext uri="{FF2B5EF4-FFF2-40B4-BE49-F238E27FC236}">
                <a16:creationId xmlns:a16="http://schemas.microsoft.com/office/drawing/2014/main" id="{B0E2C9D6-EB68-5D76-BB38-168AACE03F97}"/>
              </a:ext>
            </a:extLst>
          </p:cNvPr>
          <p:cNvSpPr>
            <a:spLocks noGrp="1"/>
          </p:cNvSpPr>
          <p:nvPr>
            <p:ph type="body" sz="quarter" idx="12"/>
          </p:nvPr>
        </p:nvSpPr>
        <p:spPr>
          <a:xfrm>
            <a:off x="283535" y="767488"/>
            <a:ext cx="11580418" cy="4960212"/>
          </a:xfrm>
        </p:spPr>
        <p:txBody>
          <a:bodyPr>
            <a:normAutofit/>
          </a:bodyPr>
          <a:lstStyle>
            <a:lvl1pPr marL="0" indent="0">
              <a:buNone/>
              <a:defRPr sz="1200">
                <a:solidFill>
                  <a:srgbClr val="134292"/>
                </a:solidFill>
              </a:defRPr>
            </a:lvl1pPr>
            <a:lvl2pPr>
              <a:defRPr sz="1200">
                <a:solidFill>
                  <a:srgbClr val="134292"/>
                </a:solidFill>
              </a:defRPr>
            </a:lvl2pPr>
            <a:lvl3pPr>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9" name="Titel 9">
            <a:extLst>
              <a:ext uri="{FF2B5EF4-FFF2-40B4-BE49-F238E27FC236}">
                <a16:creationId xmlns:a16="http://schemas.microsoft.com/office/drawing/2014/main" id="{CDDF1CC1-D1A7-CD66-7E9E-5A520B34BDCD}"/>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26900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1+#ppt_w/2"/>
                                          </p:val>
                                        </p:tav>
                                        <p:tav tm="100000">
                                          <p:val>
                                            <p:strVal val="#ppt_x"/>
                                          </p:val>
                                        </p:tav>
                                      </p:tavLst>
                                    </p:anim>
                                    <p:anim calcmode="lin" valueType="num">
                                      <p:cBhvr additive="base">
                                        <p:cTn id="20" dur="75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1+#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titel midde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4" name="Tijdelijke aanduiding voor afbeelding 3">
            <a:extLst>
              <a:ext uri="{FF2B5EF4-FFF2-40B4-BE49-F238E27FC236}">
                <a16:creationId xmlns:a16="http://schemas.microsoft.com/office/drawing/2014/main" id="{2C5FE8BE-A6FC-FAFB-5562-2E0003554082}"/>
              </a:ext>
            </a:extLst>
          </p:cNvPr>
          <p:cNvSpPr>
            <a:spLocks noGrp="1"/>
          </p:cNvSpPr>
          <p:nvPr>
            <p:ph type="pic" sz="quarter" idx="14"/>
          </p:nvPr>
        </p:nvSpPr>
        <p:spPr>
          <a:xfrm>
            <a:off x="0" y="758241"/>
            <a:ext cx="12191999" cy="5155514"/>
          </a:xfrm>
        </p:spPr>
        <p:txBody>
          <a:bodyPr/>
          <a:lstStyle/>
          <a:p>
            <a:r>
              <a:rPr lang="nl-NL"/>
              <a:t>Klik op het pictogram als u een afbeelding wilt toevoegen</a:t>
            </a:r>
          </a:p>
        </p:txBody>
      </p:sp>
      <p:sp>
        <p:nvSpPr>
          <p:cNvPr id="3" name="Titel 9">
            <a:extLst>
              <a:ext uri="{FF2B5EF4-FFF2-40B4-BE49-F238E27FC236}">
                <a16:creationId xmlns:a16="http://schemas.microsoft.com/office/drawing/2014/main" id="{82B93832-A2F4-6DAF-2F6B-FCF003045C5F}"/>
              </a:ext>
            </a:extLst>
          </p:cNvPr>
          <p:cNvSpPr>
            <a:spLocks noGrp="1"/>
          </p:cNvSpPr>
          <p:nvPr>
            <p:ph type="title"/>
          </p:nvPr>
        </p:nvSpPr>
        <p:spPr>
          <a:xfrm>
            <a:off x="283535" y="329494"/>
            <a:ext cx="10515600" cy="428747"/>
          </a:xfrm>
        </p:spPr>
        <p:txBody>
          <a:bodyPr>
            <a:normAutofit/>
          </a:bodyPr>
          <a:lstStyle>
            <a:lvl1pPr algn="ct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24534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to rechts roo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6039644" y="0"/>
            <a:ext cx="112712" cy="600389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a:p>
        </p:txBody>
      </p:sp>
      <p:sp>
        <p:nvSpPr>
          <p:cNvPr id="2" name="Rechthoek 1">
            <a:extLst>
              <a:ext uri="{FF2B5EF4-FFF2-40B4-BE49-F238E27FC236}">
                <a16:creationId xmlns:a16="http://schemas.microsoft.com/office/drawing/2014/main" id="{572B258C-9FDA-8EE9-FDC1-756D038C7E5B}"/>
              </a:ext>
            </a:extLst>
          </p:cNvPr>
          <p:cNvSpPr/>
          <p:nvPr userDrawn="1"/>
        </p:nvSpPr>
        <p:spPr>
          <a:xfrm>
            <a:off x="6152356" y="0"/>
            <a:ext cx="6039643" cy="6014720"/>
          </a:xfrm>
          <a:prstGeom prst="rect">
            <a:avLst/>
          </a:prstGeom>
          <a:solidFill>
            <a:srgbClr val="D2F4FE"/>
          </a:solidFill>
          <a:ln>
            <a:solidFill>
              <a:srgbClr val="D2F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1">
            <a:extLst>
              <a:ext uri="{FF2B5EF4-FFF2-40B4-BE49-F238E27FC236}">
                <a16:creationId xmlns:a16="http://schemas.microsoft.com/office/drawing/2014/main" id="{AEB3E555-5E1F-3C0D-48B4-49A899A9E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8C7961F6-24D2-FA40-D8E1-4A45C1ED8C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5CE72480-C9EF-47A9-9D1B-694FDCF8BA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0" name="Tijdelijke aanduiding voor tekst 7">
            <a:extLst>
              <a:ext uri="{FF2B5EF4-FFF2-40B4-BE49-F238E27FC236}">
                <a16:creationId xmlns:a16="http://schemas.microsoft.com/office/drawing/2014/main" id="{324FAB38-7A5D-FCE7-32C3-3C5C8CDC8F1B}"/>
              </a:ext>
            </a:extLst>
          </p:cNvPr>
          <p:cNvSpPr>
            <a:spLocks noGrp="1"/>
          </p:cNvSpPr>
          <p:nvPr>
            <p:ph type="body" sz="quarter" idx="14" hasCustomPrompt="1"/>
          </p:nvPr>
        </p:nvSpPr>
        <p:spPr>
          <a:xfrm>
            <a:off x="6488474" y="758241"/>
            <a:ext cx="5311052" cy="4960212"/>
          </a:xfrm>
        </p:spPr>
        <p:txBody>
          <a:bodyPr anchor="ctr">
            <a:normAutofit/>
          </a:bodyPr>
          <a:lstStyle>
            <a:lvl1pPr marL="0" indent="0">
              <a:lnSpc>
                <a:spcPct val="100000"/>
              </a:lnSpc>
              <a:buNone/>
              <a:defRPr sz="1400" baseline="0">
                <a:solidFill>
                  <a:srgbClr val="134292"/>
                </a:solidFill>
              </a:defRPr>
            </a:lvl1pPr>
            <a:lvl2pPr>
              <a:lnSpc>
                <a:spcPct val="100000"/>
              </a:lnSpc>
              <a:defRPr sz="1400" baseline="0">
                <a:solidFill>
                  <a:srgbClr val="134292"/>
                </a:solidFill>
              </a:defRPr>
            </a:lvl2pPr>
            <a:lvl3pPr>
              <a:lnSpc>
                <a:spcPct val="100000"/>
              </a:lnSpc>
              <a:defRPr sz="1400" baseline="0">
                <a:solidFill>
                  <a:srgbClr val="134292"/>
                </a:solidFill>
              </a:defRPr>
            </a:lvl3pPr>
            <a:lvl4pPr>
              <a:lnSpc>
                <a:spcPct val="100000"/>
              </a:lnSpc>
              <a:defRPr sz="1400" baseline="0">
                <a:solidFill>
                  <a:srgbClr val="134292"/>
                </a:solidFill>
              </a:defRPr>
            </a:lvl4pPr>
            <a:lvl5pPr>
              <a:lnSpc>
                <a:spcPct val="100000"/>
              </a:lnSpc>
              <a:defRPr sz="1400" baseline="0">
                <a:solidFill>
                  <a:srgbClr val="134292"/>
                </a:solidFill>
              </a:defRPr>
            </a:lvl5pPr>
          </a:lstStyle>
          <a:p>
            <a:pPr lvl="0"/>
            <a:r>
              <a:rPr lang="nl-NL" dirty="0"/>
              <a:t>Klikken om de tekststijl van het model te </a:t>
            </a:r>
            <a:r>
              <a:rPr lang="nl-NL" dirty="0" err="1"/>
              <a:t>beweken</a:t>
            </a:r>
            <a:endParaRPr lang="nl-NL" dirty="0"/>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tekst 7">
            <a:extLst>
              <a:ext uri="{FF2B5EF4-FFF2-40B4-BE49-F238E27FC236}">
                <a16:creationId xmlns:a16="http://schemas.microsoft.com/office/drawing/2014/main" id="{C0149853-22D7-D2E1-D623-CD8989DB8A1C}"/>
              </a:ext>
            </a:extLst>
          </p:cNvPr>
          <p:cNvSpPr>
            <a:spLocks noGrp="1"/>
          </p:cNvSpPr>
          <p:nvPr>
            <p:ph type="body" sz="quarter" idx="12"/>
          </p:nvPr>
        </p:nvSpPr>
        <p:spPr>
          <a:xfrm>
            <a:off x="283535" y="767488"/>
            <a:ext cx="5613991"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9">
            <a:extLst>
              <a:ext uri="{FF2B5EF4-FFF2-40B4-BE49-F238E27FC236}">
                <a16:creationId xmlns:a16="http://schemas.microsoft.com/office/drawing/2014/main" id="{1A68A345-6BB6-F8ED-7678-159AA4071F55}"/>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1188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Voordeel nadeel">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6039644" y="0"/>
            <a:ext cx="112712" cy="600389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a:p>
        </p:txBody>
      </p:sp>
      <p:sp>
        <p:nvSpPr>
          <p:cNvPr id="2" name="Rechthoek 1">
            <a:extLst>
              <a:ext uri="{FF2B5EF4-FFF2-40B4-BE49-F238E27FC236}">
                <a16:creationId xmlns:a16="http://schemas.microsoft.com/office/drawing/2014/main" id="{572B258C-9FDA-8EE9-FDC1-756D038C7E5B}"/>
              </a:ext>
            </a:extLst>
          </p:cNvPr>
          <p:cNvSpPr/>
          <p:nvPr userDrawn="1"/>
        </p:nvSpPr>
        <p:spPr>
          <a:xfrm>
            <a:off x="6152356" y="0"/>
            <a:ext cx="6039643" cy="6014720"/>
          </a:xfrm>
          <a:prstGeom prst="rect">
            <a:avLst/>
          </a:prstGeom>
          <a:solidFill>
            <a:srgbClr val="D2F4FE"/>
          </a:solidFill>
          <a:ln>
            <a:solidFill>
              <a:srgbClr val="D2F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1">
            <a:extLst>
              <a:ext uri="{FF2B5EF4-FFF2-40B4-BE49-F238E27FC236}">
                <a16:creationId xmlns:a16="http://schemas.microsoft.com/office/drawing/2014/main" id="{AEB3E555-5E1F-3C0D-48B4-49A899A9E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8C7961F6-24D2-FA40-D8E1-4A45C1ED8C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5CE72480-C9EF-47A9-9D1B-694FDCF8BA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3" name="Tijdelijke aanduiding voor tekst 7">
            <a:extLst>
              <a:ext uri="{FF2B5EF4-FFF2-40B4-BE49-F238E27FC236}">
                <a16:creationId xmlns:a16="http://schemas.microsoft.com/office/drawing/2014/main" id="{C0149853-22D7-D2E1-D623-CD8989DB8A1C}"/>
              </a:ext>
            </a:extLst>
          </p:cNvPr>
          <p:cNvSpPr>
            <a:spLocks noGrp="1"/>
          </p:cNvSpPr>
          <p:nvPr>
            <p:ph type="body" sz="quarter" idx="12"/>
          </p:nvPr>
        </p:nvSpPr>
        <p:spPr>
          <a:xfrm>
            <a:off x="283535" y="767488"/>
            <a:ext cx="5613991"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tekst 7">
            <a:extLst>
              <a:ext uri="{FF2B5EF4-FFF2-40B4-BE49-F238E27FC236}">
                <a16:creationId xmlns:a16="http://schemas.microsoft.com/office/drawing/2014/main" id="{216608EB-68D2-DA1B-0ECC-48E73AABB02A}"/>
              </a:ext>
            </a:extLst>
          </p:cNvPr>
          <p:cNvSpPr>
            <a:spLocks noGrp="1"/>
          </p:cNvSpPr>
          <p:nvPr>
            <p:ph type="body" sz="quarter" idx="13"/>
          </p:nvPr>
        </p:nvSpPr>
        <p:spPr>
          <a:xfrm>
            <a:off x="6365181" y="776735"/>
            <a:ext cx="5613991"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a:extLst>
              <a:ext uri="{FF2B5EF4-FFF2-40B4-BE49-F238E27FC236}">
                <a16:creationId xmlns:a16="http://schemas.microsoft.com/office/drawing/2014/main" id="{2117D213-83A7-D3CE-297F-8AC3732DCDF5}"/>
              </a:ext>
            </a:extLst>
          </p:cNvPr>
          <p:cNvSpPr>
            <a:spLocks noGrp="1"/>
          </p:cNvSpPr>
          <p:nvPr>
            <p:ph type="title"/>
          </p:nvPr>
        </p:nvSpPr>
        <p:spPr>
          <a:xfrm>
            <a:off x="283535" y="329494"/>
            <a:ext cx="5613991" cy="428747"/>
          </a:xfrm>
        </p:spPr>
        <p:txBody>
          <a:bodyPr>
            <a:normAutofit/>
          </a:bodyPr>
          <a:lstStyle>
            <a:lvl1pPr>
              <a:defRPr sz="2400" b="1">
                <a:solidFill>
                  <a:srgbClr val="134292"/>
                </a:solidFill>
              </a:defRPr>
            </a:lvl1pPr>
          </a:lstStyle>
          <a:p>
            <a:r>
              <a:rPr lang="nl-NL"/>
              <a:t>Klik om de stijl te bewerken</a:t>
            </a:r>
            <a:endParaRPr lang="nl-NL" dirty="0"/>
          </a:p>
        </p:txBody>
      </p:sp>
      <p:sp>
        <p:nvSpPr>
          <p:cNvPr id="17" name="Tijdelijke aanduiding voor tekst 7">
            <a:extLst>
              <a:ext uri="{FF2B5EF4-FFF2-40B4-BE49-F238E27FC236}">
                <a16:creationId xmlns:a16="http://schemas.microsoft.com/office/drawing/2014/main" id="{5C412877-32C3-AD01-7E8F-9E8AF3A869DE}"/>
              </a:ext>
            </a:extLst>
          </p:cNvPr>
          <p:cNvSpPr>
            <a:spLocks noGrp="1"/>
          </p:cNvSpPr>
          <p:nvPr>
            <p:ph type="body" sz="quarter" idx="14" hasCustomPrompt="1"/>
          </p:nvPr>
        </p:nvSpPr>
        <p:spPr>
          <a:xfrm>
            <a:off x="6365180" y="352668"/>
            <a:ext cx="5613991" cy="414820"/>
          </a:xfrm>
        </p:spPr>
        <p:txBody>
          <a:bodyPr>
            <a:noAutofit/>
          </a:bodyPr>
          <a:lstStyle>
            <a:lvl1pPr marL="0" indent="0">
              <a:buFontTx/>
              <a:buNone/>
              <a:defRPr sz="2400" b="1">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dirty="0"/>
              <a:t>Titel</a:t>
            </a:r>
          </a:p>
        </p:txBody>
      </p:sp>
    </p:spTree>
    <p:extLst>
      <p:ext uri="{BB962C8B-B14F-4D97-AF65-F5344CB8AC3E}">
        <p14:creationId xmlns:p14="http://schemas.microsoft.com/office/powerpoint/2010/main" val="31731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ak op afbeelding 2">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F6D80BB-AAE1-252F-83D4-237E62E3C4D7}"/>
              </a:ext>
            </a:extLst>
          </p:cNvPr>
          <p:cNvSpPr/>
          <p:nvPr userDrawn="1"/>
        </p:nvSpPr>
        <p:spPr>
          <a:xfrm>
            <a:off x="0" y="-15658"/>
            <a:ext cx="269786" cy="6045582"/>
          </a:xfrm>
          <a:prstGeom prst="rect">
            <a:avLst/>
          </a:prstGeom>
          <a:solidFill>
            <a:schemeClr val="accent4"/>
          </a:solidFill>
          <a:ln w="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3200">
              <a:ln>
                <a:noFill/>
              </a:ln>
            </a:endParaRPr>
          </a:p>
        </p:txBody>
      </p:sp>
      <p:sp>
        <p:nvSpPr>
          <p:cNvPr id="6" name="Tijdelijke aanduiding voor afbeelding 9">
            <a:extLst>
              <a:ext uri="{FF2B5EF4-FFF2-40B4-BE49-F238E27FC236}">
                <a16:creationId xmlns:a16="http://schemas.microsoft.com/office/drawing/2014/main" id="{2FCFAD92-C239-06CC-5B66-1B635290CFD0}"/>
              </a:ext>
              <a:ext uri="{C183D7F6-B498-43B3-948B-1728B52AA6E4}">
                <adec:decorative xmlns:adec="http://schemas.microsoft.com/office/drawing/2017/decorative" val="1"/>
              </a:ext>
            </a:extLst>
          </p:cNvPr>
          <p:cNvSpPr>
            <a:spLocks noGrp="1"/>
          </p:cNvSpPr>
          <p:nvPr>
            <p:ph type="pic" sz="quarter" idx="10"/>
          </p:nvPr>
        </p:nvSpPr>
        <p:spPr>
          <a:xfrm>
            <a:off x="269786" y="0"/>
            <a:ext cx="11922214" cy="6029924"/>
          </a:xfrm>
        </p:spPr>
        <p:txBody>
          <a:bodyPr/>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7">
            <a:extLst>
              <a:ext uri="{FF2B5EF4-FFF2-40B4-BE49-F238E27FC236}">
                <a16:creationId xmlns:a16="http://schemas.microsoft.com/office/drawing/2014/main" id="{38832F97-5910-AC3B-E8B1-7A1A99DF1754}"/>
              </a:ext>
            </a:extLst>
          </p:cNvPr>
          <p:cNvSpPr>
            <a:spLocks noGrp="1"/>
          </p:cNvSpPr>
          <p:nvPr>
            <p:ph type="body" sz="quarter" idx="14"/>
          </p:nvPr>
        </p:nvSpPr>
        <p:spPr>
          <a:xfrm>
            <a:off x="1117600" y="1977448"/>
            <a:ext cx="4858328" cy="2075028"/>
          </a:xfrm>
          <a:solidFill>
            <a:schemeClr val="bg1"/>
          </a:solidFill>
          <a:ln>
            <a:noFill/>
            <a:prstDash val="sysDot"/>
            <a:extLst>
              <a:ext uri="{C807C97D-BFC1-408E-A445-0C87EB9F89A2}">
                <ask:lineSketchStyleProps xmlns:ask="http://schemas.microsoft.com/office/drawing/2018/sketchyshapes" sd="1219033472">
                  <a:custGeom>
                    <a:avLst/>
                    <a:gdLst>
                      <a:gd name="connsiteX0" fmla="*/ 0 w 5311052"/>
                      <a:gd name="connsiteY0" fmla="*/ 0 h 2075028"/>
                      <a:gd name="connsiteX1" fmla="*/ 5311052 w 5311052"/>
                      <a:gd name="connsiteY1" fmla="*/ 0 h 2075028"/>
                      <a:gd name="connsiteX2" fmla="*/ 5311052 w 5311052"/>
                      <a:gd name="connsiteY2" fmla="*/ 2075028 h 2075028"/>
                      <a:gd name="connsiteX3" fmla="*/ 0 w 5311052"/>
                      <a:gd name="connsiteY3" fmla="*/ 2075028 h 2075028"/>
                      <a:gd name="connsiteX4" fmla="*/ 0 w 5311052"/>
                      <a:gd name="connsiteY4" fmla="*/ 0 h 207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052" h="2075028" fill="none" extrusionOk="0">
                        <a:moveTo>
                          <a:pt x="0" y="0"/>
                        </a:moveTo>
                        <a:cubicBezTo>
                          <a:pt x="1594114" y="-49533"/>
                          <a:pt x="3646450" y="-14809"/>
                          <a:pt x="5311052" y="0"/>
                        </a:cubicBezTo>
                        <a:cubicBezTo>
                          <a:pt x="5398691" y="577081"/>
                          <a:pt x="5238373" y="1152858"/>
                          <a:pt x="5311052" y="2075028"/>
                        </a:cubicBezTo>
                        <a:cubicBezTo>
                          <a:pt x="4383059" y="2026797"/>
                          <a:pt x="2448808" y="2159483"/>
                          <a:pt x="0" y="2075028"/>
                        </a:cubicBezTo>
                        <a:cubicBezTo>
                          <a:pt x="-38581" y="1091402"/>
                          <a:pt x="63341" y="1006058"/>
                          <a:pt x="0" y="0"/>
                        </a:cubicBezTo>
                        <a:close/>
                      </a:path>
                      <a:path w="5311052" h="2075028" stroke="0" extrusionOk="0">
                        <a:moveTo>
                          <a:pt x="0" y="0"/>
                        </a:moveTo>
                        <a:cubicBezTo>
                          <a:pt x="1256766" y="118645"/>
                          <a:pt x="2927140" y="116012"/>
                          <a:pt x="5311052" y="0"/>
                        </a:cubicBezTo>
                        <a:cubicBezTo>
                          <a:pt x="5178170" y="251811"/>
                          <a:pt x="5396003" y="1374014"/>
                          <a:pt x="5311052" y="2075028"/>
                        </a:cubicBezTo>
                        <a:cubicBezTo>
                          <a:pt x="4071311" y="2209628"/>
                          <a:pt x="2521141" y="1917832"/>
                          <a:pt x="0" y="2075028"/>
                        </a:cubicBezTo>
                        <a:cubicBezTo>
                          <a:pt x="-20187" y="1275618"/>
                          <a:pt x="-152480" y="495111"/>
                          <a:pt x="0" y="0"/>
                        </a:cubicBezTo>
                        <a:close/>
                      </a:path>
                    </a:pathLst>
                  </a:custGeom>
                  <ask:type>
                    <ask:lineSketchNone/>
                  </ask:type>
                </ask:lineSketchStyleProps>
              </a:ext>
            </a:extLst>
          </a:ln>
          <a:effectLst>
            <a:outerShdw blurRad="308063" dist="121730" dir="4260000" algn="tl" rotWithShape="0">
              <a:prstClr val="black">
                <a:alpha val="40000"/>
              </a:prstClr>
            </a:outerShdw>
            <a:softEdge rad="0"/>
          </a:effectLst>
        </p:spPr>
        <p:txBody>
          <a:bodyPr wrap="square" tIns="108000" bIns="108000" anchor="ctr">
            <a:spAutoFit/>
          </a:bodyPr>
          <a:lstStyle>
            <a:lvl1pPr marL="0" indent="0">
              <a:lnSpc>
                <a:spcPct val="100000"/>
              </a:lnSpc>
              <a:buNone/>
              <a:defRPr sz="2400" b="1">
                <a:solidFill>
                  <a:srgbClr val="134292"/>
                </a:solidFill>
              </a:defRPr>
            </a:lvl1pPr>
            <a:lvl2pPr>
              <a:lnSpc>
                <a:spcPct val="100000"/>
              </a:lnSpc>
              <a:defRPr sz="2000"/>
            </a:lvl2pPr>
            <a:lvl3pPr>
              <a:lnSpc>
                <a:spcPct val="100000"/>
              </a:lnSpc>
              <a:defRPr sz="1200"/>
            </a:lvl3pPr>
            <a:lvl4pPr>
              <a:lnSpc>
                <a:spcPct val="100000"/>
              </a:lnSpc>
              <a:defRPr sz="1200"/>
            </a:lvl4pPr>
            <a:lvl5pPr>
              <a:lnSpc>
                <a:spcPct val="100000"/>
              </a:lnSpc>
              <a:defRPr sz="1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678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 rechts geel">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6096000" y="-15658"/>
            <a:ext cx="6096000" cy="6034148"/>
          </a:xfrm>
          <a:prstGeom prst="rect">
            <a:avLst/>
          </a:prstGeom>
          <a:solidFill>
            <a:schemeClr val="accent4"/>
          </a:solidFill>
          <a:ln w="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3200"/>
          </a:p>
        </p:txBody>
      </p:sp>
      <p:sp>
        <p:nvSpPr>
          <p:cNvPr id="3" name="Tijdelijke aanduiding voor afbeelding 2">
            <a:extLst>
              <a:ext uri="{FF2B5EF4-FFF2-40B4-BE49-F238E27FC236}">
                <a16:creationId xmlns:a16="http://schemas.microsoft.com/office/drawing/2014/main" id="{24DFE2FF-024B-4C72-0290-A93DD0F44AC1}"/>
              </a:ext>
              <a:ext uri="{C183D7F6-B498-43B3-948B-1728B52AA6E4}">
                <adec:decorative xmlns:adec="http://schemas.microsoft.com/office/drawing/2017/decorative" val="1"/>
              </a:ext>
            </a:extLst>
          </p:cNvPr>
          <p:cNvSpPr>
            <a:spLocks noGrp="1"/>
          </p:cNvSpPr>
          <p:nvPr>
            <p:ph type="pic" sz="quarter" idx="10"/>
          </p:nvPr>
        </p:nvSpPr>
        <p:spPr>
          <a:xfrm>
            <a:off x="6208713" y="0"/>
            <a:ext cx="5983287" cy="2942781"/>
          </a:xfrm>
        </p:spPr>
        <p:txBody>
          <a:bodyPr/>
          <a:lstStyle/>
          <a:p>
            <a:r>
              <a:rPr lang="nl-NL"/>
              <a:t>Klik op het pictogram als u een afbeelding wilt toevoegen</a:t>
            </a:r>
            <a:endParaRPr lang="nl-NL" dirty="0"/>
          </a:p>
        </p:txBody>
      </p:sp>
      <p:sp>
        <p:nvSpPr>
          <p:cNvPr id="4" name="Tijdelijke aanduiding voor afbeelding 2">
            <a:extLst>
              <a:ext uri="{FF2B5EF4-FFF2-40B4-BE49-F238E27FC236}">
                <a16:creationId xmlns:a16="http://schemas.microsoft.com/office/drawing/2014/main" id="{198DABD7-B584-3633-2F9E-C5E373F37DA2}"/>
              </a:ext>
              <a:ext uri="{C183D7F6-B498-43B3-948B-1728B52AA6E4}">
                <adec:decorative xmlns:adec="http://schemas.microsoft.com/office/drawing/2017/decorative" val="1"/>
              </a:ext>
            </a:extLst>
          </p:cNvPr>
          <p:cNvSpPr>
            <a:spLocks noGrp="1"/>
          </p:cNvSpPr>
          <p:nvPr>
            <p:ph type="pic" sz="quarter" idx="11"/>
          </p:nvPr>
        </p:nvSpPr>
        <p:spPr>
          <a:xfrm>
            <a:off x="6195925" y="3075709"/>
            <a:ext cx="5983287" cy="2942781"/>
          </a:xfrm>
        </p:spPr>
        <p:txBody>
          <a:bodyPr/>
          <a:lstStyle/>
          <a:p>
            <a:r>
              <a:rPr lang="nl-NL"/>
              <a:t>Klik op het pictogram als u een afbeelding wilt toevoegen</a:t>
            </a:r>
            <a:endParaRPr lang="nl-NL" dirty="0"/>
          </a:p>
        </p:txBody>
      </p:sp>
      <p:sp>
        <p:nvSpPr>
          <p:cNvPr id="5" name="Tijdelijke aanduiding voor tekst 7">
            <a:extLst>
              <a:ext uri="{FF2B5EF4-FFF2-40B4-BE49-F238E27FC236}">
                <a16:creationId xmlns:a16="http://schemas.microsoft.com/office/drawing/2014/main" id="{4F78A336-C638-0A3D-7132-9CA7E0BD9159}"/>
              </a:ext>
            </a:extLst>
          </p:cNvPr>
          <p:cNvSpPr>
            <a:spLocks noGrp="1"/>
          </p:cNvSpPr>
          <p:nvPr>
            <p:ph type="body" sz="quarter" idx="12"/>
          </p:nvPr>
        </p:nvSpPr>
        <p:spPr>
          <a:xfrm>
            <a:off x="283535" y="767488"/>
            <a:ext cx="5613991" cy="4960212"/>
          </a:xfrm>
        </p:spPr>
        <p:txBody>
          <a:bodyPr/>
          <a:lstStyle>
            <a:lvl1pPr marL="285750" indent="-285750">
              <a:buFontTx/>
              <a:buBlip>
                <a:blip r:embed="rId2"/>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9">
            <a:extLst>
              <a:ext uri="{FF2B5EF4-FFF2-40B4-BE49-F238E27FC236}">
                <a16:creationId xmlns:a16="http://schemas.microsoft.com/office/drawing/2014/main" id="{3B3D764C-52EA-3D87-D637-6066BE6DCC7C}"/>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410375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to rechts geel 1 midd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6096000" y="-15658"/>
            <a:ext cx="6096000" cy="6034148"/>
          </a:xfrm>
          <a:prstGeom prst="rect">
            <a:avLst/>
          </a:prstGeom>
          <a:solidFill>
            <a:schemeClr val="accent4"/>
          </a:solidFill>
          <a:ln w="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3200"/>
          </a:p>
        </p:txBody>
      </p:sp>
      <p:sp>
        <p:nvSpPr>
          <p:cNvPr id="3" name="Tijdelijke aanduiding voor afbeelding 2">
            <a:extLst>
              <a:ext uri="{FF2B5EF4-FFF2-40B4-BE49-F238E27FC236}">
                <a16:creationId xmlns:a16="http://schemas.microsoft.com/office/drawing/2014/main" id="{24DFE2FF-024B-4C72-0290-A93DD0F44AC1}"/>
              </a:ext>
              <a:ext uri="{C183D7F6-B498-43B3-948B-1728B52AA6E4}">
                <adec:decorative xmlns:adec="http://schemas.microsoft.com/office/drawing/2017/decorative" val="1"/>
              </a:ext>
            </a:extLst>
          </p:cNvPr>
          <p:cNvSpPr>
            <a:spLocks noGrp="1"/>
          </p:cNvSpPr>
          <p:nvPr>
            <p:ph type="pic" sz="quarter" idx="10"/>
          </p:nvPr>
        </p:nvSpPr>
        <p:spPr>
          <a:xfrm>
            <a:off x="6208713" y="1530025"/>
            <a:ext cx="5983287" cy="2942781"/>
          </a:xfrm>
        </p:spPr>
        <p:txBody>
          <a:bodyPr/>
          <a:lstStyle/>
          <a:p>
            <a:r>
              <a:rPr lang="nl-NL"/>
              <a:t>Klik op het pictogram als u een afbeelding wilt toevoegen</a:t>
            </a:r>
            <a:endParaRPr lang="nl-NL" dirty="0"/>
          </a:p>
        </p:txBody>
      </p:sp>
      <p:sp>
        <p:nvSpPr>
          <p:cNvPr id="5" name="Tijdelijke aanduiding voor tekst 7">
            <a:extLst>
              <a:ext uri="{FF2B5EF4-FFF2-40B4-BE49-F238E27FC236}">
                <a16:creationId xmlns:a16="http://schemas.microsoft.com/office/drawing/2014/main" id="{4F78A336-C638-0A3D-7132-9CA7E0BD9159}"/>
              </a:ext>
            </a:extLst>
          </p:cNvPr>
          <p:cNvSpPr>
            <a:spLocks noGrp="1"/>
          </p:cNvSpPr>
          <p:nvPr>
            <p:ph type="body" sz="quarter" idx="12"/>
          </p:nvPr>
        </p:nvSpPr>
        <p:spPr>
          <a:xfrm>
            <a:off x="283535" y="767488"/>
            <a:ext cx="5613991" cy="4960212"/>
          </a:xfrm>
        </p:spPr>
        <p:txBody>
          <a:bodyPr/>
          <a:lstStyle>
            <a:lvl1pPr marL="285750" indent="-285750">
              <a:buFontTx/>
              <a:buBlip>
                <a:blip r:embed="rId2"/>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9">
            <a:extLst>
              <a:ext uri="{FF2B5EF4-FFF2-40B4-BE49-F238E27FC236}">
                <a16:creationId xmlns:a16="http://schemas.microsoft.com/office/drawing/2014/main" id="{BB0C230A-EFCF-597F-3F58-6613CA391581}"/>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334548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rechts roo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6096000" y="-15658"/>
            <a:ext cx="6096000" cy="60195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a:p>
        </p:txBody>
      </p:sp>
      <p:sp>
        <p:nvSpPr>
          <p:cNvPr id="3" name="Tijdelijke aanduiding voor afbeelding 2">
            <a:extLst>
              <a:ext uri="{FF2B5EF4-FFF2-40B4-BE49-F238E27FC236}">
                <a16:creationId xmlns:a16="http://schemas.microsoft.com/office/drawing/2014/main" id="{24DFE2FF-024B-4C72-0290-A93DD0F44AC1}"/>
              </a:ext>
            </a:extLst>
          </p:cNvPr>
          <p:cNvSpPr>
            <a:spLocks noGrp="1"/>
          </p:cNvSpPr>
          <p:nvPr>
            <p:ph type="pic" sz="quarter" idx="10"/>
          </p:nvPr>
        </p:nvSpPr>
        <p:spPr>
          <a:xfrm>
            <a:off x="6208713" y="0"/>
            <a:ext cx="5983287" cy="6003890"/>
          </a:xfrm>
        </p:spPr>
        <p:txBody>
          <a:bodyPr/>
          <a:lstStyle/>
          <a:p>
            <a:r>
              <a:rPr lang="nl-NL"/>
              <a:t>Klik op het pictogram als u een afbeelding wilt toevoegen</a:t>
            </a:r>
            <a:endParaRPr lang="nl-NL" dirty="0"/>
          </a:p>
        </p:txBody>
      </p:sp>
      <p:sp>
        <p:nvSpPr>
          <p:cNvPr id="2" name="Tijdelijke aanduiding voor tekst 7">
            <a:extLst>
              <a:ext uri="{FF2B5EF4-FFF2-40B4-BE49-F238E27FC236}">
                <a16:creationId xmlns:a16="http://schemas.microsoft.com/office/drawing/2014/main" id="{05ED6C9A-F4BF-DBC0-BAB3-C96316E84AC8}"/>
              </a:ext>
            </a:extLst>
          </p:cNvPr>
          <p:cNvSpPr>
            <a:spLocks noGrp="1"/>
          </p:cNvSpPr>
          <p:nvPr>
            <p:ph type="body" sz="quarter" idx="12"/>
          </p:nvPr>
        </p:nvSpPr>
        <p:spPr>
          <a:xfrm>
            <a:off x="283535" y="767488"/>
            <a:ext cx="5613991" cy="4960212"/>
          </a:xfrm>
        </p:spPr>
        <p:txBody>
          <a:bodyPr/>
          <a:lstStyle>
            <a:lvl1pPr marL="285750" indent="-285750">
              <a:buFontTx/>
              <a:buBlip>
                <a:blip r:embed="rId2"/>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tel 9">
            <a:extLst>
              <a:ext uri="{FF2B5EF4-FFF2-40B4-BE49-F238E27FC236}">
                <a16:creationId xmlns:a16="http://schemas.microsoft.com/office/drawing/2014/main" id="{B8EBC1B9-4D2C-B2D1-168F-E283E7D08CB3}"/>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263737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links geel">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DA45E59A-923C-59F1-405D-B09F5F977105}"/>
              </a:ext>
            </a:extLst>
          </p:cNvPr>
          <p:cNvSpPr/>
          <p:nvPr userDrawn="1"/>
        </p:nvSpPr>
        <p:spPr>
          <a:xfrm>
            <a:off x="0" y="-15658"/>
            <a:ext cx="6096000" cy="60195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a:p>
        </p:txBody>
      </p:sp>
      <p:sp>
        <p:nvSpPr>
          <p:cNvPr id="3" name="Tijdelijke aanduiding voor afbeelding 2">
            <a:extLst>
              <a:ext uri="{FF2B5EF4-FFF2-40B4-BE49-F238E27FC236}">
                <a16:creationId xmlns:a16="http://schemas.microsoft.com/office/drawing/2014/main" id="{24DFE2FF-024B-4C72-0290-A93DD0F44AC1}"/>
              </a:ext>
            </a:extLst>
          </p:cNvPr>
          <p:cNvSpPr>
            <a:spLocks noGrp="1"/>
          </p:cNvSpPr>
          <p:nvPr>
            <p:ph type="pic" sz="quarter" idx="10"/>
          </p:nvPr>
        </p:nvSpPr>
        <p:spPr>
          <a:xfrm>
            <a:off x="0" y="0"/>
            <a:ext cx="5983287" cy="6003890"/>
          </a:xfrm>
        </p:spPr>
        <p:txBody>
          <a:bodyPr/>
          <a:lstStyle/>
          <a:p>
            <a:r>
              <a:rPr lang="nl-NL"/>
              <a:t>Klik op het pictogram als u een afbeelding wilt toevoegen</a:t>
            </a:r>
            <a:endParaRPr lang="nl-NL" dirty="0"/>
          </a:p>
        </p:txBody>
      </p:sp>
      <p:sp>
        <p:nvSpPr>
          <p:cNvPr id="2" name="Tijdelijke aanduiding voor tekst 7">
            <a:extLst>
              <a:ext uri="{FF2B5EF4-FFF2-40B4-BE49-F238E27FC236}">
                <a16:creationId xmlns:a16="http://schemas.microsoft.com/office/drawing/2014/main" id="{89AC7325-970D-6C77-1731-10327437AD3D}"/>
              </a:ext>
            </a:extLst>
          </p:cNvPr>
          <p:cNvSpPr>
            <a:spLocks noGrp="1"/>
          </p:cNvSpPr>
          <p:nvPr>
            <p:ph type="body" sz="quarter" idx="12"/>
          </p:nvPr>
        </p:nvSpPr>
        <p:spPr>
          <a:xfrm>
            <a:off x="6336607" y="767488"/>
            <a:ext cx="5613991" cy="4960212"/>
          </a:xfrm>
        </p:spPr>
        <p:txBody>
          <a:bodyPr/>
          <a:lstStyle>
            <a:lvl1pPr marL="285750" indent="-285750">
              <a:buFontTx/>
              <a:buBlip>
                <a:blip r:embed="rId2"/>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tel 9">
            <a:extLst>
              <a:ext uri="{FF2B5EF4-FFF2-40B4-BE49-F238E27FC236}">
                <a16:creationId xmlns:a16="http://schemas.microsoft.com/office/drawing/2014/main" id="{1B8E928F-8D14-98AC-3E7D-C8BEAC7B054F}"/>
              </a:ext>
            </a:extLst>
          </p:cNvPr>
          <p:cNvSpPr>
            <a:spLocks noGrp="1"/>
          </p:cNvSpPr>
          <p:nvPr>
            <p:ph type="title"/>
          </p:nvPr>
        </p:nvSpPr>
        <p:spPr>
          <a:xfrm>
            <a:off x="6336607" y="338741"/>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283997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pagina 12p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6" name="Tijdelijke aanduiding voor tekst 7">
            <a:extLst>
              <a:ext uri="{FF2B5EF4-FFF2-40B4-BE49-F238E27FC236}">
                <a16:creationId xmlns:a16="http://schemas.microsoft.com/office/drawing/2014/main" id="{ED1096FC-7F3B-5891-D821-3F341DD5D37E}"/>
              </a:ext>
            </a:extLst>
          </p:cNvPr>
          <p:cNvSpPr>
            <a:spLocks noGrp="1"/>
          </p:cNvSpPr>
          <p:nvPr>
            <p:ph type="body" sz="quarter" idx="13"/>
          </p:nvPr>
        </p:nvSpPr>
        <p:spPr>
          <a:xfrm>
            <a:off x="283535" y="767488"/>
            <a:ext cx="11565028"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9">
            <a:extLst>
              <a:ext uri="{FF2B5EF4-FFF2-40B4-BE49-F238E27FC236}">
                <a16:creationId xmlns:a16="http://schemas.microsoft.com/office/drawing/2014/main" id="{2712FAC5-4490-953E-9569-7469F4A3AFAF}"/>
              </a:ext>
            </a:extLst>
          </p:cNvPr>
          <p:cNvSpPr>
            <a:spLocks noGrp="1"/>
          </p:cNvSpPr>
          <p:nvPr>
            <p:ph type="title"/>
          </p:nvPr>
        </p:nvSpPr>
        <p:spPr>
          <a:xfrm>
            <a:off x="283535" y="329494"/>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29753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pagina 12pt icoon LB">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6" name="Tijdelijke aanduiding voor tekst 7">
            <a:extLst>
              <a:ext uri="{FF2B5EF4-FFF2-40B4-BE49-F238E27FC236}">
                <a16:creationId xmlns:a16="http://schemas.microsoft.com/office/drawing/2014/main" id="{ED1096FC-7F3B-5891-D821-3F341DD5D37E}"/>
              </a:ext>
            </a:extLst>
          </p:cNvPr>
          <p:cNvSpPr>
            <a:spLocks noGrp="1"/>
          </p:cNvSpPr>
          <p:nvPr>
            <p:ph type="body" sz="quarter" idx="13"/>
          </p:nvPr>
        </p:nvSpPr>
        <p:spPr>
          <a:xfrm>
            <a:off x="1787949" y="767488"/>
            <a:ext cx="10060613"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B14B9D93-4206-EFE1-00BE-62D0DBBA7F20}"/>
              </a:ext>
            </a:extLst>
          </p:cNvPr>
          <p:cNvSpPr>
            <a:spLocks noGrp="1"/>
          </p:cNvSpPr>
          <p:nvPr>
            <p:ph type="pic" sz="quarter" idx="10"/>
          </p:nvPr>
        </p:nvSpPr>
        <p:spPr>
          <a:xfrm>
            <a:off x="281987" y="320246"/>
            <a:ext cx="1362519" cy="1362456"/>
          </a:xfrm>
        </p:spPr>
        <p:txBody>
          <a:bodyPr/>
          <a:lstStyle/>
          <a:p>
            <a:r>
              <a:rPr lang="nl-NL"/>
              <a:t>Klik op het pictogram als u een afbeelding wilt toevoegen</a:t>
            </a:r>
            <a:endParaRPr lang="nl-NL" dirty="0"/>
          </a:p>
        </p:txBody>
      </p:sp>
      <p:sp>
        <p:nvSpPr>
          <p:cNvPr id="4" name="Titel 9">
            <a:extLst>
              <a:ext uri="{FF2B5EF4-FFF2-40B4-BE49-F238E27FC236}">
                <a16:creationId xmlns:a16="http://schemas.microsoft.com/office/drawing/2014/main" id="{4A91B9CB-E1A3-F0BE-9FF6-DC26420D92C4}"/>
              </a:ext>
            </a:extLst>
          </p:cNvPr>
          <p:cNvSpPr>
            <a:spLocks noGrp="1"/>
          </p:cNvSpPr>
          <p:nvPr>
            <p:ph type="title"/>
          </p:nvPr>
        </p:nvSpPr>
        <p:spPr>
          <a:xfrm>
            <a:off x="1786149" y="320246"/>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11164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kstpagina 12pt icoon RB">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6" name="Tijdelijke aanduiding voor tekst 7">
            <a:extLst>
              <a:ext uri="{FF2B5EF4-FFF2-40B4-BE49-F238E27FC236}">
                <a16:creationId xmlns:a16="http://schemas.microsoft.com/office/drawing/2014/main" id="{ED1096FC-7F3B-5891-D821-3F341DD5D37E}"/>
              </a:ext>
            </a:extLst>
          </p:cNvPr>
          <p:cNvSpPr>
            <a:spLocks noGrp="1"/>
          </p:cNvSpPr>
          <p:nvPr>
            <p:ph type="body" sz="quarter" idx="13"/>
          </p:nvPr>
        </p:nvSpPr>
        <p:spPr>
          <a:xfrm>
            <a:off x="281987" y="767488"/>
            <a:ext cx="11566575"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B14B9D93-4206-EFE1-00BE-62D0DBBA7F20}"/>
              </a:ext>
            </a:extLst>
          </p:cNvPr>
          <p:cNvSpPr>
            <a:spLocks noGrp="1"/>
          </p:cNvSpPr>
          <p:nvPr>
            <p:ph type="pic" sz="quarter" idx="10"/>
          </p:nvPr>
        </p:nvSpPr>
        <p:spPr>
          <a:xfrm>
            <a:off x="10486043" y="320246"/>
            <a:ext cx="1362519" cy="1362456"/>
          </a:xfrm>
        </p:spPr>
        <p:txBody>
          <a:bodyPr/>
          <a:lstStyle/>
          <a:p>
            <a:r>
              <a:rPr lang="nl-NL"/>
              <a:t>Klik op het pictogram als u een afbeelding wilt toevoegen</a:t>
            </a:r>
            <a:endParaRPr lang="nl-NL" dirty="0"/>
          </a:p>
        </p:txBody>
      </p:sp>
      <p:sp>
        <p:nvSpPr>
          <p:cNvPr id="7" name="Titel 9">
            <a:extLst>
              <a:ext uri="{FF2B5EF4-FFF2-40B4-BE49-F238E27FC236}">
                <a16:creationId xmlns:a16="http://schemas.microsoft.com/office/drawing/2014/main" id="{890976A5-C53C-B5E3-CB55-1F662EEDCB51}"/>
              </a:ext>
            </a:extLst>
          </p:cNvPr>
          <p:cNvSpPr>
            <a:spLocks noGrp="1"/>
          </p:cNvSpPr>
          <p:nvPr>
            <p:ph type="title"/>
          </p:nvPr>
        </p:nvSpPr>
        <p:spPr>
          <a:xfrm>
            <a:off x="281987" y="320246"/>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38620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ekstpagina 12pt icoon L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0967B8F-9334-9C5B-468A-614FB20EE2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715" y="836057"/>
            <a:ext cx="9996903" cy="4414800"/>
          </a:xfrm>
          <a:prstGeom prst="rect">
            <a:avLst/>
          </a:prstGeom>
        </p:spPr>
      </p:pic>
      <p:pic>
        <p:nvPicPr>
          <p:cNvPr id="5" name="Afbeelding 4">
            <a:extLst>
              <a:ext uri="{FF2B5EF4-FFF2-40B4-BE49-F238E27FC236}">
                <a16:creationId xmlns:a16="http://schemas.microsoft.com/office/drawing/2014/main" id="{CC51791C-4AC1-5184-3E57-80D7D23EB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7949" y="320246"/>
            <a:ext cx="10735669" cy="4741051"/>
          </a:xfrm>
          <a:prstGeom prst="rect">
            <a:avLst/>
          </a:prstGeom>
        </p:spPr>
      </p:pic>
      <p:pic>
        <p:nvPicPr>
          <p:cNvPr id="6" name="Afbeelding 5">
            <a:extLst>
              <a:ext uri="{FF2B5EF4-FFF2-40B4-BE49-F238E27FC236}">
                <a16:creationId xmlns:a16="http://schemas.microsoft.com/office/drawing/2014/main" id="{E85A8744-766A-1F2F-26D9-2753C5B06B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3601" y="719298"/>
            <a:ext cx="9710017" cy="4288106"/>
          </a:xfrm>
          <a:prstGeom prst="rect">
            <a:avLst/>
          </a:prstGeom>
        </p:spPr>
      </p:pic>
      <p:sp>
        <p:nvSpPr>
          <p:cNvPr id="16" name="Tijdelijke aanduiding voor tekst 7">
            <a:extLst>
              <a:ext uri="{FF2B5EF4-FFF2-40B4-BE49-F238E27FC236}">
                <a16:creationId xmlns:a16="http://schemas.microsoft.com/office/drawing/2014/main" id="{ED1096FC-7F3B-5891-D821-3F341DD5D37E}"/>
              </a:ext>
            </a:extLst>
          </p:cNvPr>
          <p:cNvSpPr>
            <a:spLocks noGrp="1"/>
          </p:cNvSpPr>
          <p:nvPr>
            <p:ph type="body" sz="quarter" idx="13"/>
          </p:nvPr>
        </p:nvSpPr>
        <p:spPr>
          <a:xfrm>
            <a:off x="281987" y="767488"/>
            <a:ext cx="11566575" cy="4960212"/>
          </a:xfrm>
        </p:spPr>
        <p:txBody>
          <a:bodyPr/>
          <a:lstStyle>
            <a:lvl1pPr marL="285750" indent="-285750">
              <a:buFontTx/>
              <a:buBlip>
                <a:blip r:embed="rId5"/>
              </a:buBlip>
              <a:defRPr sz="1400">
                <a:solidFill>
                  <a:srgbClr val="134292"/>
                </a:solidFill>
              </a:defRPr>
            </a:lvl1pPr>
            <a:lvl2pPr marL="685756" indent="-228600">
              <a:buFont typeface="+mj-lt"/>
              <a:buAutoNum type="alphaLcPeriod"/>
              <a:defRPr sz="1200">
                <a:solidFill>
                  <a:srgbClr val="134292"/>
                </a:solidFill>
              </a:defRPr>
            </a:lvl2pPr>
            <a:lvl3pPr marL="1142908" indent="-228600">
              <a:buFont typeface="+mj-lt"/>
              <a:buAutoNum type="alphaLcPeriod"/>
              <a:defRPr sz="1200">
                <a:solidFill>
                  <a:srgbClr val="134292"/>
                </a:solidFill>
              </a:defRPr>
            </a:lvl3pPr>
            <a:lvl4pPr>
              <a:defRPr sz="1200">
                <a:solidFill>
                  <a:srgbClr val="134292"/>
                </a:solidFill>
              </a:defRPr>
            </a:lvl4pPr>
            <a:lvl5pPr>
              <a:defRPr sz="1200">
                <a:solidFill>
                  <a:srgbClr val="13429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a:extLst>
              <a:ext uri="{FF2B5EF4-FFF2-40B4-BE49-F238E27FC236}">
                <a16:creationId xmlns:a16="http://schemas.microsoft.com/office/drawing/2014/main" id="{B14B9D93-4206-EFE1-00BE-62D0DBBA7F20}"/>
              </a:ext>
            </a:extLst>
          </p:cNvPr>
          <p:cNvSpPr>
            <a:spLocks noGrp="1"/>
          </p:cNvSpPr>
          <p:nvPr>
            <p:ph type="pic" sz="quarter" idx="10"/>
          </p:nvPr>
        </p:nvSpPr>
        <p:spPr>
          <a:xfrm>
            <a:off x="281987" y="4374491"/>
            <a:ext cx="1362519" cy="1362456"/>
          </a:xfrm>
        </p:spPr>
        <p:txBody>
          <a:bodyPr/>
          <a:lstStyle/>
          <a:p>
            <a:r>
              <a:rPr lang="nl-NL"/>
              <a:t>Klik op het pictogram als u een afbeelding wilt toevoegen</a:t>
            </a:r>
            <a:endParaRPr lang="nl-NL" dirty="0"/>
          </a:p>
        </p:txBody>
      </p:sp>
      <p:sp>
        <p:nvSpPr>
          <p:cNvPr id="4" name="Titel 9">
            <a:extLst>
              <a:ext uri="{FF2B5EF4-FFF2-40B4-BE49-F238E27FC236}">
                <a16:creationId xmlns:a16="http://schemas.microsoft.com/office/drawing/2014/main" id="{85910E07-CCFC-EA9B-7F71-2FE1DE5F2B4C}"/>
              </a:ext>
            </a:extLst>
          </p:cNvPr>
          <p:cNvSpPr>
            <a:spLocks noGrp="1"/>
          </p:cNvSpPr>
          <p:nvPr>
            <p:ph type="title"/>
          </p:nvPr>
        </p:nvSpPr>
        <p:spPr>
          <a:xfrm>
            <a:off x="281987" y="320246"/>
            <a:ext cx="10515600" cy="428747"/>
          </a:xfrm>
        </p:spPr>
        <p:txBody>
          <a:bodyPr>
            <a:normAutofit/>
          </a:bodyPr>
          <a:lstStyle>
            <a:lvl1pPr>
              <a:defRPr sz="2400" b="1">
                <a:solidFill>
                  <a:srgbClr val="134292"/>
                </a:solidFill>
              </a:defRPr>
            </a:lvl1pPr>
          </a:lstStyle>
          <a:p>
            <a:r>
              <a:rPr lang="nl-NL"/>
              <a:t>Klik om de stijl te bewerken</a:t>
            </a:r>
            <a:endParaRPr lang="nl-NL" dirty="0"/>
          </a:p>
        </p:txBody>
      </p:sp>
    </p:spTree>
    <p:extLst>
      <p:ext uri="{BB962C8B-B14F-4D97-AF65-F5344CB8AC3E}">
        <p14:creationId xmlns:p14="http://schemas.microsoft.com/office/powerpoint/2010/main" val="7936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8" name="Afbeelding 7">
            <a:extLst>
              <a:ext uri="{FF2B5EF4-FFF2-40B4-BE49-F238E27FC236}">
                <a16:creationId xmlns:a16="http://schemas.microsoft.com/office/drawing/2014/main" id="{A6337DC8-78A0-1045-2264-1D0C3B7E342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393661" y="6032342"/>
            <a:ext cx="770203" cy="825658"/>
          </a:xfrm>
          <a:prstGeom prst="rect">
            <a:avLst/>
          </a:prstGeom>
        </p:spPr>
      </p:pic>
      <p:sp>
        <p:nvSpPr>
          <p:cNvPr id="13" name="Tijdelijke aanduiding voor titel 12">
            <a:extLst>
              <a:ext uri="{FF2B5EF4-FFF2-40B4-BE49-F238E27FC236}">
                <a16:creationId xmlns:a16="http://schemas.microsoft.com/office/drawing/2014/main" id="{8EE67B3D-294D-D615-9F28-EA41DC4F1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cxnSp>
        <p:nvCxnSpPr>
          <p:cNvPr id="6" name="Rechte verbindingslijn 5">
            <a:extLst>
              <a:ext uri="{FF2B5EF4-FFF2-40B4-BE49-F238E27FC236}">
                <a16:creationId xmlns:a16="http://schemas.microsoft.com/office/drawing/2014/main" id="{65A6281C-BA6D-C01E-2DDB-8CAA6577B293}"/>
              </a:ext>
            </a:extLst>
          </p:cNvPr>
          <p:cNvCxnSpPr>
            <a:cxnSpLocks/>
          </p:cNvCxnSpPr>
          <p:nvPr userDrawn="1"/>
        </p:nvCxnSpPr>
        <p:spPr>
          <a:xfrm>
            <a:off x="0" y="602563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tekst 7">
            <a:extLst>
              <a:ext uri="{FF2B5EF4-FFF2-40B4-BE49-F238E27FC236}">
                <a16:creationId xmlns:a16="http://schemas.microsoft.com/office/drawing/2014/main" id="{504309F6-25DF-BB7D-DC48-3B28A55F429C}"/>
              </a:ext>
            </a:extLst>
          </p:cNvPr>
          <p:cNvSpPr txBox="1">
            <a:spLocks/>
          </p:cNvSpPr>
          <p:nvPr userDrawn="1"/>
        </p:nvSpPr>
        <p:spPr>
          <a:xfrm>
            <a:off x="152400" y="6314132"/>
            <a:ext cx="11125200" cy="428747"/>
          </a:xfrm>
          <a:prstGeom prst="rect">
            <a:avLst/>
          </a:prstGeom>
        </p:spPr>
        <p:txBody>
          <a:bodyPr>
            <a:normAutofit/>
          </a:bodyPr>
          <a:lstStyle>
            <a:lvl1pPr marL="0" indent="0" algn="l" defTabSz="914309" rtl="0" eaLnBrk="1" latinLnBrk="0" hangingPunct="1">
              <a:lnSpc>
                <a:spcPct val="90000"/>
              </a:lnSpc>
              <a:spcBef>
                <a:spcPts val="1000"/>
              </a:spcBef>
              <a:buFontTx/>
              <a:buNone/>
              <a:defRPr sz="1600" kern="120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19"/>
              </a:buBlip>
              <a:defRPr sz="18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Tx/>
              <a:buBlip>
                <a:blip r:embed="rId19"/>
              </a:buBlip>
              <a:defRPr sz="16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Tx/>
              <a:buBlip>
                <a:blip r:embed="rId19"/>
              </a:buBlip>
              <a:defRPr sz="14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Tx/>
              <a:buBlip>
                <a:blip r:embed="rId19"/>
              </a:buBlip>
              <a:defRPr sz="12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aseline="0" dirty="0"/>
              <a:t>Titel presentatie</a:t>
            </a:r>
          </a:p>
        </p:txBody>
      </p:sp>
    </p:spTree>
    <p:extLst>
      <p:ext uri="{BB962C8B-B14F-4D97-AF65-F5344CB8AC3E}">
        <p14:creationId xmlns:p14="http://schemas.microsoft.com/office/powerpoint/2010/main" val="3530632875"/>
      </p:ext>
    </p:extLst>
  </p:cSld>
  <p:clrMap bg1="lt1" tx1="dk1" bg2="lt2" tx2="dk2" accent1="accent1" accent2="accent2" accent3="accent3" accent4="accent4" accent5="accent5" accent6="accent6" hlink="hlink" folHlink="folHlink"/>
  <p:sldLayoutIdLst>
    <p:sldLayoutId id="2147483818" r:id="rId1"/>
    <p:sldLayoutId id="2147483833" r:id="rId2"/>
    <p:sldLayoutId id="2147483842" r:id="rId3"/>
    <p:sldLayoutId id="2147483832" r:id="rId4"/>
    <p:sldLayoutId id="2147483835" r:id="rId5"/>
    <p:sldLayoutId id="2147483834" r:id="rId6"/>
    <p:sldLayoutId id="2147483843" r:id="rId7"/>
    <p:sldLayoutId id="2147483844" r:id="rId8"/>
    <p:sldLayoutId id="2147483845" r:id="rId9"/>
    <p:sldLayoutId id="2147483846" r:id="rId10"/>
    <p:sldLayoutId id="2147483838" r:id="rId11"/>
    <p:sldLayoutId id="2147483837" r:id="rId12"/>
    <p:sldLayoutId id="2147483836" r:id="rId13"/>
    <p:sldLayoutId id="2147483839" r:id="rId14"/>
    <p:sldLayoutId id="2147483841" r:id="rId15"/>
    <p:sldLayoutId id="214748384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309" rtl="0" eaLnBrk="1" latinLnBrk="0" hangingPunct="1">
        <a:lnSpc>
          <a:spcPct val="90000"/>
        </a:lnSpc>
        <a:spcBef>
          <a:spcPct val="0"/>
        </a:spcBef>
        <a:buNone/>
        <a:defRPr sz="2800" kern="1200" baseline="0">
          <a:solidFill>
            <a:srgbClr val="134292"/>
          </a:solidFill>
          <a:latin typeface="+mj-lt"/>
          <a:ea typeface="+mj-ea"/>
          <a:cs typeface="+mj-cs"/>
        </a:defRPr>
      </a:lvl1pPr>
    </p:titleStyle>
    <p:bodyStyle>
      <a:lvl1pPr marL="228578" indent="-228578" algn="l" defTabSz="914309" rtl="0" eaLnBrk="1" latinLnBrk="0" hangingPunct="1">
        <a:lnSpc>
          <a:spcPct val="90000"/>
        </a:lnSpc>
        <a:spcBef>
          <a:spcPts val="1000"/>
        </a:spcBef>
        <a:buFontTx/>
        <a:buBlip>
          <a:blip r:embed="rId19"/>
        </a:buBlip>
        <a:defRPr sz="1400"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19"/>
        </a:buBlip>
        <a:defRPr sz="12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19"/>
        </a:buBlip>
        <a:defRPr sz="12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19"/>
        </a:buBlip>
        <a:defRPr sz="12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19"/>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idas.mulder@haaglandenmc.nl" TargetMode="Externa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ml_jCvL7aAhUIb1AKHWijDAwQjRx6BAgAEAU&amp;url=http://hrsbstaff.ednet.ns.ca/holmesdl/Biology%2012/&amp;psig=AOvVaw1yE7hU9LsiOr-pRIU-9eUf&amp;ust=152395695517921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6" name="Tijdelijke aanduiding voor afbeelding 2" descr="Afbeelding met tekst, grond, vloer, binnen&#10;&#10;Automatisch gegenereerde beschrijving">
            <a:extLst>
              <a:ext uri="{FF2B5EF4-FFF2-40B4-BE49-F238E27FC236}">
                <a16:creationId xmlns:a16="http://schemas.microsoft.com/office/drawing/2014/main" id="{F594ED6B-1437-F502-38A1-95D0D6B3658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21946" b="1958"/>
          <a:stretch/>
        </p:blipFill>
        <p:spPr>
          <a:xfrm>
            <a:off x="329447" y="-1"/>
            <a:ext cx="11862552" cy="5999748"/>
          </a:xfrm>
          <a:prstGeom prst="rect">
            <a:avLst/>
          </a:prstGeom>
        </p:spPr>
      </p:pic>
      <p:sp>
        <p:nvSpPr>
          <p:cNvPr id="8" name="Tijdelijke aanduiding voor tekst 12">
            <a:extLst>
              <a:ext uri="{FF2B5EF4-FFF2-40B4-BE49-F238E27FC236}">
                <a16:creationId xmlns:a16="http://schemas.microsoft.com/office/drawing/2014/main" id="{7184A127-C788-5ECF-6BAA-71DA439D2565}"/>
              </a:ext>
            </a:extLst>
          </p:cNvPr>
          <p:cNvSpPr txBox="1">
            <a:spLocks/>
          </p:cNvSpPr>
          <p:nvPr/>
        </p:nvSpPr>
        <p:spPr>
          <a:xfrm>
            <a:off x="1917031" y="914401"/>
            <a:ext cx="10274967" cy="1812758"/>
          </a:xfrm>
          <a:prstGeom prst="rect">
            <a:avLst/>
          </a:prstGeom>
          <a:solidFill>
            <a:schemeClr val="bg1"/>
          </a:solidFill>
        </p:spPr>
        <p:txBody>
          <a:bodyPr vert="horz" lIns="90000" tIns="108000" rIns="90000" bIns="108000" rtlCol="0">
            <a:noAutofit/>
          </a:bodyPr>
          <a:lstStyle>
            <a:lvl1pPr marL="0" indent="0" algn="l" defTabSz="914309" rtl="0" eaLnBrk="1" latinLnBrk="0" hangingPunct="1">
              <a:lnSpc>
                <a:spcPct val="90000"/>
              </a:lnSpc>
              <a:spcBef>
                <a:spcPts val="1000"/>
              </a:spcBef>
              <a:buFontTx/>
              <a:buNone/>
              <a:defRPr sz="2000" kern="1200" baseline="0">
                <a:solidFill>
                  <a:srgbClr val="00AEE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solidFill>
                  <a:schemeClr val="accent1">
                    <a:lumMod val="75000"/>
                  </a:schemeClr>
                </a:solidFill>
              </a:rPr>
              <a:t>Farmacotherapie tijdens zwangerschap</a:t>
            </a:r>
          </a:p>
          <a:p>
            <a:r>
              <a:rPr lang="nl-NL" sz="2400" i="1" dirty="0">
                <a:solidFill>
                  <a:schemeClr val="accent1">
                    <a:lumMod val="40000"/>
                    <a:lumOff val="60000"/>
                  </a:schemeClr>
                </a:solidFill>
              </a:rPr>
              <a:t>“</a:t>
            </a:r>
            <a:r>
              <a:rPr lang="nl-NL" sz="2400" i="1" dirty="0" err="1">
                <a:solidFill>
                  <a:schemeClr val="accent1">
                    <a:lumMod val="40000"/>
                    <a:lumOff val="60000"/>
                  </a:schemeClr>
                </a:solidFill>
              </a:rPr>
              <a:t>Teratogeniteit</a:t>
            </a:r>
            <a:r>
              <a:rPr lang="nl-NL" sz="2400" i="1" dirty="0">
                <a:solidFill>
                  <a:schemeClr val="accent1">
                    <a:lumMod val="40000"/>
                    <a:lumOff val="60000"/>
                  </a:schemeClr>
                </a:solidFill>
              </a:rPr>
              <a:t> en farmacokinetiek”</a:t>
            </a:r>
          </a:p>
          <a:p>
            <a:r>
              <a:rPr lang="nl-NL" dirty="0">
                <a:solidFill>
                  <a:schemeClr val="accent1">
                    <a:lumMod val="75000"/>
                  </a:schemeClr>
                </a:solidFill>
              </a:rPr>
              <a:t>Midas Mulder, ziekenhuisapotheker</a:t>
            </a:r>
          </a:p>
          <a:p>
            <a:r>
              <a:rPr lang="nl-NL" dirty="0">
                <a:solidFill>
                  <a:schemeClr val="accent1">
                    <a:lumMod val="75000"/>
                  </a:schemeClr>
                </a:solidFill>
              </a:rPr>
              <a:t>19-03-2024</a:t>
            </a:r>
          </a:p>
        </p:txBody>
      </p:sp>
    </p:spTree>
    <p:extLst>
      <p:ext uri="{BB962C8B-B14F-4D97-AF65-F5344CB8AC3E}">
        <p14:creationId xmlns:p14="http://schemas.microsoft.com/office/powerpoint/2010/main" val="11265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r>
              <a:rPr lang="nl-NL" sz="1800" dirty="0"/>
              <a:t>Sommige geneesmiddelen zijn schadelijk als ze lang voor de conceptie zijn gebruikt. </a:t>
            </a:r>
          </a:p>
          <a:p>
            <a:pPr lvl="1">
              <a:buFont typeface="Arial" panose="020B0604020202020204" pitchFamily="34" charset="0"/>
              <a:buChar char="•"/>
            </a:pPr>
            <a:r>
              <a:rPr lang="nl-NL" sz="1600" dirty="0" err="1"/>
              <a:t>Acitretine</a:t>
            </a:r>
            <a:r>
              <a:rPr lang="nl-NL" sz="1600" dirty="0"/>
              <a:t> (anti-psoriasismiddel) opgeslagen in vetweefsel waarna het langzaam vrij komt. (tot 2 jaar na staken!)</a:t>
            </a:r>
          </a:p>
          <a:p>
            <a:pPr lvl="1">
              <a:buFont typeface="Arial" panose="020B0604020202020204" pitchFamily="34" charset="0"/>
              <a:buChar char="•"/>
            </a:pPr>
            <a:r>
              <a:rPr lang="nl-NL" sz="1600" dirty="0"/>
              <a:t>Cytostatica </a:t>
            </a:r>
            <a:r>
              <a:rPr lang="nl-NL" sz="1600" dirty="0" err="1"/>
              <a:t>ivm</a:t>
            </a:r>
            <a:r>
              <a:rPr lang="nl-NL" sz="1600" dirty="0"/>
              <a:t> beschadiging genetisch materiaal in eicel / sperma</a:t>
            </a:r>
          </a:p>
          <a:p>
            <a:endParaRPr lang="nl-NL" sz="1800" dirty="0"/>
          </a:p>
          <a:p>
            <a:endParaRPr lang="nl-NL" sz="1800" dirty="0"/>
          </a:p>
        </p:txBody>
      </p:sp>
      <p:sp>
        <p:nvSpPr>
          <p:cNvPr id="3" name="Titel 2"/>
          <p:cNvSpPr>
            <a:spLocks noGrp="1"/>
          </p:cNvSpPr>
          <p:nvPr>
            <p:ph type="title"/>
          </p:nvPr>
        </p:nvSpPr>
        <p:spPr/>
        <p:txBody>
          <a:bodyPr/>
          <a:lstStyle/>
          <a:p>
            <a:r>
              <a:rPr lang="en-US" dirty="0" err="1"/>
              <a:t>Teratogeniteit</a:t>
            </a:r>
            <a:r>
              <a:rPr lang="en-US" dirty="0"/>
              <a:t> </a:t>
            </a:r>
            <a:r>
              <a:rPr lang="en-US" dirty="0" err="1"/>
              <a:t>voor</a:t>
            </a:r>
            <a:r>
              <a:rPr lang="en-US" dirty="0"/>
              <a:t> </a:t>
            </a:r>
            <a:r>
              <a:rPr lang="en-US" dirty="0" err="1"/>
              <a:t>conceptie</a:t>
            </a:r>
            <a:r>
              <a:rPr lang="en-US" dirty="0"/>
              <a:t> </a:t>
            </a:r>
            <a:r>
              <a:rPr lang="en-US" dirty="0" err="1"/>
              <a:t>en</a:t>
            </a:r>
            <a:r>
              <a:rPr lang="en-US" dirty="0"/>
              <a:t> </a:t>
            </a:r>
            <a:r>
              <a:rPr lang="en-US" dirty="0" err="1"/>
              <a:t>tijdens</a:t>
            </a:r>
            <a:r>
              <a:rPr lang="en-US" dirty="0"/>
              <a:t> </a:t>
            </a:r>
            <a:r>
              <a:rPr lang="en-US" dirty="0" err="1"/>
              <a:t>organogenese</a:t>
            </a:r>
            <a:endParaRPr lang="nl-NL" dirty="0"/>
          </a:p>
        </p:txBody>
      </p:sp>
      <p:sp>
        <p:nvSpPr>
          <p:cNvPr id="5"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6" name="Afbeelding 5"/>
          <p:cNvPicPr>
            <a:picLocks noChangeAspect="1"/>
          </p:cNvPicPr>
          <p:nvPr/>
        </p:nvPicPr>
        <p:blipFill>
          <a:blip r:embed="rId3"/>
          <a:stretch>
            <a:fillRect/>
          </a:stretch>
        </p:blipFill>
        <p:spPr>
          <a:xfrm>
            <a:off x="333812" y="2300959"/>
            <a:ext cx="5207523" cy="3520392"/>
          </a:xfrm>
          <a:prstGeom prst="rect">
            <a:avLst/>
          </a:prstGeom>
        </p:spPr>
      </p:pic>
      <p:pic>
        <p:nvPicPr>
          <p:cNvPr id="8" name="Afbeelding 7"/>
          <p:cNvPicPr>
            <a:picLocks noChangeAspect="1"/>
          </p:cNvPicPr>
          <p:nvPr/>
        </p:nvPicPr>
        <p:blipFill>
          <a:blip r:embed="rId4"/>
          <a:stretch>
            <a:fillRect/>
          </a:stretch>
        </p:blipFill>
        <p:spPr>
          <a:xfrm>
            <a:off x="6373846" y="1778893"/>
            <a:ext cx="5404968" cy="4167349"/>
          </a:xfrm>
          <a:prstGeom prst="rect">
            <a:avLst/>
          </a:prstGeom>
        </p:spPr>
      </p:pic>
    </p:spTree>
    <p:extLst>
      <p:ext uri="{BB962C8B-B14F-4D97-AF65-F5344CB8AC3E}">
        <p14:creationId xmlns:p14="http://schemas.microsoft.com/office/powerpoint/2010/main" val="346028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itel 1"/>
          <p:cNvSpPr>
            <a:spLocks noGrp="1"/>
          </p:cNvSpPr>
          <p:nvPr>
            <p:ph type="title"/>
          </p:nvPr>
        </p:nvSpPr>
        <p:spPr>
          <a:xfrm>
            <a:off x="451245" y="430885"/>
            <a:ext cx="8897088" cy="609600"/>
          </a:xfrm>
        </p:spPr>
        <p:txBody>
          <a:bodyPr>
            <a:normAutofit fontScale="90000"/>
          </a:bodyPr>
          <a:lstStyle/>
          <a:p>
            <a:r>
              <a:rPr lang="en-US" dirty="0" err="1"/>
              <a:t>Uitkomsten</a:t>
            </a:r>
            <a:r>
              <a:rPr lang="en-US" dirty="0"/>
              <a:t> van </a:t>
            </a:r>
            <a:r>
              <a:rPr lang="en-US" dirty="0" err="1"/>
              <a:t>geneesmiddelgebruik</a:t>
            </a:r>
            <a:r>
              <a:rPr lang="en-US" dirty="0"/>
              <a:t> </a:t>
            </a:r>
            <a:r>
              <a:rPr lang="en-US" dirty="0" err="1"/>
              <a:t>tijdens</a:t>
            </a:r>
            <a:r>
              <a:rPr lang="en-US" dirty="0"/>
              <a:t> de </a:t>
            </a:r>
            <a:r>
              <a:rPr lang="en-US" dirty="0" err="1"/>
              <a:t>zwangerschap</a:t>
            </a:r>
            <a:endParaRPr lang="en-US" dirty="0"/>
          </a:p>
        </p:txBody>
      </p:sp>
      <p:sp>
        <p:nvSpPr>
          <p:cNvPr id="15" name="Tijdelijke aanduiding voor inhoud 13">
            <a:extLst>
              <a:ext uri="{FF2B5EF4-FFF2-40B4-BE49-F238E27FC236}">
                <a16:creationId xmlns:a16="http://schemas.microsoft.com/office/drawing/2014/main" id="{28F13686-F681-3A45-8E3F-939706757410}"/>
              </a:ext>
            </a:extLst>
          </p:cNvPr>
          <p:cNvSpPr txBox="1">
            <a:spLocks/>
          </p:cNvSpPr>
          <p:nvPr/>
        </p:nvSpPr>
        <p:spPr>
          <a:xfrm>
            <a:off x="451245" y="1422236"/>
            <a:ext cx="10999180" cy="3523667"/>
          </a:xfrm>
          <a:prstGeom prst="rect">
            <a:avLst/>
          </a:prstGeom>
        </p:spPr>
        <p:txBody>
          <a:bodyPr/>
          <a:lstStyle>
            <a:lvl1pPr marL="228578" indent="-228578" algn="l" defTabSz="914309" rtl="0" eaLnBrk="1" latinLnBrk="0" hangingPunct="1">
              <a:lnSpc>
                <a:spcPct val="90000"/>
              </a:lnSpc>
              <a:spcBef>
                <a:spcPts val="1000"/>
              </a:spcBef>
              <a:buFontTx/>
              <a:buBlip>
                <a:blip r:embed="rId2"/>
              </a:buBlip>
              <a:defRPr sz="1400"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Uitkomsten</a:t>
            </a:r>
          </a:p>
          <a:p>
            <a:pPr marL="742906" lvl="1" indent="-285750">
              <a:buFont typeface="Arial" panose="020B0604020202020204" pitchFamily="34" charset="0"/>
              <a:buChar char="•"/>
            </a:pPr>
            <a:r>
              <a:rPr lang="nl-NL" sz="1800" dirty="0"/>
              <a:t>Alles goed</a:t>
            </a:r>
          </a:p>
          <a:p>
            <a:pPr marL="742906" lvl="1" indent="-285750">
              <a:buFont typeface="Arial" panose="020B0604020202020204" pitchFamily="34" charset="0"/>
              <a:buChar char="•"/>
            </a:pPr>
            <a:r>
              <a:rPr lang="nl-NL" sz="1800" dirty="0" err="1"/>
              <a:t>Teratogeniteit</a:t>
            </a:r>
            <a:r>
              <a:rPr lang="nl-NL" sz="1800" dirty="0"/>
              <a:t> (misvorming)</a:t>
            </a:r>
          </a:p>
          <a:p>
            <a:pPr marL="742906" lvl="1" indent="-285750">
              <a:buFont typeface="Arial" panose="020B0604020202020204" pitchFamily="34" charset="0"/>
              <a:buChar char="•"/>
            </a:pPr>
            <a:r>
              <a:rPr lang="nl-NL" sz="1800" dirty="0" err="1"/>
              <a:t>Foetotoxiciteit</a:t>
            </a:r>
            <a:r>
              <a:rPr lang="nl-NL" sz="1800" dirty="0"/>
              <a:t> (bv groeivertraging, gedragsstoornis)</a:t>
            </a:r>
          </a:p>
          <a:p>
            <a:pPr marL="742906" lvl="1" indent="-285750">
              <a:buFont typeface="Arial" panose="020B0604020202020204" pitchFamily="34" charset="0"/>
              <a:buChar char="•"/>
            </a:pPr>
            <a:r>
              <a:rPr lang="nl-NL" sz="1800" dirty="0"/>
              <a:t>Farmacologisch effect in neonaat (bijv. bradycardie) </a:t>
            </a:r>
          </a:p>
          <a:p>
            <a:endParaRPr lang="nl-NL" sz="2000" dirty="0"/>
          </a:p>
          <a:p>
            <a:endParaRPr lang="nl-NL" sz="2000" dirty="0"/>
          </a:p>
          <a:p>
            <a:r>
              <a:rPr lang="nl-NL" sz="2000" dirty="0"/>
              <a:t>De kans op een effect wordt bepaald door:</a:t>
            </a:r>
          </a:p>
          <a:p>
            <a:pPr marL="742906" lvl="1" indent="-285750">
              <a:buFont typeface="Arial" panose="020B0604020202020204" pitchFamily="34" charset="0"/>
              <a:buChar char="•"/>
            </a:pPr>
            <a:r>
              <a:rPr lang="nl-NL" sz="1800" dirty="0"/>
              <a:t>De aard van het middel</a:t>
            </a:r>
          </a:p>
          <a:p>
            <a:pPr marL="742906" lvl="1" indent="-285750">
              <a:buFont typeface="Arial" panose="020B0604020202020204" pitchFamily="34" charset="0"/>
              <a:buChar char="•"/>
            </a:pPr>
            <a:r>
              <a:rPr lang="nl-NL" sz="1800" dirty="0"/>
              <a:t>De dosering</a:t>
            </a:r>
          </a:p>
          <a:p>
            <a:pPr marL="742906" lvl="1" indent="-285750">
              <a:buFont typeface="Arial" panose="020B0604020202020204" pitchFamily="34" charset="0"/>
              <a:buChar char="•"/>
            </a:pPr>
            <a:r>
              <a:rPr lang="nl-NL" sz="1800" dirty="0" err="1"/>
              <a:t>Aanvangst</a:t>
            </a:r>
            <a:r>
              <a:rPr lang="nl-NL" sz="1800" dirty="0"/>
              <a:t> tijdstip: tot ongeveer 10 weken morfologische afwijkingen, vanaf ongeveer 10e week functionele beschadigingen</a:t>
            </a:r>
          </a:p>
          <a:p>
            <a:pPr marL="742906" lvl="1" indent="-285750">
              <a:buFont typeface="Arial" panose="020B0604020202020204" pitchFamily="34" charset="0"/>
              <a:buChar char="•"/>
            </a:pPr>
            <a:r>
              <a:rPr lang="nl-NL" sz="1800" dirty="0"/>
              <a:t>De duur van de behandeling</a:t>
            </a:r>
          </a:p>
          <a:p>
            <a:endParaRPr lang="en-US" sz="2000" dirty="0"/>
          </a:p>
        </p:txBody>
      </p:sp>
      <p:pic>
        <p:nvPicPr>
          <p:cNvPr id="13" name="Picture 5" descr="http://coo.lumc.nl/TRC/Graphic/teratogenic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749" y="1284877"/>
            <a:ext cx="244792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19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endParaRPr lang="en-US" altLang="nl-NL" sz="1800" dirty="0"/>
          </a:p>
          <a:p>
            <a:r>
              <a:rPr lang="en-US" altLang="nl-NL" sz="1800" dirty="0"/>
              <a:t>Cohort </a:t>
            </a:r>
            <a:r>
              <a:rPr lang="en-US" altLang="nl-NL" sz="1800" dirty="0" err="1"/>
              <a:t>studie</a:t>
            </a:r>
            <a:r>
              <a:rPr lang="en-US" altLang="nl-NL" sz="1800" dirty="0"/>
              <a:t> </a:t>
            </a:r>
            <a:r>
              <a:rPr lang="en-US" altLang="nl-NL" sz="1800" dirty="0" err="1"/>
              <a:t>tussen</a:t>
            </a:r>
            <a:r>
              <a:rPr lang="en-US" altLang="nl-NL" sz="1800" dirty="0"/>
              <a:t> 1999 </a:t>
            </a:r>
            <a:r>
              <a:rPr lang="en-US" altLang="nl-NL" sz="1800" dirty="0" err="1"/>
              <a:t>en</a:t>
            </a:r>
            <a:r>
              <a:rPr lang="en-US" altLang="nl-NL" sz="1800" dirty="0"/>
              <a:t> 2017 </a:t>
            </a:r>
            <a:r>
              <a:rPr lang="en-US" altLang="nl-NL" sz="1800" dirty="0" err="1"/>
              <a:t>bij</a:t>
            </a:r>
            <a:r>
              <a:rPr lang="en-US" altLang="nl-NL" sz="1800" dirty="0"/>
              <a:t> 487.122 </a:t>
            </a:r>
            <a:r>
              <a:rPr lang="en-US" altLang="nl-NL" sz="1800" dirty="0" err="1"/>
              <a:t>zwangeren</a:t>
            </a:r>
            <a:endParaRPr lang="en-US" altLang="nl-NL" sz="1800" dirty="0"/>
          </a:p>
          <a:p>
            <a:r>
              <a:rPr lang="en-US" altLang="nl-NL" sz="1800" dirty="0" err="1"/>
              <a:t>Combinatie</a:t>
            </a:r>
            <a:r>
              <a:rPr lang="en-US" altLang="nl-NL" sz="1800" dirty="0"/>
              <a:t> van de </a:t>
            </a:r>
            <a:r>
              <a:rPr lang="en-US" altLang="nl-NL" sz="1800" dirty="0" err="1"/>
              <a:t>Perined</a:t>
            </a:r>
            <a:r>
              <a:rPr lang="en-US" altLang="nl-NL" sz="1800" dirty="0"/>
              <a:t> database &amp; PHARMO database</a:t>
            </a:r>
          </a:p>
          <a:p>
            <a:r>
              <a:rPr lang="en-US" altLang="nl-NL" sz="1800" dirty="0" err="1"/>
              <a:t>Geneesmiddelen</a:t>
            </a:r>
            <a:r>
              <a:rPr lang="en-US" altLang="nl-NL" sz="1800" dirty="0"/>
              <a:t> </a:t>
            </a:r>
            <a:r>
              <a:rPr lang="en-US" altLang="nl-NL" sz="1800" dirty="0" err="1"/>
              <a:t>gebruik</a:t>
            </a:r>
            <a:r>
              <a:rPr lang="en-US" altLang="nl-NL" sz="1800" dirty="0"/>
              <a:t> 40 </a:t>
            </a:r>
            <a:r>
              <a:rPr lang="en-US" altLang="nl-NL" sz="1800" dirty="0" err="1"/>
              <a:t>weken</a:t>
            </a:r>
            <a:r>
              <a:rPr lang="en-US" altLang="nl-NL" sz="1800" dirty="0"/>
              <a:t> </a:t>
            </a:r>
            <a:r>
              <a:rPr lang="en-US" altLang="nl-NL" sz="1800" dirty="0" err="1"/>
              <a:t>voor</a:t>
            </a:r>
            <a:r>
              <a:rPr lang="en-US" altLang="nl-NL" sz="1800" dirty="0"/>
              <a:t> tot 40 </a:t>
            </a:r>
            <a:r>
              <a:rPr lang="en-US" altLang="nl-NL" sz="1800" dirty="0" err="1"/>
              <a:t>weken</a:t>
            </a:r>
            <a:r>
              <a:rPr lang="en-US" altLang="nl-NL" sz="1800" dirty="0"/>
              <a:t> </a:t>
            </a:r>
            <a:r>
              <a:rPr lang="en-US" altLang="nl-NL" sz="1800" dirty="0" err="1"/>
              <a:t>na</a:t>
            </a:r>
            <a:r>
              <a:rPr lang="en-US" altLang="nl-NL" sz="1800" dirty="0"/>
              <a:t> </a:t>
            </a:r>
            <a:br>
              <a:rPr lang="en-US" altLang="nl-NL" sz="1800" dirty="0"/>
            </a:br>
            <a:r>
              <a:rPr lang="en-US" altLang="nl-NL" sz="1800" dirty="0" err="1"/>
              <a:t>bevalling</a:t>
            </a:r>
            <a:r>
              <a:rPr lang="en-US" altLang="nl-NL" sz="1800" dirty="0"/>
              <a:t> in </a:t>
            </a:r>
            <a:r>
              <a:rPr lang="en-US" altLang="nl-NL" sz="1800" dirty="0" err="1"/>
              <a:t>kaart</a:t>
            </a:r>
            <a:r>
              <a:rPr lang="en-US" altLang="nl-NL" sz="1800" dirty="0"/>
              <a:t> </a:t>
            </a:r>
            <a:r>
              <a:rPr lang="en-US" altLang="nl-NL" sz="1800" dirty="0" err="1"/>
              <a:t>gebracht</a:t>
            </a:r>
            <a:endParaRPr lang="en-US" altLang="nl-NL" sz="1800" dirty="0"/>
          </a:p>
          <a:p>
            <a:endParaRPr lang="en-US" altLang="nl-NL" sz="1800" dirty="0"/>
          </a:p>
          <a:p>
            <a:pPr marL="0" indent="0">
              <a:buNone/>
            </a:pPr>
            <a:endParaRPr lang="en-US" altLang="nl-NL" sz="1800" dirty="0"/>
          </a:p>
          <a:p>
            <a:pPr marL="0" indent="0">
              <a:buNone/>
            </a:pPr>
            <a:r>
              <a:rPr lang="en-US" altLang="nl-NL" sz="1800" b="1" dirty="0" err="1"/>
              <a:t>Resultaten</a:t>
            </a:r>
            <a:endParaRPr lang="en-US" altLang="nl-NL" sz="1800" b="1" dirty="0"/>
          </a:p>
          <a:p>
            <a:r>
              <a:rPr lang="en-US" altLang="nl-NL" sz="1800" dirty="0"/>
              <a:t>73% van de </a:t>
            </a:r>
            <a:r>
              <a:rPr lang="en-US" altLang="nl-NL" sz="1800" dirty="0" err="1"/>
              <a:t>zwangeren</a:t>
            </a:r>
            <a:r>
              <a:rPr lang="en-US" altLang="nl-NL" sz="1800" dirty="0"/>
              <a:t> </a:t>
            </a:r>
            <a:r>
              <a:rPr lang="en-US" altLang="nl-NL" sz="1800" dirty="0" err="1"/>
              <a:t>gebruikte</a:t>
            </a:r>
            <a:r>
              <a:rPr lang="en-US" altLang="nl-NL" sz="1800" dirty="0"/>
              <a:t> </a:t>
            </a:r>
            <a:br>
              <a:rPr lang="en-US" altLang="nl-NL" sz="1800" dirty="0"/>
            </a:br>
            <a:r>
              <a:rPr lang="en-US" altLang="nl-NL" sz="1800" dirty="0" err="1"/>
              <a:t>tenminste</a:t>
            </a:r>
            <a:r>
              <a:rPr lang="en-US" altLang="nl-NL" sz="1800" dirty="0"/>
              <a:t> 1x </a:t>
            </a:r>
            <a:r>
              <a:rPr lang="en-US" altLang="nl-NL" sz="1800" dirty="0" err="1"/>
              <a:t>een</a:t>
            </a:r>
            <a:r>
              <a:rPr lang="en-US" altLang="nl-NL" sz="1800" dirty="0"/>
              <a:t> (</a:t>
            </a:r>
            <a:r>
              <a:rPr lang="en-US" altLang="nl-NL" sz="1800" dirty="0" err="1"/>
              <a:t>recept</a:t>
            </a:r>
            <a:r>
              <a:rPr lang="en-US" altLang="nl-NL" sz="1800" dirty="0"/>
              <a:t>)</a:t>
            </a:r>
            <a:r>
              <a:rPr lang="en-US" altLang="nl-NL" sz="1800" dirty="0" err="1"/>
              <a:t>geneesmiddelen</a:t>
            </a:r>
            <a:endParaRPr lang="en-US" altLang="nl-NL" sz="1800" dirty="0"/>
          </a:p>
          <a:p>
            <a:r>
              <a:rPr lang="en-US" altLang="nl-NL" sz="1800" dirty="0"/>
              <a:t>34% </a:t>
            </a:r>
            <a:r>
              <a:rPr lang="en-US" altLang="nl-NL" sz="1800" dirty="0" err="1"/>
              <a:t>potentieel</a:t>
            </a:r>
            <a:r>
              <a:rPr lang="en-US" altLang="nl-NL" sz="1800" dirty="0"/>
              <a:t> </a:t>
            </a:r>
            <a:r>
              <a:rPr lang="en-US" altLang="nl-NL" sz="1800" dirty="0" err="1"/>
              <a:t>schadelijk</a:t>
            </a:r>
            <a:r>
              <a:rPr lang="en-US" altLang="nl-NL" sz="1800" dirty="0"/>
              <a:t> (met name </a:t>
            </a:r>
            <a:r>
              <a:rPr lang="en-US" altLang="nl-NL" sz="1800" dirty="0" err="1"/>
              <a:t>preconceptie</a:t>
            </a:r>
            <a:r>
              <a:rPr lang="en-US" altLang="nl-NL" sz="1800" dirty="0"/>
              <a:t>)</a:t>
            </a:r>
          </a:p>
          <a:p>
            <a:r>
              <a:rPr lang="en-US" altLang="nl-NL" sz="1800" dirty="0" err="1"/>
              <a:t>Vooral</a:t>
            </a:r>
            <a:r>
              <a:rPr lang="en-US" altLang="nl-NL" sz="1800" dirty="0"/>
              <a:t> </a:t>
            </a:r>
            <a:r>
              <a:rPr lang="en-US" altLang="nl-NL" sz="1800" dirty="0" err="1"/>
              <a:t>geneesmiddelen</a:t>
            </a:r>
            <a:r>
              <a:rPr lang="en-US" altLang="nl-NL" sz="1800" dirty="0"/>
              <a:t> met </a:t>
            </a:r>
            <a:r>
              <a:rPr lang="en-US" altLang="nl-NL" sz="1800" dirty="0" err="1"/>
              <a:t>onbekende</a:t>
            </a:r>
            <a:r>
              <a:rPr lang="en-US" altLang="nl-NL" sz="1800" dirty="0"/>
              <a:t> </a:t>
            </a:r>
            <a:r>
              <a:rPr lang="en-US" altLang="nl-NL" sz="1800" dirty="0" err="1"/>
              <a:t>risico’s</a:t>
            </a:r>
            <a:r>
              <a:rPr lang="en-US" altLang="nl-NL" sz="1800" dirty="0"/>
              <a:t> in </a:t>
            </a:r>
            <a:r>
              <a:rPr lang="en-US" altLang="nl-NL" sz="1800" dirty="0" err="1"/>
              <a:t>gebruik</a:t>
            </a:r>
            <a:endParaRPr lang="en-US" altLang="nl-NL" sz="1800" dirty="0"/>
          </a:p>
          <a:p>
            <a:pPr lvl="1">
              <a:buFont typeface="Arial" panose="020B0604020202020204" pitchFamily="34" charset="0"/>
              <a:buChar char="•"/>
            </a:pPr>
            <a:endParaRPr lang="en-US" altLang="nl-NL" sz="1600" dirty="0"/>
          </a:p>
          <a:p>
            <a:pPr lvl="2"/>
            <a:endParaRPr lang="en-US" altLang="nl-NL" sz="1600" dirty="0"/>
          </a:p>
          <a:p>
            <a:endParaRPr lang="en-US" sz="1800" dirty="0"/>
          </a:p>
          <a:p>
            <a:endParaRPr lang="nl-NL" sz="1800" dirty="0"/>
          </a:p>
        </p:txBody>
      </p:sp>
      <p:sp>
        <p:nvSpPr>
          <p:cNvPr id="3" name="Titel 2"/>
          <p:cNvSpPr>
            <a:spLocks noGrp="1"/>
          </p:cNvSpPr>
          <p:nvPr>
            <p:ph type="title"/>
          </p:nvPr>
        </p:nvSpPr>
        <p:spPr/>
        <p:txBody>
          <a:bodyPr/>
          <a:lstStyle/>
          <a:p>
            <a:r>
              <a:rPr lang="en-US" altLang="nl-NL" dirty="0" err="1"/>
              <a:t>Geneesmiddelgebruik</a:t>
            </a:r>
            <a:r>
              <a:rPr lang="en-US" altLang="nl-NL" dirty="0"/>
              <a:t> </a:t>
            </a:r>
            <a:r>
              <a:rPr lang="en-US" altLang="nl-NL" dirty="0" err="1"/>
              <a:t>tijdens</a:t>
            </a:r>
            <a:r>
              <a:rPr lang="en-US" altLang="nl-NL" dirty="0"/>
              <a:t> </a:t>
            </a:r>
            <a:r>
              <a:rPr lang="en-US" altLang="nl-NL" dirty="0" err="1"/>
              <a:t>zwangerschap</a:t>
            </a:r>
            <a:r>
              <a:rPr lang="en-US" altLang="nl-NL" dirty="0"/>
              <a:t> in Nederland</a:t>
            </a:r>
            <a:endParaRPr lang="nl-NL" dirty="0"/>
          </a:p>
        </p:txBody>
      </p:sp>
      <p:pic>
        <p:nvPicPr>
          <p:cNvPr id="6" name="Afbeelding 5"/>
          <p:cNvPicPr>
            <a:picLocks noChangeAspect="1"/>
          </p:cNvPicPr>
          <p:nvPr/>
        </p:nvPicPr>
        <p:blipFill>
          <a:blip r:embed="rId2"/>
          <a:stretch>
            <a:fillRect/>
          </a:stretch>
        </p:blipFill>
        <p:spPr>
          <a:xfrm>
            <a:off x="6570483" y="2486970"/>
            <a:ext cx="5494695" cy="3382132"/>
          </a:xfrm>
          <a:prstGeom prst="rect">
            <a:avLst/>
          </a:prstGeom>
        </p:spPr>
      </p:pic>
      <p:sp>
        <p:nvSpPr>
          <p:cNvPr id="7"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4" name="TextBox 3"/>
          <p:cNvSpPr txBox="1"/>
          <p:nvPr/>
        </p:nvSpPr>
        <p:spPr bwMode="auto">
          <a:xfrm>
            <a:off x="283535" y="6303297"/>
            <a:ext cx="5676900" cy="276999"/>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fr-FR" sz="1200" dirty="0" err="1"/>
              <a:t>Houben</a:t>
            </a:r>
            <a:r>
              <a:rPr lang="fr-FR" sz="1200" dirty="0"/>
              <a:t> Br J Clin </a:t>
            </a:r>
            <a:r>
              <a:rPr lang="fr-FR" sz="1200" dirty="0" err="1"/>
              <a:t>Pharmacol</a:t>
            </a:r>
            <a:r>
              <a:rPr lang="fr-FR" sz="1200" dirty="0"/>
              <a:t>. </a:t>
            </a:r>
            <a:r>
              <a:rPr lang="fr-FR" sz="1200" i="0" dirty="0"/>
              <a:t>2020;1–16.</a:t>
            </a:r>
            <a:endParaRPr lang="nl-NL" altLang="nl-NL" sz="600" dirty="0"/>
          </a:p>
        </p:txBody>
      </p:sp>
    </p:spTree>
    <p:extLst>
      <p:ext uri="{BB962C8B-B14F-4D97-AF65-F5344CB8AC3E}">
        <p14:creationId xmlns:p14="http://schemas.microsoft.com/office/powerpoint/2010/main" val="78745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2"/>
          <a:stretch>
            <a:fillRect/>
          </a:stretch>
        </p:blipFill>
        <p:spPr>
          <a:xfrm>
            <a:off x="6272987" y="1135273"/>
            <a:ext cx="5919013" cy="655725"/>
          </a:xfrm>
          <a:prstGeom prst="rect">
            <a:avLst/>
          </a:prstGeom>
        </p:spPr>
      </p:pic>
      <p:sp>
        <p:nvSpPr>
          <p:cNvPr id="3" name="Titel 2"/>
          <p:cNvSpPr>
            <a:spLocks noGrp="1"/>
          </p:cNvSpPr>
          <p:nvPr>
            <p:ph type="title"/>
          </p:nvPr>
        </p:nvSpPr>
        <p:spPr/>
        <p:txBody>
          <a:bodyPr/>
          <a:lstStyle/>
          <a:p>
            <a:r>
              <a:rPr lang="en-US" altLang="nl-NL" dirty="0" err="1"/>
              <a:t>Geneesmiddelgebruik</a:t>
            </a:r>
            <a:r>
              <a:rPr lang="en-US" altLang="nl-NL" dirty="0"/>
              <a:t> </a:t>
            </a:r>
            <a:r>
              <a:rPr lang="en-US" altLang="nl-NL" dirty="0" err="1"/>
              <a:t>tijdens</a:t>
            </a:r>
            <a:r>
              <a:rPr lang="en-US" altLang="nl-NL" dirty="0"/>
              <a:t> </a:t>
            </a:r>
            <a:r>
              <a:rPr lang="en-US" altLang="nl-NL" dirty="0" err="1"/>
              <a:t>zwangerschap</a:t>
            </a:r>
            <a:r>
              <a:rPr lang="en-US" altLang="nl-NL" dirty="0"/>
              <a:t> in Nederland</a:t>
            </a:r>
            <a:endParaRPr lang="nl-NL" dirty="0"/>
          </a:p>
        </p:txBody>
      </p:sp>
      <p:sp>
        <p:nvSpPr>
          <p:cNvPr id="6"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7" name="TextBox 3"/>
          <p:cNvSpPr txBox="1"/>
          <p:nvPr/>
        </p:nvSpPr>
        <p:spPr bwMode="auto">
          <a:xfrm>
            <a:off x="283535" y="6303297"/>
            <a:ext cx="5676900" cy="276999"/>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fr-FR" sz="1200" dirty="0" err="1"/>
              <a:t>Houben</a:t>
            </a:r>
            <a:r>
              <a:rPr lang="fr-FR" sz="1200" dirty="0"/>
              <a:t> Br J Clin </a:t>
            </a:r>
            <a:r>
              <a:rPr lang="fr-FR" sz="1200" dirty="0" err="1"/>
              <a:t>Pharmacol</a:t>
            </a:r>
            <a:r>
              <a:rPr lang="fr-FR" sz="1200" dirty="0"/>
              <a:t>. </a:t>
            </a:r>
            <a:r>
              <a:rPr lang="fr-FR" sz="1200" i="0" dirty="0"/>
              <a:t>2020;1–16.</a:t>
            </a:r>
            <a:endParaRPr lang="nl-NL" altLang="nl-NL" sz="600" dirty="0"/>
          </a:p>
        </p:txBody>
      </p:sp>
      <p:pic>
        <p:nvPicPr>
          <p:cNvPr id="10" name="Afbeelding 9"/>
          <p:cNvPicPr>
            <a:picLocks noChangeAspect="1"/>
          </p:cNvPicPr>
          <p:nvPr/>
        </p:nvPicPr>
        <p:blipFill>
          <a:blip r:embed="rId4"/>
          <a:stretch>
            <a:fillRect/>
          </a:stretch>
        </p:blipFill>
        <p:spPr>
          <a:xfrm>
            <a:off x="-21313" y="841027"/>
            <a:ext cx="6286596" cy="5058390"/>
          </a:xfrm>
          <a:prstGeom prst="rect">
            <a:avLst/>
          </a:prstGeom>
        </p:spPr>
      </p:pic>
      <p:pic>
        <p:nvPicPr>
          <p:cNvPr id="11" name="Afbeelding 10"/>
          <p:cNvPicPr>
            <a:picLocks noChangeAspect="1"/>
          </p:cNvPicPr>
          <p:nvPr/>
        </p:nvPicPr>
        <p:blipFill>
          <a:blip r:embed="rId5"/>
          <a:stretch>
            <a:fillRect/>
          </a:stretch>
        </p:blipFill>
        <p:spPr>
          <a:xfrm>
            <a:off x="6111212" y="1790998"/>
            <a:ext cx="6087362" cy="2052922"/>
          </a:xfrm>
          <a:prstGeom prst="rect">
            <a:avLst/>
          </a:prstGeom>
        </p:spPr>
      </p:pic>
      <p:sp>
        <p:nvSpPr>
          <p:cNvPr id="14" name="Rechthoek 13"/>
          <p:cNvSpPr/>
          <p:nvPr/>
        </p:nvSpPr>
        <p:spPr>
          <a:xfrm>
            <a:off x="75414" y="2969442"/>
            <a:ext cx="6034668" cy="5373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inhoud 13">
            <a:extLst>
              <a:ext uri="{FF2B5EF4-FFF2-40B4-BE49-F238E27FC236}">
                <a16:creationId xmlns:a16="http://schemas.microsoft.com/office/drawing/2014/main" id="{28F13686-F681-3A45-8E3F-939706757410}"/>
              </a:ext>
            </a:extLst>
          </p:cNvPr>
          <p:cNvSpPr txBox="1">
            <a:spLocks/>
          </p:cNvSpPr>
          <p:nvPr/>
        </p:nvSpPr>
        <p:spPr>
          <a:xfrm>
            <a:off x="6488927" y="4317475"/>
            <a:ext cx="5331932" cy="1985821"/>
          </a:xfrm>
          <a:prstGeom prst="rect">
            <a:avLst/>
          </a:prstGeom>
        </p:spPr>
        <p:txBody>
          <a:bodyPr/>
          <a:lstStyle>
            <a:lvl1pPr marL="228578" indent="-228578" algn="l" defTabSz="914309" rtl="0" eaLnBrk="1" latinLnBrk="0" hangingPunct="1">
              <a:lnSpc>
                <a:spcPct val="90000"/>
              </a:lnSpc>
              <a:spcBef>
                <a:spcPts val="1000"/>
              </a:spcBef>
              <a:buFontTx/>
              <a:buBlip>
                <a:blip r:embed="rId3"/>
              </a:buBlip>
              <a:defRPr sz="1400"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Voorkeur voor </a:t>
            </a:r>
            <a:r>
              <a:rPr lang="nl-NL" sz="2000" dirty="0" err="1"/>
              <a:t>temazepam</a:t>
            </a:r>
            <a:r>
              <a:rPr lang="nl-NL" sz="2000" dirty="0"/>
              <a:t> en oxazepam</a:t>
            </a:r>
          </a:p>
          <a:p>
            <a:r>
              <a:rPr lang="nl-NL" sz="2000" dirty="0" err="1"/>
              <a:t>NSAIDs</a:t>
            </a:r>
            <a:r>
              <a:rPr lang="nl-NL" sz="2000" dirty="0"/>
              <a:t> tot 20 weken gebruik akkoord</a:t>
            </a:r>
          </a:p>
          <a:p>
            <a:r>
              <a:rPr lang="nl-NL" sz="2000" dirty="0" err="1"/>
              <a:t>Nitrofurantoine</a:t>
            </a:r>
            <a:r>
              <a:rPr lang="nl-NL" sz="2000" dirty="0"/>
              <a:t> niet rond partus </a:t>
            </a:r>
            <a:r>
              <a:rPr lang="nl-NL" sz="2000" dirty="0" err="1"/>
              <a:t>ivm</a:t>
            </a:r>
            <a:r>
              <a:rPr lang="nl-NL" sz="2000" dirty="0"/>
              <a:t> risico hemolytische anemie</a:t>
            </a:r>
            <a:endParaRPr lang="nl-NL" sz="1800" dirty="0"/>
          </a:p>
          <a:p>
            <a:endParaRPr lang="nl-NL" sz="2000" dirty="0"/>
          </a:p>
        </p:txBody>
      </p:sp>
      <p:sp>
        <p:nvSpPr>
          <p:cNvPr id="16" name="Rechthoek 15"/>
          <p:cNvSpPr/>
          <p:nvPr/>
        </p:nvSpPr>
        <p:spPr>
          <a:xfrm>
            <a:off x="144379" y="1957127"/>
            <a:ext cx="6034668" cy="3430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2553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5" name="Titel 1"/>
          <p:cNvSpPr txBox="1">
            <a:spLocks/>
          </p:cNvSpPr>
          <p:nvPr/>
        </p:nvSpPr>
        <p:spPr>
          <a:xfrm>
            <a:off x="2783925" y="2736762"/>
            <a:ext cx="5854700" cy="1679172"/>
          </a:xfrm>
          <a:prstGeom prst="rect">
            <a:avLst/>
          </a:prstGeom>
          <a:solidFill>
            <a:srgbClr val="FF2F92"/>
          </a:solidFill>
          <a:ln w="57150" cmpd="sng">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Lato Regular"/>
                <a:ea typeface="+mj-ea"/>
                <a:cs typeface="+mj-cs"/>
              </a:defRPr>
            </a:lvl1pPr>
          </a:lstStyle>
          <a:p>
            <a:r>
              <a:rPr lang="nl-NL" sz="4000" dirty="0">
                <a:solidFill>
                  <a:schemeClr val="bg1"/>
                </a:solidFill>
                <a:latin typeface="Lato Black"/>
                <a:cs typeface="Lato Black"/>
              </a:rPr>
              <a:t>DEEL 2 </a:t>
            </a:r>
          </a:p>
          <a:p>
            <a:r>
              <a:rPr lang="nl-NL" sz="4000" dirty="0">
                <a:solidFill>
                  <a:schemeClr val="bg1"/>
                </a:solidFill>
                <a:latin typeface="Lato Black"/>
                <a:cs typeface="Lato Black"/>
              </a:rPr>
              <a:t>Farmacokinetiek</a:t>
            </a:r>
            <a:endParaRPr lang="nl-NL" sz="2800" dirty="0">
              <a:solidFill>
                <a:schemeClr val="bg1"/>
              </a:solidFill>
            </a:endParaRPr>
          </a:p>
        </p:txBody>
      </p:sp>
    </p:spTree>
    <p:extLst>
      <p:ext uri="{BB962C8B-B14F-4D97-AF65-F5344CB8AC3E}">
        <p14:creationId xmlns:p14="http://schemas.microsoft.com/office/powerpoint/2010/main" val="410639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itel 1"/>
          <p:cNvSpPr>
            <a:spLocks noGrp="1"/>
          </p:cNvSpPr>
          <p:nvPr>
            <p:ph type="title"/>
          </p:nvPr>
        </p:nvSpPr>
        <p:spPr>
          <a:xfrm>
            <a:off x="489284" y="146880"/>
            <a:ext cx="6705600" cy="609600"/>
          </a:xfrm>
        </p:spPr>
        <p:txBody>
          <a:bodyPr/>
          <a:lstStyle/>
          <a:p>
            <a:r>
              <a:rPr lang="en-US" dirty="0" err="1"/>
              <a:t>Farmacokinetiek</a:t>
            </a:r>
            <a:r>
              <a:rPr lang="en-US" dirty="0"/>
              <a:t> (ADME)</a:t>
            </a:r>
          </a:p>
        </p:txBody>
      </p:sp>
      <p:pic>
        <p:nvPicPr>
          <p:cNvPr id="14" name="Afbeelding 13"/>
          <p:cNvPicPr>
            <a:picLocks noChangeAspect="1"/>
          </p:cNvPicPr>
          <p:nvPr/>
        </p:nvPicPr>
        <p:blipFill>
          <a:blip r:embed="rId4"/>
          <a:stretch>
            <a:fillRect/>
          </a:stretch>
        </p:blipFill>
        <p:spPr>
          <a:xfrm>
            <a:off x="1231890" y="1062805"/>
            <a:ext cx="8970028" cy="4836611"/>
          </a:xfrm>
          <a:prstGeom prst="rect">
            <a:avLst/>
          </a:prstGeom>
        </p:spPr>
      </p:pic>
      <p:sp>
        <p:nvSpPr>
          <p:cNvPr id="12" name="Tijdelijke aanduiding voor tekst 1"/>
          <p:cNvSpPr>
            <a:spLocks noGrp="1"/>
          </p:cNvSpPr>
          <p:nvPr>
            <p:ph type="body" sz="quarter" idx="13"/>
          </p:nvPr>
        </p:nvSpPr>
        <p:spPr>
          <a:xfrm>
            <a:off x="283535" y="767488"/>
            <a:ext cx="11565028" cy="4960212"/>
          </a:xfrm>
        </p:spPr>
        <p:txBody>
          <a:bodyPr>
            <a:normAutofit/>
          </a:bodyPr>
          <a:lstStyle/>
          <a:p>
            <a:endParaRPr lang="en-US" altLang="nl-NL" sz="1800" dirty="0"/>
          </a:p>
          <a:p>
            <a:endParaRPr lang="en-US" altLang="nl-NL" sz="1800" dirty="0"/>
          </a:p>
          <a:p>
            <a:endParaRPr lang="en-US" altLang="nl-NL" sz="1800" dirty="0"/>
          </a:p>
        </p:txBody>
      </p:sp>
    </p:spTree>
    <p:extLst>
      <p:ext uri="{BB962C8B-B14F-4D97-AF65-F5344CB8AC3E}">
        <p14:creationId xmlns:p14="http://schemas.microsoft.com/office/powerpoint/2010/main" val="44321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itel 1"/>
          <p:cNvSpPr>
            <a:spLocks noGrp="1"/>
          </p:cNvSpPr>
          <p:nvPr>
            <p:ph type="title"/>
          </p:nvPr>
        </p:nvSpPr>
        <p:spPr>
          <a:xfrm>
            <a:off x="489284" y="146880"/>
            <a:ext cx="6705600" cy="609600"/>
          </a:xfrm>
        </p:spPr>
        <p:txBody>
          <a:bodyPr/>
          <a:lstStyle/>
          <a:p>
            <a:r>
              <a:rPr lang="en-US" dirty="0" err="1"/>
              <a:t>Farmacokinetiek</a:t>
            </a:r>
            <a:r>
              <a:rPr lang="en-US" dirty="0"/>
              <a:t> </a:t>
            </a:r>
            <a:r>
              <a:rPr lang="en-US" dirty="0" err="1"/>
              <a:t>bij</a:t>
            </a:r>
            <a:r>
              <a:rPr lang="en-US" dirty="0"/>
              <a:t> </a:t>
            </a:r>
            <a:r>
              <a:rPr lang="en-US" dirty="0" err="1"/>
              <a:t>zwangeren</a:t>
            </a:r>
            <a:endParaRPr lang="en-US" dirty="0"/>
          </a:p>
        </p:txBody>
      </p:sp>
      <p:sp>
        <p:nvSpPr>
          <p:cNvPr id="12" name="Tijdelijke aanduiding voor tekst 1"/>
          <p:cNvSpPr>
            <a:spLocks noGrp="1"/>
          </p:cNvSpPr>
          <p:nvPr>
            <p:ph type="body" sz="quarter" idx="13"/>
          </p:nvPr>
        </p:nvSpPr>
        <p:spPr>
          <a:xfrm>
            <a:off x="4100660" y="1099912"/>
            <a:ext cx="7747903" cy="1115541"/>
          </a:xfrm>
        </p:spPr>
        <p:txBody>
          <a:bodyPr>
            <a:noAutofit/>
          </a:bodyPr>
          <a:lstStyle/>
          <a:p>
            <a:r>
              <a:rPr lang="nl-NL" altLang="nl-NL" sz="2000" dirty="0"/>
              <a:t>Absorptie</a:t>
            </a:r>
          </a:p>
          <a:p>
            <a:pPr marL="742906" lvl="1" indent="-285750">
              <a:buFont typeface="Arial" panose="020B0604020202020204" pitchFamily="34" charset="0"/>
              <a:buChar char="•"/>
            </a:pPr>
            <a:r>
              <a:rPr lang="nl-NL" altLang="nl-NL" sz="1800" dirty="0">
                <a:ea typeface="Arial Unicode MS" pitchFamily="34" charset="-128"/>
                <a:cs typeface="Arial Unicode MS" pitchFamily="34" charset="-128"/>
              </a:rPr>
              <a:t>↓ door misselijkheid/braken en verminderde motiliteit darmen en stijging van de pH in maag door gebruik antacida / </a:t>
            </a:r>
            <a:r>
              <a:rPr lang="nl-NL" altLang="nl-NL" sz="1800" dirty="0" err="1">
                <a:ea typeface="Arial Unicode MS" pitchFamily="34" charset="-128"/>
                <a:cs typeface="Arial Unicode MS" pitchFamily="34" charset="-128"/>
              </a:rPr>
              <a:t>PPI’s</a:t>
            </a:r>
            <a:r>
              <a:rPr lang="nl-NL" altLang="nl-NL" sz="1800" dirty="0">
                <a:ea typeface="Arial Unicode MS" pitchFamily="34" charset="-128"/>
                <a:cs typeface="Arial Unicode MS" pitchFamily="34" charset="-128"/>
              </a:rPr>
              <a:t> </a:t>
            </a:r>
          </a:p>
          <a:p>
            <a:pPr marL="742906" lvl="1" indent="-285750">
              <a:buFont typeface="Arial" panose="020B0604020202020204" pitchFamily="34" charset="0"/>
              <a:buChar char="•"/>
            </a:pPr>
            <a:r>
              <a:rPr lang="nl-NL" altLang="nl-NL" sz="1800" dirty="0">
                <a:ea typeface="Arial Unicode MS" pitchFamily="34" charset="-128"/>
                <a:cs typeface="Arial Unicode MS" pitchFamily="34" charset="-128"/>
              </a:rPr>
              <a:t>Echter, minimale invloed op werkzaamheid van geneesmiddelen</a:t>
            </a:r>
          </a:p>
          <a:p>
            <a:pPr marL="742906" lvl="1" indent="-285750">
              <a:buFont typeface="Arial" panose="020B0604020202020204" pitchFamily="34" charset="0"/>
              <a:buChar char="•"/>
            </a:pPr>
            <a:endParaRPr lang="nl-NL" altLang="nl-NL" sz="1800" dirty="0">
              <a:ea typeface="Arial Unicode MS" pitchFamily="34" charset="-128"/>
              <a:cs typeface="Arial Unicode MS" pitchFamily="34" charset="-128"/>
            </a:endParaRPr>
          </a:p>
          <a:p>
            <a:pPr marL="457156" lvl="1" indent="0">
              <a:buNone/>
            </a:pPr>
            <a:endParaRPr lang="nl-NL" altLang="nl-NL" sz="1800" dirty="0">
              <a:ea typeface="Arial Unicode MS" pitchFamily="34" charset="-128"/>
              <a:cs typeface="Arial Unicode MS" pitchFamily="34" charset="-128"/>
            </a:endParaRPr>
          </a:p>
          <a:p>
            <a:endParaRPr lang="en-US" sz="2000" dirty="0"/>
          </a:p>
          <a:p>
            <a:endParaRPr lang="nl-NL" sz="2000" dirty="0"/>
          </a:p>
        </p:txBody>
      </p:sp>
      <p:pic>
        <p:nvPicPr>
          <p:cNvPr id="2" name="Afbeelding 1"/>
          <p:cNvPicPr>
            <a:picLocks noChangeAspect="1"/>
          </p:cNvPicPr>
          <p:nvPr/>
        </p:nvPicPr>
        <p:blipFill>
          <a:blip r:embed="rId3"/>
          <a:stretch>
            <a:fillRect/>
          </a:stretch>
        </p:blipFill>
        <p:spPr>
          <a:xfrm>
            <a:off x="1046375" y="1099913"/>
            <a:ext cx="2865748" cy="1864277"/>
          </a:xfrm>
          <a:prstGeom prst="rect">
            <a:avLst/>
          </a:prstGeom>
        </p:spPr>
      </p:pic>
      <p:pic>
        <p:nvPicPr>
          <p:cNvPr id="3" name="Afbeelding 2"/>
          <p:cNvPicPr>
            <a:picLocks noChangeAspect="1"/>
          </p:cNvPicPr>
          <p:nvPr/>
        </p:nvPicPr>
        <p:blipFill>
          <a:blip r:embed="rId4"/>
          <a:stretch>
            <a:fillRect/>
          </a:stretch>
        </p:blipFill>
        <p:spPr>
          <a:xfrm>
            <a:off x="417086" y="3395580"/>
            <a:ext cx="4124325" cy="1495425"/>
          </a:xfrm>
          <a:prstGeom prst="rect">
            <a:avLst/>
          </a:prstGeom>
        </p:spPr>
      </p:pic>
      <p:sp>
        <p:nvSpPr>
          <p:cNvPr id="7" name="Tijdelijke aanduiding voor tekst 1"/>
          <p:cNvSpPr txBox="1">
            <a:spLocks/>
          </p:cNvSpPr>
          <p:nvPr/>
        </p:nvSpPr>
        <p:spPr>
          <a:xfrm>
            <a:off x="4100660" y="3312982"/>
            <a:ext cx="7747903" cy="4627787"/>
          </a:xfrm>
          <a:prstGeom prst="rect">
            <a:avLst/>
          </a:prstGeom>
        </p:spPr>
        <p:txBody>
          <a:bodyPr vert="horz" lIns="91440" tIns="45720" rIns="91440" bIns="45720" rtlCol="0">
            <a:noAutofit/>
          </a:bodyPr>
          <a:lstStyle>
            <a:lvl1pPr marL="285750" indent="-285750" algn="l" defTabSz="914309" rtl="0" eaLnBrk="1" latinLnBrk="0" hangingPunct="1">
              <a:lnSpc>
                <a:spcPct val="90000"/>
              </a:lnSpc>
              <a:spcBef>
                <a:spcPts val="1000"/>
              </a:spcBef>
              <a:buFontTx/>
              <a:buBlip>
                <a:blip r:embed="rId5"/>
              </a:buBlip>
              <a:defRPr sz="1400" kern="1200" baseline="0">
                <a:solidFill>
                  <a:srgbClr val="134292"/>
                </a:solidFill>
                <a:latin typeface="+mn-lt"/>
                <a:ea typeface="+mn-ea"/>
                <a:cs typeface="+mn-cs"/>
              </a:defRPr>
            </a:lvl1pPr>
            <a:lvl2pPr marL="685756" indent="-228600" algn="l" defTabSz="914309" rtl="0" eaLnBrk="1" latinLnBrk="0" hangingPunct="1">
              <a:lnSpc>
                <a:spcPct val="90000"/>
              </a:lnSpc>
              <a:spcBef>
                <a:spcPts val="500"/>
              </a:spcBef>
              <a:buFont typeface="+mj-lt"/>
              <a:buAutoNum type="alphaLcPeriod"/>
              <a:defRPr sz="1200" kern="1200" baseline="0">
                <a:solidFill>
                  <a:srgbClr val="134292"/>
                </a:solidFill>
                <a:latin typeface="+mn-lt"/>
                <a:ea typeface="+mn-ea"/>
                <a:cs typeface="+mn-cs"/>
              </a:defRPr>
            </a:lvl2pPr>
            <a:lvl3pPr marL="1142908" indent="-228600" algn="l" defTabSz="914309" rtl="0" eaLnBrk="1" latinLnBrk="0" hangingPunct="1">
              <a:lnSpc>
                <a:spcPct val="90000"/>
              </a:lnSpc>
              <a:spcBef>
                <a:spcPts val="500"/>
              </a:spcBef>
              <a:buFont typeface="+mj-lt"/>
              <a:buAutoNum type="alphaLcPeriod"/>
              <a:defRPr sz="12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tLang="nl-NL" sz="2000" dirty="0"/>
              <a:t>Distributie</a:t>
            </a:r>
          </a:p>
          <a:p>
            <a:pPr lvl="1">
              <a:buFont typeface="Arial" panose="020B0604020202020204" pitchFamily="34" charset="0"/>
              <a:buChar char="•"/>
            </a:pPr>
            <a:r>
              <a:rPr lang="nl-NL" altLang="nl-NL" sz="1800" dirty="0">
                <a:ea typeface="Arial Unicode MS" pitchFamily="34" charset="-128"/>
                <a:cs typeface="Arial Unicode MS" pitchFamily="34" charset="-128"/>
              </a:rPr>
              <a:t>↑ </a:t>
            </a:r>
            <a:r>
              <a:rPr lang="nl-NL" altLang="nl-NL" sz="1800" dirty="0"/>
              <a:t>Lichaamswater </a:t>
            </a:r>
            <a:r>
              <a:rPr lang="nl-NL" altLang="nl-NL" sz="1800" dirty="0">
                <a:ea typeface="Arial Unicode MS" pitchFamily="34" charset="-128"/>
                <a:cs typeface="Arial Unicode MS" pitchFamily="34" charset="-128"/>
              </a:rPr>
              <a:t>(circa 8 liter) &gt; toename verdelingsvolume</a:t>
            </a:r>
          </a:p>
          <a:p>
            <a:pPr marL="742906" lvl="1" indent="-285750">
              <a:buFont typeface="Arial" panose="020B0604020202020204" pitchFamily="34" charset="0"/>
              <a:buChar char="•"/>
            </a:pPr>
            <a:r>
              <a:rPr lang="nl-NL" altLang="nl-NL" sz="1800" dirty="0">
                <a:ea typeface="Arial Unicode MS" pitchFamily="34" charset="-128"/>
                <a:cs typeface="Arial Unicode MS" pitchFamily="34" charset="-128"/>
              </a:rPr>
              <a:t>↓ Plasma-eiwit (tot wel 10 g/l)</a:t>
            </a:r>
          </a:p>
          <a:p>
            <a:pPr marL="1371552" lvl="2">
              <a:lnSpc>
                <a:spcPct val="110000"/>
              </a:lnSpc>
              <a:buFont typeface="Arial" panose="020B0604020202020204" pitchFamily="34" charset="0"/>
              <a:buChar char="•"/>
            </a:pPr>
            <a:r>
              <a:rPr lang="en-GB" altLang="nl-NL" sz="1800" dirty="0" err="1"/>
              <a:t>Schijnbare</a:t>
            </a:r>
            <a:r>
              <a:rPr lang="en-GB" altLang="nl-NL" sz="1800" dirty="0"/>
              <a:t> </a:t>
            </a:r>
            <a:r>
              <a:rPr lang="en-GB" altLang="nl-NL" sz="1800" dirty="0" err="1"/>
              <a:t>daling</a:t>
            </a:r>
            <a:r>
              <a:rPr lang="en-GB" altLang="nl-NL" sz="1800" dirty="0"/>
              <a:t> van de </a:t>
            </a:r>
            <a:r>
              <a:rPr lang="en-GB" altLang="nl-NL" sz="1800" dirty="0" err="1"/>
              <a:t>concentratie</a:t>
            </a:r>
            <a:r>
              <a:rPr lang="en-GB" altLang="nl-NL" sz="1800" dirty="0"/>
              <a:t> van </a:t>
            </a:r>
            <a:r>
              <a:rPr lang="en-GB" altLang="nl-NL" sz="1800" dirty="0" err="1"/>
              <a:t>sterk</a:t>
            </a:r>
            <a:r>
              <a:rPr lang="en-GB" altLang="nl-NL" sz="1800" dirty="0"/>
              <a:t> plasma </a:t>
            </a:r>
            <a:r>
              <a:rPr lang="en-GB" altLang="nl-NL" sz="1800" dirty="0" err="1"/>
              <a:t>eiwit-gebonden</a:t>
            </a:r>
            <a:r>
              <a:rPr lang="en-GB" altLang="nl-NL" sz="1800" dirty="0"/>
              <a:t> </a:t>
            </a:r>
            <a:r>
              <a:rPr lang="en-GB" altLang="nl-NL" sz="1800" dirty="0" err="1"/>
              <a:t>farmaca</a:t>
            </a:r>
            <a:r>
              <a:rPr lang="en-GB" altLang="nl-NL" sz="1800" dirty="0"/>
              <a:t> </a:t>
            </a:r>
            <a:r>
              <a:rPr lang="en-GB" altLang="nl-NL" sz="1800" dirty="0" err="1"/>
              <a:t>zoals</a:t>
            </a:r>
            <a:r>
              <a:rPr lang="en-GB" altLang="nl-NL" sz="1800" dirty="0"/>
              <a:t> anti-</a:t>
            </a:r>
            <a:r>
              <a:rPr lang="en-GB" altLang="nl-NL" sz="1800" dirty="0" err="1"/>
              <a:t>epileptica</a:t>
            </a:r>
            <a:endParaRPr lang="en-GB" altLang="nl-NL" sz="1800" dirty="0"/>
          </a:p>
          <a:p>
            <a:pPr marL="1371552" lvl="2">
              <a:lnSpc>
                <a:spcPct val="110000"/>
              </a:lnSpc>
              <a:buFont typeface="Arial" panose="020B0604020202020204" pitchFamily="34" charset="0"/>
              <a:buChar char="•"/>
            </a:pPr>
            <a:r>
              <a:rPr lang="en-GB" altLang="nl-NL" sz="1800" dirty="0" err="1"/>
              <a:t>Totale</a:t>
            </a:r>
            <a:r>
              <a:rPr lang="en-GB" altLang="nl-NL" sz="1800" dirty="0"/>
              <a:t> </a:t>
            </a:r>
            <a:r>
              <a:rPr lang="en-GB" altLang="nl-NL" sz="1800" dirty="0" err="1"/>
              <a:t>spiegel</a:t>
            </a:r>
            <a:r>
              <a:rPr lang="en-GB" altLang="nl-NL" sz="1800" dirty="0"/>
              <a:t> </a:t>
            </a:r>
            <a:r>
              <a:rPr lang="en-GB" altLang="nl-NL" sz="1800" dirty="0" err="1"/>
              <a:t>daalt</a:t>
            </a:r>
            <a:r>
              <a:rPr lang="en-GB" altLang="nl-NL" sz="1800" dirty="0"/>
              <a:t>, maar </a:t>
            </a:r>
            <a:r>
              <a:rPr lang="en-GB" altLang="nl-NL" sz="1800" dirty="0" err="1"/>
              <a:t>vrije</a:t>
            </a:r>
            <a:r>
              <a:rPr lang="en-GB" altLang="nl-NL" sz="1800" dirty="0"/>
              <a:t> </a:t>
            </a:r>
            <a:r>
              <a:rPr lang="en-GB" altLang="nl-NL" sz="1800" dirty="0" err="1"/>
              <a:t>fractie</a:t>
            </a:r>
            <a:r>
              <a:rPr lang="en-GB" altLang="nl-NL" sz="1800" dirty="0"/>
              <a:t> </a:t>
            </a:r>
            <a:r>
              <a:rPr lang="en-GB" altLang="nl-NL" sz="1800" dirty="0" err="1"/>
              <a:t>kan</a:t>
            </a:r>
            <a:r>
              <a:rPr lang="en-GB" altLang="nl-NL" sz="1800" dirty="0"/>
              <a:t> </a:t>
            </a:r>
            <a:r>
              <a:rPr lang="en-GB" altLang="nl-NL" sz="1800" dirty="0" err="1"/>
              <a:t>ongewijzigd</a:t>
            </a:r>
            <a:r>
              <a:rPr lang="en-GB" altLang="nl-NL" sz="1800" dirty="0"/>
              <a:t> </a:t>
            </a:r>
            <a:r>
              <a:rPr lang="en-GB" altLang="nl-NL" sz="1800" dirty="0" err="1"/>
              <a:t>zijn</a:t>
            </a:r>
            <a:r>
              <a:rPr lang="en-GB" altLang="nl-NL" sz="1800" dirty="0"/>
              <a:t> door </a:t>
            </a:r>
            <a:r>
              <a:rPr lang="en-GB" altLang="nl-NL" sz="1800" dirty="0" err="1"/>
              <a:t>een</a:t>
            </a:r>
            <a:r>
              <a:rPr lang="en-GB" altLang="nl-NL" sz="1800" dirty="0"/>
              <a:t> </a:t>
            </a:r>
            <a:r>
              <a:rPr lang="en-GB" altLang="nl-NL" sz="1800" dirty="0" err="1"/>
              <a:t>nieuw</a:t>
            </a:r>
            <a:r>
              <a:rPr lang="en-GB" altLang="nl-NL" sz="1800" dirty="0"/>
              <a:t> </a:t>
            </a:r>
            <a:r>
              <a:rPr lang="en-GB" altLang="nl-NL" sz="1800" dirty="0" err="1"/>
              <a:t>evenwicht</a:t>
            </a:r>
            <a:r>
              <a:rPr lang="en-GB" altLang="nl-NL" sz="1800" dirty="0"/>
              <a:t> </a:t>
            </a:r>
            <a:r>
              <a:rPr lang="en-GB" altLang="nl-NL" sz="1800" dirty="0" err="1"/>
              <a:t>dat</a:t>
            </a:r>
            <a:r>
              <a:rPr lang="en-GB" altLang="nl-NL" sz="1800" dirty="0"/>
              <a:t> </a:t>
            </a:r>
            <a:r>
              <a:rPr lang="en-GB" altLang="nl-NL" sz="1800" dirty="0" err="1"/>
              <a:t>ontstaat</a:t>
            </a:r>
            <a:r>
              <a:rPr lang="en-GB" altLang="nl-NL" sz="1800" dirty="0"/>
              <a:t> &gt; ten </a:t>
            </a:r>
            <a:r>
              <a:rPr lang="en-GB" altLang="nl-NL" sz="1800" dirty="0" err="1"/>
              <a:t>onrechte</a:t>
            </a:r>
            <a:r>
              <a:rPr lang="en-GB" altLang="nl-NL" sz="1800" dirty="0"/>
              <a:t> </a:t>
            </a:r>
            <a:r>
              <a:rPr lang="en-GB" altLang="nl-NL" sz="1800" dirty="0" err="1"/>
              <a:t>dosering</a:t>
            </a:r>
            <a:r>
              <a:rPr lang="en-GB" altLang="nl-NL" sz="1800" dirty="0"/>
              <a:t> </a:t>
            </a:r>
            <a:r>
              <a:rPr lang="en-GB" altLang="nl-NL" sz="1800" dirty="0" err="1"/>
              <a:t>verhogen</a:t>
            </a:r>
            <a:r>
              <a:rPr lang="en-GB" altLang="nl-NL" sz="1800" dirty="0"/>
              <a:t> op basis van </a:t>
            </a:r>
            <a:r>
              <a:rPr lang="en-GB" altLang="nl-NL" sz="1800" dirty="0" err="1"/>
              <a:t>totale</a:t>
            </a:r>
            <a:r>
              <a:rPr lang="en-GB" altLang="nl-NL" sz="1800" dirty="0"/>
              <a:t> </a:t>
            </a:r>
            <a:r>
              <a:rPr lang="en-GB" altLang="nl-NL" sz="1800" dirty="0" err="1"/>
              <a:t>spiegel</a:t>
            </a:r>
            <a:endParaRPr lang="en-GB" altLang="nl-NL" sz="1800" dirty="0"/>
          </a:p>
          <a:p>
            <a:endParaRPr lang="en-US" sz="2000" dirty="0"/>
          </a:p>
          <a:p>
            <a:endParaRPr lang="nl-NL" sz="2000" dirty="0"/>
          </a:p>
        </p:txBody>
      </p:sp>
    </p:spTree>
    <p:extLst>
      <p:ext uri="{BB962C8B-B14F-4D97-AF65-F5344CB8AC3E}">
        <p14:creationId xmlns:p14="http://schemas.microsoft.com/office/powerpoint/2010/main" val="10461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itel 1"/>
          <p:cNvSpPr>
            <a:spLocks noGrp="1"/>
          </p:cNvSpPr>
          <p:nvPr>
            <p:ph type="title"/>
          </p:nvPr>
        </p:nvSpPr>
        <p:spPr>
          <a:xfrm>
            <a:off x="489284" y="146880"/>
            <a:ext cx="6705600" cy="609600"/>
          </a:xfrm>
        </p:spPr>
        <p:txBody>
          <a:bodyPr/>
          <a:lstStyle/>
          <a:p>
            <a:r>
              <a:rPr lang="en-US" dirty="0" err="1"/>
              <a:t>Farmacokinetiek</a:t>
            </a:r>
            <a:r>
              <a:rPr lang="en-US" dirty="0"/>
              <a:t> </a:t>
            </a:r>
            <a:r>
              <a:rPr lang="en-US" dirty="0" err="1"/>
              <a:t>bij</a:t>
            </a:r>
            <a:r>
              <a:rPr lang="en-US" dirty="0"/>
              <a:t> </a:t>
            </a:r>
            <a:r>
              <a:rPr lang="en-US" dirty="0" err="1"/>
              <a:t>zwangeren</a:t>
            </a:r>
            <a:endParaRPr lang="en-US" dirty="0"/>
          </a:p>
        </p:txBody>
      </p:sp>
      <p:sp>
        <p:nvSpPr>
          <p:cNvPr id="12" name="Tijdelijke aanduiding voor tekst 1"/>
          <p:cNvSpPr>
            <a:spLocks noGrp="1"/>
          </p:cNvSpPr>
          <p:nvPr>
            <p:ph type="body" sz="quarter" idx="13"/>
          </p:nvPr>
        </p:nvSpPr>
        <p:spPr>
          <a:xfrm>
            <a:off x="4119513" y="1329179"/>
            <a:ext cx="8220173" cy="1461156"/>
          </a:xfrm>
        </p:spPr>
        <p:txBody>
          <a:bodyPr>
            <a:noAutofit/>
          </a:bodyPr>
          <a:lstStyle/>
          <a:p>
            <a:pPr>
              <a:lnSpc>
                <a:spcPct val="110000"/>
              </a:lnSpc>
            </a:pPr>
            <a:r>
              <a:rPr lang="en-GB" altLang="nl-NL" sz="2000" dirty="0" err="1"/>
              <a:t>Metabolisme</a:t>
            </a:r>
            <a:endParaRPr lang="en-GB" altLang="nl-NL" sz="2000" dirty="0"/>
          </a:p>
          <a:p>
            <a:pPr marL="742906" lvl="1" indent="-285750">
              <a:lnSpc>
                <a:spcPct val="110000"/>
              </a:lnSpc>
              <a:buFont typeface="Arial" panose="020B0604020202020204" pitchFamily="34" charset="0"/>
              <a:buChar char="•"/>
            </a:pPr>
            <a:r>
              <a:rPr lang="en-GB" altLang="nl-NL" sz="1800" dirty="0">
                <a:ea typeface="Arial Unicode MS" pitchFamily="34" charset="-128"/>
                <a:cs typeface="Arial Unicode MS" pitchFamily="34" charset="-128"/>
              </a:rPr>
              <a:t>↑ </a:t>
            </a:r>
            <a:r>
              <a:rPr lang="en-GB" altLang="nl-NL" sz="1800" dirty="0" err="1"/>
              <a:t>Toename</a:t>
            </a:r>
            <a:r>
              <a:rPr lang="en-GB" altLang="nl-NL" sz="1800" dirty="0"/>
              <a:t> van cardiac output &gt; </a:t>
            </a:r>
            <a:r>
              <a:rPr lang="en-GB" altLang="nl-NL" sz="1800" dirty="0" err="1"/>
              <a:t>toename</a:t>
            </a:r>
            <a:r>
              <a:rPr lang="en-GB" altLang="nl-NL" sz="1800" dirty="0"/>
              <a:t> lever </a:t>
            </a:r>
            <a:r>
              <a:rPr lang="en-GB" altLang="nl-NL" sz="1800" dirty="0" err="1"/>
              <a:t>doorbloeding</a:t>
            </a:r>
            <a:r>
              <a:rPr lang="en-GB" altLang="nl-NL" sz="1800" dirty="0"/>
              <a:t> </a:t>
            </a:r>
            <a:r>
              <a:rPr lang="en-GB" altLang="nl-NL" sz="1800" dirty="0" err="1"/>
              <a:t>en</a:t>
            </a:r>
            <a:r>
              <a:rPr lang="en-GB" altLang="nl-NL" sz="1800" dirty="0"/>
              <a:t> </a:t>
            </a:r>
            <a:r>
              <a:rPr lang="en-GB" altLang="nl-NL" sz="1800" dirty="0" err="1"/>
              <a:t>maag-darmkanaal</a:t>
            </a:r>
            <a:endParaRPr lang="en-GB" altLang="nl-NL" sz="1800" dirty="0"/>
          </a:p>
          <a:p>
            <a:pPr marL="742906" lvl="1" indent="-285750">
              <a:lnSpc>
                <a:spcPct val="110000"/>
              </a:lnSpc>
              <a:buFont typeface="Arial" panose="020B0604020202020204" pitchFamily="34" charset="0"/>
              <a:buChar char="•"/>
            </a:pPr>
            <a:r>
              <a:rPr lang="en-GB" altLang="nl-NL" sz="1800" dirty="0">
                <a:ea typeface="Arial Unicode MS" pitchFamily="34" charset="-128"/>
                <a:cs typeface="Arial Unicode MS" pitchFamily="34" charset="-128"/>
              </a:rPr>
              <a:t>↑ </a:t>
            </a:r>
            <a:r>
              <a:rPr lang="en-GB" altLang="nl-NL" sz="1800" dirty="0"/>
              <a:t>Lever-</a:t>
            </a:r>
            <a:r>
              <a:rPr lang="en-GB" altLang="nl-NL" sz="1800" dirty="0" err="1"/>
              <a:t>metabolisme</a:t>
            </a:r>
            <a:r>
              <a:rPr lang="en-GB" altLang="nl-NL" sz="1800" dirty="0"/>
              <a:t>, </a:t>
            </a:r>
            <a:r>
              <a:rPr lang="en-GB" altLang="nl-NL" sz="1800" dirty="0" err="1"/>
              <a:t>o.a</a:t>
            </a:r>
            <a:r>
              <a:rPr lang="en-GB" altLang="nl-NL" sz="1800" dirty="0"/>
              <a:t>. CYP3A4, 2D6 </a:t>
            </a:r>
            <a:r>
              <a:rPr lang="en-GB" altLang="nl-NL" sz="1800" dirty="0" err="1"/>
              <a:t>en</a:t>
            </a:r>
            <a:r>
              <a:rPr lang="en-GB" altLang="nl-NL" sz="1800" dirty="0"/>
              <a:t> 2C9 </a:t>
            </a:r>
            <a:r>
              <a:rPr lang="en-GB" altLang="nl-NL" sz="1800" dirty="0">
                <a:ea typeface="Arial Unicode MS" pitchFamily="34" charset="-128"/>
                <a:cs typeface="Arial Unicode MS" pitchFamily="34" charset="-128"/>
              </a:rPr>
              <a:t>↑</a:t>
            </a:r>
          </a:p>
          <a:p>
            <a:pPr marL="742906" lvl="1" indent="-285750">
              <a:lnSpc>
                <a:spcPct val="110000"/>
              </a:lnSpc>
              <a:buFont typeface="Arial" panose="020B0604020202020204" pitchFamily="34" charset="0"/>
              <a:buChar char="•"/>
            </a:pPr>
            <a:endParaRPr lang="en-GB" altLang="nl-NL" sz="1800" dirty="0">
              <a:ea typeface="Arial Unicode MS" pitchFamily="34" charset="-128"/>
              <a:cs typeface="Arial Unicode MS" pitchFamily="34" charset="-128"/>
            </a:endParaRPr>
          </a:p>
          <a:p>
            <a:endParaRPr lang="en-US" sz="2000" dirty="0"/>
          </a:p>
          <a:p>
            <a:endParaRPr lang="nl-NL" sz="2000" dirty="0"/>
          </a:p>
        </p:txBody>
      </p:sp>
      <p:pic>
        <p:nvPicPr>
          <p:cNvPr id="2" name="Afbeelding 1"/>
          <p:cNvPicPr>
            <a:picLocks noChangeAspect="1"/>
          </p:cNvPicPr>
          <p:nvPr/>
        </p:nvPicPr>
        <p:blipFill>
          <a:blip r:embed="rId3"/>
          <a:stretch>
            <a:fillRect/>
          </a:stretch>
        </p:blipFill>
        <p:spPr>
          <a:xfrm>
            <a:off x="1442645" y="1451237"/>
            <a:ext cx="2066925" cy="1466850"/>
          </a:xfrm>
          <a:prstGeom prst="rect">
            <a:avLst/>
          </a:prstGeom>
        </p:spPr>
      </p:pic>
      <p:pic>
        <p:nvPicPr>
          <p:cNvPr id="3" name="Afbeelding 2"/>
          <p:cNvPicPr>
            <a:picLocks noChangeAspect="1"/>
          </p:cNvPicPr>
          <p:nvPr/>
        </p:nvPicPr>
        <p:blipFill>
          <a:blip r:embed="rId4"/>
          <a:stretch>
            <a:fillRect/>
          </a:stretch>
        </p:blipFill>
        <p:spPr>
          <a:xfrm>
            <a:off x="1765813" y="3089804"/>
            <a:ext cx="2240577" cy="2809612"/>
          </a:xfrm>
          <a:prstGeom prst="rect">
            <a:avLst/>
          </a:prstGeom>
        </p:spPr>
      </p:pic>
      <p:sp>
        <p:nvSpPr>
          <p:cNvPr id="7" name="Tijdelijke aanduiding voor tekst 1"/>
          <p:cNvSpPr txBox="1">
            <a:spLocks/>
          </p:cNvSpPr>
          <p:nvPr/>
        </p:nvSpPr>
        <p:spPr>
          <a:xfrm>
            <a:off x="4119513" y="3435993"/>
            <a:ext cx="8220173" cy="4398521"/>
          </a:xfrm>
          <a:prstGeom prst="rect">
            <a:avLst/>
          </a:prstGeom>
        </p:spPr>
        <p:txBody>
          <a:bodyPr vert="horz" lIns="91440" tIns="45720" rIns="91440" bIns="45720" rtlCol="0">
            <a:noAutofit/>
          </a:bodyPr>
          <a:lstStyle>
            <a:lvl1pPr marL="285750" indent="-285750" algn="l" defTabSz="914309" rtl="0" eaLnBrk="1" latinLnBrk="0" hangingPunct="1">
              <a:lnSpc>
                <a:spcPct val="90000"/>
              </a:lnSpc>
              <a:spcBef>
                <a:spcPts val="1000"/>
              </a:spcBef>
              <a:buFontTx/>
              <a:buBlip>
                <a:blip r:embed="rId5"/>
              </a:buBlip>
              <a:defRPr sz="1400" kern="1200" baseline="0">
                <a:solidFill>
                  <a:srgbClr val="134292"/>
                </a:solidFill>
                <a:latin typeface="+mn-lt"/>
                <a:ea typeface="+mn-ea"/>
                <a:cs typeface="+mn-cs"/>
              </a:defRPr>
            </a:lvl1pPr>
            <a:lvl2pPr marL="685756" indent="-228600" algn="l" defTabSz="914309" rtl="0" eaLnBrk="1" latinLnBrk="0" hangingPunct="1">
              <a:lnSpc>
                <a:spcPct val="90000"/>
              </a:lnSpc>
              <a:spcBef>
                <a:spcPts val="500"/>
              </a:spcBef>
              <a:buFont typeface="+mj-lt"/>
              <a:buAutoNum type="alphaLcPeriod"/>
              <a:defRPr sz="1200" kern="1200" baseline="0">
                <a:solidFill>
                  <a:srgbClr val="134292"/>
                </a:solidFill>
                <a:latin typeface="+mn-lt"/>
                <a:ea typeface="+mn-ea"/>
                <a:cs typeface="+mn-cs"/>
              </a:defRPr>
            </a:lvl2pPr>
            <a:lvl3pPr marL="1142908" indent="-228600" algn="l" defTabSz="914309" rtl="0" eaLnBrk="1" latinLnBrk="0" hangingPunct="1">
              <a:lnSpc>
                <a:spcPct val="90000"/>
              </a:lnSpc>
              <a:spcBef>
                <a:spcPts val="500"/>
              </a:spcBef>
              <a:buFont typeface="+mj-lt"/>
              <a:buAutoNum type="alphaLcPeriod"/>
              <a:defRPr sz="12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altLang="nl-NL" sz="2000" dirty="0" err="1"/>
              <a:t>Excretie</a:t>
            </a:r>
            <a:endParaRPr lang="en-GB" altLang="nl-NL" sz="2000" dirty="0"/>
          </a:p>
          <a:p>
            <a:pPr marL="742906" lvl="1" indent="-285750">
              <a:lnSpc>
                <a:spcPct val="110000"/>
              </a:lnSpc>
              <a:buFont typeface="Arial" panose="020B0604020202020204" pitchFamily="34" charset="0"/>
              <a:buChar char="•"/>
            </a:pPr>
            <a:r>
              <a:rPr lang="en-GB" altLang="nl-NL" sz="1800" dirty="0">
                <a:ea typeface="Arial Unicode MS" pitchFamily="34" charset="-128"/>
                <a:cs typeface="Arial Unicode MS" pitchFamily="34" charset="-128"/>
              </a:rPr>
              <a:t>↑  </a:t>
            </a:r>
            <a:r>
              <a:rPr lang="en-GB" altLang="nl-NL" sz="1800" dirty="0" err="1"/>
              <a:t>Bloed</a:t>
            </a:r>
            <a:r>
              <a:rPr lang="en-GB" altLang="nl-NL" sz="1800" dirty="0"/>
              <a:t>-flow door </a:t>
            </a:r>
            <a:r>
              <a:rPr lang="en-GB" altLang="nl-NL" sz="1800" dirty="0" err="1"/>
              <a:t>nieren</a:t>
            </a:r>
            <a:r>
              <a:rPr lang="en-GB" altLang="nl-NL" sz="1800" dirty="0"/>
              <a:t> </a:t>
            </a:r>
            <a:r>
              <a:rPr lang="en-GB" altLang="nl-NL" sz="1800" dirty="0" err="1"/>
              <a:t>neemt</a:t>
            </a:r>
            <a:r>
              <a:rPr lang="en-GB" altLang="nl-NL" sz="1800" dirty="0"/>
              <a:t> toe met 50% in 1e trimester </a:t>
            </a:r>
            <a:r>
              <a:rPr lang="en-GB" altLang="nl-NL" sz="1800" dirty="0" err="1"/>
              <a:t>en</a:t>
            </a:r>
            <a:r>
              <a:rPr lang="en-GB" altLang="nl-NL" sz="1800" dirty="0"/>
              <a:t> factor 2</a:t>
            </a:r>
            <a:r>
              <a:rPr lang="en-GB" altLang="nl-NL" sz="1800" dirty="0">
                <a:ea typeface="Arial Unicode MS" pitchFamily="34" charset="-128"/>
                <a:cs typeface="Arial Unicode MS" pitchFamily="34" charset="-128"/>
              </a:rPr>
              <a:t> </a:t>
            </a:r>
            <a:r>
              <a:rPr lang="en-GB" altLang="nl-NL" sz="1800" dirty="0"/>
              <a:t>in </a:t>
            </a:r>
            <a:r>
              <a:rPr lang="en-GB" altLang="nl-NL" sz="1800" dirty="0" err="1"/>
              <a:t>laatste</a:t>
            </a:r>
            <a:r>
              <a:rPr lang="en-GB" altLang="nl-NL" sz="1800" dirty="0"/>
              <a:t> trimester</a:t>
            </a:r>
          </a:p>
          <a:p>
            <a:pPr marL="914400" lvl="1">
              <a:lnSpc>
                <a:spcPct val="110000"/>
              </a:lnSpc>
              <a:buFont typeface="Arial" panose="020B0604020202020204" pitchFamily="34" charset="0"/>
              <a:buChar char="•"/>
            </a:pPr>
            <a:r>
              <a:rPr lang="en-GB" altLang="nl-NL" sz="1800" dirty="0" err="1"/>
              <a:t>Bijv</a:t>
            </a:r>
            <a:r>
              <a:rPr lang="en-GB" altLang="nl-NL" sz="1800" dirty="0"/>
              <a:t>. T ½ </a:t>
            </a:r>
            <a:r>
              <a:rPr lang="en-GB" altLang="nl-NL" sz="1800" dirty="0" err="1"/>
              <a:t>amoxicilline</a:t>
            </a:r>
            <a:r>
              <a:rPr lang="en-GB" altLang="nl-NL" sz="1800" dirty="0"/>
              <a:t> </a:t>
            </a:r>
            <a:r>
              <a:rPr lang="en-GB" altLang="nl-NL" sz="1800" dirty="0" err="1"/>
              <a:t>gehalveerd</a:t>
            </a:r>
            <a:r>
              <a:rPr lang="en-GB" altLang="nl-NL" sz="1800" dirty="0"/>
              <a:t>.</a:t>
            </a:r>
          </a:p>
          <a:p>
            <a:pPr marL="914400" lvl="1">
              <a:lnSpc>
                <a:spcPct val="110000"/>
              </a:lnSpc>
              <a:buFont typeface="Arial" panose="020B0604020202020204" pitchFamily="34" charset="0"/>
              <a:buChar char="•"/>
            </a:pPr>
            <a:endParaRPr lang="en-GB" altLang="nl-NL" sz="1800" dirty="0"/>
          </a:p>
          <a:p>
            <a:pPr marL="0" indent="0" algn="ctr">
              <a:lnSpc>
                <a:spcPct val="110000"/>
              </a:lnSpc>
              <a:buFontTx/>
              <a:buNone/>
            </a:pPr>
            <a:r>
              <a:rPr lang="en-GB" altLang="nl-NL" sz="1800" b="1" i="1" dirty="0" err="1"/>
              <a:t>Toch</a:t>
            </a:r>
            <a:r>
              <a:rPr lang="en-GB" altLang="nl-NL" sz="1800" b="1" i="1" dirty="0"/>
              <a:t> </a:t>
            </a:r>
            <a:r>
              <a:rPr lang="en-GB" altLang="nl-NL" sz="1800" b="1" i="1" dirty="0" err="1"/>
              <a:t>worden</a:t>
            </a:r>
            <a:r>
              <a:rPr lang="en-GB" altLang="nl-NL" sz="1800" b="1" i="1" dirty="0"/>
              <a:t> </a:t>
            </a:r>
            <a:r>
              <a:rPr lang="en-GB" altLang="nl-NL" sz="1800" b="1" i="1" dirty="0" err="1"/>
              <a:t>doseringen</a:t>
            </a:r>
            <a:r>
              <a:rPr lang="en-GB" altLang="nl-NL" sz="1800" b="1" i="1" dirty="0"/>
              <a:t> </a:t>
            </a:r>
            <a:r>
              <a:rPr lang="en-GB" altLang="nl-NL" sz="1800" b="1" i="1" dirty="0" err="1"/>
              <a:t>tijdens</a:t>
            </a:r>
            <a:r>
              <a:rPr lang="en-GB" altLang="nl-NL" sz="1800" b="1" i="1" dirty="0"/>
              <a:t> </a:t>
            </a:r>
            <a:r>
              <a:rPr lang="en-GB" altLang="nl-NL" sz="1800" b="1" i="1" dirty="0" err="1"/>
              <a:t>zwangerschap</a:t>
            </a:r>
            <a:r>
              <a:rPr lang="en-GB" altLang="nl-NL" sz="1800" b="1" i="1" dirty="0"/>
              <a:t> </a:t>
            </a:r>
            <a:br>
              <a:rPr lang="en-GB" altLang="nl-NL" sz="1800" b="1" i="1" dirty="0"/>
            </a:br>
            <a:r>
              <a:rPr lang="en-GB" altLang="nl-NL" sz="1800" b="1" i="1" dirty="0" err="1"/>
              <a:t>weinig</a:t>
            </a:r>
            <a:r>
              <a:rPr lang="en-GB" altLang="nl-NL" sz="1800" b="1" i="1" dirty="0"/>
              <a:t> </a:t>
            </a:r>
            <a:r>
              <a:rPr lang="en-GB" altLang="nl-NL" sz="1800" b="1" i="1" dirty="0" err="1"/>
              <a:t>aangepast</a:t>
            </a:r>
            <a:endParaRPr lang="en-GB" altLang="nl-NL" sz="1800" b="1" i="1" dirty="0"/>
          </a:p>
          <a:p>
            <a:endParaRPr lang="en-US" sz="2000" dirty="0"/>
          </a:p>
          <a:p>
            <a:endParaRPr lang="nl-NL" sz="2000" dirty="0"/>
          </a:p>
        </p:txBody>
      </p:sp>
    </p:spTree>
    <p:extLst>
      <p:ext uri="{BB962C8B-B14F-4D97-AF65-F5344CB8AC3E}">
        <p14:creationId xmlns:p14="http://schemas.microsoft.com/office/powerpoint/2010/main" val="24882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3" name="Titel 1"/>
          <p:cNvSpPr txBox="1">
            <a:spLocks/>
          </p:cNvSpPr>
          <p:nvPr/>
        </p:nvSpPr>
        <p:spPr>
          <a:xfrm>
            <a:off x="2739858" y="2125418"/>
            <a:ext cx="5854700" cy="1679172"/>
          </a:xfrm>
          <a:prstGeom prst="rect">
            <a:avLst/>
          </a:prstGeom>
          <a:solidFill>
            <a:srgbClr val="0096FF"/>
          </a:solidFill>
          <a:ln w="57150" cmpd="sng">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Lato Regular"/>
                <a:ea typeface="+mj-ea"/>
                <a:cs typeface="+mj-cs"/>
              </a:defRPr>
            </a:lvl1pPr>
          </a:lstStyle>
          <a:p>
            <a:r>
              <a:rPr lang="nl-NL" sz="4000" dirty="0">
                <a:solidFill>
                  <a:schemeClr val="bg1"/>
                </a:solidFill>
                <a:latin typeface="Lato Black"/>
                <a:cs typeface="Lato Black"/>
              </a:rPr>
              <a:t>DEEL 3 </a:t>
            </a:r>
          </a:p>
          <a:p>
            <a:r>
              <a:rPr lang="nl-NL" sz="4000" dirty="0">
                <a:solidFill>
                  <a:schemeClr val="bg1"/>
                </a:solidFill>
                <a:latin typeface="Lato Black"/>
              </a:rPr>
              <a:t>MDL &amp; zwangerschap</a:t>
            </a:r>
            <a:endParaRPr lang="nl-NL" sz="2800" dirty="0">
              <a:solidFill>
                <a:schemeClr val="bg1"/>
              </a:solidFill>
            </a:endParaRPr>
          </a:p>
        </p:txBody>
      </p:sp>
    </p:spTree>
    <p:extLst>
      <p:ext uri="{BB962C8B-B14F-4D97-AF65-F5344CB8AC3E}">
        <p14:creationId xmlns:p14="http://schemas.microsoft.com/office/powerpoint/2010/main" val="342807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2" name="Titel 1"/>
          <p:cNvSpPr>
            <a:spLocks noGrp="1"/>
          </p:cNvSpPr>
          <p:nvPr>
            <p:ph type="title"/>
          </p:nvPr>
        </p:nvSpPr>
        <p:spPr>
          <a:xfrm>
            <a:off x="489284" y="146880"/>
            <a:ext cx="10323260" cy="609600"/>
          </a:xfrm>
        </p:spPr>
        <p:txBody>
          <a:bodyPr>
            <a:normAutofit/>
          </a:bodyPr>
          <a:lstStyle/>
          <a:p>
            <a:r>
              <a:rPr lang="en-US" dirty="0"/>
              <a:t>ECCO Reproduction and Pregnancy Consensus (Edition 2023)</a:t>
            </a:r>
          </a:p>
        </p:txBody>
      </p:sp>
      <p:pic>
        <p:nvPicPr>
          <p:cNvPr id="13" name="Picture 2" descr="https://www.ecco-ibd.eu/images/ecco-design/logo_ecc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2191" y="351667"/>
            <a:ext cx="2114551" cy="8096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bwMode="auto">
          <a:xfrm>
            <a:off x="209177" y="6434438"/>
            <a:ext cx="5676900" cy="246221"/>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altLang="nl-NL" sz="1000" dirty="0"/>
              <a:t>van der </a:t>
            </a:r>
            <a:r>
              <a:rPr lang="en-US" altLang="nl-NL" sz="1000" dirty="0" err="1"/>
              <a:t>Woude</a:t>
            </a:r>
            <a:r>
              <a:rPr lang="en-US" altLang="nl-NL" sz="1000" dirty="0"/>
              <a:t> et al, </a:t>
            </a:r>
            <a:r>
              <a:rPr lang="en-US" sz="1000" dirty="0"/>
              <a:t>Journal of Crohn's and Colitis</a:t>
            </a:r>
            <a:r>
              <a:rPr lang="en-US" sz="1000" i="0" dirty="0"/>
              <a:t>, 2023</a:t>
            </a:r>
            <a:r>
              <a:rPr lang="en-US" sz="1000" dirty="0"/>
              <a:t>, https://doi.org/10.1093/ecco-jcc/jjac115</a:t>
            </a:r>
            <a:endParaRPr lang="nl-NL" altLang="nl-NL" sz="1000" dirty="0"/>
          </a:p>
        </p:txBody>
      </p:sp>
      <p:pic>
        <p:nvPicPr>
          <p:cNvPr id="2" name="Afbeelding 1"/>
          <p:cNvPicPr>
            <a:picLocks noChangeAspect="1"/>
          </p:cNvPicPr>
          <p:nvPr/>
        </p:nvPicPr>
        <p:blipFill>
          <a:blip r:embed="rId5"/>
          <a:stretch>
            <a:fillRect/>
          </a:stretch>
        </p:blipFill>
        <p:spPr>
          <a:xfrm>
            <a:off x="209177" y="1630209"/>
            <a:ext cx="7781660" cy="3912751"/>
          </a:xfrm>
          <a:prstGeom prst="rect">
            <a:avLst/>
          </a:prstGeom>
        </p:spPr>
      </p:pic>
      <p:sp>
        <p:nvSpPr>
          <p:cNvPr id="5" name="Rechthoek 4"/>
          <p:cNvSpPr/>
          <p:nvPr/>
        </p:nvSpPr>
        <p:spPr>
          <a:xfrm>
            <a:off x="8292581" y="1775173"/>
            <a:ext cx="3601039" cy="4031873"/>
          </a:xfrm>
          <a:prstGeom prst="rect">
            <a:avLst/>
          </a:prstGeom>
        </p:spPr>
        <p:txBody>
          <a:bodyPr wrap="square">
            <a:spAutoFit/>
          </a:bodyPr>
          <a:lstStyle/>
          <a:p>
            <a:r>
              <a:rPr lang="nl-NL" sz="1600" b="1" u="sng" dirty="0" err="1">
                <a:solidFill>
                  <a:srgbClr val="4A4A4A"/>
                </a:solidFill>
                <a:latin typeface="Open Sans"/>
              </a:rPr>
              <a:t>Lareb</a:t>
            </a:r>
            <a:r>
              <a:rPr lang="nl-NL" sz="1600" b="1" u="sng" dirty="0">
                <a:solidFill>
                  <a:srgbClr val="4A4A4A"/>
                </a:solidFill>
                <a:latin typeface="Open Sans"/>
              </a:rPr>
              <a:t> informatie </a:t>
            </a:r>
            <a:r>
              <a:rPr lang="nl-NL" sz="1600" b="1" u="sng" dirty="0" err="1">
                <a:solidFill>
                  <a:srgbClr val="4A4A4A"/>
                </a:solidFill>
                <a:latin typeface="Open Sans"/>
              </a:rPr>
              <a:t>ciprofloxacine</a:t>
            </a:r>
            <a:r>
              <a:rPr lang="nl-NL" sz="1600" b="1" u="sng" dirty="0">
                <a:solidFill>
                  <a:srgbClr val="4A4A4A"/>
                </a:solidFill>
                <a:latin typeface="Open Sans"/>
              </a:rPr>
              <a:t>:</a:t>
            </a:r>
          </a:p>
          <a:p>
            <a:r>
              <a:rPr lang="nl-NL" sz="1600" dirty="0">
                <a:solidFill>
                  <a:srgbClr val="4A4A4A"/>
                </a:solidFill>
                <a:latin typeface="Open Sans"/>
              </a:rPr>
              <a:t>Het gebruik van </a:t>
            </a:r>
            <a:r>
              <a:rPr lang="nl-NL" sz="1600" dirty="0" err="1">
                <a:solidFill>
                  <a:srgbClr val="4A4A4A"/>
                </a:solidFill>
                <a:latin typeface="Open Sans"/>
              </a:rPr>
              <a:t>chinolonen</a:t>
            </a:r>
            <a:r>
              <a:rPr lang="nl-NL" sz="1600" dirty="0">
                <a:solidFill>
                  <a:srgbClr val="4A4A4A"/>
                </a:solidFill>
                <a:latin typeface="Open Sans"/>
              </a:rPr>
              <a:t> wordt afgeraden vanaf het tweede trimester. Bij toediening aan juveniele dieren veroorzaken </a:t>
            </a:r>
            <a:r>
              <a:rPr lang="nl-NL" sz="1600" dirty="0" err="1">
                <a:solidFill>
                  <a:srgbClr val="4A4A4A"/>
                </a:solidFill>
                <a:latin typeface="Open Sans"/>
              </a:rPr>
              <a:t>chinolonen</a:t>
            </a:r>
            <a:r>
              <a:rPr lang="nl-NL" sz="1600" dirty="0">
                <a:solidFill>
                  <a:srgbClr val="4A4A4A"/>
                </a:solidFill>
                <a:latin typeface="Open Sans"/>
              </a:rPr>
              <a:t> kraakbeen- en gewrichtsafwijkingen. Er is bij de mens onvoldoende ervaring met het gebruik van </a:t>
            </a:r>
            <a:r>
              <a:rPr lang="nl-NL" sz="1600" dirty="0" err="1">
                <a:solidFill>
                  <a:srgbClr val="4A4A4A"/>
                </a:solidFill>
                <a:latin typeface="Open Sans"/>
              </a:rPr>
              <a:t>chinolonen</a:t>
            </a:r>
            <a:r>
              <a:rPr lang="nl-NL" sz="1600" dirty="0">
                <a:solidFill>
                  <a:srgbClr val="4A4A4A"/>
                </a:solidFill>
                <a:latin typeface="Open Sans"/>
              </a:rPr>
              <a:t> om een goede risico inschatting voor het tweede en derde trimester te kunnen maken.</a:t>
            </a:r>
          </a:p>
          <a:p>
            <a:endParaRPr lang="nl-NL" sz="1600" dirty="0">
              <a:solidFill>
                <a:srgbClr val="4A4A4A"/>
              </a:solidFill>
              <a:latin typeface="Open Sans"/>
            </a:endParaRPr>
          </a:p>
          <a:p>
            <a:r>
              <a:rPr lang="nl-NL" sz="1600" dirty="0">
                <a:solidFill>
                  <a:srgbClr val="4A4A4A"/>
                </a:solidFill>
                <a:latin typeface="Open Sans"/>
              </a:rPr>
              <a:t>Er zijn </a:t>
            </a:r>
            <a:r>
              <a:rPr lang="nl-NL" sz="1600" i="1" dirty="0">
                <a:solidFill>
                  <a:srgbClr val="4A4A4A"/>
                </a:solidFill>
                <a:latin typeface="Open Sans"/>
              </a:rPr>
              <a:t>geen</a:t>
            </a:r>
            <a:r>
              <a:rPr lang="nl-NL" sz="1600" dirty="0">
                <a:solidFill>
                  <a:srgbClr val="4A4A4A"/>
                </a:solidFill>
                <a:latin typeface="Open Sans"/>
              </a:rPr>
              <a:t> aanwijzingen dat het gebruik van </a:t>
            </a:r>
            <a:r>
              <a:rPr lang="nl-NL" sz="1600" dirty="0" err="1">
                <a:solidFill>
                  <a:srgbClr val="4A4A4A"/>
                </a:solidFill>
                <a:latin typeface="Open Sans"/>
              </a:rPr>
              <a:t>ciprofloxacine</a:t>
            </a:r>
            <a:r>
              <a:rPr lang="nl-NL" sz="1600" dirty="0">
                <a:solidFill>
                  <a:srgbClr val="4A4A4A"/>
                </a:solidFill>
                <a:latin typeface="Open Sans"/>
              </a:rPr>
              <a:t> in het eerste trimester een hoger risico op aangeboren afwijkingen geeft. </a:t>
            </a:r>
            <a:endParaRPr lang="nl-NL" sz="1600" dirty="0"/>
          </a:p>
        </p:txBody>
      </p:sp>
    </p:spTree>
    <p:extLst>
      <p:ext uri="{BB962C8B-B14F-4D97-AF65-F5344CB8AC3E}">
        <p14:creationId xmlns:p14="http://schemas.microsoft.com/office/powerpoint/2010/main" val="351123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1264B5-CFB5-3E15-51E9-1CA698384702}"/>
              </a:ext>
            </a:extLst>
          </p:cNvPr>
          <p:cNvSpPr>
            <a:spLocks noGrp="1"/>
          </p:cNvSpPr>
          <p:nvPr>
            <p:ph type="body" sz="quarter" idx="13"/>
          </p:nvPr>
        </p:nvSpPr>
        <p:spPr/>
        <p:txBody>
          <a:bodyPr>
            <a:normAutofit/>
          </a:bodyPr>
          <a:lstStyle/>
          <a:p>
            <a:pPr marL="342900" indent="-342900">
              <a:buFont typeface="+mj-lt"/>
              <a:buAutoNum type="arabicPeriod"/>
            </a:pPr>
            <a:endParaRPr lang="nl-NL" altLang="nl-NL" sz="2000" dirty="0"/>
          </a:p>
          <a:p>
            <a:pPr marL="342900" indent="-342900">
              <a:buFont typeface="+mj-lt"/>
              <a:buAutoNum type="arabicPeriod"/>
            </a:pPr>
            <a:r>
              <a:rPr lang="nl-NL" altLang="nl-NL" sz="2000" dirty="0"/>
              <a:t>Hoe groot is de kans op aangeboren afwijkingen indien een zwangere in het eerste trimester van de zwangerschap </a:t>
            </a:r>
            <a:r>
              <a:rPr lang="nl-NL" altLang="nl-NL" sz="2000" b="1" dirty="0"/>
              <a:t>niet</a:t>
            </a:r>
            <a:r>
              <a:rPr lang="nl-NL" altLang="nl-NL" sz="2000" dirty="0"/>
              <a:t> is blootgesteld aan bekende teratogene invloeden?</a:t>
            </a:r>
          </a:p>
          <a:p>
            <a:pPr marL="342900" indent="-342900">
              <a:buFont typeface="+mj-lt"/>
              <a:buAutoNum type="arabicPeriod"/>
            </a:pPr>
            <a:endParaRPr lang="nl-NL" sz="2000" dirty="0"/>
          </a:p>
          <a:p>
            <a:pPr marL="342900" indent="-342900">
              <a:lnSpc>
                <a:spcPct val="110000"/>
              </a:lnSpc>
              <a:buFont typeface="+mj-lt"/>
              <a:buAutoNum type="arabicPeriod"/>
            </a:pPr>
            <a:endParaRPr lang="nl-NL" altLang="nl-NL" sz="2000" dirty="0"/>
          </a:p>
          <a:p>
            <a:pPr marL="342900" indent="-342900">
              <a:lnSpc>
                <a:spcPct val="110000"/>
              </a:lnSpc>
              <a:buFont typeface="+mj-lt"/>
              <a:buAutoNum type="arabicPeriod"/>
            </a:pPr>
            <a:endParaRPr lang="nl-NL" altLang="nl-NL" sz="2000" dirty="0"/>
          </a:p>
          <a:p>
            <a:pPr marL="342900" indent="-342900">
              <a:lnSpc>
                <a:spcPct val="110000"/>
              </a:lnSpc>
              <a:buFont typeface="+mj-lt"/>
              <a:buAutoNum type="arabicPeriod"/>
            </a:pPr>
            <a:r>
              <a:rPr lang="en-GB" altLang="nl-NL" sz="2000" dirty="0"/>
              <a:t>Hoe </a:t>
            </a:r>
            <a:r>
              <a:rPr lang="en-GB" altLang="nl-NL" sz="2000" dirty="0" err="1"/>
              <a:t>groot</a:t>
            </a:r>
            <a:r>
              <a:rPr lang="en-GB" altLang="nl-NL" sz="2000" dirty="0"/>
              <a:t> is de </a:t>
            </a:r>
            <a:r>
              <a:rPr lang="en-GB" altLang="nl-NL" sz="2000" dirty="0" err="1"/>
              <a:t>kans</a:t>
            </a:r>
            <a:r>
              <a:rPr lang="en-GB" altLang="nl-NL" sz="2000" dirty="0"/>
              <a:t> op </a:t>
            </a:r>
            <a:r>
              <a:rPr lang="en-GB" altLang="nl-NL" sz="2000" dirty="0" err="1"/>
              <a:t>aangeboren</a:t>
            </a:r>
            <a:r>
              <a:rPr lang="en-GB" altLang="nl-NL" sz="2000" dirty="0"/>
              <a:t> </a:t>
            </a:r>
            <a:r>
              <a:rPr lang="en-GB" altLang="nl-NL" sz="2000" dirty="0" err="1"/>
              <a:t>afwijkingen</a:t>
            </a:r>
            <a:r>
              <a:rPr lang="en-GB" altLang="nl-NL" sz="2000" dirty="0"/>
              <a:t> </a:t>
            </a:r>
            <a:r>
              <a:rPr lang="en-GB" altLang="nl-NL" sz="2000" dirty="0" err="1"/>
              <a:t>indien</a:t>
            </a:r>
            <a:r>
              <a:rPr lang="en-GB" altLang="nl-NL" sz="2000" dirty="0"/>
              <a:t> </a:t>
            </a:r>
            <a:r>
              <a:rPr lang="en-GB" altLang="nl-NL" sz="2000" dirty="0" err="1"/>
              <a:t>een</a:t>
            </a:r>
            <a:r>
              <a:rPr lang="en-GB" altLang="nl-NL" sz="2000" dirty="0"/>
              <a:t> </a:t>
            </a:r>
            <a:r>
              <a:rPr lang="en-GB" altLang="nl-NL" sz="2000" dirty="0" err="1"/>
              <a:t>zwangere</a:t>
            </a:r>
            <a:r>
              <a:rPr lang="en-GB" altLang="nl-NL" sz="2000" dirty="0"/>
              <a:t> in het </a:t>
            </a:r>
            <a:r>
              <a:rPr lang="en-GB" altLang="nl-NL" sz="2000" dirty="0" err="1"/>
              <a:t>eerste</a:t>
            </a:r>
            <a:r>
              <a:rPr lang="en-GB" altLang="nl-NL" sz="2000" dirty="0"/>
              <a:t> trimester van de </a:t>
            </a:r>
            <a:r>
              <a:rPr lang="en-GB" altLang="nl-NL" sz="2000" dirty="0" err="1"/>
              <a:t>zwangerschap</a:t>
            </a:r>
            <a:r>
              <a:rPr lang="en-GB" altLang="nl-NL" sz="2000" dirty="0"/>
              <a:t> </a:t>
            </a:r>
            <a:r>
              <a:rPr lang="en-GB" altLang="nl-NL" sz="2000" b="1" dirty="0"/>
              <a:t>met </a:t>
            </a:r>
            <a:r>
              <a:rPr lang="en-GB" altLang="nl-NL" sz="2000" b="1" dirty="0" err="1"/>
              <a:t>enige</a:t>
            </a:r>
            <a:r>
              <a:rPr lang="en-GB" altLang="nl-NL" sz="2000" b="1" dirty="0"/>
              <a:t> </a:t>
            </a:r>
            <a:r>
              <a:rPr lang="en-GB" altLang="nl-NL" sz="2000" b="1" dirty="0" err="1"/>
              <a:t>regelmaat</a:t>
            </a:r>
            <a:r>
              <a:rPr lang="en-GB" altLang="nl-NL" sz="2000" b="1" dirty="0"/>
              <a:t> </a:t>
            </a:r>
            <a:r>
              <a:rPr lang="en-GB" altLang="nl-NL" sz="2000" b="1" dirty="0" err="1"/>
              <a:t>mycofenolaatmofetil-tabletten</a:t>
            </a:r>
            <a:r>
              <a:rPr lang="en-GB" altLang="nl-NL" sz="2000" b="1" dirty="0"/>
              <a:t> </a:t>
            </a:r>
            <a:r>
              <a:rPr lang="en-GB" altLang="nl-NL" sz="2000" dirty="0" err="1"/>
              <a:t>slikte</a:t>
            </a:r>
            <a:r>
              <a:rPr lang="en-GB" altLang="nl-NL" sz="2000" dirty="0"/>
              <a:t> </a:t>
            </a:r>
            <a:r>
              <a:rPr lang="en-GB" altLang="nl-NL" sz="2000" dirty="0" err="1"/>
              <a:t>vanwege</a:t>
            </a:r>
            <a:r>
              <a:rPr lang="en-GB" altLang="nl-NL" sz="2000" dirty="0"/>
              <a:t> </a:t>
            </a:r>
            <a:r>
              <a:rPr lang="en-GB" altLang="nl-NL" sz="2000" dirty="0" err="1"/>
              <a:t>een</a:t>
            </a:r>
            <a:r>
              <a:rPr lang="en-GB" altLang="nl-NL" sz="2000" dirty="0"/>
              <a:t> </a:t>
            </a:r>
            <a:r>
              <a:rPr lang="en-GB" altLang="nl-NL" sz="2000" dirty="0" err="1"/>
              <a:t>autoimmuun</a:t>
            </a:r>
            <a:r>
              <a:rPr lang="en-GB" altLang="nl-NL" sz="2000" dirty="0"/>
              <a:t> hepatitis?</a:t>
            </a:r>
          </a:p>
          <a:p>
            <a:pPr marL="0" indent="0">
              <a:buNone/>
            </a:pPr>
            <a:endParaRPr lang="nl-NL" sz="1600" dirty="0"/>
          </a:p>
        </p:txBody>
      </p:sp>
      <p:sp>
        <p:nvSpPr>
          <p:cNvPr id="3" name="Titel 2">
            <a:extLst>
              <a:ext uri="{FF2B5EF4-FFF2-40B4-BE49-F238E27FC236}">
                <a16:creationId xmlns:a16="http://schemas.microsoft.com/office/drawing/2014/main" id="{45CC925E-D3A8-62D1-D28F-14FBDE5E12BB}"/>
              </a:ext>
            </a:extLst>
          </p:cNvPr>
          <p:cNvSpPr>
            <a:spLocks noGrp="1"/>
          </p:cNvSpPr>
          <p:nvPr>
            <p:ph type="title"/>
          </p:nvPr>
        </p:nvSpPr>
        <p:spPr/>
        <p:txBody>
          <a:bodyPr/>
          <a:lstStyle/>
          <a:p>
            <a:r>
              <a:rPr lang="nl-NL" altLang="nl-NL" dirty="0"/>
              <a:t>Effecten van geneesmiddelen bij zwangerschap</a:t>
            </a:r>
            <a:endParaRPr lang="nl-NL" dirty="0"/>
          </a:p>
        </p:txBody>
      </p:sp>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15811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83535" y="923826"/>
            <a:ext cx="11565028" cy="4803873"/>
          </a:xfrm>
        </p:spPr>
        <p:txBody>
          <a:bodyPr>
            <a:normAutofit/>
          </a:bodyPr>
          <a:lstStyle/>
          <a:p>
            <a:r>
              <a:rPr lang="nl-NL" sz="2000" dirty="0"/>
              <a:t>80 zwangere vrouwen met IBD tussen 2012 en 2014 gevolgd: 36 op </a:t>
            </a:r>
            <a:r>
              <a:rPr lang="nl-NL" sz="2000" dirty="0" err="1"/>
              <a:t>adalimumab</a:t>
            </a:r>
            <a:r>
              <a:rPr lang="nl-NL" sz="2000" dirty="0"/>
              <a:t> en 44 op </a:t>
            </a:r>
            <a:r>
              <a:rPr lang="nl-NL" sz="2000" dirty="0" err="1"/>
              <a:t>infliximab</a:t>
            </a:r>
            <a:endParaRPr lang="nl-NL" sz="2000" dirty="0"/>
          </a:p>
          <a:p>
            <a:r>
              <a:rPr lang="nl-NL" sz="2000" dirty="0"/>
              <a:t>Bloedspiegels van de vrouwen, navelstrengbloed en elke 3 maanden bij de baby tot </a:t>
            </a:r>
            <a:r>
              <a:rPr lang="nl-NL" sz="2000" dirty="0" err="1"/>
              <a:t>tnf</a:t>
            </a:r>
            <a:r>
              <a:rPr lang="nl-NL" sz="2000" dirty="0"/>
              <a:t>-alfa remmer niet meer aantoonbaar</a:t>
            </a:r>
          </a:p>
        </p:txBody>
      </p:sp>
      <p:sp>
        <p:nvSpPr>
          <p:cNvPr id="3" name="Titel 2"/>
          <p:cNvSpPr>
            <a:spLocks noGrp="1"/>
          </p:cNvSpPr>
          <p:nvPr>
            <p:ph type="title"/>
          </p:nvPr>
        </p:nvSpPr>
        <p:spPr/>
        <p:txBody>
          <a:bodyPr/>
          <a:lstStyle/>
          <a:p>
            <a:r>
              <a:rPr lang="nl-NL" dirty="0"/>
              <a:t>TNF-alfablokkers tijdens de zwangerschap</a:t>
            </a:r>
          </a:p>
        </p:txBody>
      </p:sp>
      <p:pic>
        <p:nvPicPr>
          <p:cNvPr id="4" name="Afbeelding 3"/>
          <p:cNvPicPr>
            <a:picLocks noChangeAspect="1"/>
          </p:cNvPicPr>
          <p:nvPr/>
        </p:nvPicPr>
        <p:blipFill>
          <a:blip r:embed="rId2"/>
          <a:stretch>
            <a:fillRect/>
          </a:stretch>
        </p:blipFill>
        <p:spPr>
          <a:xfrm>
            <a:off x="495539" y="2592710"/>
            <a:ext cx="5570510" cy="3343597"/>
          </a:xfrm>
          <a:prstGeom prst="rect">
            <a:avLst/>
          </a:prstGeom>
        </p:spPr>
      </p:pic>
      <p:pic>
        <p:nvPicPr>
          <p:cNvPr id="5" name="Afbeelding 4"/>
          <p:cNvPicPr>
            <a:picLocks noChangeAspect="1"/>
          </p:cNvPicPr>
          <p:nvPr/>
        </p:nvPicPr>
        <p:blipFill>
          <a:blip r:embed="rId3"/>
          <a:stretch>
            <a:fillRect/>
          </a:stretch>
        </p:blipFill>
        <p:spPr>
          <a:xfrm>
            <a:off x="6503565" y="3231788"/>
            <a:ext cx="5344998" cy="2650116"/>
          </a:xfrm>
          <a:prstGeom prst="rect">
            <a:avLst/>
          </a:prstGeom>
        </p:spPr>
      </p:pic>
      <p:sp>
        <p:nvSpPr>
          <p:cNvPr id="8" name="Tijdelijke aanduiding voor tekst 1"/>
          <p:cNvSpPr txBox="1">
            <a:spLocks/>
          </p:cNvSpPr>
          <p:nvPr/>
        </p:nvSpPr>
        <p:spPr>
          <a:xfrm>
            <a:off x="106671" y="6090512"/>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4"/>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4"/>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4"/>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4"/>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extBox 6"/>
          <p:cNvSpPr txBox="1"/>
          <p:nvPr/>
        </p:nvSpPr>
        <p:spPr bwMode="auto">
          <a:xfrm>
            <a:off x="283535" y="6398921"/>
            <a:ext cx="5676900" cy="246221"/>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altLang="nl-NL" sz="1000" dirty="0"/>
              <a:t>Bell et al, </a:t>
            </a:r>
            <a:r>
              <a:rPr lang="en-US" sz="1000" dirty="0"/>
              <a:t>Gastroenterology, 2016, https://doi.org/10.1053/j.gastro.2016.04.002</a:t>
            </a:r>
            <a:endParaRPr lang="nl-NL" altLang="nl-NL" sz="1000" dirty="0"/>
          </a:p>
        </p:txBody>
      </p:sp>
    </p:spTree>
    <p:extLst>
      <p:ext uri="{BB962C8B-B14F-4D97-AF65-F5344CB8AC3E}">
        <p14:creationId xmlns:p14="http://schemas.microsoft.com/office/powerpoint/2010/main" val="189721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Autofit/>
          </a:bodyPr>
          <a:lstStyle/>
          <a:p>
            <a:r>
              <a:rPr lang="nl-NL" sz="1800" b="1" dirty="0"/>
              <a:t>TNF-alfablokker</a:t>
            </a:r>
          </a:p>
          <a:p>
            <a:pPr lvl="1">
              <a:buFont typeface="Arial" panose="020B0604020202020204" pitchFamily="34" charset="0"/>
              <a:buChar char="•"/>
            </a:pPr>
            <a:r>
              <a:rPr lang="nl-NL" sz="1600" dirty="0"/>
              <a:t>Veel onderzoek gedaan</a:t>
            </a:r>
          </a:p>
          <a:p>
            <a:pPr lvl="1">
              <a:buFont typeface="Arial" panose="020B0604020202020204" pitchFamily="34" charset="0"/>
              <a:buChar char="•"/>
            </a:pPr>
            <a:r>
              <a:rPr lang="nl-NL" sz="1600" dirty="0"/>
              <a:t>Niet meer afwijkingen en miskramen gevonden</a:t>
            </a:r>
          </a:p>
          <a:p>
            <a:r>
              <a:rPr lang="nl-NL" sz="1800" dirty="0"/>
              <a:t>Let op: Als de moeder tijdens een groot deel van de zwangerschap een TNF-alfablokker gebruikt, raadt men vaccinatie van het kind met een levend verzwakt vaccin de eerste maanden na de geboorte af. </a:t>
            </a:r>
          </a:p>
          <a:p>
            <a:pPr marL="742906" lvl="1" indent="-285750">
              <a:buFont typeface="Arial" panose="020B0604020202020204" pitchFamily="34" charset="0"/>
              <a:buChar char="•"/>
            </a:pPr>
            <a:r>
              <a:rPr lang="nl-NL" sz="1600" dirty="0"/>
              <a:t>Per 1 januari 2024 bevat het Rijkvaccinatieprogramma het </a:t>
            </a:r>
            <a:r>
              <a:rPr lang="nl-NL" sz="1600" dirty="0" err="1"/>
              <a:t>rotavirus</a:t>
            </a:r>
            <a:r>
              <a:rPr lang="nl-NL" sz="1600" dirty="0"/>
              <a:t> vaccin (= een levend verzwakt vaccin). </a:t>
            </a:r>
          </a:p>
          <a:p>
            <a:endParaRPr lang="nl-NL" sz="1800" dirty="0"/>
          </a:p>
          <a:p>
            <a:r>
              <a:rPr lang="nl-NL" sz="1800" b="1" dirty="0"/>
              <a:t>Corticosteroïden</a:t>
            </a:r>
          </a:p>
          <a:p>
            <a:pPr lvl="1">
              <a:buFont typeface="Arial" panose="020B0604020202020204" pitchFamily="34" charset="0"/>
              <a:buChar char="•"/>
            </a:pPr>
            <a:r>
              <a:rPr lang="nl-NL" sz="1600" dirty="0"/>
              <a:t>Budesonide, </a:t>
            </a:r>
            <a:r>
              <a:rPr lang="nl-NL" sz="1600" dirty="0" err="1"/>
              <a:t>beclometason</a:t>
            </a:r>
            <a:r>
              <a:rPr lang="nl-NL" sz="1600" dirty="0"/>
              <a:t> en </a:t>
            </a:r>
            <a:r>
              <a:rPr lang="nl-NL" sz="1600" dirty="0" err="1"/>
              <a:t>betamethason</a:t>
            </a:r>
            <a:r>
              <a:rPr lang="nl-NL" sz="1600" dirty="0"/>
              <a:t> groot </a:t>
            </a:r>
            <a:r>
              <a:rPr lang="nl-NL" sz="1600" dirty="0" err="1"/>
              <a:t>groot</a:t>
            </a:r>
            <a:r>
              <a:rPr lang="nl-NL" sz="1600" dirty="0"/>
              <a:t> first-pass effect en worden slecht opgenomen uit het maagdarmkanaal. </a:t>
            </a:r>
          </a:p>
          <a:p>
            <a:pPr lvl="1">
              <a:buFont typeface="Arial" panose="020B0604020202020204" pitchFamily="34" charset="0"/>
              <a:buChar char="•"/>
            </a:pPr>
            <a:r>
              <a:rPr lang="nl-NL" sz="1600" dirty="0"/>
              <a:t>Rectaal </a:t>
            </a:r>
            <a:r>
              <a:rPr lang="nl-NL" sz="1600" dirty="0" err="1"/>
              <a:t>beclometason</a:t>
            </a:r>
            <a:r>
              <a:rPr lang="nl-NL" sz="1600" dirty="0"/>
              <a:t> en budesonide wordt nauwelijks opgenomen in het bloed. </a:t>
            </a:r>
          </a:p>
          <a:p>
            <a:pPr lvl="1">
              <a:buFont typeface="Arial" panose="020B0604020202020204" pitchFamily="34" charset="0"/>
              <a:buChar char="•"/>
            </a:pPr>
            <a:r>
              <a:rPr lang="nl-NL" sz="1600" dirty="0" err="1"/>
              <a:t>Predniso</a:t>
            </a:r>
            <a:r>
              <a:rPr lang="nl-NL" sz="1600" dirty="0"/>
              <a:t>(lo)n en </a:t>
            </a:r>
            <a:r>
              <a:rPr lang="nl-NL" sz="1600" dirty="0" err="1"/>
              <a:t>betamethason</a:t>
            </a:r>
            <a:r>
              <a:rPr lang="nl-NL" sz="1600" dirty="0"/>
              <a:t> worden in de placenta grotendeels afgebroken  &gt;&gt; echter verzadiging bij langdurig gebruik!</a:t>
            </a:r>
          </a:p>
          <a:p>
            <a:r>
              <a:rPr lang="nl-NL" sz="1800" dirty="0"/>
              <a:t>Bij de acute behandeling van colitis ulcerosa en de ziekte van </a:t>
            </a:r>
            <a:r>
              <a:rPr lang="nl-NL" sz="1800" dirty="0" err="1"/>
              <a:t>Crohn</a:t>
            </a:r>
            <a:r>
              <a:rPr lang="nl-NL" sz="1800" dirty="0"/>
              <a:t> tijdens de zwangerschap kunnen corticosteroïden worden toegepast.</a:t>
            </a:r>
          </a:p>
          <a:p>
            <a:r>
              <a:rPr lang="nl-NL" sz="1800" i="1" dirty="0"/>
              <a:t>Let op</a:t>
            </a:r>
            <a:r>
              <a:rPr lang="nl-NL" sz="1800" dirty="0"/>
              <a:t>: bij chronisch gebruik in hogere doseringen, vergelijkbaar met &gt;10 mg prednison per dag, is intra-uteriene groeivertraging mogelijk, toegenomen risico op vroeggeboorte &amp; neonatale bijnierschorssuppressie</a:t>
            </a:r>
          </a:p>
          <a:p>
            <a:endParaRPr lang="nl-NL" sz="1800" dirty="0"/>
          </a:p>
        </p:txBody>
      </p:sp>
      <p:sp>
        <p:nvSpPr>
          <p:cNvPr id="3" name="Titel 2"/>
          <p:cNvSpPr>
            <a:spLocks noGrp="1"/>
          </p:cNvSpPr>
          <p:nvPr>
            <p:ph type="title"/>
          </p:nvPr>
        </p:nvSpPr>
        <p:spPr/>
        <p:txBody>
          <a:bodyPr/>
          <a:lstStyle/>
          <a:p>
            <a:r>
              <a:rPr lang="nl-NL" dirty="0"/>
              <a:t>Corticosteroïden &amp; TNF-alfablokker tijdens zwangerschap</a:t>
            </a:r>
          </a:p>
        </p:txBody>
      </p:sp>
      <p:sp>
        <p:nvSpPr>
          <p:cNvPr id="4" name="Tijdelijke aanduiding voor tekst 1"/>
          <p:cNvSpPr txBox="1">
            <a:spLocks/>
          </p:cNvSpPr>
          <p:nvPr/>
        </p:nvSpPr>
        <p:spPr>
          <a:xfrm>
            <a:off x="106671" y="6090512"/>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15347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r>
              <a:rPr lang="nl-NL" sz="2000" dirty="0"/>
              <a:t>Leg zwangerschap vast als contra-indicatie</a:t>
            </a:r>
          </a:p>
          <a:p>
            <a:r>
              <a:rPr lang="nl-NL" sz="2000" dirty="0"/>
              <a:t>Vergeet NIET om de verwachte einddatum in te voeren!!</a:t>
            </a:r>
          </a:p>
          <a:p>
            <a:endParaRPr lang="nl-NL" sz="2000" dirty="0"/>
          </a:p>
          <a:p>
            <a:pPr marL="0" indent="0">
              <a:buNone/>
            </a:pPr>
            <a:endParaRPr lang="nl-NL" sz="2000" dirty="0"/>
          </a:p>
        </p:txBody>
      </p:sp>
      <p:sp>
        <p:nvSpPr>
          <p:cNvPr id="3" name="Titel 2"/>
          <p:cNvSpPr>
            <a:spLocks noGrp="1"/>
          </p:cNvSpPr>
          <p:nvPr>
            <p:ph type="title"/>
          </p:nvPr>
        </p:nvSpPr>
        <p:spPr/>
        <p:txBody>
          <a:bodyPr/>
          <a:lstStyle/>
          <a:p>
            <a:r>
              <a:rPr lang="nl-NL" dirty="0"/>
              <a:t>Vastleggen zwangerschap in ziekenhuissysteem</a:t>
            </a:r>
          </a:p>
        </p:txBody>
      </p:sp>
      <p:pic>
        <p:nvPicPr>
          <p:cNvPr id="4" name="Afbeelding 3"/>
          <p:cNvPicPr>
            <a:picLocks noChangeAspect="1"/>
          </p:cNvPicPr>
          <p:nvPr/>
        </p:nvPicPr>
        <p:blipFill>
          <a:blip r:embed="rId2"/>
          <a:stretch>
            <a:fillRect/>
          </a:stretch>
        </p:blipFill>
        <p:spPr>
          <a:xfrm>
            <a:off x="1394036" y="1755775"/>
            <a:ext cx="9344025" cy="2133600"/>
          </a:xfrm>
          <a:prstGeom prst="rect">
            <a:avLst/>
          </a:prstGeom>
        </p:spPr>
      </p:pic>
      <p:pic>
        <p:nvPicPr>
          <p:cNvPr id="5" name="Afbeelding 4"/>
          <p:cNvPicPr>
            <a:picLocks noChangeAspect="1"/>
          </p:cNvPicPr>
          <p:nvPr/>
        </p:nvPicPr>
        <p:blipFill>
          <a:blip r:embed="rId3"/>
          <a:stretch>
            <a:fillRect/>
          </a:stretch>
        </p:blipFill>
        <p:spPr>
          <a:xfrm>
            <a:off x="2737063" y="4000942"/>
            <a:ext cx="6981825" cy="1838325"/>
          </a:xfrm>
          <a:prstGeom prst="rect">
            <a:avLst/>
          </a:prstGeom>
        </p:spPr>
      </p:pic>
      <p:sp>
        <p:nvSpPr>
          <p:cNvPr id="6" name="Tijdelijke aanduiding voor tekst 1"/>
          <p:cNvSpPr txBox="1">
            <a:spLocks/>
          </p:cNvSpPr>
          <p:nvPr/>
        </p:nvSpPr>
        <p:spPr>
          <a:xfrm>
            <a:off x="106671" y="6090512"/>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4"/>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4"/>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4"/>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4"/>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44822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r>
              <a:rPr lang="en-US" sz="1800" dirty="0"/>
              <a:t>Contact: Midas Mulder, </a:t>
            </a:r>
            <a:r>
              <a:rPr lang="en-US" sz="1800" dirty="0" err="1"/>
              <a:t>ziekenhuisapotheker</a:t>
            </a:r>
            <a:endParaRPr lang="en-US" sz="1800" dirty="0"/>
          </a:p>
          <a:p>
            <a:r>
              <a:rPr lang="en-US" sz="1800" dirty="0"/>
              <a:t>Mail: </a:t>
            </a:r>
            <a:r>
              <a:rPr lang="en-US" sz="1800" dirty="0">
                <a:hlinkClick r:id="rId2"/>
              </a:rPr>
              <a:t>midas.mulder@haaglandenmc.nl</a:t>
            </a:r>
            <a:endParaRPr lang="en-US" sz="1800" dirty="0"/>
          </a:p>
          <a:p>
            <a:endParaRPr lang="nl-NL" sz="1800" dirty="0"/>
          </a:p>
        </p:txBody>
      </p:sp>
      <p:sp>
        <p:nvSpPr>
          <p:cNvPr id="3" name="Titel 2"/>
          <p:cNvSpPr>
            <a:spLocks noGrp="1"/>
          </p:cNvSpPr>
          <p:nvPr>
            <p:ph type="title"/>
          </p:nvPr>
        </p:nvSpPr>
        <p:spPr/>
        <p:txBody>
          <a:bodyPr/>
          <a:lstStyle/>
          <a:p>
            <a:r>
              <a:rPr lang="nl-NL" dirty="0"/>
              <a:t>Vragen?</a:t>
            </a:r>
          </a:p>
        </p:txBody>
      </p:sp>
      <p:sp>
        <p:nvSpPr>
          <p:cNvPr id="5" name="Tijdelijke aanduiding voor tekst 1"/>
          <p:cNvSpPr txBox="1">
            <a:spLocks/>
          </p:cNvSpPr>
          <p:nvPr/>
        </p:nvSpPr>
        <p:spPr>
          <a:xfrm>
            <a:off x="106671" y="6090512"/>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4" name="Afbeelding 3"/>
          <p:cNvPicPr>
            <a:picLocks noChangeAspect="1"/>
          </p:cNvPicPr>
          <p:nvPr/>
        </p:nvPicPr>
        <p:blipFill>
          <a:blip r:embed="rId4"/>
          <a:stretch>
            <a:fillRect/>
          </a:stretch>
        </p:blipFill>
        <p:spPr>
          <a:xfrm>
            <a:off x="3611102" y="1691421"/>
            <a:ext cx="5146399" cy="4133588"/>
          </a:xfrm>
          <a:prstGeom prst="rect">
            <a:avLst/>
          </a:prstGeom>
        </p:spPr>
      </p:pic>
    </p:spTree>
    <p:extLst>
      <p:ext uri="{BB962C8B-B14F-4D97-AF65-F5344CB8AC3E}">
        <p14:creationId xmlns:p14="http://schemas.microsoft.com/office/powerpoint/2010/main" val="100247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15510" y="743484"/>
            <a:ext cx="11565028" cy="4960212"/>
          </a:xfrm>
        </p:spPr>
        <p:txBody>
          <a:bodyPr/>
          <a:lstStyle/>
          <a:p>
            <a:pPr marL="0" indent="0">
              <a:buNone/>
            </a:pPr>
            <a:endParaRPr lang="nl-NL" dirty="0"/>
          </a:p>
          <a:p>
            <a:pPr marL="0" indent="0">
              <a:buNone/>
            </a:pPr>
            <a:endParaRPr lang="nl-NL" dirty="0"/>
          </a:p>
          <a:p>
            <a:pPr marL="0" indent="0" algn="ctr">
              <a:buNone/>
            </a:pPr>
            <a:r>
              <a:rPr lang="nl-NL" sz="1600" b="1" dirty="0" err="1"/>
              <a:t>Mycofenolaat</a:t>
            </a:r>
            <a:r>
              <a:rPr lang="nl-NL" sz="1600" b="1" dirty="0"/>
              <a:t> </a:t>
            </a:r>
            <a:r>
              <a:rPr lang="nl-NL" sz="1600" b="1" dirty="0" err="1"/>
              <a:t>mofetil</a:t>
            </a:r>
            <a:r>
              <a:rPr lang="nl-NL" sz="1600" b="1" dirty="0"/>
              <a:t>				Thalidomide</a:t>
            </a:r>
          </a:p>
        </p:txBody>
      </p:sp>
      <p:sp>
        <p:nvSpPr>
          <p:cNvPr id="3" name="Titel 2"/>
          <p:cNvSpPr>
            <a:spLocks noGrp="1"/>
          </p:cNvSpPr>
          <p:nvPr>
            <p:ph type="title"/>
          </p:nvPr>
        </p:nvSpPr>
        <p:spPr/>
        <p:txBody>
          <a:bodyPr/>
          <a:lstStyle/>
          <a:p>
            <a:r>
              <a:rPr lang="nl-NL" altLang="nl-NL" dirty="0"/>
              <a:t>Effecten van geneesmiddelen bij zwangerschap</a:t>
            </a:r>
            <a:endParaRPr lang="nl-NL" dirty="0"/>
          </a:p>
        </p:txBody>
      </p:sp>
      <p:pic>
        <p:nvPicPr>
          <p:cNvPr id="4" name="Picture 5" descr="nfig00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1560" y="1685494"/>
            <a:ext cx="3276600" cy="312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nfig00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52" y="1685494"/>
            <a:ext cx="2971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grenswetenschap.nl/images/artikelfoto/TR%20Softenon%20Children%201%200905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544" y="1638733"/>
            <a:ext cx="4866018" cy="332031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6"/>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6"/>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6"/>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6"/>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8340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pPr>
              <a:lnSpc>
                <a:spcPct val="110000"/>
              </a:lnSpc>
            </a:pPr>
            <a:r>
              <a:rPr lang="nl-NL" altLang="nl-NL" sz="2000" dirty="0"/>
              <a:t>1956 	</a:t>
            </a:r>
            <a:r>
              <a:rPr lang="nl-NL" altLang="nl-NL" sz="2000" dirty="0" err="1"/>
              <a:t>Contergan</a:t>
            </a:r>
            <a:r>
              <a:rPr lang="nl-NL" altLang="nl-NL" sz="2000" dirty="0"/>
              <a:t> </a:t>
            </a:r>
            <a:r>
              <a:rPr lang="nl-NL" altLang="nl-NL" sz="2000" dirty="0">
                <a:cs typeface="Arial" charset="0"/>
              </a:rPr>
              <a:t>®	</a:t>
            </a:r>
            <a:r>
              <a:rPr lang="nl-NL" altLang="nl-NL" sz="2000" dirty="0"/>
              <a:t>(Duitsland)</a:t>
            </a:r>
          </a:p>
          <a:p>
            <a:pPr>
              <a:lnSpc>
                <a:spcPct val="110000"/>
              </a:lnSpc>
            </a:pPr>
            <a:r>
              <a:rPr lang="nl-NL" altLang="nl-NL" sz="2000" dirty="0"/>
              <a:t>1958 	</a:t>
            </a:r>
            <a:r>
              <a:rPr lang="nl-NL" altLang="nl-NL" sz="2000" dirty="0" err="1"/>
              <a:t>Distaval</a:t>
            </a:r>
            <a:r>
              <a:rPr lang="nl-NL" altLang="nl-NL" sz="2000" dirty="0"/>
              <a:t> </a:t>
            </a:r>
            <a:r>
              <a:rPr lang="nl-NL" altLang="nl-NL" sz="2000" dirty="0">
                <a:cs typeface="Arial" charset="0"/>
              </a:rPr>
              <a:t>®</a:t>
            </a:r>
            <a:r>
              <a:rPr lang="nl-NL" altLang="nl-NL" sz="2000" dirty="0"/>
              <a:t>	(UK, Australië)</a:t>
            </a:r>
          </a:p>
          <a:p>
            <a:pPr marL="0" indent="0">
              <a:lnSpc>
                <a:spcPct val="110000"/>
              </a:lnSpc>
              <a:buNone/>
            </a:pPr>
            <a:r>
              <a:rPr lang="nl-NL" altLang="nl-NL" sz="2000" dirty="0"/>
              <a:t>		Softenon </a:t>
            </a:r>
            <a:r>
              <a:rPr lang="nl-NL" altLang="nl-NL" sz="2000" dirty="0">
                <a:cs typeface="Arial" charset="0"/>
              </a:rPr>
              <a:t>®</a:t>
            </a:r>
            <a:r>
              <a:rPr lang="nl-NL" altLang="nl-NL" sz="2000" dirty="0"/>
              <a:t> 	(Nederland)</a:t>
            </a:r>
          </a:p>
          <a:p>
            <a:pPr>
              <a:lnSpc>
                <a:spcPct val="110000"/>
              </a:lnSpc>
            </a:pPr>
            <a:endParaRPr lang="nl-NL" altLang="nl-NL" sz="2000" dirty="0"/>
          </a:p>
          <a:p>
            <a:pPr>
              <a:lnSpc>
                <a:spcPct val="110000"/>
              </a:lnSpc>
            </a:pPr>
            <a:r>
              <a:rPr lang="nl-NL" altLang="nl-NL" sz="2000" dirty="0"/>
              <a:t>Ongeveer 12.000 ernstige misvormde kinderen.</a:t>
            </a:r>
          </a:p>
          <a:p>
            <a:pPr>
              <a:lnSpc>
                <a:spcPct val="110000"/>
              </a:lnSpc>
            </a:pPr>
            <a:endParaRPr lang="nl-NL" altLang="nl-NL" sz="2000" dirty="0"/>
          </a:p>
          <a:p>
            <a:pPr>
              <a:lnSpc>
                <a:spcPct val="110000"/>
              </a:lnSpc>
            </a:pPr>
            <a:r>
              <a:rPr lang="nl-NL" altLang="nl-NL" sz="2000" dirty="0"/>
              <a:t>Heeft de geneesmiddelenwereld fundamenteel veranderd.</a:t>
            </a:r>
          </a:p>
          <a:p>
            <a:pPr>
              <a:lnSpc>
                <a:spcPct val="110000"/>
              </a:lnSpc>
            </a:pPr>
            <a:endParaRPr lang="nl-NL" altLang="nl-NL" sz="2000" dirty="0"/>
          </a:p>
          <a:p>
            <a:pPr lvl="1">
              <a:lnSpc>
                <a:spcPct val="110000"/>
              </a:lnSpc>
              <a:buFont typeface="Wingdings" pitchFamily="2" charset="2"/>
              <a:buChar char="à"/>
            </a:pPr>
            <a:r>
              <a:rPr lang="nl-NL" altLang="nl-NL" sz="2000" dirty="0">
                <a:sym typeface="Wingdings" pitchFamily="2" charset="2"/>
              </a:rPr>
              <a:t>Registratie van nieuwe geneesmiddelen verscherpt</a:t>
            </a:r>
          </a:p>
          <a:p>
            <a:pPr lvl="1">
              <a:lnSpc>
                <a:spcPct val="110000"/>
              </a:lnSpc>
              <a:buFont typeface="Wingdings" pitchFamily="2" charset="2"/>
              <a:buChar char="à"/>
            </a:pPr>
            <a:r>
              <a:rPr lang="en-GB" altLang="nl-NL" sz="2000" dirty="0" err="1"/>
              <a:t>Meldsystemen</a:t>
            </a:r>
            <a:r>
              <a:rPr lang="en-GB" altLang="nl-NL" sz="2000" dirty="0"/>
              <a:t> </a:t>
            </a:r>
            <a:r>
              <a:rPr lang="en-GB" altLang="nl-NL" sz="2000" dirty="0" err="1"/>
              <a:t>voor</a:t>
            </a:r>
            <a:r>
              <a:rPr lang="en-GB" altLang="nl-NL" sz="2000" dirty="0"/>
              <a:t> </a:t>
            </a:r>
            <a:r>
              <a:rPr lang="en-GB" altLang="nl-NL" sz="2000" dirty="0" err="1"/>
              <a:t>bijwerkingen</a:t>
            </a:r>
            <a:r>
              <a:rPr lang="en-GB" altLang="nl-NL" sz="2000" dirty="0"/>
              <a:t> </a:t>
            </a:r>
            <a:r>
              <a:rPr lang="en-GB" altLang="nl-NL" sz="2000" dirty="0" err="1"/>
              <a:t>opgezet</a:t>
            </a:r>
            <a:endParaRPr lang="en-GB" altLang="nl-NL" sz="2000" dirty="0"/>
          </a:p>
          <a:p>
            <a:endParaRPr lang="en-US" dirty="0"/>
          </a:p>
          <a:p>
            <a:endParaRPr lang="nl-NL" dirty="0"/>
          </a:p>
        </p:txBody>
      </p:sp>
      <p:sp>
        <p:nvSpPr>
          <p:cNvPr id="3" name="Titel 2"/>
          <p:cNvSpPr>
            <a:spLocks noGrp="1"/>
          </p:cNvSpPr>
          <p:nvPr>
            <p:ph type="title"/>
          </p:nvPr>
        </p:nvSpPr>
        <p:spPr/>
        <p:txBody>
          <a:bodyPr/>
          <a:lstStyle/>
          <a:p>
            <a:r>
              <a:rPr lang="nl-NL" dirty="0"/>
              <a:t>Thalidomide drama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848" y="543867"/>
            <a:ext cx="4399643" cy="49276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p:nvPr/>
        </p:nvSpPr>
        <p:spPr bwMode="auto">
          <a:xfrm>
            <a:off x="9041297" y="5685840"/>
            <a:ext cx="2807266" cy="246221"/>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altLang="nl-NL" sz="1000" dirty="0"/>
              <a:t>McBride, Lancet, 1961</a:t>
            </a:r>
            <a:endParaRPr lang="nl-NL" altLang="nl-NL" sz="1000" dirty="0"/>
          </a:p>
        </p:txBody>
      </p:sp>
      <p:sp>
        <p:nvSpPr>
          <p:cNvPr id="7"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02240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endParaRPr lang="nl-NL" sz="1800" dirty="0"/>
          </a:p>
          <a:p>
            <a:r>
              <a:rPr lang="nl-NL" sz="1800" dirty="0"/>
              <a:t> Dierexperimentele gegevens zijn zeer beperkt te extrapoleren naar de mens.</a:t>
            </a:r>
          </a:p>
          <a:p>
            <a:endParaRPr lang="nl-NL" sz="1800" dirty="0"/>
          </a:p>
          <a:p>
            <a:r>
              <a:rPr lang="nl-NL" sz="1800" dirty="0"/>
              <a:t>Thalidomide (Softenon) slechts bij enkele diersoorten teratogeen in zeer hoge doseringen.</a:t>
            </a:r>
          </a:p>
          <a:p>
            <a:endParaRPr lang="nl-NL" sz="1800" dirty="0"/>
          </a:p>
          <a:p>
            <a:r>
              <a:rPr lang="nl-NL" sz="1800" dirty="0"/>
              <a:t>Corticosteroïden daarentegen zijn teratogeen bij dieren, maar bij de mens is daar geen enkele aanwijzing voor. </a:t>
            </a:r>
          </a:p>
        </p:txBody>
      </p:sp>
      <p:sp>
        <p:nvSpPr>
          <p:cNvPr id="3" name="Titel 2"/>
          <p:cNvSpPr>
            <a:spLocks noGrp="1"/>
          </p:cNvSpPr>
          <p:nvPr>
            <p:ph type="title"/>
          </p:nvPr>
        </p:nvSpPr>
        <p:spPr/>
        <p:txBody>
          <a:bodyPr/>
          <a:lstStyle/>
          <a:p>
            <a:r>
              <a:rPr lang="nl-NL" dirty="0"/>
              <a:t>Thalidomide drama</a:t>
            </a:r>
          </a:p>
        </p:txBody>
      </p:sp>
      <p:pic>
        <p:nvPicPr>
          <p:cNvPr id="1030" name="Picture 6" descr="Medische experimenten met dieren zijn inefficiënt - Radar - het  consumentenprogramma van AVROT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24" y="3297168"/>
            <a:ext cx="4334915" cy="2439779"/>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3"/>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3"/>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3"/>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3"/>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402297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normAutofit/>
          </a:bodyPr>
          <a:lstStyle/>
          <a:p>
            <a:endParaRPr lang="nl-NL" sz="2400" dirty="0"/>
          </a:p>
          <a:p>
            <a:r>
              <a:rPr lang="nl-NL" sz="2400" dirty="0" err="1"/>
              <a:t>Teratogeniteit</a:t>
            </a:r>
            <a:r>
              <a:rPr lang="nl-NL" sz="2400" dirty="0"/>
              <a:t>: tijdens conceptie, </a:t>
            </a:r>
            <a:r>
              <a:rPr lang="nl-NL" sz="2400" dirty="0" err="1"/>
              <a:t>organogese</a:t>
            </a:r>
            <a:r>
              <a:rPr lang="nl-NL" sz="2400" dirty="0"/>
              <a:t> en verdere ontwikkeling</a:t>
            </a:r>
          </a:p>
          <a:p>
            <a:endParaRPr lang="nl-NL" sz="2400" dirty="0"/>
          </a:p>
          <a:p>
            <a:r>
              <a:rPr lang="nl-NL" sz="2400" dirty="0"/>
              <a:t>Verschillen farmacokinetiek volwassene/moeder, ongeboren kind, rol placenta</a:t>
            </a:r>
          </a:p>
          <a:p>
            <a:endParaRPr lang="nl-NL" sz="2400" dirty="0"/>
          </a:p>
          <a:p>
            <a:r>
              <a:rPr lang="nl-NL" sz="2400" dirty="0"/>
              <a:t>De MDL-</a:t>
            </a:r>
            <a:r>
              <a:rPr lang="nl-NL" sz="2400" dirty="0" err="1"/>
              <a:t>patient</a:t>
            </a:r>
            <a:r>
              <a:rPr lang="nl-NL" sz="2400" dirty="0"/>
              <a:t> en zwangerschap</a:t>
            </a:r>
            <a:endParaRPr lang="nl-NL" sz="2200" dirty="0"/>
          </a:p>
        </p:txBody>
      </p:sp>
      <p:sp>
        <p:nvSpPr>
          <p:cNvPr id="3" name="Titel 2"/>
          <p:cNvSpPr>
            <a:spLocks noGrp="1"/>
          </p:cNvSpPr>
          <p:nvPr>
            <p:ph type="title"/>
          </p:nvPr>
        </p:nvSpPr>
        <p:spPr/>
        <p:txBody>
          <a:bodyPr/>
          <a:lstStyle/>
          <a:p>
            <a:r>
              <a:rPr lang="nl-NL" dirty="0"/>
              <a:t>Leerdoelen</a:t>
            </a:r>
          </a:p>
        </p:txBody>
      </p:sp>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271416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5" name="Rechthoek 4"/>
          <p:cNvSpPr/>
          <p:nvPr/>
        </p:nvSpPr>
        <p:spPr>
          <a:xfrm>
            <a:off x="7910627" y="3187954"/>
            <a:ext cx="2376000" cy="792000"/>
          </a:xfrm>
          <a:prstGeom prst="rect">
            <a:avLst/>
          </a:prstGeom>
          <a:solidFill>
            <a:srgbClr val="FFFFFF">
              <a:alpha val="20000"/>
            </a:srgb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solidFill>
                  <a:schemeClr val="tx1"/>
                </a:solidFill>
                <a:latin typeface="Lato Regular"/>
                <a:cs typeface="Lato Regular"/>
              </a:rPr>
              <a:t>Deel 2 </a:t>
            </a:r>
          </a:p>
        </p:txBody>
      </p:sp>
      <p:sp>
        <p:nvSpPr>
          <p:cNvPr id="6" name="Rechthoek 5"/>
          <p:cNvSpPr/>
          <p:nvPr/>
        </p:nvSpPr>
        <p:spPr>
          <a:xfrm>
            <a:off x="7910627" y="2295897"/>
            <a:ext cx="2376000" cy="792000"/>
          </a:xfrm>
          <a:prstGeom prst="rect">
            <a:avLst/>
          </a:prstGeom>
          <a:solidFill>
            <a:schemeClr val="bg1">
              <a:alpha val="20000"/>
            </a:scheme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solidFill>
                  <a:schemeClr val="tx1"/>
                </a:solidFill>
                <a:latin typeface="Lato Regular"/>
                <a:cs typeface="Lato Regular"/>
              </a:rPr>
              <a:t>Deel 1 </a:t>
            </a:r>
          </a:p>
        </p:txBody>
      </p:sp>
      <p:sp>
        <p:nvSpPr>
          <p:cNvPr id="7" name="Rechthoek 6"/>
          <p:cNvSpPr/>
          <p:nvPr/>
        </p:nvSpPr>
        <p:spPr>
          <a:xfrm>
            <a:off x="7910627" y="4062122"/>
            <a:ext cx="2376000" cy="792000"/>
          </a:xfrm>
          <a:prstGeom prst="rect">
            <a:avLst/>
          </a:prstGeom>
          <a:solidFill>
            <a:srgbClr val="FFFFFF">
              <a:alpha val="20000"/>
            </a:srgbClr>
          </a:solid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solidFill>
                  <a:schemeClr val="tx1"/>
                </a:solidFill>
                <a:latin typeface="Lato Regular"/>
                <a:cs typeface="Lato Regular"/>
              </a:rPr>
              <a:t>Deel 3  </a:t>
            </a:r>
          </a:p>
        </p:txBody>
      </p:sp>
      <p:sp>
        <p:nvSpPr>
          <p:cNvPr id="8" name="Rechthoek 7"/>
          <p:cNvSpPr/>
          <p:nvPr/>
        </p:nvSpPr>
        <p:spPr>
          <a:xfrm>
            <a:off x="7910627" y="1421048"/>
            <a:ext cx="2376000" cy="792000"/>
          </a:xfrm>
          <a:prstGeom prst="rect">
            <a:avLst/>
          </a:prstGeom>
          <a:noFill/>
          <a:ln w="57150" cmpd="sng"/>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a:solidFill>
                  <a:schemeClr val="tx1"/>
                </a:solidFill>
                <a:latin typeface="Lato Black"/>
                <a:cs typeface="Lato Black"/>
              </a:rPr>
              <a:t>Inhoud </a:t>
            </a:r>
          </a:p>
        </p:txBody>
      </p:sp>
      <p:sp>
        <p:nvSpPr>
          <p:cNvPr id="9" name="Rechthoek 8"/>
          <p:cNvSpPr/>
          <p:nvPr/>
        </p:nvSpPr>
        <p:spPr>
          <a:xfrm>
            <a:off x="1687627" y="2295897"/>
            <a:ext cx="5892801" cy="792000"/>
          </a:xfrm>
          <a:prstGeom prst="rect">
            <a:avLst/>
          </a:prstGeom>
          <a:solidFill>
            <a:srgbClr val="800080"/>
          </a:solidFill>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4000" dirty="0" err="1">
                <a:solidFill>
                  <a:schemeClr val="bg1"/>
                </a:solidFill>
                <a:latin typeface="Lato Black"/>
                <a:cs typeface="Lato Black"/>
              </a:rPr>
              <a:t>Teratogeniteit</a:t>
            </a:r>
            <a:r>
              <a:rPr lang="nl-NL" sz="2000" dirty="0">
                <a:solidFill>
                  <a:schemeClr val="bg1"/>
                </a:solidFill>
                <a:latin typeface="Lato Black"/>
                <a:cs typeface="Lato Black"/>
              </a:rPr>
              <a:t> </a:t>
            </a:r>
          </a:p>
        </p:txBody>
      </p:sp>
      <p:sp>
        <p:nvSpPr>
          <p:cNvPr id="10" name="Rechthoek 9"/>
          <p:cNvSpPr/>
          <p:nvPr/>
        </p:nvSpPr>
        <p:spPr>
          <a:xfrm>
            <a:off x="1687626" y="3176797"/>
            <a:ext cx="5892801" cy="792000"/>
          </a:xfrm>
          <a:prstGeom prst="rect">
            <a:avLst/>
          </a:prstGeom>
          <a:solidFill>
            <a:srgbClr val="FC0280"/>
          </a:solidFill>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4000" dirty="0">
                <a:solidFill>
                  <a:schemeClr val="bg1"/>
                </a:solidFill>
                <a:latin typeface="Lato Black"/>
                <a:cs typeface="Lato Black"/>
              </a:rPr>
              <a:t>Farmacokinetiek  </a:t>
            </a:r>
            <a:endParaRPr lang="nl-NL" sz="2000" dirty="0">
              <a:solidFill>
                <a:schemeClr val="bg1"/>
              </a:solidFill>
              <a:latin typeface="Lato Black"/>
              <a:cs typeface="Lato Black"/>
            </a:endParaRPr>
          </a:p>
        </p:txBody>
      </p:sp>
      <p:sp>
        <p:nvSpPr>
          <p:cNvPr id="11" name="Rechthoek 10"/>
          <p:cNvSpPr/>
          <p:nvPr/>
        </p:nvSpPr>
        <p:spPr>
          <a:xfrm>
            <a:off x="1687626" y="4062122"/>
            <a:ext cx="5892801" cy="792000"/>
          </a:xfrm>
          <a:prstGeom prst="rect">
            <a:avLst/>
          </a:prstGeom>
          <a:solidFill>
            <a:srgbClr val="0F80FF"/>
          </a:solidFill>
          <a:ln w="285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4000" dirty="0">
                <a:solidFill>
                  <a:schemeClr val="bg1"/>
                </a:solidFill>
                <a:latin typeface="Lato Black"/>
                <a:cs typeface="Lato Black"/>
              </a:rPr>
              <a:t>MDL &amp; zwangerschap</a:t>
            </a:r>
            <a:endParaRPr lang="nl-NL" sz="2000" dirty="0">
              <a:solidFill>
                <a:schemeClr val="bg1"/>
              </a:solidFill>
              <a:latin typeface="Lato Black"/>
              <a:cs typeface="Lato Black"/>
            </a:endParaRPr>
          </a:p>
        </p:txBody>
      </p:sp>
    </p:spTree>
    <p:extLst>
      <p:ext uri="{BB962C8B-B14F-4D97-AF65-F5344CB8AC3E}">
        <p14:creationId xmlns:p14="http://schemas.microsoft.com/office/powerpoint/2010/main" val="10044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17" name="Titel 1"/>
          <p:cNvSpPr>
            <a:spLocks noGrp="1"/>
          </p:cNvSpPr>
          <p:nvPr>
            <p:ph type="title"/>
          </p:nvPr>
        </p:nvSpPr>
        <p:spPr>
          <a:xfrm>
            <a:off x="402450" y="324659"/>
            <a:ext cx="11446111" cy="609600"/>
          </a:xfrm>
        </p:spPr>
        <p:txBody>
          <a:bodyPr>
            <a:normAutofit/>
          </a:bodyPr>
          <a:lstStyle/>
          <a:p>
            <a:r>
              <a:rPr lang="nl-NL" altLang="nl-NL" sz="2800" dirty="0"/>
              <a:t>Placenta werd vroeger als een effectieve barrière beschouwd</a:t>
            </a:r>
            <a:endParaRPr lang="en-US" sz="2800" dirty="0"/>
          </a:p>
        </p:txBody>
      </p:sp>
      <p:sp>
        <p:nvSpPr>
          <p:cNvPr id="12" name="Tijdelijke aanduiding voor tekst 1"/>
          <p:cNvSpPr>
            <a:spLocks noGrp="1"/>
          </p:cNvSpPr>
          <p:nvPr>
            <p:ph type="body" sz="quarter" idx="13"/>
          </p:nvPr>
        </p:nvSpPr>
        <p:spPr>
          <a:xfrm>
            <a:off x="471341" y="1055802"/>
            <a:ext cx="11377222" cy="4671898"/>
          </a:xfrm>
        </p:spPr>
        <p:txBody>
          <a:bodyPr/>
          <a:lstStyle/>
          <a:p>
            <a:endParaRPr lang="nl-NL"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100" y="1532778"/>
            <a:ext cx="3545960" cy="364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806" y="1473679"/>
            <a:ext cx="3558434" cy="370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70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p:cNvSpPr txBox="1">
            <a:spLocks/>
          </p:cNvSpPr>
          <p:nvPr/>
        </p:nvSpPr>
        <p:spPr>
          <a:xfrm>
            <a:off x="144379" y="6071133"/>
            <a:ext cx="10274968" cy="772107"/>
          </a:xfrm>
          <a:prstGeom prst="rect">
            <a:avLst/>
          </a:prstGeom>
          <a:solidFill>
            <a:schemeClr val="bg1"/>
          </a:solidFill>
        </p:spPr>
        <p:txBody>
          <a:bodyPr vert="horz" lIns="91440" tIns="108000" rIns="91440" bIns="108000" rtlCol="0" anchor="ctr" anchorCtr="0">
            <a:spAutoFit/>
          </a:bodyPr>
          <a:lstStyle>
            <a:lvl1pPr marL="0" indent="0" algn="l" defTabSz="914309" rtl="0" eaLnBrk="1" latinLnBrk="0" hangingPunct="1">
              <a:lnSpc>
                <a:spcPct val="90000"/>
              </a:lnSpc>
              <a:spcBef>
                <a:spcPts val="1000"/>
              </a:spcBef>
              <a:buFontTx/>
              <a:buNone/>
              <a:defRPr sz="4000" b="1" kern="1200" baseline="0">
                <a:solidFill>
                  <a:srgbClr val="134292"/>
                </a:solidFill>
                <a:latin typeface="+mn-lt"/>
                <a:ea typeface="+mn-ea"/>
                <a:cs typeface="+mn-cs"/>
              </a:defRPr>
            </a:lvl1pPr>
            <a:lvl2pPr marL="685734" indent="-228578" algn="l" defTabSz="914309" rtl="0" eaLnBrk="1" latinLnBrk="0" hangingPunct="1">
              <a:lnSpc>
                <a:spcPct val="90000"/>
              </a:lnSpc>
              <a:spcBef>
                <a:spcPts val="500"/>
              </a:spcBef>
              <a:buFontTx/>
              <a:buBlip>
                <a:blip r:embed="rId2"/>
              </a:buBlip>
              <a:defRPr sz="1800" kern="1200" baseline="0">
                <a:solidFill>
                  <a:srgbClr val="134292"/>
                </a:solidFill>
                <a:latin typeface="+mn-lt"/>
                <a:ea typeface="+mn-ea"/>
                <a:cs typeface="+mn-cs"/>
              </a:defRPr>
            </a:lvl2pPr>
            <a:lvl3pPr marL="1142886" indent="-228578" algn="l" defTabSz="914309" rtl="0" eaLnBrk="1" latinLnBrk="0" hangingPunct="1">
              <a:lnSpc>
                <a:spcPct val="90000"/>
              </a:lnSpc>
              <a:spcBef>
                <a:spcPts val="500"/>
              </a:spcBef>
              <a:buFontTx/>
              <a:buBlip>
                <a:blip r:embed="rId2"/>
              </a:buBlip>
              <a:defRPr sz="1600" kern="1200" baseline="0">
                <a:solidFill>
                  <a:srgbClr val="134292"/>
                </a:solidFill>
                <a:latin typeface="+mn-lt"/>
                <a:ea typeface="+mn-ea"/>
                <a:cs typeface="+mn-cs"/>
              </a:defRPr>
            </a:lvl3pPr>
            <a:lvl4pPr marL="1600040" indent="-228578" algn="l" defTabSz="914309" rtl="0" eaLnBrk="1" latinLnBrk="0" hangingPunct="1">
              <a:lnSpc>
                <a:spcPct val="90000"/>
              </a:lnSpc>
              <a:spcBef>
                <a:spcPts val="500"/>
              </a:spcBef>
              <a:buFontTx/>
              <a:buBlip>
                <a:blip r:embed="rId2"/>
              </a:buBlip>
              <a:defRPr sz="1400" kern="1200" baseline="0">
                <a:solidFill>
                  <a:srgbClr val="134292"/>
                </a:solidFill>
                <a:latin typeface="+mn-lt"/>
                <a:ea typeface="+mn-ea"/>
                <a:cs typeface="+mn-cs"/>
              </a:defRPr>
            </a:lvl4pPr>
            <a:lvl5pPr marL="2057195" indent="-228578" algn="l" defTabSz="914309" rtl="0" eaLnBrk="1" latinLnBrk="0" hangingPunct="1">
              <a:lnSpc>
                <a:spcPct val="90000"/>
              </a:lnSpc>
              <a:spcBef>
                <a:spcPts val="500"/>
              </a:spcBef>
              <a:buFontTx/>
              <a:buBlip>
                <a:blip r:embed="rId2"/>
              </a:buBlip>
              <a:defRPr sz="1200" kern="1200" baseline="0">
                <a:solidFill>
                  <a:srgbClr val="134292"/>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6" name="Titel 1"/>
          <p:cNvSpPr>
            <a:spLocks noGrp="1"/>
          </p:cNvSpPr>
          <p:nvPr>
            <p:ph type="title"/>
          </p:nvPr>
        </p:nvSpPr>
        <p:spPr>
          <a:xfrm>
            <a:off x="770082" y="244774"/>
            <a:ext cx="6705600" cy="609600"/>
          </a:xfrm>
        </p:spPr>
        <p:txBody>
          <a:bodyPr/>
          <a:lstStyle/>
          <a:p>
            <a:r>
              <a:rPr lang="en-US" dirty="0" err="1"/>
              <a:t>Teratogeniteit</a:t>
            </a:r>
            <a:r>
              <a:rPr lang="en-US" dirty="0"/>
              <a:t> </a:t>
            </a:r>
            <a:r>
              <a:rPr lang="en-US" dirty="0" err="1"/>
              <a:t>tijdens</a:t>
            </a:r>
            <a:r>
              <a:rPr lang="en-US" dirty="0"/>
              <a:t> </a:t>
            </a:r>
            <a:r>
              <a:rPr lang="en-US" dirty="0" err="1"/>
              <a:t>organogenese</a:t>
            </a:r>
            <a:endParaRPr lang="en-US" dirty="0"/>
          </a:p>
        </p:txBody>
      </p:sp>
      <p:pic>
        <p:nvPicPr>
          <p:cNvPr id="13"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929"/>
          <a:stretch/>
        </p:blipFill>
        <p:spPr bwMode="auto">
          <a:xfrm>
            <a:off x="2469823" y="777076"/>
            <a:ext cx="7185213" cy="47753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p:cNvSpPr txBox="1"/>
          <p:nvPr/>
        </p:nvSpPr>
        <p:spPr bwMode="auto">
          <a:xfrm>
            <a:off x="604307" y="5688650"/>
            <a:ext cx="2807266" cy="246221"/>
          </a:xfrm>
          <a:prstGeom prst="rect">
            <a:avLst/>
          </a:prstGeom>
          <a:noFill/>
          <a:ln>
            <a:noFill/>
          </a:ln>
          <a:effectLst/>
          <a:extLst>
            <a:ext uri="{909E8E84-426E-40DD-AFC4-6F175D3DCCD1}">
              <a14:hiddenFill xmlns:a14="http://schemas.microsoft.com/office/drawing/2010/main">
                <a:solidFill>
                  <a:srgbClr val="0D1F7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r>
              <a:rPr lang="en-US" altLang="nl-NL" sz="1000" dirty="0"/>
              <a:t>DOI: 10.5772/intechopen.92580</a:t>
            </a:r>
            <a:endParaRPr lang="nl-NL" altLang="nl-NL" sz="1000" dirty="0"/>
          </a:p>
        </p:txBody>
      </p:sp>
    </p:spTree>
    <p:extLst>
      <p:ext uri="{BB962C8B-B14F-4D97-AF65-F5344CB8AC3E}">
        <p14:creationId xmlns:p14="http://schemas.microsoft.com/office/powerpoint/2010/main" val="424063309"/>
      </p:ext>
    </p:extLst>
  </p:cSld>
  <p:clrMapOvr>
    <a:masterClrMapping/>
  </p:clrMapOvr>
</p:sld>
</file>

<file path=ppt/theme/theme1.xml><?xml version="1.0" encoding="utf-8"?>
<a:theme xmlns:a="http://schemas.openxmlformats.org/drawingml/2006/main" name="HMC">
  <a:themeElements>
    <a:clrScheme name="HMC Kleur">
      <a:dk1>
        <a:srgbClr val="000000"/>
      </a:dk1>
      <a:lt1>
        <a:srgbClr val="FFFFFF"/>
      </a:lt1>
      <a:dk2>
        <a:srgbClr val="44546A"/>
      </a:dk2>
      <a:lt2>
        <a:srgbClr val="E7E6E6"/>
      </a:lt2>
      <a:accent1>
        <a:srgbClr val="04488B"/>
      </a:accent1>
      <a:accent2>
        <a:srgbClr val="00AEE1"/>
      </a:accent2>
      <a:accent3>
        <a:srgbClr val="85244C"/>
      </a:accent3>
      <a:accent4>
        <a:srgbClr val="FEC11D"/>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C_powerpoint_2023_oww" id="{D10D3367-4965-4EE8-AB8E-0FCC6B844F8C}" vid="{2C21D912-80B1-4FA5-A155-545407B2253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HMC_powerpoint_2023</Template>
  <TotalTime>1342</TotalTime>
  <Words>1066</Words>
  <Application>Microsoft Macintosh PowerPoint</Application>
  <PresentationFormat>Breedbeeld</PresentationFormat>
  <Paragraphs>154</Paragraphs>
  <Slides>23</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Lato Black</vt:lpstr>
      <vt:lpstr>Lato Regular</vt:lpstr>
      <vt:lpstr>Open Sans</vt:lpstr>
      <vt:lpstr>Wingdings</vt:lpstr>
      <vt:lpstr>HMC</vt:lpstr>
      <vt:lpstr>PowerPoint-presentatie</vt:lpstr>
      <vt:lpstr>Effecten van geneesmiddelen bij zwangerschap</vt:lpstr>
      <vt:lpstr>Effecten van geneesmiddelen bij zwangerschap</vt:lpstr>
      <vt:lpstr>Thalidomide drama</vt:lpstr>
      <vt:lpstr>Thalidomide drama</vt:lpstr>
      <vt:lpstr>Leerdoelen</vt:lpstr>
      <vt:lpstr>PowerPoint-presentatie</vt:lpstr>
      <vt:lpstr>Placenta werd vroeger als een effectieve barrière beschouwd</vt:lpstr>
      <vt:lpstr>Teratogeniteit tijdens organogenese</vt:lpstr>
      <vt:lpstr>Teratogeniteit voor conceptie en tijdens organogenese</vt:lpstr>
      <vt:lpstr>Uitkomsten van geneesmiddelgebruik tijdens de zwangerschap</vt:lpstr>
      <vt:lpstr>Geneesmiddelgebruik tijdens zwangerschap in Nederland</vt:lpstr>
      <vt:lpstr>Geneesmiddelgebruik tijdens zwangerschap in Nederland</vt:lpstr>
      <vt:lpstr>PowerPoint-presentatie</vt:lpstr>
      <vt:lpstr>Farmacokinetiek (ADME)</vt:lpstr>
      <vt:lpstr>Farmacokinetiek bij zwangeren</vt:lpstr>
      <vt:lpstr>Farmacokinetiek bij zwangeren</vt:lpstr>
      <vt:lpstr>PowerPoint-presentatie</vt:lpstr>
      <vt:lpstr>ECCO Reproduction and Pregnancy Consensus (Edition 2023)</vt:lpstr>
      <vt:lpstr>TNF-alfablokkers tijdens de zwangerschap</vt:lpstr>
      <vt:lpstr>Corticosteroïden &amp; TNF-alfablokker tijdens zwangerschap</vt:lpstr>
      <vt:lpstr>Vastleggen zwangerschap in ziekenhuissysteem</vt:lpstr>
      <vt:lpstr>Vragen?</vt:lpstr>
    </vt:vector>
  </TitlesOfParts>
  <Manager/>
  <Company>HMC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Haaglanden Medisch Centrum</dc:subject>
  <dc:creator>Midas Mulder</dc:creator>
  <cp:keywords/>
  <dc:description/>
  <cp:lastModifiedBy>Midas Mulder</cp:lastModifiedBy>
  <cp:revision>66</cp:revision>
  <cp:lastPrinted>2022-12-05T14:39:38Z</cp:lastPrinted>
  <dcterms:created xsi:type="dcterms:W3CDTF">2024-01-15T12:32:37Z</dcterms:created>
  <dcterms:modified xsi:type="dcterms:W3CDTF">2024-03-19T08:32:18Z</dcterms:modified>
  <cp:category/>
</cp:coreProperties>
</file>