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75"/>
    <p:sldMasterId id="2147483660" r:id="rId76"/>
  </p:sldMasterIdLst>
  <p:notesMasterIdLst>
    <p:notesMasterId r:id="rId110"/>
  </p:notesMasterIdLst>
  <p:sldIdLst>
    <p:sldId id="1332" r:id="rId77"/>
    <p:sldId id="1361" r:id="rId78"/>
    <p:sldId id="1375" r:id="rId79"/>
    <p:sldId id="1381" r:id="rId80"/>
    <p:sldId id="1383" r:id="rId81"/>
    <p:sldId id="1400" r:id="rId82"/>
    <p:sldId id="1401" r:id="rId83"/>
    <p:sldId id="1402" r:id="rId84"/>
    <p:sldId id="1403" r:id="rId85"/>
    <p:sldId id="1409" r:id="rId86"/>
    <p:sldId id="1408" r:id="rId87"/>
    <p:sldId id="1404" r:id="rId88"/>
    <p:sldId id="1379" r:id="rId89"/>
    <p:sldId id="1405" r:id="rId90"/>
    <p:sldId id="1364" r:id="rId91"/>
    <p:sldId id="1382" r:id="rId92"/>
    <p:sldId id="1384" r:id="rId93"/>
    <p:sldId id="1386" r:id="rId94"/>
    <p:sldId id="1387" r:id="rId95"/>
    <p:sldId id="1388" r:id="rId96"/>
    <p:sldId id="1392" r:id="rId97"/>
    <p:sldId id="1389" r:id="rId98"/>
    <p:sldId id="1391" r:id="rId99"/>
    <p:sldId id="1394" r:id="rId100"/>
    <p:sldId id="1393" r:id="rId101"/>
    <p:sldId id="1390" r:id="rId102"/>
    <p:sldId id="1373" r:id="rId103"/>
    <p:sldId id="1367" r:id="rId104"/>
    <p:sldId id="1395" r:id="rId105"/>
    <p:sldId id="1396" r:id="rId106"/>
    <p:sldId id="1406" r:id="rId107"/>
    <p:sldId id="1407" r:id="rId108"/>
    <p:sldId id="1312" r:id="rId109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. Pol" initials="N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074"/>
    <a:srgbClr val="96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FDE794-4A46-44C1-A642-1259862ED7F6}" v="128" dt="2024-03-18T22:20:13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77442" autoAdjust="0"/>
  </p:normalViewPr>
  <p:slideViewPr>
    <p:cSldViewPr snapToGrid="0" snapToObjects="1">
      <p:cViewPr>
        <p:scale>
          <a:sx n="50" d="100"/>
          <a:sy n="50" d="100"/>
        </p:scale>
        <p:origin x="1891" y="3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8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slide" Target="slides/slide8.xml"/><Relationship Id="rId89" Type="http://schemas.openxmlformats.org/officeDocument/2006/relationships/slide" Target="slides/slide13.xml"/><Relationship Id="rId112" Type="http://schemas.openxmlformats.org/officeDocument/2006/relationships/presProps" Target="presProps.xml"/><Relationship Id="rId16" Type="http://schemas.openxmlformats.org/officeDocument/2006/relationships/customXml" Target="../customXml/item16.xml"/><Relationship Id="rId107" Type="http://schemas.openxmlformats.org/officeDocument/2006/relationships/slide" Target="slides/slide31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slide" Target="slides/slide3.xml"/><Relationship Id="rId102" Type="http://schemas.openxmlformats.org/officeDocument/2006/relationships/slide" Target="slides/slide26.xml"/><Relationship Id="rId5" Type="http://schemas.openxmlformats.org/officeDocument/2006/relationships/customXml" Target="../customXml/item5.xml"/><Relationship Id="rId90" Type="http://schemas.openxmlformats.org/officeDocument/2006/relationships/slide" Target="slides/slide14.xml"/><Relationship Id="rId95" Type="http://schemas.openxmlformats.org/officeDocument/2006/relationships/slide" Target="slides/slide19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viewProps" Target="viewProps.xml"/><Relationship Id="rId80" Type="http://schemas.openxmlformats.org/officeDocument/2006/relationships/slide" Target="slides/slide4.xml"/><Relationship Id="rId85" Type="http://schemas.openxmlformats.org/officeDocument/2006/relationships/slide" Target="slides/slide9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slide" Target="slides/slide27.xml"/><Relationship Id="rId108" Type="http://schemas.openxmlformats.org/officeDocument/2006/relationships/slide" Target="slides/slide32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slideMaster" Target="slideMasters/slideMaster1.xml"/><Relationship Id="rId91" Type="http://schemas.openxmlformats.org/officeDocument/2006/relationships/slide" Target="slides/slide15.xml"/><Relationship Id="rId96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30.xml"/><Relationship Id="rId114" Type="http://schemas.openxmlformats.org/officeDocument/2006/relationships/theme" Target="theme/theme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slide" Target="slides/slide2.xml"/><Relationship Id="rId81" Type="http://schemas.openxmlformats.org/officeDocument/2006/relationships/slide" Target="slides/slide5.xml"/><Relationship Id="rId86" Type="http://schemas.openxmlformats.org/officeDocument/2006/relationships/slide" Target="slides/slide10.xml"/><Relationship Id="rId94" Type="http://schemas.openxmlformats.org/officeDocument/2006/relationships/slide" Target="slides/slide18.xml"/><Relationship Id="rId99" Type="http://schemas.openxmlformats.org/officeDocument/2006/relationships/slide" Target="slides/slide23.xml"/><Relationship Id="rId10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33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Master" Target="slideMasters/slideMaster2.xml"/><Relationship Id="rId97" Type="http://schemas.openxmlformats.org/officeDocument/2006/relationships/slide" Target="slides/slide21.xml"/><Relationship Id="rId104" Type="http://schemas.openxmlformats.org/officeDocument/2006/relationships/slide" Target="slides/slide28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16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slide" Target="slides/slide11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customXml" Target="../customXml/item61.xml"/><Relationship Id="rId82" Type="http://schemas.openxmlformats.org/officeDocument/2006/relationships/slide" Target="slides/slide6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slide" Target="slides/slide1.xml"/><Relationship Id="rId100" Type="http://schemas.openxmlformats.org/officeDocument/2006/relationships/slide" Target="slides/slide24.xml"/><Relationship Id="rId105" Type="http://schemas.openxmlformats.org/officeDocument/2006/relationships/slide" Target="slides/slide29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slide" Target="slides/slide17.xml"/><Relationship Id="rId98" Type="http://schemas.openxmlformats.org/officeDocument/2006/relationships/slide" Target="slides/slide22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microsoft.com/office/2015/10/relationships/revisionInfo" Target="revisionInfo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slide" Target="slides/slide7.xml"/><Relationship Id="rId88" Type="http://schemas.openxmlformats.org/officeDocument/2006/relationships/slide" Target="slides/slide12.xml"/><Relationship Id="rId11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36DB63A-7909-5A4B-A3D9-19581C21E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15842A-5020-0D4A-9EB1-C988770FE1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17014-CD54-0642-BF63-EC3CE5B3257B}" type="datetimeFigureOut">
              <a:rPr lang="nl-NL"/>
              <a:pPr>
                <a:defRPr/>
              </a:pPr>
              <a:t>19-3-2024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9D50A4FE-8DDA-1C42-9C8A-064BC82B7C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D0F4B64-BD31-EE43-9066-64D4F3592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116776-121C-1A4E-B2F6-DD38D1D7FB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1FB5E8-CD34-6E41-B4F8-8E88ECA8D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622139-329B-174F-9882-7DFF5ECAF1D8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A6709-4C48-942A-D827-C657913E7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>
            <a:extLst>
              <a:ext uri="{FF2B5EF4-FFF2-40B4-BE49-F238E27FC236}">
                <a16:creationId xmlns:a16="http://schemas.microsoft.com/office/drawing/2014/main" id="{9EDAD2CB-B275-D00C-1F7A-29A16DDFF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Tijdelijke aanduiding voor notities 2">
            <a:extLst>
              <a:ext uri="{FF2B5EF4-FFF2-40B4-BE49-F238E27FC236}">
                <a16:creationId xmlns:a16="http://schemas.microsoft.com/office/drawing/2014/main" id="{D18A7026-32D9-DCF1-B03A-9609273DB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23556" name="Tijdelijke aanduiding voor dianummer 3">
            <a:extLst>
              <a:ext uri="{FF2B5EF4-FFF2-40B4-BE49-F238E27FC236}">
                <a16:creationId xmlns:a16="http://schemas.microsoft.com/office/drawing/2014/main" id="{75C21740-5D02-A21F-2AED-71AD32D023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F7A54F-E58A-ED4C-AE12-818EAAB934E7}" type="slidenum">
              <a:rPr lang="nl-NL" altLang="nl-NL"/>
              <a:pPr/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11126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FB1E4-A3E5-6F59-D3F3-B3476BF08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D0A83-44AA-F056-8B2E-A250E6D6B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CD1C00-C440-F6A0-7786-9466308C5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5294E-E62D-C8D5-34A4-E26C7DEB8A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65266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6AE95-900F-F8DD-E8B5-397CCCFC0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A5FE5-8428-DDC9-6664-79FC3A8200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ADBE77-837B-0C0E-DEA4-653644578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DB153-9737-26EF-AEC6-D262C17474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17346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136C9-2BD8-7AFE-BE9F-036D02BD6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52FD9F-E22D-618F-B6BA-F6944FE55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9DBE82-0BA6-F066-AA78-8C7F7552D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B2D65-8CDD-5CBA-89BF-B5312E37E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61743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9D5-C5AA-409A-428C-4CCC6364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D4EA6-F31C-5118-6BFF-F1078FEEA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9B52-BF41-D66C-BD0C-74369CAB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9BD5-1B65-9125-BFA7-06E70D82D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604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83A6F-1065-2BB8-DC6A-7B31509FE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E3CE8-BB5C-453B-6203-81230E61EF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72A3C7-2D80-FBBE-7AA4-62544D5B3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EAF7A-8F98-CC23-B5D3-E8841979B7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03104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9D5-C5AA-409A-428C-4CCC6364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D4EA6-F31C-5118-6BFF-F1078FEEA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9B52-BF41-D66C-BD0C-74369CAB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9BD5-1B65-9125-BFA7-06E70D82D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86607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9D5-C5AA-409A-428C-4CCC6364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D4EA6-F31C-5118-6BFF-F1078FEEA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9B52-BF41-D66C-BD0C-74369CAB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9BD5-1B65-9125-BFA7-06E70D82D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41597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9D5-C5AA-409A-428C-4CCC6364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D4EA6-F31C-5118-6BFF-F1078FEEA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9B52-BF41-D66C-BD0C-74369CAB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9BD5-1B65-9125-BFA7-06E70D82D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63301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9D5-C5AA-409A-428C-4CCC6364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D4EA6-F31C-5118-6BFF-F1078FEEA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9B52-BF41-D66C-BD0C-74369CAB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9BD5-1B65-9125-BFA7-06E70D82D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6207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9D5-C5AA-409A-428C-4CCC6364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D4EA6-F31C-5118-6BFF-F1078FEEA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9B52-BF41-D66C-BD0C-74369CAB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9BD5-1B65-9125-BFA7-06E70D82D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6352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9D5-C5AA-409A-428C-4CCC6364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D4EA6-F31C-5118-6BFF-F1078FEEA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9B52-BF41-D66C-BD0C-74369CAB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9BD5-1B65-9125-BFA7-06E70D82D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97541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9D5-C5AA-409A-428C-4CCC6364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D4EA6-F31C-5118-6BFF-F1078FEEA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9B52-BF41-D66C-BD0C-74369CAB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9BD5-1B65-9125-BFA7-06E70D82D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3432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A25A5-E317-AD5C-D49D-808716B7D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9FD8C2-6FF9-19FE-A8ED-B66D29FB35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4FA24-FCDB-0A92-1D37-30569FAA9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6FBF9-C4BE-7CBA-89AE-2FC35E904B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01190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9D5-C5AA-409A-428C-4CCC6364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D4EA6-F31C-5118-6BFF-F1078FEEA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9B52-BF41-D66C-BD0C-74369CAB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9BD5-1B65-9125-BFA7-06E70D82D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45465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7F636-F117-BE02-A829-474732479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3F0A85-2C2B-7E28-06E9-F5FBBC1CB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7B19D0-81E2-F89E-CC9B-6FEB04F2D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92391-2A33-D22A-14A8-C06A4BD513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89424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54CE2-9627-FD0F-9A9C-22A570B94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F71106-6849-BCF7-8B36-59A8EA1C02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5B4FD9-6E0E-46C7-C437-4D3113E8C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A6E38-CCD8-0C85-1114-74905AB18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16184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A3A42-36E6-8C1A-C26D-7532F4E5C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46E8B5-75B5-D81D-828A-FA87E549D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40CA05-4ADB-3648-E40F-4D5A8AAA7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41C9A-F51F-8ED5-F54C-73EE03427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7086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9D5-C5AA-409A-428C-4CCC6364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D4EA6-F31C-5118-6BFF-F1078FEEA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9B52-BF41-D66C-BD0C-74369CAB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/>
              <a:t>LES </a:t>
            </a:r>
            <a:r>
              <a:rPr lang="en-US" sz="1200" b="0" dirty="0" err="1"/>
              <a:t>lagere</a:t>
            </a:r>
            <a:r>
              <a:rPr lang="en-US" sz="1200" b="0" dirty="0"/>
              <a:t> spanning </a:t>
            </a:r>
            <a:r>
              <a:rPr lang="en-US" sz="1200" b="0" dirty="0" err="1"/>
              <a:t>oiv</a:t>
            </a:r>
            <a:r>
              <a:rPr lang="en-US" sz="1200" b="0" dirty="0"/>
              <a:t> </a:t>
            </a:r>
            <a:r>
              <a:rPr lang="en-US" sz="1200" b="0" dirty="0" err="1"/>
              <a:t>progesteron</a:t>
            </a:r>
            <a:r>
              <a:rPr lang="en-US" sz="1200" b="0" dirty="0"/>
              <a:t> </a:t>
            </a:r>
            <a:r>
              <a:rPr lang="en-US" sz="1200" b="0" dirty="0" err="1"/>
              <a:t>en</a:t>
            </a:r>
            <a:r>
              <a:rPr lang="en-US" sz="1200" b="0" dirty="0"/>
              <a:t> </a:t>
            </a:r>
            <a:r>
              <a:rPr lang="en-US" sz="1200" b="0" dirty="0" err="1"/>
              <a:t>oestrogeen</a:t>
            </a:r>
            <a:endParaRPr lang="en-US" sz="1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err="1"/>
              <a:t>Maag</a:t>
            </a:r>
            <a:r>
              <a:rPr lang="en-US" sz="1200" b="0" dirty="0"/>
              <a:t> in </a:t>
            </a:r>
            <a:r>
              <a:rPr lang="en-US" sz="1200" b="0" dirty="0" err="1"/>
              <a:t>meer</a:t>
            </a:r>
            <a:r>
              <a:rPr lang="en-US" sz="1200" b="0" dirty="0"/>
              <a:t> </a:t>
            </a:r>
            <a:r>
              <a:rPr lang="en-US" sz="1200" b="0" dirty="0" err="1"/>
              <a:t>horizontale</a:t>
            </a:r>
            <a:r>
              <a:rPr lang="en-US" sz="1200" b="0" dirty="0"/>
              <a:t> positive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0" dirty="0" err="1"/>
              <a:t>Geen</a:t>
            </a:r>
            <a:r>
              <a:rPr lang="en-US" sz="1200" b="0" dirty="0"/>
              <a:t> </a:t>
            </a:r>
            <a:r>
              <a:rPr lang="en-US" sz="1200" b="0" dirty="0" err="1"/>
              <a:t>vertraagde</a:t>
            </a:r>
            <a:r>
              <a:rPr lang="en-US" sz="1200" b="0" dirty="0"/>
              <a:t> </a:t>
            </a:r>
            <a:r>
              <a:rPr lang="en-US" sz="1200" b="0" dirty="0" err="1"/>
              <a:t>lediging</a:t>
            </a:r>
            <a:r>
              <a:rPr lang="en-US" sz="1200" b="0" dirty="0"/>
              <a:t> </a:t>
            </a:r>
            <a:r>
              <a:rPr lang="en-US" sz="1200" b="0" dirty="0" err="1"/>
              <a:t>echter</a:t>
            </a:r>
            <a:r>
              <a:rPr lang="en-US" sz="1200" b="0" dirty="0"/>
              <a:t> </a:t>
            </a:r>
            <a:r>
              <a:rPr lang="en-US" sz="1200" b="0" dirty="0" err="1"/>
              <a:t>tijdens</a:t>
            </a:r>
            <a:r>
              <a:rPr lang="en-US" sz="1200" b="0" dirty="0"/>
              <a:t> </a:t>
            </a:r>
            <a:r>
              <a:rPr lang="en-US" sz="1200" b="0" dirty="0" err="1"/>
              <a:t>zwangerschap</a:t>
            </a:r>
            <a:endParaRPr lang="en-US" sz="1200" b="0" dirty="0"/>
          </a:p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9BD5-1B65-9125-BFA7-06E70D82D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63452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9D5-C5AA-409A-428C-4CCC6364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D4EA6-F31C-5118-6BFF-F1078FEEA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9B52-BF41-D66C-BD0C-74369CAB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9BD5-1B65-9125-BFA7-06E70D82D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52134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9D5-C5AA-409A-428C-4CCC6364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D4EA6-F31C-5118-6BFF-F1078FEEA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9B52-BF41-D66C-BD0C-74369CAB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9BD5-1B65-9125-BFA7-06E70D82D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89939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CE97F-2B73-6FCB-F360-6B877A7C6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10ABB0-6DFA-391B-B733-53109AED71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CA33ED-BEDF-844D-96B9-B462F8FA9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14BCC-47BB-27D1-B219-AE29F6E783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29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1446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9D5-C5AA-409A-428C-4CCC6364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D4EA6-F31C-5118-6BFF-F1078FEEA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9B52-BF41-D66C-BD0C-74369CAB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9BD5-1B65-9125-BFA7-06E70D82D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636559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D663D-3104-1EA0-F75F-24BB365D6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C40C03-B34C-7D0B-8D40-56E5A0436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825470-57F2-5FD1-7B22-7D4BF764E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01CF6-6AC4-E7F3-EA7B-9E8F1D0C71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30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413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0F2E6-7A2C-53D9-3CCA-D7AED77C3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1D20B8-5CC0-24BE-CA67-B281EDC42D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982A7-3452-4292-1C98-8FB13B5CA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7C6B8-EBC9-56AF-43CC-C97BAF0F40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402015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079C4-6361-C77F-D93B-5B501CCDB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8D09BB-A578-3BD8-4E0D-25A7B5122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20F963-9D64-9D37-4E91-3133F81D9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84065-20C6-F99C-5F51-F3DE0E18CA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32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966532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DCB50-CB4B-6BCC-FF22-273D7AA7A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>
            <a:extLst>
              <a:ext uri="{FF2B5EF4-FFF2-40B4-BE49-F238E27FC236}">
                <a16:creationId xmlns:a16="http://schemas.microsoft.com/office/drawing/2014/main" id="{F2BBE2A2-5F27-062B-C707-691B360AD8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Tijdelijke aanduiding voor notities 2">
            <a:extLst>
              <a:ext uri="{FF2B5EF4-FFF2-40B4-BE49-F238E27FC236}">
                <a16:creationId xmlns:a16="http://schemas.microsoft.com/office/drawing/2014/main" id="{74FB31E9-A22C-A70B-0864-6CD3F4548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21508" name="Tijdelijke aanduiding voor dianummer 3">
            <a:extLst>
              <a:ext uri="{FF2B5EF4-FFF2-40B4-BE49-F238E27FC236}">
                <a16:creationId xmlns:a16="http://schemas.microsoft.com/office/drawing/2014/main" id="{193A7BB2-3E58-8398-001F-8F55344F5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7BF722A-FC89-864D-8881-DEFDB9E22F21}" type="slidenum">
              <a:rPr lang="nl-NL" altLang="nl-NL"/>
              <a:pPr/>
              <a:t>33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8255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9D5-C5AA-409A-428C-4CCC6364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D4EA6-F31C-5118-6BFF-F1078FEEA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9B52-BF41-D66C-BD0C-74369CAB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9BD5-1B65-9125-BFA7-06E70D82D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3973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789D5-C5AA-409A-428C-4CCC6364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D4EA6-F31C-5118-6BFF-F1078FEEA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59B52-BF41-D66C-BD0C-74369CAB5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A9BD5-1B65-9125-BFA7-06E70D82D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49620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AC8C3-4BE2-FE9B-02D1-C1C0943C8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3A7229-8D30-DF9C-D4DA-68FDDFF4A7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38A6DE-163E-8B31-CFE6-D136570A63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AF29B-2DE3-480A-3F26-A28B73CB8B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48051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C3F09-ABAE-5CF4-7A4A-B58A0A651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82FC1F-E5CF-A249-1F4C-978387242E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8A73FA-4389-7427-1D90-3BA213BB1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300E8-AA76-FD76-D27C-19EEC74A07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49454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25257-BC38-5400-96F0-B4A1EB917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7575D3-7B2C-A4AC-6AAF-8DFAED201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DB14A9-F188-5DD7-C614-0EC2B7883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416A3-355B-8FDE-EBC7-0597F09D1E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48216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ED41D-8E6E-0805-2EDB-F5E55B66E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FF8A1-4D1A-232E-518F-F7D88D6B8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0F9C42-987E-E623-4457-638A432A1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82229-7EDD-10A2-58A3-BF31A5D7D8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22139-329B-174F-9882-7DFF5ECAF1D8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0491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5">
            <a:extLst>
              <a:ext uri="{FF2B5EF4-FFF2-40B4-BE49-F238E27FC236}">
                <a16:creationId xmlns:a16="http://schemas.microsoft.com/office/drawing/2014/main" id="{6938066E-F1FA-CC48-9A78-3D064DBA844A}"/>
              </a:ext>
            </a:extLst>
          </p:cNvPr>
          <p:cNvSpPr/>
          <p:nvPr userDrawn="1"/>
        </p:nvSpPr>
        <p:spPr>
          <a:xfrm rot="5400000">
            <a:off x="-20638" y="3175"/>
            <a:ext cx="1565276" cy="1524000"/>
          </a:xfrm>
          <a:prstGeom prst="rtTriangle">
            <a:avLst/>
          </a:prstGeom>
          <a:solidFill>
            <a:srgbClr val="86D2E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710103BC-9A6E-314C-A842-1156780D3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463" y="6199188"/>
            <a:ext cx="115411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9503" y="313067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9503" y="2876824"/>
            <a:ext cx="9144000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rgbClr val="0C20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186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A8090-9483-9445-BC0C-77E8CBFF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817F41-F6DF-BF4D-B258-ACA016DA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2E2607-B595-A447-A931-8B021641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BDA9E3-CF1F-3D42-853E-6043C36FD3FE}" type="datetimeFigureOut">
              <a:rPr lang="nl-NL"/>
              <a:pPr>
                <a:defRPr/>
              </a:pPr>
              <a:t>19-3-2024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3895BC-AACC-3C48-9BE2-1C93C9894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18ADEE-F7C6-7948-851C-9B61AD04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9E30E77-4705-F747-B7E2-646F6AE614E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704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7C35301-13AE-EE4D-BC96-31122AF01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5A1F8C-4283-D54A-BB6A-2B44F2337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A9202E-7002-4D47-B219-5C1D20E4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59DD3A-6CDF-5F49-91D2-179701BEAA00}" type="datetimeFigureOut">
              <a:rPr lang="nl-NL"/>
              <a:pPr>
                <a:defRPr/>
              </a:pPr>
              <a:t>19-3-2024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5B24EA-0933-5944-B427-5E44D8CE4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EBC49E-D688-2641-84F5-261E45F1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823D272-0D77-1348-994A-2CDEBB31DFF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947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>
            <a:extLst>
              <a:ext uri="{FF2B5EF4-FFF2-40B4-BE49-F238E27FC236}">
                <a16:creationId xmlns:a16="http://schemas.microsoft.com/office/drawing/2014/main" id="{AB429B23-03B6-954E-B75A-C7C707F4A5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3163"/>
            <a:ext cx="12192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E5C8C94-6483-5F44-A214-6BBE58E30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2045-79CC-614D-BA13-696E7AAAE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82085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04011-ED9B-2041-9AFB-6F696E3C5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AE0E80-2066-1B4A-A20F-D19EBE659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14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CD191F-2336-BA4F-8E6C-32F00998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A7FA34-6553-0E49-82C4-8681895E53B7}" type="datetimeFigureOut">
              <a:rPr lang="nl-NL"/>
              <a:pPr>
                <a:defRPr/>
              </a:pPr>
              <a:t>19-3-2024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093F67-C829-AE4B-B869-6DDEABDC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217937-3E52-424A-B568-563E67CA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A9FFF15-2487-C74D-87C0-9181386A2A9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22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04011-ED9B-2041-9AFB-6F696E3C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AE0E80-2066-1B4A-A20F-D19EBE659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FCCA61-0538-644E-8040-AC93722B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E40946-69F2-A449-81FB-492169B8826D}" type="datetimeFigureOut">
              <a:rPr lang="nl-NL"/>
              <a:pPr>
                <a:defRPr/>
              </a:pPr>
              <a:t>19-3-2024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7A1A7E-1C0E-C849-8856-8C5CA1A0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3E55CE-9045-004A-9914-B1715613D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3D1311D-0AF4-BF42-8BF9-EAD1FE65203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869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A2CBD-7AFA-5E47-9EDF-AA246AB4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4C0A41-57D5-6940-8FC6-D43359DFE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2060AD-92AE-5B47-A0AF-1FBEFAFA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095944-F3C0-0546-AB09-569ED89B25B5}" type="datetimeFigureOut">
              <a:rPr lang="nl-NL"/>
              <a:pPr>
                <a:defRPr/>
              </a:pPr>
              <a:t>19-3-2024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E270AA-FA93-414F-8234-937FAA62F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456369-0B54-6C4D-BF68-65021A0C3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D6F8040-B762-EA4B-BAA5-05092C847EB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6769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7A25A-87DD-8E4F-9199-1AF36117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9813C8-B51D-6841-B87E-E5EC608D4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CED3C7-DD9C-C945-8B8C-FF0FF660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CF8E62-5C2E-9043-93E3-92B4C9DDE4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4BC18C-F362-B044-B0CF-9F8CC812A2B3}" type="datetimeFigureOut">
              <a:rPr lang="nl-NL"/>
              <a:pPr>
                <a:defRPr/>
              </a:pPr>
              <a:t>19-3-2024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1ACAA7-25C5-B945-8DCE-338E15A2D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112BB4-FA83-C34F-8FD7-400D721E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6CCF619-190F-074C-A9D9-3ACFE215D50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1668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2C8B3-C1CF-E943-875B-7CBDAC5E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65F5E8-6299-BB40-AA7E-D87AA3435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140710-569E-F840-A908-803FCCCC5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EDA3F4-ED99-D54F-B0AE-3E3ADFDC0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C5C967-6C70-E044-9DD1-3A13500330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CE5C692-504E-BB49-94AE-625FDCEA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CDCE002-98CD-1C45-85FC-CE44E4D46FA7}" type="datetimeFigureOut">
              <a:rPr lang="nl-NL"/>
              <a:pPr>
                <a:defRPr/>
              </a:pPr>
              <a:t>19-3-2024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B136932-FB4F-5040-90BA-093DC68C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037C13B-BE31-7C45-B4D4-77D32408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B460BE2-FEA0-844F-9E09-7A8FB44C7C2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1816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BD4CC-CD38-B945-9F1D-54D0A6D59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829143A-CF90-3B4E-A483-520197B3F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989403-B5ED-EA4A-B91D-7F2C966C2378}" type="datetimeFigureOut">
              <a:rPr lang="nl-NL"/>
              <a:pPr>
                <a:defRPr/>
              </a:pPr>
              <a:t>19-3-2024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5D86A1-8B24-6341-A07D-B18C9DE5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3A6004-B365-6D42-A15A-9BBC0CEEE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AE3C97C-FA90-C04C-A133-496C942BAD5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4750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4A2A3E-F8F7-6846-9AF4-B0F667CB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B6FFE8-5295-D44B-8D48-79B7AB9F22E3}" type="datetimeFigureOut">
              <a:rPr lang="nl-NL"/>
              <a:pPr>
                <a:defRPr/>
              </a:pPr>
              <a:t>19-3-2024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FB2E41-4F16-544B-AFCA-1E7E3026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583665-B93D-A349-A294-D40926A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C35A0C-3744-0D42-9CAF-BD754C257C3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3335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1C1E5-AE8F-DC45-9C52-75D68F11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4FE2C-A4A1-E141-9EF8-52CAE1D6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76EFB3-341C-CF4E-B80E-C7D189998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3C5BBA-0139-F44F-A4EB-1384A5E8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30AFE-C3F3-BF42-81DF-3D08810810FE}" type="datetimeFigureOut">
              <a:rPr lang="nl-NL"/>
              <a:pPr>
                <a:defRPr/>
              </a:pPr>
              <a:t>19-3-2024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CB465D-EFD6-1C40-9D6B-8E4EA755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38FC66-6ACC-9E41-978B-32190D8A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6AD3295-458D-C549-B769-0620C193376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9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FF6C2-8BEB-2D4C-9E7A-F9A59ABF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6022EB0-2AEA-8742-BA74-F7C05DA91A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11F8C7-5ADE-244C-AA03-D37FE50EF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55D8AF-FF5E-D54B-A3A3-9F1D4786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E69872-6CE3-8044-B373-706CB1FC4018}" type="datetimeFigureOut">
              <a:rPr lang="nl-NL"/>
              <a:pPr>
                <a:defRPr/>
              </a:pPr>
              <a:t>19-3-2024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F2CDD6-045A-ED43-A0A5-39291EF9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DAAC5F-01F8-C744-AA17-5398733D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3086601-0BA9-4247-BFB2-F175B7293FB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2320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718F30-BFE0-0049-A724-06A1A3A5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49A86127-AF9F-2C41-9CC5-60997F3C5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 spc="-150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>
            <a:extLst>
              <a:ext uri="{FF2B5EF4-FFF2-40B4-BE49-F238E27FC236}">
                <a16:creationId xmlns:a16="http://schemas.microsoft.com/office/drawing/2014/main" id="{DC6DAB87-F747-B54B-932D-445C0DA852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930900"/>
            <a:ext cx="12192001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Vrije vorm 3">
            <a:extLst>
              <a:ext uri="{FF2B5EF4-FFF2-40B4-BE49-F238E27FC236}">
                <a16:creationId xmlns:a16="http://schemas.microsoft.com/office/drawing/2014/main" id="{E31C7E9E-D2AC-DA47-A1DD-C46B11B9E582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343025" y="-1376363"/>
            <a:ext cx="6896100" cy="9610726"/>
          </a:xfrm>
          <a:custGeom>
            <a:avLst/>
            <a:gdLst>
              <a:gd name="T0" fmla="*/ 0 w 6899565"/>
              <a:gd name="T1" fmla="*/ 9571355 h 9615055"/>
              <a:gd name="T2" fmla="*/ 0 w 6899565"/>
              <a:gd name="T3" fmla="*/ 0 h 9615055"/>
              <a:gd name="T4" fmla="*/ 6864993 w 6899565"/>
              <a:gd name="T5" fmla="*/ 6868207 h 9615055"/>
              <a:gd name="T6" fmla="*/ 6864993 w 6899565"/>
              <a:gd name="T7" fmla="*/ 9571355 h 961505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99565" h="9615055">
                <a:moveTo>
                  <a:pt x="0" y="9615055"/>
                </a:moveTo>
                <a:lnTo>
                  <a:pt x="0" y="0"/>
                </a:lnTo>
                <a:lnTo>
                  <a:pt x="6899565" y="6899565"/>
                </a:lnTo>
                <a:lnTo>
                  <a:pt x="6899565" y="9615055"/>
                </a:lnTo>
                <a:lnTo>
                  <a:pt x="0" y="9615055"/>
                </a:lnTo>
                <a:close/>
              </a:path>
            </a:pathLst>
          </a:custGeom>
          <a:solidFill>
            <a:srgbClr val="86D2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 spc="-150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C2074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27.xml"/><Relationship Id="rId1" Type="http://schemas.openxmlformats.org/officeDocument/2006/relationships/customXml" Target="../../customXml/item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36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61.xml"/><Relationship Id="rId1" Type="http://schemas.openxmlformats.org/officeDocument/2006/relationships/customXml" Target="../../customXml/item46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73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customXml" Target="../../customXml/item41.xml"/><Relationship Id="rId1" Type="http://schemas.openxmlformats.org/officeDocument/2006/relationships/customXml" Target="../../customXml/item6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5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30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9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6.xml"/><Relationship Id="rId1" Type="http://schemas.openxmlformats.org/officeDocument/2006/relationships/customXml" Target="../../customXml/item67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6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45.xml"/><Relationship Id="rId1" Type="http://schemas.openxmlformats.org/officeDocument/2006/relationships/customXml" Target="../../customXml/item69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62.xml"/><Relationship Id="rId1" Type="http://schemas.openxmlformats.org/officeDocument/2006/relationships/customXml" Target="../../customXml/item2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7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64.xml"/><Relationship Id="rId1" Type="http://schemas.openxmlformats.org/officeDocument/2006/relationships/customXml" Target="../../customXml/item5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48.xml"/><Relationship Id="rId1" Type="http://schemas.openxmlformats.org/officeDocument/2006/relationships/customXml" Target="../../customXml/item59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32.xml"/><Relationship Id="rId1" Type="http://schemas.openxmlformats.org/officeDocument/2006/relationships/customXml" Target="../../customXml/item1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43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72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svg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1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2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39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33.xml"/><Relationship Id="rId1" Type="http://schemas.openxmlformats.org/officeDocument/2006/relationships/customXml" Target="../../customXml/item60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49.xml"/><Relationship Id="rId1" Type="http://schemas.openxmlformats.org/officeDocument/2006/relationships/customXml" Target="../../customXml/item70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5.xm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4.xml"/><Relationship Id="rId1" Type="http://schemas.openxmlformats.org/officeDocument/2006/relationships/customXml" Target="../../customXml/item65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4.xml"/><Relationship Id="rId1" Type="http://schemas.openxmlformats.org/officeDocument/2006/relationships/customXml" Target="../../customXml/item2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56.xml"/><Relationship Id="rId6" Type="http://schemas.openxmlformats.org/officeDocument/2006/relationships/image" Target="../media/image22.emf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55.xml"/><Relationship Id="rId1" Type="http://schemas.openxmlformats.org/officeDocument/2006/relationships/customXml" Target="../../customXml/item3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50.xml"/><Relationship Id="rId1" Type="http://schemas.openxmlformats.org/officeDocument/2006/relationships/customXml" Target="../../customXml/item24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44.xml"/><Relationship Id="rId1" Type="http://schemas.openxmlformats.org/officeDocument/2006/relationships/customXml" Target="../../customXml/item58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6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34.xml"/><Relationship Id="rId1" Type="http://schemas.openxmlformats.org/officeDocument/2006/relationships/customXml" Target="../../customXml/item19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68.xml"/><Relationship Id="rId1" Type="http://schemas.openxmlformats.org/officeDocument/2006/relationships/customXml" Target="../../customXml/item53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99E87-712E-1E35-D106-D99E84D22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inhoud 2">
            <a:extLst>
              <a:ext uri="{FF2B5EF4-FFF2-40B4-BE49-F238E27FC236}">
                <a16:creationId xmlns:a16="http://schemas.microsoft.com/office/drawing/2014/main" id="{04154899-E7DE-979F-35AD-92AA099B71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1051560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nl-NL" altLang="nl-NL" b="1" dirty="0">
                <a:solidFill>
                  <a:srgbClr val="86D2ED"/>
                </a:solidFill>
              </a:rPr>
              <a:t>Erasmus MC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CA0212F-60EF-3B66-A43C-9BE9DBA57E74}"/>
              </a:ext>
            </a:extLst>
          </p:cNvPr>
          <p:cNvSpPr txBox="1">
            <a:spLocks/>
          </p:cNvSpPr>
          <p:nvPr/>
        </p:nvSpPr>
        <p:spPr>
          <a:xfrm>
            <a:off x="331471" y="1278731"/>
            <a:ext cx="8857343" cy="23610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l-NL" sz="3600" dirty="0" err="1"/>
              <a:t>Endoscopy</a:t>
            </a:r>
            <a:r>
              <a:rPr lang="nl-NL" sz="3600" dirty="0"/>
              <a:t> in </a:t>
            </a:r>
            <a:r>
              <a:rPr lang="nl-NL" sz="3600" dirty="0" err="1"/>
              <a:t>Pregnancy</a:t>
            </a:r>
            <a:endParaRPr lang="nl-NL" sz="3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22532" name="Ondertitel 2">
            <a:extLst>
              <a:ext uri="{FF2B5EF4-FFF2-40B4-BE49-F238E27FC236}">
                <a16:creationId xmlns:a16="http://schemas.microsoft.com/office/drawing/2014/main" id="{6EEBB06E-D441-45EB-2102-FC6A9D647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71" y="4577898"/>
            <a:ext cx="9144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nl-NL" altLang="nl-NL" sz="2000" b="1" dirty="0">
              <a:solidFill>
                <a:srgbClr val="0C20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altLang="nl-NL" sz="2000" b="1" dirty="0">
                <a:solidFill>
                  <a:srgbClr val="0C2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P.J.F. de Jonge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l-NL" altLang="nl-NL" sz="2000" b="1" dirty="0">
                <a:solidFill>
                  <a:srgbClr val="0C20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 MC Rotterdam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0F9FC87-130D-0C45-8DFC-BFA5C4139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285" y="2701699"/>
            <a:ext cx="4053515" cy="228010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8750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45545-B2BD-713E-5F2C-56381EC54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6BAD648-9B2B-084F-15FC-1674D8707B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42"/>
          <a:stretch/>
        </p:blipFill>
        <p:spPr>
          <a:xfrm>
            <a:off x="714227" y="2239701"/>
            <a:ext cx="10504685" cy="3825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8A4DAB-EEA0-CCE7-8485-BA0A498A9E36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Safety of </a:t>
            </a:r>
            <a:r>
              <a:rPr lang="nl-NL" sz="3200" dirty="0" err="1"/>
              <a:t>Endoscopy</a:t>
            </a:r>
            <a:r>
              <a:rPr lang="nl-NL" sz="3200" dirty="0"/>
              <a:t> </a:t>
            </a:r>
            <a:r>
              <a:rPr lang="nl-NL" sz="3200" dirty="0" err="1"/>
              <a:t>during</a:t>
            </a:r>
            <a:r>
              <a:rPr lang="nl-NL" sz="3200" dirty="0"/>
              <a:t> </a:t>
            </a:r>
            <a:r>
              <a:rPr lang="nl-NL" sz="3200" dirty="0" err="1"/>
              <a:t>Pregnancy</a:t>
            </a:r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EC698F4-931D-1E58-A5DF-CAAB8294BE24}"/>
              </a:ext>
            </a:extLst>
          </p:cNvPr>
          <p:cNvSpPr txBox="1"/>
          <p:nvPr/>
        </p:nvSpPr>
        <p:spPr>
          <a:xfrm>
            <a:off x="806824" y="6236284"/>
            <a:ext cx="381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/>
              <a:t>Ludvigsson</a:t>
            </a:r>
            <a:r>
              <a:rPr lang="nl-NL" sz="1400" i="1" dirty="0"/>
              <a:t> et al. </a:t>
            </a:r>
            <a:r>
              <a:rPr lang="nl-NL" sz="1400" i="1" dirty="0" err="1"/>
              <a:t>Gastroenterology</a:t>
            </a:r>
            <a:r>
              <a:rPr lang="nl-NL" sz="1400" i="1" dirty="0"/>
              <a:t> 2017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45C861-9AB8-C7A7-ABBA-2F6A918AF7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CCD601-841D-851F-6D5E-119E35EF1E31}"/>
              </a:ext>
            </a:extLst>
          </p:cNvPr>
          <p:cNvSpPr txBox="1"/>
          <p:nvPr/>
        </p:nvSpPr>
        <p:spPr>
          <a:xfrm>
            <a:off x="5157613" y="1622329"/>
            <a:ext cx="1985058" cy="369332"/>
          </a:xfrm>
          <a:prstGeom prst="rect">
            <a:avLst/>
          </a:prstGeom>
          <a:noFill/>
          <a:ln w="57150">
            <a:solidFill>
              <a:srgbClr val="0C20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>
                <a:solidFill>
                  <a:srgbClr val="0C2074"/>
                </a:solidFill>
              </a:rPr>
              <a:t>Preterm</a:t>
            </a:r>
            <a:r>
              <a:rPr lang="nl-NL" b="1" dirty="0">
                <a:solidFill>
                  <a:srgbClr val="0C2074"/>
                </a:solidFill>
              </a:rPr>
              <a:t> </a:t>
            </a:r>
            <a:r>
              <a:rPr lang="nl-NL" b="1" dirty="0" err="1">
                <a:solidFill>
                  <a:srgbClr val="0C2074"/>
                </a:solidFill>
              </a:rPr>
              <a:t>Birth</a:t>
            </a:r>
            <a:endParaRPr lang="nl-NL" b="1" dirty="0">
              <a:solidFill>
                <a:srgbClr val="0C2074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D674E7-AA21-A97C-67FA-5A5BA74B41EC}"/>
              </a:ext>
            </a:extLst>
          </p:cNvPr>
          <p:cNvSpPr/>
          <p:nvPr/>
        </p:nvSpPr>
        <p:spPr>
          <a:xfrm>
            <a:off x="636607" y="2419408"/>
            <a:ext cx="10556111" cy="426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32571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6F452-287F-E487-26B1-7F31E09FA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2150991-51B0-C89D-A611-EEB5619EF5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42"/>
          <a:stretch/>
        </p:blipFill>
        <p:spPr>
          <a:xfrm>
            <a:off x="714227" y="2239701"/>
            <a:ext cx="10504685" cy="3825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647588-FF06-63FF-584A-06EDE9F9BBC1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Safety of </a:t>
            </a:r>
            <a:r>
              <a:rPr lang="nl-NL" sz="3200" dirty="0" err="1"/>
              <a:t>Endoscopy</a:t>
            </a:r>
            <a:r>
              <a:rPr lang="nl-NL" sz="3200" dirty="0"/>
              <a:t> </a:t>
            </a:r>
            <a:r>
              <a:rPr lang="nl-NL" sz="3200" dirty="0" err="1"/>
              <a:t>during</a:t>
            </a:r>
            <a:r>
              <a:rPr lang="nl-NL" sz="3200" dirty="0"/>
              <a:t> </a:t>
            </a:r>
            <a:r>
              <a:rPr lang="nl-NL" sz="3200" dirty="0" err="1"/>
              <a:t>Pregnancy</a:t>
            </a:r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3742C03-05D0-B076-FFF7-F57B4F02CB5E}"/>
              </a:ext>
            </a:extLst>
          </p:cNvPr>
          <p:cNvSpPr txBox="1"/>
          <p:nvPr/>
        </p:nvSpPr>
        <p:spPr>
          <a:xfrm>
            <a:off x="806824" y="6236284"/>
            <a:ext cx="381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/>
              <a:t>Ludvigsson</a:t>
            </a:r>
            <a:r>
              <a:rPr lang="nl-NL" sz="1400" i="1" dirty="0"/>
              <a:t> et al. </a:t>
            </a:r>
            <a:r>
              <a:rPr lang="nl-NL" sz="1400" i="1" dirty="0" err="1"/>
              <a:t>Gastroenterology</a:t>
            </a:r>
            <a:r>
              <a:rPr lang="nl-NL" sz="1400" i="1" dirty="0"/>
              <a:t> 2017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D3793D-BA19-C988-17AD-E2314805A1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9A93C6-1AC4-26C1-157F-5B1F99668857}"/>
              </a:ext>
            </a:extLst>
          </p:cNvPr>
          <p:cNvSpPr txBox="1"/>
          <p:nvPr/>
        </p:nvSpPr>
        <p:spPr>
          <a:xfrm>
            <a:off x="5157613" y="1622329"/>
            <a:ext cx="1985058" cy="369332"/>
          </a:xfrm>
          <a:prstGeom prst="rect">
            <a:avLst/>
          </a:prstGeom>
          <a:noFill/>
          <a:ln w="57150">
            <a:solidFill>
              <a:srgbClr val="0C20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>
                <a:solidFill>
                  <a:srgbClr val="0C2074"/>
                </a:solidFill>
              </a:rPr>
              <a:t>Preterm</a:t>
            </a:r>
            <a:r>
              <a:rPr lang="nl-NL" b="1" dirty="0">
                <a:solidFill>
                  <a:srgbClr val="0C2074"/>
                </a:solidFill>
              </a:rPr>
              <a:t> </a:t>
            </a:r>
            <a:r>
              <a:rPr lang="nl-NL" b="1" dirty="0" err="1">
                <a:solidFill>
                  <a:srgbClr val="0C2074"/>
                </a:solidFill>
              </a:rPr>
              <a:t>Birth</a:t>
            </a:r>
            <a:endParaRPr lang="nl-NL" b="1" dirty="0">
              <a:solidFill>
                <a:srgbClr val="0C2074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53B0D4F-9741-4CF5-8115-04336EE94268}"/>
              </a:ext>
            </a:extLst>
          </p:cNvPr>
          <p:cNvSpPr/>
          <p:nvPr/>
        </p:nvSpPr>
        <p:spPr>
          <a:xfrm>
            <a:off x="636607" y="2419408"/>
            <a:ext cx="10556111" cy="4262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47E8359-3FDF-0FC9-ABB4-573D678EB0C8}"/>
              </a:ext>
            </a:extLst>
          </p:cNvPr>
          <p:cNvSpPr/>
          <p:nvPr/>
        </p:nvSpPr>
        <p:spPr>
          <a:xfrm>
            <a:off x="635987" y="3140525"/>
            <a:ext cx="10556111" cy="42625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3859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DD903-DC34-B8C8-F4CB-3710EE755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AD706-518C-FC34-A0A1-0BB2E6D3CAE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Safety of </a:t>
            </a:r>
            <a:r>
              <a:rPr lang="nl-NL" sz="3200" dirty="0" err="1"/>
              <a:t>Endoscopy</a:t>
            </a:r>
            <a:r>
              <a:rPr lang="nl-NL" sz="3200" dirty="0"/>
              <a:t> </a:t>
            </a:r>
            <a:r>
              <a:rPr lang="nl-NL" sz="3200" dirty="0" err="1"/>
              <a:t>during</a:t>
            </a:r>
            <a:r>
              <a:rPr lang="nl-NL" sz="3200" dirty="0"/>
              <a:t> </a:t>
            </a:r>
            <a:r>
              <a:rPr lang="nl-NL" sz="3200" dirty="0" err="1"/>
              <a:t>Pregnancy</a:t>
            </a:r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45F66B2-E3B9-61BA-DD9F-D8EDFB280056}"/>
              </a:ext>
            </a:extLst>
          </p:cNvPr>
          <p:cNvSpPr txBox="1"/>
          <p:nvPr/>
        </p:nvSpPr>
        <p:spPr>
          <a:xfrm>
            <a:off x="806824" y="6236284"/>
            <a:ext cx="381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/>
              <a:t>Ludvigsson</a:t>
            </a:r>
            <a:r>
              <a:rPr lang="nl-NL" sz="1400" i="1" dirty="0"/>
              <a:t> et al. </a:t>
            </a:r>
            <a:r>
              <a:rPr lang="nl-NL" sz="1400" i="1" dirty="0" err="1"/>
              <a:t>Gastroenterology</a:t>
            </a:r>
            <a:r>
              <a:rPr lang="nl-NL" sz="1400" i="1" dirty="0"/>
              <a:t> 2017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9E07701-9371-C1F3-AA08-3C49517CB5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5968372-1572-07B2-142F-E254004DE571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642031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Swedish population-based cohort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3052 pregnancies exposed to endoscopy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2074"/>
                </a:solidFill>
              </a:rPr>
              <a:t>2025 UGI endoscopies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C2074"/>
                </a:solidFill>
              </a:rPr>
              <a:t>1109 LGI endoscopies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2074"/>
                </a:solidFill>
              </a:rPr>
              <a:t>58 ERCPs</a:t>
            </a:r>
            <a:endParaRPr lang="en-US" sz="1600" b="0" dirty="0">
              <a:solidFill>
                <a:srgbClr val="0C207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i="1" dirty="0">
              <a:solidFill>
                <a:srgbClr val="0C2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Controls: non exposed pregnancies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ARR: stillbirth, SGA and preterm birth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E74FE98-F4FD-25B3-204C-5DCE5DADBACC}"/>
              </a:ext>
            </a:extLst>
          </p:cNvPr>
          <p:cNvSpPr txBox="1"/>
          <p:nvPr/>
        </p:nvSpPr>
        <p:spPr>
          <a:xfrm>
            <a:off x="7558269" y="2309150"/>
            <a:ext cx="3460830" cy="3139321"/>
          </a:xfrm>
          <a:prstGeom prst="rect">
            <a:avLst/>
          </a:prstGeom>
          <a:noFill/>
          <a:ln w="57150">
            <a:solidFill>
              <a:srgbClr val="0C20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u="sng" dirty="0" err="1">
                <a:solidFill>
                  <a:srgbClr val="0C2074"/>
                </a:solidFill>
              </a:rPr>
              <a:t>Conclusions</a:t>
            </a:r>
            <a:r>
              <a:rPr lang="nl-NL" b="1" dirty="0">
                <a:solidFill>
                  <a:srgbClr val="0C2074"/>
                </a:solidFill>
              </a:rPr>
              <a:t>:</a:t>
            </a:r>
          </a:p>
          <a:p>
            <a:pPr algn="ctr"/>
            <a:endParaRPr lang="nl-NL" b="1" dirty="0">
              <a:solidFill>
                <a:srgbClr val="0C2074"/>
              </a:solidFill>
            </a:endParaRPr>
          </a:p>
          <a:p>
            <a:pPr algn="ctr"/>
            <a:r>
              <a:rPr lang="nl-NL" b="1" i="1" dirty="0" err="1">
                <a:solidFill>
                  <a:srgbClr val="0C2074"/>
                </a:solidFill>
              </a:rPr>
              <a:t>Increased</a:t>
            </a:r>
            <a:r>
              <a:rPr lang="nl-NL" b="1" i="1" dirty="0">
                <a:solidFill>
                  <a:srgbClr val="0C2074"/>
                </a:solidFill>
              </a:rPr>
              <a:t> risk of </a:t>
            </a:r>
            <a:r>
              <a:rPr lang="nl-NL" b="1" i="1" dirty="0" err="1">
                <a:solidFill>
                  <a:srgbClr val="0C2074"/>
                </a:solidFill>
              </a:rPr>
              <a:t>preterm</a:t>
            </a:r>
            <a:r>
              <a:rPr lang="nl-NL" b="1" i="1" dirty="0">
                <a:solidFill>
                  <a:srgbClr val="0C2074"/>
                </a:solidFill>
              </a:rPr>
              <a:t> </a:t>
            </a:r>
            <a:r>
              <a:rPr lang="nl-NL" b="1" i="1" dirty="0" err="1">
                <a:solidFill>
                  <a:srgbClr val="0C2074"/>
                </a:solidFill>
              </a:rPr>
              <a:t>birth</a:t>
            </a:r>
            <a:r>
              <a:rPr lang="nl-NL" b="1" i="1" dirty="0">
                <a:solidFill>
                  <a:srgbClr val="0C2074"/>
                </a:solidFill>
              </a:rPr>
              <a:t> and SGA</a:t>
            </a:r>
          </a:p>
          <a:p>
            <a:pPr algn="ctr"/>
            <a:endParaRPr lang="nl-NL" b="1" i="1" dirty="0">
              <a:solidFill>
                <a:srgbClr val="0C2074"/>
              </a:solidFill>
            </a:endParaRPr>
          </a:p>
          <a:p>
            <a:pPr algn="ctr"/>
            <a:r>
              <a:rPr lang="nl-NL" b="1" i="1" dirty="0">
                <a:solidFill>
                  <a:srgbClr val="0C2074"/>
                </a:solidFill>
              </a:rPr>
              <a:t>No </a:t>
            </a:r>
            <a:r>
              <a:rPr lang="nl-NL" b="1" i="1" dirty="0" err="1">
                <a:solidFill>
                  <a:srgbClr val="0C2074"/>
                </a:solidFill>
              </a:rPr>
              <a:t>increased</a:t>
            </a:r>
            <a:r>
              <a:rPr lang="nl-NL" b="1" i="1" dirty="0">
                <a:solidFill>
                  <a:srgbClr val="0C2074"/>
                </a:solidFill>
              </a:rPr>
              <a:t> risk of </a:t>
            </a:r>
            <a:r>
              <a:rPr lang="nl-NL" b="1" i="1" dirty="0" err="1">
                <a:solidFill>
                  <a:srgbClr val="0C2074"/>
                </a:solidFill>
              </a:rPr>
              <a:t>congenital</a:t>
            </a:r>
            <a:r>
              <a:rPr lang="nl-NL" b="1" i="1" dirty="0">
                <a:solidFill>
                  <a:srgbClr val="0C2074"/>
                </a:solidFill>
              </a:rPr>
              <a:t> </a:t>
            </a:r>
            <a:r>
              <a:rPr lang="nl-NL" b="1" i="1" dirty="0" err="1">
                <a:solidFill>
                  <a:srgbClr val="0C2074"/>
                </a:solidFill>
              </a:rPr>
              <a:t>malformation</a:t>
            </a:r>
            <a:r>
              <a:rPr lang="nl-NL" b="1" i="1" dirty="0">
                <a:solidFill>
                  <a:srgbClr val="0C2074"/>
                </a:solidFill>
              </a:rPr>
              <a:t> or </a:t>
            </a:r>
            <a:r>
              <a:rPr lang="nl-NL" b="1" i="1" dirty="0" err="1">
                <a:solidFill>
                  <a:srgbClr val="0C2074"/>
                </a:solidFill>
              </a:rPr>
              <a:t>stillbirth</a:t>
            </a:r>
            <a:endParaRPr lang="nl-NL" b="1" i="1" dirty="0">
              <a:solidFill>
                <a:srgbClr val="0C2074"/>
              </a:solidFill>
            </a:endParaRPr>
          </a:p>
          <a:p>
            <a:pPr algn="ctr"/>
            <a:endParaRPr lang="nl-NL" b="1" i="1" dirty="0">
              <a:solidFill>
                <a:srgbClr val="0C2074"/>
              </a:solidFill>
            </a:endParaRPr>
          </a:p>
          <a:p>
            <a:pPr algn="ctr"/>
            <a:r>
              <a:rPr lang="nl-NL" b="1" i="1" dirty="0" err="1">
                <a:solidFill>
                  <a:srgbClr val="0C2074"/>
                </a:solidFill>
              </a:rPr>
              <a:t>Risks</a:t>
            </a:r>
            <a:r>
              <a:rPr lang="nl-NL" b="1" i="1" dirty="0">
                <a:solidFill>
                  <a:srgbClr val="0C2074"/>
                </a:solidFill>
              </a:rPr>
              <a:t> are small and </a:t>
            </a:r>
            <a:r>
              <a:rPr lang="nl-NL" b="1" i="1" dirty="0" err="1">
                <a:solidFill>
                  <a:srgbClr val="0C2074"/>
                </a:solidFill>
              </a:rPr>
              <a:t>likely</a:t>
            </a:r>
            <a:r>
              <a:rPr lang="nl-NL" b="1" i="1" dirty="0">
                <a:solidFill>
                  <a:srgbClr val="0C2074"/>
                </a:solidFill>
              </a:rPr>
              <a:t> </a:t>
            </a:r>
            <a:r>
              <a:rPr lang="nl-NL" b="1" i="1" dirty="0" err="1">
                <a:solidFill>
                  <a:srgbClr val="0C2074"/>
                </a:solidFill>
              </a:rPr>
              <a:t>due</a:t>
            </a:r>
            <a:r>
              <a:rPr lang="nl-NL" b="1" i="1" dirty="0">
                <a:solidFill>
                  <a:srgbClr val="0C2074"/>
                </a:solidFill>
              </a:rPr>
              <a:t> to </a:t>
            </a:r>
            <a:r>
              <a:rPr lang="nl-NL" b="1" i="1" dirty="0" err="1">
                <a:solidFill>
                  <a:srgbClr val="0C2074"/>
                </a:solidFill>
              </a:rPr>
              <a:t>disease</a:t>
            </a:r>
            <a:r>
              <a:rPr lang="nl-NL" b="1" i="1" dirty="0">
                <a:solidFill>
                  <a:srgbClr val="0C2074"/>
                </a:solidFill>
              </a:rPr>
              <a:t> </a:t>
            </a:r>
            <a:r>
              <a:rPr lang="nl-NL" b="1" i="1" dirty="0" err="1">
                <a:solidFill>
                  <a:srgbClr val="0C2074"/>
                </a:solidFill>
              </a:rPr>
              <a:t>activity</a:t>
            </a:r>
            <a:endParaRPr lang="nl-NL" b="1" i="1" dirty="0">
              <a:solidFill>
                <a:srgbClr val="0C2074"/>
              </a:solidFill>
            </a:endParaRPr>
          </a:p>
          <a:p>
            <a:pPr algn="ctr"/>
            <a:endParaRPr lang="nl-NL" b="1" dirty="0">
              <a:solidFill>
                <a:srgbClr val="0C2074"/>
              </a:solidFill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6648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2B53-3422-D248-302E-A6019A88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1EA17-95A1-07EC-658C-06A20236795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Safety of ERCP </a:t>
            </a:r>
            <a:r>
              <a:rPr lang="nl-NL" sz="3200" dirty="0" err="1"/>
              <a:t>during</a:t>
            </a:r>
            <a:r>
              <a:rPr lang="nl-NL" sz="3200" dirty="0"/>
              <a:t> </a:t>
            </a:r>
            <a:r>
              <a:rPr lang="nl-NL" sz="3200" dirty="0" err="1"/>
              <a:t>Pregnancy</a:t>
            </a:r>
            <a:endParaRPr lang="nl-NL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806824" y="6236284"/>
            <a:ext cx="381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/>
              <a:t>Indamar</a:t>
            </a:r>
            <a:r>
              <a:rPr lang="nl-NL" sz="1400" i="1" dirty="0"/>
              <a:t> et al. </a:t>
            </a:r>
            <a:r>
              <a:rPr lang="nl-NL" sz="1400" i="1" dirty="0" err="1"/>
              <a:t>Gastroenterology</a:t>
            </a:r>
            <a:r>
              <a:rPr lang="nl-NL" sz="1400" i="1" dirty="0"/>
              <a:t> 2016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153" y="1525397"/>
            <a:ext cx="5012203" cy="26844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452" y="4355647"/>
            <a:ext cx="4771403" cy="20489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0F9FC87-130D-0C45-8DFC-BFA5C4139EE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479E48F-DE64-D81A-0D42-494C777670B2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642031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Retrospective matched-cohort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907 pregnancies with ERCP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i="1" dirty="0">
              <a:solidFill>
                <a:srgbClr val="0C2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Controls: 2721 non pregnant ERCP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Complications:</a:t>
            </a:r>
          </a:p>
          <a:p>
            <a:r>
              <a:rPr lang="en-US" sz="2000" b="0" dirty="0"/>
              <a:t>     PEP, bleeding, perforation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39666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9AA68-6A34-1B42-A303-5EA2A48C5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4CFD1-4DD4-4D09-A518-2EB616862F8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Safety of ERCP </a:t>
            </a:r>
            <a:r>
              <a:rPr lang="nl-NL" sz="3200" dirty="0" err="1"/>
              <a:t>during</a:t>
            </a:r>
            <a:r>
              <a:rPr lang="nl-NL" sz="3200" dirty="0"/>
              <a:t> </a:t>
            </a:r>
            <a:r>
              <a:rPr lang="nl-NL" sz="3200" dirty="0" err="1"/>
              <a:t>Pregnancy</a:t>
            </a:r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22EF53D-E055-283D-73A0-953E1EC57029}"/>
              </a:ext>
            </a:extLst>
          </p:cNvPr>
          <p:cNvSpPr txBox="1"/>
          <p:nvPr/>
        </p:nvSpPr>
        <p:spPr>
          <a:xfrm>
            <a:off x="806824" y="6236284"/>
            <a:ext cx="381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/>
              <a:t>Indamar</a:t>
            </a:r>
            <a:r>
              <a:rPr lang="nl-NL" sz="1400" i="1" dirty="0"/>
              <a:t> et al. </a:t>
            </a:r>
            <a:r>
              <a:rPr lang="nl-NL" sz="1400" i="1" dirty="0" err="1"/>
              <a:t>Gastroenterology</a:t>
            </a:r>
            <a:r>
              <a:rPr lang="nl-NL" sz="1400" i="1" dirty="0"/>
              <a:t> 2016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8D8F2A-320D-1827-2AA4-582A59303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153" y="1525397"/>
            <a:ext cx="5012203" cy="26844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D23FCC0-DF94-440E-3507-8478270012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452" y="4355647"/>
            <a:ext cx="4771403" cy="20489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575ADA4-57C4-A2D7-F849-31F356DB44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0F357CE-3C13-3F6A-CCF8-DA9C9210B779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642031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Retrospective matched-cohort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907 pregnancies with ERCP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i="1" dirty="0">
              <a:solidFill>
                <a:srgbClr val="0C2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Controls: 2721 non pregnant ERCP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Complications:</a:t>
            </a:r>
          </a:p>
          <a:p>
            <a:r>
              <a:rPr lang="en-US" sz="2000" b="0" dirty="0"/>
              <a:t>     PEP, bleeding, perforation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9C32C2E-794B-5B1F-3A0D-580EE5248C5A}"/>
              </a:ext>
            </a:extLst>
          </p:cNvPr>
          <p:cNvSpPr/>
          <p:nvPr/>
        </p:nvSpPr>
        <p:spPr>
          <a:xfrm>
            <a:off x="6163153" y="4930816"/>
            <a:ext cx="4664963" cy="4017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929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2B53-3422-D248-302E-A6019A88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1EA17-95A1-07EC-658C-06A20236795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Have a Strong </a:t>
            </a:r>
            <a:r>
              <a:rPr lang="nl-NL" sz="3200" dirty="0" err="1"/>
              <a:t>Indication</a:t>
            </a:r>
            <a:r>
              <a:rPr lang="nl-NL" sz="3200" dirty="0"/>
              <a:t>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642031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Consider: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C2074"/>
                </a:solidFill>
              </a:rPr>
              <a:t>Is there an alternative non endoscopic management?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C2074"/>
                </a:solidFill>
              </a:rPr>
              <a:t>If not, can the timing of endoscopy be postponed?</a:t>
            </a:r>
          </a:p>
          <a:p>
            <a:endParaRPr lang="en-US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Justified when it is clear that failure to perform the procedure could expose the fetus and/or mother to harm</a:t>
            </a:r>
          </a:p>
          <a:p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Obtain informed consent: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C2074"/>
                </a:solidFill>
              </a:rPr>
              <a:t>Risks to the fetus as well as to the mother</a:t>
            </a:r>
          </a:p>
          <a:p>
            <a:endParaRPr lang="en-US" sz="20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D854E9-028A-1B13-6289-547AD9DB7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2051" y="1941888"/>
            <a:ext cx="4474900" cy="299096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133927" y="5404895"/>
            <a:ext cx="1818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ASGE Guideline 2012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0F9FC87-130D-0C45-8DFC-BFA5C4139E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7657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2B53-3422-D248-302E-A6019A88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1EA17-95A1-07EC-658C-06A20236795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 err="1"/>
              <a:t>Endoscopy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Pregnacy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nl-NL" sz="2000" b="0" dirty="0"/>
              <a:t>Is </a:t>
            </a:r>
            <a:r>
              <a:rPr lang="nl-NL" sz="2000" b="0" dirty="0" err="1"/>
              <a:t>it</a:t>
            </a:r>
            <a:r>
              <a:rPr lang="nl-NL" sz="2000" b="0" dirty="0"/>
              <a:t> safe </a:t>
            </a:r>
            <a:r>
              <a:rPr lang="nl-NL" sz="2000" b="0" dirty="0" err="1"/>
              <a:t>to</a:t>
            </a:r>
            <a:r>
              <a:rPr lang="nl-NL" sz="2000" b="0" dirty="0"/>
              <a:t> </a:t>
            </a:r>
            <a:r>
              <a:rPr lang="nl-NL" sz="2000" b="0" dirty="0" err="1"/>
              <a:t>perform</a:t>
            </a:r>
            <a:r>
              <a:rPr lang="nl-NL" sz="2000" b="0" dirty="0"/>
              <a:t> </a:t>
            </a:r>
            <a:r>
              <a:rPr lang="nl-NL" sz="2000" b="0" dirty="0" err="1"/>
              <a:t>endoscopy</a:t>
            </a:r>
            <a:r>
              <a:rPr lang="nl-NL" sz="2000" b="0" dirty="0"/>
              <a:t> </a:t>
            </a:r>
            <a:r>
              <a:rPr lang="nl-NL" sz="2000" b="0" dirty="0" err="1"/>
              <a:t>during</a:t>
            </a:r>
            <a:r>
              <a:rPr lang="nl-NL" sz="2000" b="0" dirty="0"/>
              <a:t> </a:t>
            </a:r>
            <a:r>
              <a:rPr lang="nl-NL" sz="2000" b="0" dirty="0" err="1"/>
              <a:t>pregnancy</a:t>
            </a:r>
            <a:r>
              <a:rPr lang="nl-NL" sz="2000" b="0" dirty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nl-NL" sz="2000" b="0" dirty="0"/>
          </a:p>
          <a:p>
            <a:pPr marL="457200" indent="-457200">
              <a:buFont typeface="+mj-lt"/>
              <a:buAutoNum type="arabicPeriod"/>
            </a:pPr>
            <a:r>
              <a:rPr lang="nl-NL" sz="2000" i="1" dirty="0"/>
              <a:t>Is </a:t>
            </a:r>
            <a:r>
              <a:rPr lang="nl-NL" sz="2000" i="1" dirty="0" err="1"/>
              <a:t>there</a:t>
            </a:r>
            <a:r>
              <a:rPr lang="nl-NL" sz="2000" i="1" dirty="0"/>
              <a:t> </a:t>
            </a:r>
            <a:r>
              <a:rPr lang="nl-NL" sz="2000" i="1" dirty="0" err="1"/>
              <a:t>an</a:t>
            </a:r>
            <a:r>
              <a:rPr lang="nl-NL" sz="2000" i="1" dirty="0"/>
              <a:t> </a:t>
            </a:r>
            <a:r>
              <a:rPr lang="nl-NL" sz="2000" i="1" dirty="0" err="1"/>
              <a:t>optimal</a:t>
            </a:r>
            <a:r>
              <a:rPr lang="nl-NL" sz="2000" i="1" dirty="0"/>
              <a:t> time </a:t>
            </a:r>
            <a:r>
              <a:rPr lang="nl-NL" sz="2000" i="1" dirty="0" err="1"/>
              <a:t>window</a:t>
            </a:r>
            <a:r>
              <a:rPr lang="nl-NL" sz="2000" i="1" dirty="0"/>
              <a:t> </a:t>
            </a:r>
            <a:r>
              <a:rPr lang="nl-NL" sz="2000" i="1" dirty="0" err="1"/>
              <a:t>for</a:t>
            </a:r>
            <a:r>
              <a:rPr lang="nl-NL" sz="2000" i="1" dirty="0"/>
              <a:t> </a:t>
            </a:r>
            <a:r>
              <a:rPr lang="nl-NL" sz="2000" i="1" dirty="0" err="1"/>
              <a:t>endoscopy</a:t>
            </a:r>
            <a:r>
              <a:rPr lang="nl-NL" sz="2000" i="1" dirty="0"/>
              <a:t> </a:t>
            </a:r>
            <a:r>
              <a:rPr lang="nl-NL" sz="2000" i="1" dirty="0" err="1"/>
              <a:t>during</a:t>
            </a:r>
            <a:r>
              <a:rPr lang="nl-NL" sz="2000" i="1" dirty="0"/>
              <a:t> </a:t>
            </a:r>
            <a:r>
              <a:rPr lang="nl-NL" sz="2000" i="1" dirty="0" err="1"/>
              <a:t>pregnancy</a:t>
            </a:r>
            <a:r>
              <a:rPr lang="nl-NL" sz="2000" i="1" dirty="0"/>
              <a:t>?</a:t>
            </a: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endParaRPr lang="en-US" sz="2000" b="0" dirty="0"/>
          </a:p>
          <a:p>
            <a:pPr marL="457200" indent="-457200">
              <a:buFont typeface="+mj-lt"/>
              <a:buAutoNum type="arabicPeriod"/>
            </a:pPr>
            <a:r>
              <a:rPr lang="en-US" sz="2000" b="0" dirty="0"/>
              <a:t>Are there specific procedural considerations for endoscopy during pregnancy?</a:t>
            </a:r>
          </a:p>
          <a:p>
            <a:pPr marL="457200" indent="-457200">
              <a:buFont typeface="+mj-lt"/>
              <a:buAutoNum type="arabicPeriod"/>
            </a:pPr>
            <a:endParaRPr lang="en-US" sz="20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F9FC87-130D-0C45-8DFC-BFA5C4139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74254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2B53-3422-D248-302E-A6019A88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1EA17-95A1-07EC-658C-06A20236795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 err="1"/>
              <a:t>Optimal</a:t>
            </a:r>
            <a:r>
              <a:rPr lang="nl-NL" sz="3200" dirty="0"/>
              <a:t> Time </a:t>
            </a:r>
            <a:r>
              <a:rPr lang="nl-NL" sz="3200" dirty="0" err="1"/>
              <a:t>Window</a:t>
            </a:r>
            <a:r>
              <a:rPr lang="nl-NL" sz="3200" dirty="0"/>
              <a:t> </a:t>
            </a:r>
            <a:r>
              <a:rPr lang="nl-NL" sz="3200" dirty="0" err="1"/>
              <a:t>for</a:t>
            </a:r>
            <a:r>
              <a:rPr lang="nl-NL" sz="3200" dirty="0"/>
              <a:t> </a:t>
            </a:r>
            <a:r>
              <a:rPr lang="nl-NL" sz="3200" dirty="0" err="1"/>
              <a:t>Endoscopy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828842" y="208597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0" dirty="0" err="1"/>
              <a:t>Traditionally</a:t>
            </a:r>
            <a:r>
              <a:rPr lang="nl-NL" b="0" dirty="0"/>
              <a:t>:</a:t>
            </a:r>
          </a:p>
          <a:p>
            <a:pPr lvl="1" algn="l"/>
            <a:r>
              <a:rPr lang="nl-NL" b="0" i="1" dirty="0" err="1">
                <a:solidFill>
                  <a:srgbClr val="0C2074"/>
                </a:solidFill>
              </a:rPr>
              <a:t>If</a:t>
            </a:r>
            <a:r>
              <a:rPr lang="nl-NL" b="0" i="1" dirty="0">
                <a:solidFill>
                  <a:srgbClr val="0C2074"/>
                </a:solidFill>
              </a:rPr>
              <a:t> </a:t>
            </a:r>
            <a:r>
              <a:rPr lang="nl-NL" b="0" i="1" dirty="0" err="1">
                <a:solidFill>
                  <a:srgbClr val="0C2074"/>
                </a:solidFill>
              </a:rPr>
              <a:t>possible</a:t>
            </a:r>
            <a:r>
              <a:rPr lang="nl-NL" b="0" i="1" dirty="0">
                <a:solidFill>
                  <a:srgbClr val="0C2074"/>
                </a:solidFill>
              </a:rPr>
              <a:t>, </a:t>
            </a:r>
            <a:r>
              <a:rPr lang="nl-NL" b="0" i="1" dirty="0" err="1">
                <a:solidFill>
                  <a:srgbClr val="0C2074"/>
                </a:solidFill>
              </a:rPr>
              <a:t>perform</a:t>
            </a:r>
            <a:r>
              <a:rPr lang="nl-NL" b="0" i="1" dirty="0">
                <a:solidFill>
                  <a:srgbClr val="0C2074"/>
                </a:solidFill>
              </a:rPr>
              <a:t> </a:t>
            </a:r>
            <a:r>
              <a:rPr lang="nl-NL" b="0" i="1" dirty="0" err="1">
                <a:solidFill>
                  <a:srgbClr val="0C2074"/>
                </a:solidFill>
              </a:rPr>
              <a:t>endoscopy</a:t>
            </a:r>
            <a:r>
              <a:rPr lang="nl-NL" b="0" i="1" dirty="0">
                <a:solidFill>
                  <a:srgbClr val="0C2074"/>
                </a:solidFill>
              </a:rPr>
              <a:t> in 2nd trimester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b="0" i="1" dirty="0">
                <a:solidFill>
                  <a:srgbClr val="0C2074"/>
                </a:solidFill>
              </a:rPr>
              <a:t>1st trimester: </a:t>
            </a:r>
            <a:r>
              <a:rPr lang="nl-NL" b="0" i="1" dirty="0" err="1">
                <a:solidFill>
                  <a:srgbClr val="0C2074"/>
                </a:solidFill>
              </a:rPr>
              <a:t>organogenesis</a:t>
            </a:r>
            <a:endParaRPr lang="nl-NL" b="0" i="1" dirty="0">
              <a:solidFill>
                <a:srgbClr val="0C2074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b="0" i="1" dirty="0">
                <a:solidFill>
                  <a:srgbClr val="0C2074"/>
                </a:solidFill>
              </a:rPr>
              <a:t>3rd trimester: volume</a:t>
            </a:r>
          </a:p>
          <a:p>
            <a:endParaRPr lang="en-US" sz="2000" b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/>
          <a:srcRect t="17509"/>
          <a:stretch/>
        </p:blipFill>
        <p:spPr>
          <a:xfrm>
            <a:off x="7473005" y="2023073"/>
            <a:ext cx="3080248" cy="38089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0F9FC87-130D-0C45-8DFC-BFA5C4139E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454391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2B53-3422-D248-302E-A6019A88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1EA17-95A1-07EC-658C-06A20236795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 err="1"/>
              <a:t>Optimal</a:t>
            </a:r>
            <a:r>
              <a:rPr lang="nl-NL" sz="3200" dirty="0"/>
              <a:t> Time </a:t>
            </a:r>
            <a:r>
              <a:rPr lang="nl-NL" sz="3200" dirty="0" err="1"/>
              <a:t>Window</a:t>
            </a:r>
            <a:r>
              <a:rPr lang="nl-NL" sz="3200" dirty="0"/>
              <a:t> </a:t>
            </a:r>
            <a:r>
              <a:rPr lang="nl-NL" sz="3200" dirty="0" err="1"/>
              <a:t>for</a:t>
            </a:r>
            <a:r>
              <a:rPr lang="nl-NL" sz="3200" dirty="0"/>
              <a:t> </a:t>
            </a:r>
            <a:r>
              <a:rPr lang="nl-NL" sz="3200" dirty="0" err="1"/>
              <a:t>Endoscopy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828842" y="2085975"/>
            <a:ext cx="609908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0" dirty="0" err="1"/>
              <a:t>Traditionally</a:t>
            </a:r>
            <a:r>
              <a:rPr lang="nl-NL" b="0" dirty="0"/>
              <a:t>:</a:t>
            </a:r>
          </a:p>
          <a:p>
            <a:pPr lvl="1" algn="l"/>
            <a:r>
              <a:rPr lang="nl-NL" b="0" i="1" dirty="0" err="1">
                <a:solidFill>
                  <a:srgbClr val="0C2074"/>
                </a:solidFill>
              </a:rPr>
              <a:t>If</a:t>
            </a:r>
            <a:r>
              <a:rPr lang="nl-NL" b="0" i="1" dirty="0">
                <a:solidFill>
                  <a:srgbClr val="0C2074"/>
                </a:solidFill>
              </a:rPr>
              <a:t> </a:t>
            </a:r>
            <a:r>
              <a:rPr lang="nl-NL" b="0" i="1" dirty="0" err="1">
                <a:solidFill>
                  <a:srgbClr val="0C2074"/>
                </a:solidFill>
              </a:rPr>
              <a:t>possible</a:t>
            </a:r>
            <a:r>
              <a:rPr lang="nl-NL" b="0" i="1" dirty="0">
                <a:solidFill>
                  <a:srgbClr val="0C2074"/>
                </a:solidFill>
              </a:rPr>
              <a:t>, </a:t>
            </a:r>
            <a:r>
              <a:rPr lang="nl-NL" b="0" i="1" dirty="0" err="1">
                <a:solidFill>
                  <a:srgbClr val="0C2074"/>
                </a:solidFill>
              </a:rPr>
              <a:t>perform</a:t>
            </a:r>
            <a:r>
              <a:rPr lang="nl-NL" b="0" i="1" dirty="0">
                <a:solidFill>
                  <a:srgbClr val="0C2074"/>
                </a:solidFill>
              </a:rPr>
              <a:t> </a:t>
            </a:r>
            <a:r>
              <a:rPr lang="nl-NL" b="0" i="1" dirty="0" err="1">
                <a:solidFill>
                  <a:srgbClr val="0C2074"/>
                </a:solidFill>
              </a:rPr>
              <a:t>endoscopy</a:t>
            </a:r>
            <a:r>
              <a:rPr lang="nl-NL" b="0" i="1" dirty="0">
                <a:solidFill>
                  <a:srgbClr val="0C2074"/>
                </a:solidFill>
              </a:rPr>
              <a:t> in 2nd trimester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b="0" i="1" dirty="0">
                <a:solidFill>
                  <a:srgbClr val="0C2074"/>
                </a:solidFill>
              </a:rPr>
              <a:t>1st trimester: </a:t>
            </a:r>
            <a:r>
              <a:rPr lang="nl-NL" b="0" i="1" dirty="0" err="1">
                <a:solidFill>
                  <a:srgbClr val="0C2074"/>
                </a:solidFill>
              </a:rPr>
              <a:t>organogenesis</a:t>
            </a:r>
            <a:endParaRPr lang="nl-NL" b="0" i="1" dirty="0">
              <a:solidFill>
                <a:srgbClr val="0C2074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b="0" i="1" dirty="0">
                <a:solidFill>
                  <a:srgbClr val="0C2074"/>
                </a:solidFill>
              </a:rPr>
              <a:t>3rd trimester: volume</a:t>
            </a:r>
          </a:p>
          <a:p>
            <a:endParaRPr lang="en-US" b="0" dirty="0"/>
          </a:p>
          <a:p>
            <a:r>
              <a:rPr lang="en-US" b="0" dirty="0"/>
              <a:t>However, no differences in outcome of pregnancy between trimesters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0" dirty="0" err="1">
                <a:solidFill>
                  <a:srgbClr val="0C2074"/>
                </a:solidFill>
              </a:rPr>
              <a:t>Ludvigsson</a:t>
            </a:r>
            <a:r>
              <a:rPr lang="en-US" sz="1800" b="0" dirty="0">
                <a:solidFill>
                  <a:srgbClr val="0C2074"/>
                </a:solidFill>
              </a:rPr>
              <a:t> et al. 2017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C2074"/>
                </a:solidFill>
              </a:rPr>
              <a:t>De Lima et al. 2015</a:t>
            </a:r>
          </a:p>
          <a:p>
            <a:endParaRPr lang="en-US" sz="2000" b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/>
          <a:srcRect t="17509"/>
          <a:stretch/>
        </p:blipFill>
        <p:spPr>
          <a:xfrm>
            <a:off x="7473005" y="2023073"/>
            <a:ext cx="3080248" cy="38089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0F9FC87-130D-0C45-8DFC-BFA5C4139E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86477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2B53-3422-D248-302E-A6019A88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1EA17-95A1-07EC-658C-06A20236795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 err="1"/>
              <a:t>Optimal</a:t>
            </a:r>
            <a:r>
              <a:rPr lang="nl-NL" sz="3200" dirty="0"/>
              <a:t> Time </a:t>
            </a:r>
            <a:r>
              <a:rPr lang="nl-NL" sz="3200" dirty="0" err="1"/>
              <a:t>Window</a:t>
            </a:r>
            <a:r>
              <a:rPr lang="nl-NL" sz="3200" dirty="0"/>
              <a:t> </a:t>
            </a:r>
            <a:r>
              <a:rPr lang="nl-NL" sz="3200" dirty="0" err="1"/>
              <a:t>for</a:t>
            </a:r>
            <a:r>
              <a:rPr lang="nl-NL" sz="3200" dirty="0"/>
              <a:t> </a:t>
            </a:r>
            <a:r>
              <a:rPr lang="nl-NL" sz="3200" dirty="0" err="1"/>
              <a:t>Endoscopy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828842" y="2085975"/>
            <a:ext cx="609908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/>
          <a:srcRect t="17509"/>
          <a:stretch/>
        </p:blipFill>
        <p:spPr>
          <a:xfrm>
            <a:off x="7473005" y="2023073"/>
            <a:ext cx="3080248" cy="38089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0F9FC87-130D-0C45-8DFC-BFA5C4139E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981242" y="2238375"/>
            <a:ext cx="609908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/>
              <a:t>Urgent </a:t>
            </a:r>
            <a:r>
              <a:rPr lang="nl-NL" sz="2000" b="0" dirty="0" err="1"/>
              <a:t>endoscopy</a:t>
            </a:r>
            <a:r>
              <a:rPr lang="nl-NL" sz="2000" b="0" dirty="0"/>
              <a:t>: </a:t>
            </a:r>
          </a:p>
          <a:p>
            <a:r>
              <a:rPr lang="nl-NL" sz="2000" b="0" i="1" dirty="0"/>
              <a:t>	in </a:t>
            </a:r>
            <a:r>
              <a:rPr lang="nl-NL" sz="2000" b="0" i="1" dirty="0" err="1"/>
              <a:t>every</a:t>
            </a:r>
            <a:r>
              <a:rPr lang="nl-NL" sz="2000" b="0" i="1" dirty="0"/>
              <a:t> trimester</a:t>
            </a:r>
          </a:p>
          <a:p>
            <a:endParaRPr lang="nl-NL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/>
              <a:t>Semi-</a:t>
            </a:r>
            <a:r>
              <a:rPr lang="nl-NL" sz="2000" b="0" dirty="0" err="1"/>
              <a:t>elective</a:t>
            </a:r>
            <a:r>
              <a:rPr lang="nl-NL" sz="2000" b="0" dirty="0"/>
              <a:t> </a:t>
            </a:r>
            <a:r>
              <a:rPr lang="nl-NL" sz="2000" b="0" dirty="0" err="1"/>
              <a:t>endoscopy</a:t>
            </a:r>
            <a:r>
              <a:rPr lang="nl-NL" sz="2000" b="0" dirty="0"/>
              <a:t>:</a:t>
            </a:r>
          </a:p>
          <a:p>
            <a:r>
              <a:rPr lang="nl-NL" sz="2000" b="0" i="1" dirty="0"/>
              <a:t>	</a:t>
            </a:r>
            <a:r>
              <a:rPr lang="nl-NL" sz="2000" b="0" i="1" dirty="0" err="1"/>
              <a:t>preferably</a:t>
            </a:r>
            <a:r>
              <a:rPr lang="nl-NL" sz="2000" b="0" i="1" dirty="0"/>
              <a:t> in second trimester</a:t>
            </a:r>
          </a:p>
          <a:p>
            <a:endParaRPr lang="nl-NL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0" dirty="0" err="1"/>
              <a:t>Elective</a:t>
            </a:r>
            <a:r>
              <a:rPr lang="nl-NL" sz="2000" b="0" dirty="0"/>
              <a:t> procedure:</a:t>
            </a:r>
          </a:p>
          <a:p>
            <a:r>
              <a:rPr lang="nl-NL" sz="2000" b="0" i="1" dirty="0"/>
              <a:t>	</a:t>
            </a:r>
            <a:r>
              <a:rPr lang="nl-NL" sz="2000" b="0" i="1" dirty="0" err="1"/>
              <a:t>after</a:t>
            </a:r>
            <a:r>
              <a:rPr lang="nl-NL" sz="2000" b="0" i="1" dirty="0"/>
              <a:t> delivery</a:t>
            </a:r>
            <a:endParaRPr lang="nl-NL" sz="1600" b="0" i="1" dirty="0"/>
          </a:p>
          <a:p>
            <a:endParaRPr lang="nl-NL" sz="2000" b="0" dirty="0"/>
          </a:p>
          <a:p>
            <a:pPr marL="457200" indent="-457200">
              <a:buFont typeface="+mj-lt"/>
              <a:buAutoNum type="arabicPeriod"/>
            </a:pPr>
            <a:endParaRPr lang="nl-NL" sz="2000" b="0" dirty="0"/>
          </a:p>
          <a:p>
            <a:endParaRPr lang="nl-NL" sz="2000" b="0" dirty="0">
              <a:solidFill>
                <a:srgbClr val="0C2074"/>
              </a:solidFill>
            </a:endParaRPr>
          </a:p>
          <a:p>
            <a:endParaRPr lang="en-US" sz="1600" b="0" dirty="0">
              <a:solidFill>
                <a:srgbClr val="0C2074"/>
              </a:solidFill>
            </a:endParaRPr>
          </a:p>
          <a:p>
            <a:endParaRPr lang="en-US" sz="2000" b="0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63765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2B53-3422-D248-302E-A6019A88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1EA17-95A1-07EC-658C-06A20236795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Case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27 year old female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24 </a:t>
            </a:r>
            <a:r>
              <a:rPr lang="en-US" sz="2000" b="0" dirty="0" err="1"/>
              <a:t>wk</a:t>
            </a:r>
            <a:r>
              <a:rPr lang="en-US" sz="2000" b="0" dirty="0"/>
              <a:t> gestational 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Biliary colic's, opioid dependent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SIRS negative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Abnormal LFT, increased bilirubin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Abdominal ultrasound: suspicion of choledocholithiasis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1" dirty="0"/>
              <a:t>ERCP?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F9FC87-130D-0C45-8DFC-BFA5C4139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A4386C3-446B-0BD9-2FB2-38C2AA9CBE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666" r="2585"/>
          <a:stretch/>
        </p:blipFill>
        <p:spPr>
          <a:xfrm>
            <a:off x="7940233" y="2198095"/>
            <a:ext cx="3368233" cy="290164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00590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2B53-3422-D248-302E-A6019A88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1EA17-95A1-07EC-658C-06A20236795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 err="1"/>
              <a:t>Endoscopy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Pregnancy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nl-NL" sz="2000" b="0" dirty="0"/>
              <a:t>Is </a:t>
            </a:r>
            <a:r>
              <a:rPr lang="nl-NL" sz="2000" b="0" dirty="0" err="1"/>
              <a:t>it</a:t>
            </a:r>
            <a:r>
              <a:rPr lang="nl-NL" sz="2000" b="0" dirty="0"/>
              <a:t> safe </a:t>
            </a:r>
            <a:r>
              <a:rPr lang="nl-NL" sz="2000" b="0" dirty="0" err="1"/>
              <a:t>to</a:t>
            </a:r>
            <a:r>
              <a:rPr lang="nl-NL" sz="2000" b="0" dirty="0"/>
              <a:t> </a:t>
            </a:r>
            <a:r>
              <a:rPr lang="nl-NL" sz="2000" b="0" dirty="0" err="1"/>
              <a:t>perform</a:t>
            </a:r>
            <a:r>
              <a:rPr lang="nl-NL" sz="2000" b="0" dirty="0"/>
              <a:t> </a:t>
            </a:r>
            <a:r>
              <a:rPr lang="nl-NL" sz="2000" b="0" dirty="0" err="1"/>
              <a:t>endoscopy</a:t>
            </a:r>
            <a:r>
              <a:rPr lang="nl-NL" sz="2000" b="0" dirty="0"/>
              <a:t> </a:t>
            </a:r>
            <a:r>
              <a:rPr lang="nl-NL" sz="2000" b="0" dirty="0" err="1"/>
              <a:t>during</a:t>
            </a:r>
            <a:r>
              <a:rPr lang="nl-NL" sz="2000" b="0" dirty="0"/>
              <a:t> </a:t>
            </a:r>
            <a:r>
              <a:rPr lang="nl-NL" sz="2000" b="0" dirty="0" err="1"/>
              <a:t>pregnancy</a:t>
            </a:r>
            <a:r>
              <a:rPr lang="nl-NL" sz="2000" b="0" dirty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nl-NL" sz="2000" b="0" dirty="0"/>
          </a:p>
          <a:p>
            <a:pPr marL="457200" indent="-457200">
              <a:buFont typeface="+mj-lt"/>
              <a:buAutoNum type="arabicPeriod"/>
            </a:pPr>
            <a:r>
              <a:rPr lang="nl-NL" sz="2000" b="0" dirty="0"/>
              <a:t>Is </a:t>
            </a:r>
            <a:r>
              <a:rPr lang="nl-NL" sz="2000" b="0" dirty="0" err="1"/>
              <a:t>there</a:t>
            </a:r>
            <a:r>
              <a:rPr lang="nl-NL" sz="2000" b="0" dirty="0"/>
              <a:t> </a:t>
            </a:r>
            <a:r>
              <a:rPr lang="nl-NL" sz="2000" b="0" dirty="0" err="1"/>
              <a:t>an</a:t>
            </a:r>
            <a:r>
              <a:rPr lang="nl-NL" sz="2000" b="0" dirty="0"/>
              <a:t> </a:t>
            </a:r>
            <a:r>
              <a:rPr lang="nl-NL" sz="2000" b="0" dirty="0" err="1"/>
              <a:t>optimal</a:t>
            </a:r>
            <a:r>
              <a:rPr lang="nl-NL" sz="2000" b="0" dirty="0"/>
              <a:t> time </a:t>
            </a:r>
            <a:r>
              <a:rPr lang="nl-NL" sz="2000" b="0" dirty="0" err="1"/>
              <a:t>window</a:t>
            </a:r>
            <a:r>
              <a:rPr lang="nl-NL" sz="2000" b="0" dirty="0"/>
              <a:t> </a:t>
            </a:r>
            <a:r>
              <a:rPr lang="nl-NL" sz="2000" b="0" dirty="0" err="1"/>
              <a:t>for</a:t>
            </a:r>
            <a:r>
              <a:rPr lang="nl-NL" sz="2000" b="0" dirty="0"/>
              <a:t> </a:t>
            </a:r>
            <a:r>
              <a:rPr lang="nl-NL" sz="2000" b="0" dirty="0" err="1"/>
              <a:t>endoscopy</a:t>
            </a:r>
            <a:r>
              <a:rPr lang="nl-NL" sz="2000" b="0" dirty="0"/>
              <a:t> </a:t>
            </a:r>
            <a:r>
              <a:rPr lang="nl-NL" sz="2000" b="0" dirty="0" err="1"/>
              <a:t>during</a:t>
            </a:r>
            <a:r>
              <a:rPr lang="nl-NL" sz="2000" b="0" dirty="0"/>
              <a:t> </a:t>
            </a:r>
            <a:r>
              <a:rPr lang="nl-NL" sz="2000" b="0" dirty="0" err="1"/>
              <a:t>pregnancy</a:t>
            </a:r>
            <a:r>
              <a:rPr lang="nl-NL" sz="2000" b="0" dirty="0"/>
              <a:t>?</a:t>
            </a:r>
            <a:endParaRPr lang="en-US" sz="2000" b="0" dirty="0"/>
          </a:p>
          <a:p>
            <a:pPr marL="457200" indent="-457200">
              <a:buFont typeface="+mj-lt"/>
              <a:buAutoNum type="arabicPeriod"/>
            </a:pPr>
            <a:endParaRPr lang="en-US" sz="2000" b="0" dirty="0"/>
          </a:p>
          <a:p>
            <a:pPr marL="457200" indent="-457200">
              <a:buFont typeface="+mj-lt"/>
              <a:buAutoNum type="arabicPeriod"/>
            </a:pPr>
            <a:r>
              <a:rPr lang="en-US" sz="2000" i="1" dirty="0"/>
              <a:t>Are there procedural considerations for endoscopy during pregnancy?</a:t>
            </a:r>
          </a:p>
          <a:p>
            <a:pPr marL="457200" indent="-457200">
              <a:buFont typeface="+mj-lt"/>
              <a:buAutoNum type="arabicPeriod"/>
            </a:pPr>
            <a:endParaRPr lang="en-US" sz="20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F9FC87-130D-0C45-8DFC-BFA5C4139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862116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26BDC-F2B1-9A1D-DCBA-CE1E29E1C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93644-49B4-5547-8C04-E4606922C473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 err="1"/>
              <a:t>Endoscopy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Pregnancy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6D2E62-961A-3FDD-4AFD-37592124AD19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nl-NL" sz="2000" b="0" dirty="0"/>
              <a:t>Is </a:t>
            </a:r>
            <a:r>
              <a:rPr lang="nl-NL" sz="2000" b="0" dirty="0" err="1"/>
              <a:t>it</a:t>
            </a:r>
            <a:r>
              <a:rPr lang="nl-NL" sz="2000" b="0" dirty="0"/>
              <a:t> safe </a:t>
            </a:r>
            <a:r>
              <a:rPr lang="nl-NL" sz="2000" b="0" dirty="0" err="1"/>
              <a:t>to</a:t>
            </a:r>
            <a:r>
              <a:rPr lang="nl-NL" sz="2000" b="0" dirty="0"/>
              <a:t> </a:t>
            </a:r>
            <a:r>
              <a:rPr lang="nl-NL" sz="2000" b="0" dirty="0" err="1"/>
              <a:t>perform</a:t>
            </a:r>
            <a:r>
              <a:rPr lang="nl-NL" sz="2000" b="0" dirty="0"/>
              <a:t> </a:t>
            </a:r>
            <a:r>
              <a:rPr lang="nl-NL" sz="2000" b="0" dirty="0" err="1"/>
              <a:t>endoscopy</a:t>
            </a:r>
            <a:r>
              <a:rPr lang="nl-NL" sz="2000" b="0" dirty="0"/>
              <a:t> </a:t>
            </a:r>
            <a:r>
              <a:rPr lang="nl-NL" sz="2000" b="0" dirty="0" err="1"/>
              <a:t>during</a:t>
            </a:r>
            <a:r>
              <a:rPr lang="nl-NL" sz="2000" b="0" dirty="0"/>
              <a:t> </a:t>
            </a:r>
            <a:r>
              <a:rPr lang="nl-NL" sz="2000" b="0" dirty="0" err="1"/>
              <a:t>pregnancy</a:t>
            </a:r>
            <a:r>
              <a:rPr lang="nl-NL" sz="2000" b="0" dirty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nl-NL" sz="2000" b="0" dirty="0"/>
          </a:p>
          <a:p>
            <a:pPr marL="457200" indent="-457200">
              <a:buFont typeface="+mj-lt"/>
              <a:buAutoNum type="arabicPeriod"/>
            </a:pPr>
            <a:r>
              <a:rPr lang="nl-NL" sz="2000" b="0" dirty="0"/>
              <a:t>Is </a:t>
            </a:r>
            <a:r>
              <a:rPr lang="nl-NL" sz="2000" b="0" dirty="0" err="1"/>
              <a:t>there</a:t>
            </a:r>
            <a:r>
              <a:rPr lang="nl-NL" sz="2000" b="0" dirty="0"/>
              <a:t> </a:t>
            </a:r>
            <a:r>
              <a:rPr lang="nl-NL" sz="2000" b="0" dirty="0" err="1"/>
              <a:t>an</a:t>
            </a:r>
            <a:r>
              <a:rPr lang="nl-NL" sz="2000" b="0" dirty="0"/>
              <a:t> </a:t>
            </a:r>
            <a:r>
              <a:rPr lang="nl-NL" sz="2000" b="0" dirty="0" err="1"/>
              <a:t>optimal</a:t>
            </a:r>
            <a:r>
              <a:rPr lang="nl-NL" sz="2000" b="0" dirty="0"/>
              <a:t> time </a:t>
            </a:r>
            <a:r>
              <a:rPr lang="nl-NL" sz="2000" b="0" dirty="0" err="1"/>
              <a:t>window</a:t>
            </a:r>
            <a:r>
              <a:rPr lang="nl-NL" sz="2000" b="0" dirty="0"/>
              <a:t> </a:t>
            </a:r>
            <a:r>
              <a:rPr lang="nl-NL" sz="2000" b="0" dirty="0" err="1"/>
              <a:t>for</a:t>
            </a:r>
            <a:r>
              <a:rPr lang="nl-NL" sz="2000" b="0" dirty="0"/>
              <a:t> </a:t>
            </a:r>
            <a:r>
              <a:rPr lang="nl-NL" sz="2000" b="0" dirty="0" err="1"/>
              <a:t>endoscopy</a:t>
            </a:r>
            <a:r>
              <a:rPr lang="nl-NL" sz="2000" b="0" dirty="0"/>
              <a:t> </a:t>
            </a:r>
            <a:r>
              <a:rPr lang="nl-NL" sz="2000" b="0" dirty="0" err="1"/>
              <a:t>during</a:t>
            </a:r>
            <a:r>
              <a:rPr lang="nl-NL" sz="2000" b="0" dirty="0"/>
              <a:t> </a:t>
            </a:r>
            <a:r>
              <a:rPr lang="nl-NL" sz="2000" b="0" dirty="0" err="1"/>
              <a:t>pregnancy</a:t>
            </a:r>
            <a:r>
              <a:rPr lang="nl-NL" sz="2000" b="0" dirty="0"/>
              <a:t>?</a:t>
            </a:r>
            <a:endParaRPr lang="en-US" sz="2000" b="0" dirty="0"/>
          </a:p>
          <a:p>
            <a:pPr marL="457200" indent="-457200">
              <a:buFont typeface="+mj-lt"/>
              <a:buAutoNum type="arabicPeriod"/>
            </a:pPr>
            <a:endParaRPr lang="en-US" sz="2000" b="0" dirty="0"/>
          </a:p>
          <a:p>
            <a:pPr marL="457200" indent="-457200">
              <a:buFont typeface="+mj-lt"/>
              <a:buAutoNum type="arabicPeriod"/>
            </a:pPr>
            <a:r>
              <a:rPr lang="en-US" sz="2000" i="1" dirty="0"/>
              <a:t>Are there procedural considerations for endoscopy during pregnancy?</a:t>
            </a:r>
          </a:p>
          <a:p>
            <a:r>
              <a:rPr lang="en-US" sz="2000" i="1" dirty="0"/>
              <a:t>	</a:t>
            </a:r>
            <a:r>
              <a:rPr lang="en-US" sz="2000" b="0" i="1" dirty="0"/>
              <a:t>- Drugs</a:t>
            </a:r>
          </a:p>
          <a:p>
            <a:r>
              <a:rPr lang="en-US" sz="2000" b="0" i="1" dirty="0"/>
              <a:t>	- Sedation</a:t>
            </a:r>
          </a:p>
          <a:p>
            <a:r>
              <a:rPr lang="en-US" sz="2000" b="0" i="1" dirty="0"/>
              <a:t>	- Endoscopy specific interventions </a:t>
            </a:r>
          </a:p>
          <a:p>
            <a:pPr marL="457200" indent="-457200">
              <a:buFont typeface="+mj-lt"/>
              <a:buAutoNum type="arabicPeriod"/>
            </a:pPr>
            <a:endParaRPr lang="en-US" sz="20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C6ED37-CFCE-12DF-55A9-57160A99DC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20643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2B53-3422-D248-302E-A6019A88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1EA17-95A1-07EC-658C-06A20236795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General </a:t>
            </a:r>
            <a:r>
              <a:rPr lang="nl-NL" sz="3200" dirty="0" err="1"/>
              <a:t>procedural</a:t>
            </a:r>
            <a:r>
              <a:rPr lang="nl-NL" sz="3200" dirty="0"/>
              <a:t> </a:t>
            </a:r>
            <a:r>
              <a:rPr lang="nl-NL" sz="3200" dirty="0" err="1"/>
              <a:t>considerations</a:t>
            </a:r>
            <a:r>
              <a:rPr lang="nl-NL" sz="3200" dirty="0"/>
              <a:t>: drugs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4733364" y="1909615"/>
            <a:ext cx="6458677" cy="487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There are no category A drugs used for endoscopy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For endoscopic procedures category B, and when necessary category C are recommended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Category D drugs may be used when benefits outweigh risks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Categories of limited use in determining safety due to one-time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F9FC87-130D-0C45-8DFC-BFA5C4139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AABC28B-291B-02D1-F348-E749D29D6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342" y="1501441"/>
            <a:ext cx="3408377" cy="4964069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68705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7CABD-C838-995B-851B-F27D00E5A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A0D5E-B00F-4BFF-A7D6-CD67F0999267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 err="1"/>
              <a:t>Sedation</a:t>
            </a:r>
            <a:r>
              <a:rPr lang="nl-NL" sz="3200" dirty="0"/>
              <a:t> and </a:t>
            </a:r>
            <a:r>
              <a:rPr lang="nl-NL" sz="3200" dirty="0" err="1"/>
              <a:t>Endoscopy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822849-9888-C551-7B0B-4D50FBF08020}"/>
              </a:ext>
            </a:extLst>
          </p:cNvPr>
          <p:cNvSpPr txBox="1">
            <a:spLocks/>
          </p:cNvSpPr>
          <p:nvPr/>
        </p:nvSpPr>
        <p:spPr bwMode="auto">
          <a:xfrm>
            <a:off x="682304" y="1933575"/>
            <a:ext cx="10515600" cy="15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/>
              <a:t>General rules:</a:t>
            </a:r>
          </a:p>
          <a:p>
            <a:endParaRPr lang="en-US" sz="2000" b="0" dirty="0"/>
          </a:p>
          <a:p>
            <a:r>
              <a:rPr lang="en-US" sz="2000" dirty="0"/>
              <a:t>1. Titrate gently administered level of anesthetic drugs, lowest effective dose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C2074"/>
                </a:solidFill>
              </a:rPr>
              <a:t>Increased risk of aspiration and potentially difficult airway </a:t>
            </a:r>
          </a:p>
          <a:p>
            <a:pPr lvl="1" algn="l"/>
            <a:r>
              <a:rPr lang="en-US" b="0" dirty="0">
                <a:solidFill>
                  <a:srgbClr val="0C2074"/>
                </a:solidFill>
              </a:rPr>
              <a:t>`    (swelling oropharyngeal tissue, decreased caliber of glottic opening)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074"/>
                </a:solidFill>
              </a:rPr>
              <a:t>Hypoventilation and hypotension</a:t>
            </a:r>
            <a:endParaRPr lang="en-US" b="0" dirty="0">
              <a:solidFill>
                <a:srgbClr val="0C2074"/>
              </a:solidFill>
            </a:endParaRPr>
          </a:p>
          <a:p>
            <a:endParaRPr lang="en-US" sz="2000" b="0" dirty="0"/>
          </a:p>
          <a:p>
            <a:r>
              <a:rPr lang="en-US" sz="2000" dirty="0"/>
              <a:t>2. Consultation with an obstetrician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C2074"/>
                </a:solidFill>
              </a:rPr>
              <a:t>Consider fetal heartbeat monitoring, &gt; 24-26 </a:t>
            </a:r>
            <a:r>
              <a:rPr lang="en-US" b="0" dirty="0" err="1">
                <a:solidFill>
                  <a:srgbClr val="0C2074"/>
                </a:solidFill>
              </a:rPr>
              <a:t>wks</a:t>
            </a:r>
            <a:r>
              <a:rPr lang="en-US" b="0" dirty="0">
                <a:solidFill>
                  <a:srgbClr val="0C2074"/>
                </a:solidFill>
              </a:rPr>
              <a:t> GA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C2074"/>
                </a:solidFill>
              </a:rPr>
              <a:t>Support in case of pregnancy related complications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457200" indent="-457200">
              <a:buFont typeface="+mj-lt"/>
              <a:buAutoNum type="arabicPeriod"/>
            </a:pPr>
            <a:endParaRPr lang="en-US" sz="20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EA4340-17D6-1420-2679-5F453F3C81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001525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38850-8BF2-14CA-6BAC-6AA105908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01220-FE79-F2BC-D811-4AB2425AAC7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Moderate </a:t>
            </a:r>
            <a:r>
              <a:rPr lang="nl-NL" sz="3200" dirty="0" err="1"/>
              <a:t>Sedation</a:t>
            </a:r>
            <a:r>
              <a:rPr lang="nl-NL" sz="3200" dirty="0"/>
              <a:t> and </a:t>
            </a:r>
            <a:r>
              <a:rPr lang="nl-NL" sz="3200" dirty="0" err="1"/>
              <a:t>Endoscopy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194467-D110-7C9C-AAAB-28FFF0A783E7}"/>
              </a:ext>
            </a:extLst>
          </p:cNvPr>
          <p:cNvSpPr txBox="1">
            <a:spLocks/>
          </p:cNvSpPr>
          <p:nvPr/>
        </p:nvSpPr>
        <p:spPr bwMode="auto">
          <a:xfrm>
            <a:off x="682304" y="1933575"/>
            <a:ext cx="10515600" cy="15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For most procedures, the level of sedation should be anxiolysis or moderate sedation</a:t>
            </a:r>
          </a:p>
          <a:p>
            <a:r>
              <a:rPr lang="en-US" sz="2000" b="0" dirty="0"/>
              <a:t>	Midazolam</a:t>
            </a:r>
            <a:r>
              <a:rPr lang="en-US" sz="2000" b="0" dirty="0">
                <a:sym typeface="Symbol" panose="05050102010706020507" pitchFamily="18" charset="2"/>
              </a:rPr>
              <a:t> </a:t>
            </a:r>
            <a:endParaRPr lang="en-US" sz="2000" b="0" dirty="0"/>
          </a:p>
          <a:p>
            <a:r>
              <a:rPr lang="en-US" sz="2000" b="0" dirty="0"/>
              <a:t>	Fentanyl</a:t>
            </a:r>
          </a:p>
          <a:p>
            <a:r>
              <a:rPr lang="en-US" sz="2000" b="0" dirty="0"/>
              <a:t>	Lidocaine spray</a:t>
            </a:r>
          </a:p>
          <a:p>
            <a:endParaRPr lang="en-US" sz="2000" b="0" dirty="0"/>
          </a:p>
          <a:p>
            <a:pPr marL="457200" indent="-457200">
              <a:buFont typeface="+mj-lt"/>
              <a:buAutoNum type="arabicPeriod"/>
            </a:pPr>
            <a:endParaRPr lang="en-US" sz="20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64B4BB-8AE2-94EC-AC61-E260DD554F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D60C108-640F-11EC-3F10-F4BB7547B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04" y="3706956"/>
            <a:ext cx="10249465" cy="230996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3008AF3-78D7-8E29-1407-23375D8568AD}"/>
              </a:ext>
            </a:extLst>
          </p:cNvPr>
          <p:cNvSpPr txBox="1"/>
          <p:nvPr/>
        </p:nvSpPr>
        <p:spPr>
          <a:xfrm>
            <a:off x="682304" y="6166609"/>
            <a:ext cx="381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/>
              <a:t>Sidhu</a:t>
            </a:r>
            <a:r>
              <a:rPr lang="nl-NL" sz="1400" i="1" dirty="0"/>
              <a:t> et al. Gut 2024</a:t>
            </a:r>
          </a:p>
        </p:txBody>
      </p:sp>
      <p:pic>
        <p:nvPicPr>
          <p:cNvPr id="8" name="Graphic 7" descr="Vinkje met effen opvulling">
            <a:extLst>
              <a:ext uri="{FF2B5EF4-FFF2-40B4-BE49-F238E27FC236}">
                <a16:creationId xmlns:a16="http://schemas.microsoft.com/office/drawing/2014/main" id="{0681266C-6168-0596-CF55-F78392AB4B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0504" y="2246295"/>
            <a:ext cx="457200" cy="457200"/>
          </a:xfrm>
          <a:prstGeom prst="rect">
            <a:avLst/>
          </a:prstGeom>
        </p:spPr>
      </p:pic>
      <p:pic>
        <p:nvPicPr>
          <p:cNvPr id="9" name="Graphic 8" descr="Vinkje met effen opvulling">
            <a:extLst>
              <a:ext uri="{FF2B5EF4-FFF2-40B4-BE49-F238E27FC236}">
                <a16:creationId xmlns:a16="http://schemas.microsoft.com/office/drawing/2014/main" id="{55CB7E1D-1C2C-4ACC-0F97-F25831A77D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0504" y="2626496"/>
            <a:ext cx="457200" cy="457200"/>
          </a:xfrm>
          <a:prstGeom prst="rect">
            <a:avLst/>
          </a:prstGeom>
        </p:spPr>
      </p:pic>
      <p:pic>
        <p:nvPicPr>
          <p:cNvPr id="10" name="Graphic 9" descr="Vinkje met effen opvulling">
            <a:extLst>
              <a:ext uri="{FF2B5EF4-FFF2-40B4-BE49-F238E27FC236}">
                <a16:creationId xmlns:a16="http://schemas.microsoft.com/office/drawing/2014/main" id="{AD93B9C7-1346-DBE3-84B9-F1F2A9AE3F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0504" y="3016705"/>
            <a:ext cx="457200" cy="4572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45368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DD9F2-DC27-792D-CAC2-ACB5B8486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CF2D9-8EA5-E540-FC79-3269ABCB1277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Moderate </a:t>
            </a:r>
            <a:r>
              <a:rPr lang="nl-NL" sz="3200" dirty="0" err="1"/>
              <a:t>Sedation</a:t>
            </a:r>
            <a:r>
              <a:rPr lang="nl-NL" sz="3200" dirty="0"/>
              <a:t> and </a:t>
            </a:r>
            <a:r>
              <a:rPr lang="nl-NL" sz="3200" dirty="0" err="1"/>
              <a:t>Endoscopy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F515E3-F6FC-E510-8053-84316581003C}"/>
              </a:ext>
            </a:extLst>
          </p:cNvPr>
          <p:cNvSpPr txBox="1">
            <a:spLocks/>
          </p:cNvSpPr>
          <p:nvPr/>
        </p:nvSpPr>
        <p:spPr bwMode="auto">
          <a:xfrm>
            <a:off x="682304" y="1933575"/>
            <a:ext cx="10515600" cy="156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For most procedures, the level of sedation should be anxiolysis or moderate sedation</a:t>
            </a:r>
          </a:p>
          <a:p>
            <a:r>
              <a:rPr lang="en-US" sz="2000" b="0" dirty="0"/>
              <a:t>	Midazolam</a:t>
            </a:r>
            <a:r>
              <a:rPr lang="en-US" sz="2000" b="0" dirty="0">
                <a:sym typeface="Symbol" panose="05050102010706020507" pitchFamily="18" charset="2"/>
              </a:rPr>
              <a:t> 			Flumazenil</a:t>
            </a:r>
            <a:endParaRPr lang="en-US" sz="2000" b="0" dirty="0"/>
          </a:p>
          <a:p>
            <a:r>
              <a:rPr lang="en-US" sz="2000" b="0" dirty="0"/>
              <a:t>	Fentanyl			</a:t>
            </a:r>
            <a:r>
              <a:rPr lang="en-US" sz="2000" b="0" dirty="0" err="1"/>
              <a:t>Naloxon</a:t>
            </a:r>
            <a:endParaRPr lang="en-US" sz="2000" b="0" dirty="0"/>
          </a:p>
          <a:p>
            <a:r>
              <a:rPr lang="en-US" sz="2000" b="0" dirty="0"/>
              <a:t>	Lidocaine spray</a:t>
            </a:r>
          </a:p>
          <a:p>
            <a:endParaRPr lang="en-US" sz="2000" b="0" dirty="0"/>
          </a:p>
          <a:p>
            <a:pPr marL="457200" indent="-457200">
              <a:buFont typeface="+mj-lt"/>
              <a:buAutoNum type="arabicPeriod"/>
            </a:pPr>
            <a:endParaRPr lang="en-US" sz="20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3EBED9-D2AC-1C3D-E510-3261F5725A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82B2DCF-245D-F937-9DC9-71C3D3DCC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04" y="3706956"/>
            <a:ext cx="10249465" cy="230996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A241B55-8230-6271-35E7-8A0DF5DDE717}"/>
              </a:ext>
            </a:extLst>
          </p:cNvPr>
          <p:cNvSpPr txBox="1"/>
          <p:nvPr/>
        </p:nvSpPr>
        <p:spPr>
          <a:xfrm>
            <a:off x="682304" y="6166609"/>
            <a:ext cx="381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/>
              <a:t>Sidhu</a:t>
            </a:r>
            <a:r>
              <a:rPr lang="nl-NL" sz="1400" i="1" dirty="0"/>
              <a:t> et al. Gut 2024</a:t>
            </a:r>
          </a:p>
        </p:txBody>
      </p:sp>
      <p:pic>
        <p:nvPicPr>
          <p:cNvPr id="8" name="Graphic 7" descr="Vinkje met effen opvulling">
            <a:extLst>
              <a:ext uri="{FF2B5EF4-FFF2-40B4-BE49-F238E27FC236}">
                <a16:creationId xmlns:a16="http://schemas.microsoft.com/office/drawing/2014/main" id="{1227E5FD-B3D6-7375-8B7C-30AF9BB5BB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0504" y="2246295"/>
            <a:ext cx="457200" cy="457200"/>
          </a:xfrm>
          <a:prstGeom prst="rect">
            <a:avLst/>
          </a:prstGeom>
        </p:spPr>
      </p:pic>
      <p:pic>
        <p:nvPicPr>
          <p:cNvPr id="9" name="Graphic 8" descr="Vinkje met effen opvulling">
            <a:extLst>
              <a:ext uri="{FF2B5EF4-FFF2-40B4-BE49-F238E27FC236}">
                <a16:creationId xmlns:a16="http://schemas.microsoft.com/office/drawing/2014/main" id="{5F1A4AFF-BEEA-48B8-9FA8-8CF279266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0504" y="2626496"/>
            <a:ext cx="457200" cy="457200"/>
          </a:xfrm>
          <a:prstGeom prst="rect">
            <a:avLst/>
          </a:prstGeom>
        </p:spPr>
      </p:pic>
      <p:pic>
        <p:nvPicPr>
          <p:cNvPr id="10" name="Graphic 9" descr="Vinkje met effen opvulling">
            <a:extLst>
              <a:ext uri="{FF2B5EF4-FFF2-40B4-BE49-F238E27FC236}">
                <a16:creationId xmlns:a16="http://schemas.microsoft.com/office/drawing/2014/main" id="{4DD0E505-AA8D-F6A9-CC2F-9290FC054B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0504" y="3016705"/>
            <a:ext cx="457200" cy="457200"/>
          </a:xfrm>
          <a:prstGeom prst="rect">
            <a:avLst/>
          </a:prstGeom>
        </p:spPr>
      </p:pic>
      <p:pic>
        <p:nvPicPr>
          <p:cNvPr id="7" name="Graphic 6" descr="Vinkje met effen opvulling">
            <a:extLst>
              <a:ext uri="{FF2B5EF4-FFF2-40B4-BE49-F238E27FC236}">
                <a16:creationId xmlns:a16="http://schemas.microsoft.com/office/drawing/2014/main" id="{879B55B3-65E3-66EB-6AEB-48A8B52230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6720" y="2257705"/>
            <a:ext cx="457200" cy="457200"/>
          </a:xfrm>
          <a:prstGeom prst="rect">
            <a:avLst/>
          </a:prstGeom>
        </p:spPr>
      </p:pic>
      <p:pic>
        <p:nvPicPr>
          <p:cNvPr id="11" name="Graphic 10" descr="Vinkje met effen opvulling">
            <a:extLst>
              <a:ext uri="{FF2B5EF4-FFF2-40B4-BE49-F238E27FC236}">
                <a16:creationId xmlns:a16="http://schemas.microsoft.com/office/drawing/2014/main" id="{82CAF159-5E4B-653E-DE60-DCC9028E1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26720" y="2626496"/>
            <a:ext cx="457200" cy="4572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09531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2B53-3422-D248-302E-A6019A88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1EA17-95A1-07EC-658C-06A20236795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 err="1"/>
              <a:t>Deep</a:t>
            </a:r>
            <a:r>
              <a:rPr lang="nl-NL" sz="3200" dirty="0"/>
              <a:t> </a:t>
            </a:r>
            <a:r>
              <a:rPr lang="nl-NL" sz="3200" dirty="0" err="1"/>
              <a:t>Sedation</a:t>
            </a:r>
            <a:r>
              <a:rPr lang="nl-NL" sz="3200" dirty="0"/>
              <a:t> and </a:t>
            </a:r>
            <a:r>
              <a:rPr lang="nl-NL" sz="3200" dirty="0" err="1"/>
              <a:t>Endoscopy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682304" y="1933575"/>
            <a:ext cx="10515600" cy="415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/>
              <a:t>Deep sedation for patients who are difficult to sedate, and/or therapeutic endoscopy</a:t>
            </a:r>
          </a:p>
          <a:p>
            <a:r>
              <a:rPr lang="en-US" sz="2000" b="0" dirty="0"/>
              <a:t>	Propofol</a:t>
            </a:r>
          </a:p>
          <a:p>
            <a:r>
              <a:rPr lang="en-US" sz="2000" b="0" dirty="0"/>
              <a:t>	Ketamine</a:t>
            </a:r>
          </a:p>
          <a:p>
            <a:endParaRPr lang="en-US" sz="2000" b="0" dirty="0"/>
          </a:p>
          <a:p>
            <a:r>
              <a:rPr lang="en-US" sz="2000" b="0" dirty="0"/>
              <a:t>Deep sedation or general anesthesia?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No difference found on safety in pregnant patients undergoing diagnostic of minimally invasive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Decision per case based on type of procedure, and patient specific risk factors</a:t>
            </a:r>
          </a:p>
          <a:p>
            <a:endParaRPr lang="en-US" sz="2000" b="0" dirty="0"/>
          </a:p>
          <a:p>
            <a:endParaRPr lang="en-US" sz="2000" b="0" dirty="0"/>
          </a:p>
          <a:p>
            <a:pPr marL="457200" indent="-457200">
              <a:buFont typeface="+mj-lt"/>
              <a:buAutoNum type="arabicPeriod"/>
            </a:pPr>
            <a:endParaRPr lang="en-US" sz="20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F9FC87-130D-0C45-8DFC-BFA5C4139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94096" y="5297246"/>
            <a:ext cx="5835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i="1" dirty="0"/>
              <a:t>Conceptrichtlijn Anesthesie tijdens de zwangerschap januari 2024</a:t>
            </a:r>
          </a:p>
        </p:txBody>
      </p:sp>
      <p:pic>
        <p:nvPicPr>
          <p:cNvPr id="8" name="Graphic 7" descr="Vinkje met effen opvulling">
            <a:extLst>
              <a:ext uri="{FF2B5EF4-FFF2-40B4-BE49-F238E27FC236}">
                <a16:creationId xmlns:a16="http://schemas.microsoft.com/office/drawing/2014/main" id="{E39E1867-E27B-DE0C-EE36-D034AFFB8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0504" y="2246295"/>
            <a:ext cx="457200" cy="457200"/>
          </a:xfrm>
          <a:prstGeom prst="rect">
            <a:avLst/>
          </a:prstGeom>
        </p:spPr>
      </p:pic>
      <p:pic>
        <p:nvPicPr>
          <p:cNvPr id="9" name="Graphic 8" descr="Vinkje met effen opvulling">
            <a:extLst>
              <a:ext uri="{FF2B5EF4-FFF2-40B4-BE49-F238E27FC236}">
                <a16:creationId xmlns:a16="http://schemas.microsoft.com/office/drawing/2014/main" id="{231E54E1-B093-839F-A862-63B9C90C48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0504" y="2626496"/>
            <a:ext cx="457200" cy="45720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36519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2B53-3422-D248-302E-A6019A88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1EA17-95A1-07EC-658C-06A20236795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Monitoring of the </a:t>
            </a:r>
            <a:r>
              <a:rPr lang="nl-NL" sz="3200" dirty="0" err="1"/>
              <a:t>Fetus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Rationale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Early intervention in case of </a:t>
            </a:r>
            <a:r>
              <a:rPr lang="en-US" sz="2000" b="0" dirty="0" err="1"/>
              <a:t>detoriation</a:t>
            </a:r>
            <a:r>
              <a:rPr lang="en-US" sz="2000" b="0" dirty="0"/>
              <a:t> of fetal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r>
              <a:rPr lang="en-US" sz="2000" dirty="0"/>
              <a:t>When?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Expected changes in maternal hemodynamics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From 24-26 weeks of gestational age</a:t>
            </a:r>
          </a:p>
          <a:p>
            <a:endParaRPr lang="en-US" sz="2000" b="0" dirty="0"/>
          </a:p>
          <a:p>
            <a:r>
              <a:rPr lang="en-US" sz="2000" dirty="0"/>
              <a:t>How?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Pre, post endoscopy or intermittent registration of heart sounds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Continuous monitoring with CTG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Measure uterine contractions</a:t>
            </a:r>
          </a:p>
        </p:txBody>
      </p:sp>
      <p:pic>
        <p:nvPicPr>
          <p:cNvPr id="1026" name="Picture 2" descr="Fetal Heart Monitoring | Johns Hopkins Medicine">
            <a:extLst>
              <a:ext uri="{FF2B5EF4-FFF2-40B4-BE49-F238E27FC236}">
                <a16:creationId xmlns:a16="http://schemas.microsoft.com/office/drawing/2014/main" id="{6B2E182A-2382-AC4C-19DC-D1B6969B2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63" y="2702170"/>
            <a:ext cx="3446584" cy="196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685D49B-6CCA-40B0-80AF-C4F4975D51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198515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2B53-3422-D248-302E-A6019A88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1EA17-95A1-07EC-658C-06A20236795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 err="1"/>
              <a:t>Colonoscopy</a:t>
            </a:r>
            <a:r>
              <a:rPr lang="nl-NL" sz="3200" dirty="0"/>
              <a:t>: </a:t>
            </a:r>
            <a:r>
              <a:rPr lang="nl-NL" sz="3200" dirty="0" err="1"/>
              <a:t>Specific</a:t>
            </a:r>
            <a:r>
              <a:rPr lang="nl-NL" sz="3200" dirty="0"/>
              <a:t> </a:t>
            </a:r>
            <a:r>
              <a:rPr lang="nl-NL" sz="3200" dirty="0" err="1"/>
              <a:t>Considerations</a:t>
            </a:r>
            <a:r>
              <a:rPr lang="nl-NL" sz="32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Preparation: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PEG based bowel preparation is 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Sodium phosphate contraindicated (fluid overload)</a:t>
            </a:r>
          </a:p>
          <a:p>
            <a:endParaRPr lang="en-US" sz="2000" b="0" dirty="0"/>
          </a:p>
          <a:p>
            <a:r>
              <a:rPr lang="en-US" sz="2000" dirty="0"/>
              <a:t>Positioning the patient: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Not in supine position in second and third trimester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Left lateral position, also after endoscopy when in recovery room!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Consider to place a wedge or pillow under the patients hip</a:t>
            </a:r>
          </a:p>
          <a:p>
            <a:endParaRPr lang="en-US" sz="2000" b="0" dirty="0"/>
          </a:p>
          <a:p>
            <a:r>
              <a:rPr lang="en-US" sz="2000" dirty="0"/>
              <a:t>Procedure: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External compression allowed (mild force and direct it away from the uterus)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0BEF673-FC9D-4228-B65D-E7C5CC0053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8071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F0171-3D55-E20A-627C-31D047AE1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C92F9-792E-6CF4-7C17-A83156772A7B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ERCP: </a:t>
            </a:r>
            <a:r>
              <a:rPr lang="nl-NL" sz="3200" dirty="0" err="1"/>
              <a:t>Specific</a:t>
            </a:r>
            <a:r>
              <a:rPr lang="nl-NL" sz="3200" dirty="0"/>
              <a:t> </a:t>
            </a:r>
            <a:r>
              <a:rPr lang="nl-NL" sz="3200" dirty="0" err="1"/>
              <a:t>Considerations</a:t>
            </a:r>
            <a:r>
              <a:rPr lang="nl-NL" sz="32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F066A3-2487-2E3E-5E57-9094F55225E1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6586004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Radiation protection: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External shielding with lead paced under/above the pelvis and lower abdomen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However majority of radiation scatter occurs within the pregnant patient</a:t>
            </a:r>
          </a:p>
          <a:p>
            <a:endParaRPr lang="en-US" sz="2000" b="0" dirty="0"/>
          </a:p>
          <a:p>
            <a:r>
              <a:rPr lang="en-US" sz="2000" dirty="0"/>
              <a:t>Minimize amount of radiation: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Collimate the beam of area of interest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Use brief snapshots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Avoid taking hard copy x- ray films, these involve greater amounts of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3935B0FB-B6EC-B100-E41E-03C68679E77E}"/>
              </a:ext>
            </a:extLst>
          </p:cNvPr>
          <p:cNvGrpSpPr/>
          <p:nvPr/>
        </p:nvGrpSpPr>
        <p:grpSpPr>
          <a:xfrm>
            <a:off x="8403773" y="2435786"/>
            <a:ext cx="2727321" cy="2149169"/>
            <a:chOff x="2555776" y="1779662"/>
            <a:chExt cx="1584176" cy="1129350"/>
          </a:xfrm>
        </p:grpSpPr>
        <p:sp>
          <p:nvSpPr>
            <p:cNvPr id="22" name="Trapezium 21">
              <a:extLst>
                <a:ext uri="{FF2B5EF4-FFF2-40B4-BE49-F238E27FC236}">
                  <a16:creationId xmlns:a16="http://schemas.microsoft.com/office/drawing/2014/main" id="{280491A6-5B66-16B1-D307-389046BFB1F1}"/>
                </a:ext>
              </a:extLst>
            </p:cNvPr>
            <p:cNvSpPr/>
            <p:nvPr/>
          </p:nvSpPr>
          <p:spPr>
            <a:xfrm>
              <a:off x="2555776" y="2283718"/>
              <a:ext cx="1584176" cy="576064"/>
            </a:xfrm>
            <a:prstGeom prst="trapezoid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9BDD40D4-BE8F-F30A-5231-BC85FB427D30}"/>
                </a:ext>
              </a:extLst>
            </p:cNvPr>
            <p:cNvSpPr/>
            <p:nvPr/>
          </p:nvSpPr>
          <p:spPr>
            <a:xfrm>
              <a:off x="2699792" y="2427734"/>
              <a:ext cx="576064" cy="288032"/>
            </a:xfrm>
            <a:prstGeom prst="ellipse">
              <a:avLst/>
            </a:prstGeom>
            <a:solidFill>
              <a:srgbClr val="116E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A1C4BC6D-6EE2-CEC5-5C7D-30A28AF06B9A}"/>
                </a:ext>
              </a:extLst>
            </p:cNvPr>
            <p:cNvCxnSpPr/>
            <p:nvPr/>
          </p:nvCxnSpPr>
          <p:spPr>
            <a:xfrm>
              <a:off x="2699792" y="2211710"/>
              <a:ext cx="72008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met pijl 24">
              <a:extLst>
                <a:ext uri="{FF2B5EF4-FFF2-40B4-BE49-F238E27FC236}">
                  <a16:creationId xmlns:a16="http://schemas.microsoft.com/office/drawing/2014/main" id="{923AF942-64CE-C40F-BC44-E3C1E2032845}"/>
                </a:ext>
              </a:extLst>
            </p:cNvPr>
            <p:cNvCxnSpPr/>
            <p:nvPr/>
          </p:nvCxnSpPr>
          <p:spPr>
            <a:xfrm>
              <a:off x="2843808" y="1779662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met pijl 25">
              <a:extLst>
                <a:ext uri="{FF2B5EF4-FFF2-40B4-BE49-F238E27FC236}">
                  <a16:creationId xmlns:a16="http://schemas.microsoft.com/office/drawing/2014/main" id="{771156ED-57ED-0BC0-AD2B-ABF4D0C6E529}"/>
                </a:ext>
              </a:extLst>
            </p:cNvPr>
            <p:cNvCxnSpPr/>
            <p:nvPr/>
          </p:nvCxnSpPr>
          <p:spPr>
            <a:xfrm>
              <a:off x="2996208" y="1793121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chte verbindingslijn met pijl 26">
              <a:extLst>
                <a:ext uri="{FF2B5EF4-FFF2-40B4-BE49-F238E27FC236}">
                  <a16:creationId xmlns:a16="http://schemas.microsoft.com/office/drawing/2014/main" id="{2A990178-B2E0-190A-036C-E1818DA7BA60}"/>
                </a:ext>
              </a:extLst>
            </p:cNvPr>
            <p:cNvCxnSpPr/>
            <p:nvPr/>
          </p:nvCxnSpPr>
          <p:spPr>
            <a:xfrm>
              <a:off x="3148608" y="1793121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met pijl 27">
              <a:extLst>
                <a:ext uri="{FF2B5EF4-FFF2-40B4-BE49-F238E27FC236}">
                  <a16:creationId xmlns:a16="http://schemas.microsoft.com/office/drawing/2014/main" id="{E8175053-0544-6375-7322-E684DAACAA32}"/>
                </a:ext>
              </a:extLst>
            </p:cNvPr>
            <p:cNvCxnSpPr/>
            <p:nvPr/>
          </p:nvCxnSpPr>
          <p:spPr>
            <a:xfrm>
              <a:off x="3311675" y="1793121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met pijl 28">
              <a:extLst>
                <a:ext uri="{FF2B5EF4-FFF2-40B4-BE49-F238E27FC236}">
                  <a16:creationId xmlns:a16="http://schemas.microsoft.com/office/drawing/2014/main" id="{C544CCFF-CEA3-0F19-A510-013514E8981E}"/>
                </a:ext>
              </a:extLst>
            </p:cNvPr>
            <p:cNvCxnSpPr/>
            <p:nvPr/>
          </p:nvCxnSpPr>
          <p:spPr>
            <a:xfrm>
              <a:off x="3453408" y="1793121"/>
              <a:ext cx="0" cy="9794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met pijl 29">
              <a:extLst>
                <a:ext uri="{FF2B5EF4-FFF2-40B4-BE49-F238E27FC236}">
                  <a16:creationId xmlns:a16="http://schemas.microsoft.com/office/drawing/2014/main" id="{91B700FC-6B71-D924-AFFA-094892D23BA5}"/>
                </a:ext>
              </a:extLst>
            </p:cNvPr>
            <p:cNvCxnSpPr/>
            <p:nvPr/>
          </p:nvCxnSpPr>
          <p:spPr>
            <a:xfrm>
              <a:off x="3605808" y="1793121"/>
              <a:ext cx="0" cy="6914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met pijl 30">
              <a:extLst>
                <a:ext uri="{FF2B5EF4-FFF2-40B4-BE49-F238E27FC236}">
                  <a16:creationId xmlns:a16="http://schemas.microsoft.com/office/drawing/2014/main" id="{4017A3FB-DD12-B5D1-51C7-01AA1F8EF055}"/>
                </a:ext>
              </a:extLst>
            </p:cNvPr>
            <p:cNvCxnSpPr/>
            <p:nvPr/>
          </p:nvCxnSpPr>
          <p:spPr>
            <a:xfrm>
              <a:off x="3768875" y="1793121"/>
              <a:ext cx="0" cy="8506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met pijl 31">
              <a:extLst>
                <a:ext uri="{FF2B5EF4-FFF2-40B4-BE49-F238E27FC236}">
                  <a16:creationId xmlns:a16="http://schemas.microsoft.com/office/drawing/2014/main" id="{BC8886FE-4B91-B1D5-524A-2E151B7369F7}"/>
                </a:ext>
              </a:extLst>
            </p:cNvPr>
            <p:cNvCxnSpPr/>
            <p:nvPr/>
          </p:nvCxnSpPr>
          <p:spPr>
            <a:xfrm flipH="1" flipV="1">
              <a:off x="3191493" y="2643758"/>
              <a:ext cx="228379" cy="99031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met pijl 32">
              <a:extLst>
                <a:ext uri="{FF2B5EF4-FFF2-40B4-BE49-F238E27FC236}">
                  <a16:creationId xmlns:a16="http://schemas.microsoft.com/office/drawing/2014/main" id="{9E91DE0E-D865-69F9-97C6-E64BF63A4121}"/>
                </a:ext>
              </a:extLst>
            </p:cNvPr>
            <p:cNvCxnSpPr/>
            <p:nvPr/>
          </p:nvCxnSpPr>
          <p:spPr>
            <a:xfrm>
              <a:off x="3768875" y="2643758"/>
              <a:ext cx="212054" cy="112854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met pijl 33">
              <a:extLst>
                <a:ext uri="{FF2B5EF4-FFF2-40B4-BE49-F238E27FC236}">
                  <a16:creationId xmlns:a16="http://schemas.microsoft.com/office/drawing/2014/main" id="{82CEAFD6-9BA5-6489-4255-94CED84ED4C5}"/>
                </a:ext>
              </a:extLst>
            </p:cNvPr>
            <p:cNvCxnSpPr>
              <a:endCxn id="23" idx="6"/>
            </p:cNvCxnSpPr>
            <p:nvPr/>
          </p:nvCxnSpPr>
          <p:spPr>
            <a:xfrm flipH="1">
              <a:off x="3275856" y="2484584"/>
              <a:ext cx="317406" cy="87166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met pijl 34">
              <a:extLst>
                <a:ext uri="{FF2B5EF4-FFF2-40B4-BE49-F238E27FC236}">
                  <a16:creationId xmlns:a16="http://schemas.microsoft.com/office/drawing/2014/main" id="{99D5018B-6614-F81A-A9DC-E026A705EA0B}"/>
                </a:ext>
              </a:extLst>
            </p:cNvPr>
            <p:cNvCxnSpPr/>
            <p:nvPr/>
          </p:nvCxnSpPr>
          <p:spPr>
            <a:xfrm flipH="1" flipV="1">
              <a:off x="2952324" y="2283718"/>
              <a:ext cx="620268" cy="191365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met pijl 35">
              <a:extLst>
                <a:ext uri="{FF2B5EF4-FFF2-40B4-BE49-F238E27FC236}">
                  <a16:creationId xmlns:a16="http://schemas.microsoft.com/office/drawing/2014/main" id="{9A20D3E2-0B14-BB74-F543-9F1B5322C06C}"/>
                </a:ext>
              </a:extLst>
            </p:cNvPr>
            <p:cNvCxnSpPr/>
            <p:nvPr/>
          </p:nvCxnSpPr>
          <p:spPr>
            <a:xfrm flipH="1">
              <a:off x="2784155" y="2283718"/>
              <a:ext cx="149845" cy="146942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met pijl 36">
              <a:extLst>
                <a:ext uri="{FF2B5EF4-FFF2-40B4-BE49-F238E27FC236}">
                  <a16:creationId xmlns:a16="http://schemas.microsoft.com/office/drawing/2014/main" id="{6FF1BDC4-DA11-DDD0-3599-5CAA4DB02949}"/>
                </a:ext>
              </a:extLst>
            </p:cNvPr>
            <p:cNvCxnSpPr/>
            <p:nvPr/>
          </p:nvCxnSpPr>
          <p:spPr>
            <a:xfrm flipH="1">
              <a:off x="3707904" y="2669334"/>
              <a:ext cx="60971" cy="23967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AAFE07DD-966F-49F4-8939-DDFF14FB5D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09433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2B53-3422-D248-302E-A6019A88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1EA17-95A1-07EC-658C-06A20236795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 err="1"/>
              <a:t>Endoscopy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Pregnancy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nl-NL" sz="2000" b="0" dirty="0"/>
              <a:t>Is </a:t>
            </a:r>
            <a:r>
              <a:rPr lang="nl-NL" sz="2000" b="0" dirty="0" err="1"/>
              <a:t>it</a:t>
            </a:r>
            <a:r>
              <a:rPr lang="nl-NL" sz="2000" b="0" dirty="0"/>
              <a:t> safe </a:t>
            </a:r>
            <a:r>
              <a:rPr lang="nl-NL" sz="2000" b="0" dirty="0" err="1"/>
              <a:t>to</a:t>
            </a:r>
            <a:r>
              <a:rPr lang="nl-NL" sz="2000" b="0" dirty="0"/>
              <a:t> </a:t>
            </a:r>
            <a:r>
              <a:rPr lang="nl-NL" sz="2000" b="0" dirty="0" err="1"/>
              <a:t>perform</a:t>
            </a:r>
            <a:r>
              <a:rPr lang="nl-NL" sz="2000" b="0" dirty="0"/>
              <a:t> </a:t>
            </a:r>
            <a:r>
              <a:rPr lang="nl-NL" sz="2000" b="0" dirty="0" err="1"/>
              <a:t>endoscopy</a:t>
            </a:r>
            <a:r>
              <a:rPr lang="nl-NL" sz="2000" b="0" dirty="0"/>
              <a:t> </a:t>
            </a:r>
            <a:r>
              <a:rPr lang="nl-NL" sz="2000" b="0" dirty="0" err="1"/>
              <a:t>during</a:t>
            </a:r>
            <a:r>
              <a:rPr lang="nl-NL" sz="2000" b="0" dirty="0"/>
              <a:t> </a:t>
            </a:r>
            <a:r>
              <a:rPr lang="nl-NL" sz="2000" b="0" dirty="0" err="1"/>
              <a:t>pregnancy</a:t>
            </a:r>
            <a:r>
              <a:rPr lang="nl-NL" sz="2000" b="0" dirty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nl-NL" sz="2000" b="0" dirty="0"/>
          </a:p>
          <a:p>
            <a:pPr marL="457200" indent="-457200">
              <a:buFont typeface="+mj-lt"/>
              <a:buAutoNum type="arabicPeriod"/>
            </a:pPr>
            <a:r>
              <a:rPr lang="nl-NL" sz="2000" b="0" dirty="0"/>
              <a:t>Is </a:t>
            </a:r>
            <a:r>
              <a:rPr lang="nl-NL" sz="2000" b="0" dirty="0" err="1"/>
              <a:t>there</a:t>
            </a:r>
            <a:r>
              <a:rPr lang="nl-NL" sz="2000" b="0" dirty="0"/>
              <a:t> </a:t>
            </a:r>
            <a:r>
              <a:rPr lang="nl-NL" sz="2000" b="0" dirty="0" err="1"/>
              <a:t>an</a:t>
            </a:r>
            <a:r>
              <a:rPr lang="nl-NL" sz="2000" b="0" dirty="0"/>
              <a:t> </a:t>
            </a:r>
            <a:r>
              <a:rPr lang="nl-NL" sz="2000" b="0" dirty="0" err="1"/>
              <a:t>optimal</a:t>
            </a:r>
            <a:r>
              <a:rPr lang="nl-NL" sz="2000" b="0" dirty="0"/>
              <a:t> time </a:t>
            </a:r>
            <a:r>
              <a:rPr lang="nl-NL" sz="2000" b="0" dirty="0" err="1"/>
              <a:t>window</a:t>
            </a:r>
            <a:r>
              <a:rPr lang="nl-NL" sz="2000" b="0" dirty="0"/>
              <a:t> </a:t>
            </a:r>
            <a:r>
              <a:rPr lang="nl-NL" sz="2000" b="0" dirty="0" err="1"/>
              <a:t>for</a:t>
            </a:r>
            <a:r>
              <a:rPr lang="nl-NL" sz="2000" b="0" dirty="0"/>
              <a:t> </a:t>
            </a:r>
            <a:r>
              <a:rPr lang="nl-NL" sz="2000" b="0" dirty="0" err="1"/>
              <a:t>endoscopy</a:t>
            </a:r>
            <a:r>
              <a:rPr lang="nl-NL" sz="2000" b="0" dirty="0"/>
              <a:t> </a:t>
            </a:r>
            <a:r>
              <a:rPr lang="nl-NL" sz="2000" b="0" dirty="0" err="1"/>
              <a:t>during</a:t>
            </a:r>
            <a:r>
              <a:rPr lang="nl-NL" sz="2000" b="0" dirty="0"/>
              <a:t> </a:t>
            </a:r>
            <a:r>
              <a:rPr lang="nl-NL" sz="2000" b="0" dirty="0" err="1"/>
              <a:t>pregnancy</a:t>
            </a:r>
            <a:r>
              <a:rPr lang="nl-NL" sz="2000" b="0" dirty="0"/>
              <a:t>?</a:t>
            </a:r>
            <a:endParaRPr lang="en-US" sz="2000" b="0" dirty="0"/>
          </a:p>
          <a:p>
            <a:pPr marL="457200" indent="-457200">
              <a:buFont typeface="+mj-lt"/>
              <a:buAutoNum type="arabicPeriod"/>
            </a:pPr>
            <a:endParaRPr lang="en-US" sz="2000" b="0" dirty="0"/>
          </a:p>
          <a:p>
            <a:pPr marL="457200" indent="-457200">
              <a:buFont typeface="+mj-lt"/>
              <a:buAutoNum type="arabicPeriod"/>
            </a:pPr>
            <a:r>
              <a:rPr lang="en-US" sz="2000" b="0" dirty="0"/>
              <a:t>Are there specific procedural considerations for endoscopy during pregnancy?</a:t>
            </a:r>
          </a:p>
          <a:p>
            <a:pPr marL="457200" indent="-457200">
              <a:buFont typeface="+mj-lt"/>
              <a:buAutoNum type="arabicPeriod"/>
            </a:pPr>
            <a:endParaRPr lang="en-US" sz="20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F9FC87-130D-0C45-8DFC-BFA5C4139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82765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3009A-475B-FC78-E249-1D479810F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B2182-7509-22A0-002B-C01792E3F816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 err="1"/>
              <a:t>Electrocautery</a:t>
            </a:r>
            <a:r>
              <a:rPr lang="nl-NL" sz="3200" dirty="0"/>
              <a:t> and </a:t>
            </a:r>
            <a:r>
              <a:rPr lang="nl-NL" sz="3200" dirty="0" err="1"/>
              <a:t>Bleeding</a:t>
            </a:r>
            <a:r>
              <a:rPr lang="nl-NL" sz="3200" dirty="0"/>
              <a:t> </a:t>
            </a:r>
            <a:r>
              <a:rPr lang="nl-NL" sz="3200" dirty="0" err="1"/>
              <a:t>Interventions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5B72B3-2083-B958-ECAD-F1162D46A80F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Electrocautery: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Uterus not in between direction of current from catheter to grounding pad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Preferably bipolar electrocautery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Regular sphincterotomy is safe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Postpone elective polypectomy</a:t>
            </a:r>
          </a:p>
          <a:p>
            <a:endParaRPr lang="en-US" sz="2000" b="0" dirty="0"/>
          </a:p>
          <a:p>
            <a:r>
              <a:rPr lang="en-US" sz="2000" dirty="0"/>
              <a:t>Injection therapy bleeding site: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Adrenalin class C drug; safe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 err="1"/>
              <a:t>Histoacryl</a:t>
            </a:r>
            <a:r>
              <a:rPr lang="en-US" sz="2000" b="0" dirty="0"/>
              <a:t>-lipiodol class C drug; safe?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Combine with bipolar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pic>
        <p:nvPicPr>
          <p:cNvPr id="2050" name="Picture 2" descr="Técnicas DES para colon y recto - OLYMPUS Educación Profesional Biblioteca  On-Demand">
            <a:extLst>
              <a:ext uri="{FF2B5EF4-FFF2-40B4-BE49-F238E27FC236}">
                <a16:creationId xmlns:a16="http://schemas.microsoft.com/office/drawing/2014/main" id="{463EC790-02F8-D800-A700-9ECA595C6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803" y="3141784"/>
            <a:ext cx="2484298" cy="24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9E13C02-FC61-433B-9B60-9040F38718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27006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AC5DC-1A83-4A26-B7F4-E457C89C1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63A4E6-7648-FA82-278E-A8AAE4938170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Back to </a:t>
            </a:r>
            <a:r>
              <a:rPr lang="nl-NL" sz="3200" dirty="0" err="1"/>
              <a:t>our</a:t>
            </a:r>
            <a:r>
              <a:rPr lang="nl-NL" sz="3200" dirty="0"/>
              <a:t> Case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CC537C-0716-E2E2-A15C-5893E05C7594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27 year old female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24 </a:t>
            </a:r>
            <a:r>
              <a:rPr lang="en-US" sz="2000" b="0" dirty="0" err="1"/>
              <a:t>wk</a:t>
            </a:r>
            <a:r>
              <a:rPr lang="en-US" sz="2000" b="0" dirty="0"/>
              <a:t> gestational 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EUS under deep sedation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Confirmation of </a:t>
            </a:r>
            <a:r>
              <a:rPr lang="en-US" sz="2000" b="0" dirty="0" err="1"/>
              <a:t>cholecholithiasis</a:t>
            </a: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ERCP with sphincterotomy and stone extraction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No post ERCP pancreatitis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Uncomplicated a term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E909896-4DF9-9BDD-F174-AFA3DE8AC0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pic>
        <p:nvPicPr>
          <p:cNvPr id="3074" name="Picture 2" descr="Having multiple children may 'age women's cells faster,' study suggests |  Daily Mail Online">
            <a:extLst>
              <a:ext uri="{FF2B5EF4-FFF2-40B4-BE49-F238E27FC236}">
                <a16:creationId xmlns:a16="http://schemas.microsoft.com/office/drawing/2014/main" id="{A4E347A3-DC33-6BF2-3ADD-C088E22FC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30" y="2465408"/>
            <a:ext cx="4451302" cy="267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12343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BEF15-1CD4-40C1-ED80-BE4FC7864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F8461-C45B-D136-F855-4714FAAD38D2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Take home </a:t>
            </a:r>
            <a:r>
              <a:rPr lang="nl-NL" sz="3200" dirty="0" err="1"/>
              <a:t>messages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508EF2-3F4B-4F42-3484-15A2FBE9CCE5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Endoscopy is justified when it is clear that failure to perform the procedure could expose the fetus and/or mother to harm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Endoscopy is generally safe during pregnancy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1800" b="0" i="1" dirty="0">
                <a:solidFill>
                  <a:srgbClr val="0C2074"/>
                </a:solidFill>
              </a:rPr>
              <a:t>Have a good indication, semi-elective endoscopy in second trimester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1800" b="0" i="1" dirty="0">
                <a:solidFill>
                  <a:srgbClr val="0C2074"/>
                </a:solidFill>
              </a:rPr>
              <a:t>Consultation from an obstetrician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1800" i="1" dirty="0">
                <a:solidFill>
                  <a:srgbClr val="0C2074"/>
                </a:solidFill>
              </a:rPr>
              <a:t>Consultation from an anesthesiologist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sz="1800" i="1" dirty="0">
              <a:solidFill>
                <a:srgbClr val="0C207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Periprocedural considerations 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1800" b="0" i="1" dirty="0">
                <a:solidFill>
                  <a:srgbClr val="0C2074"/>
                </a:solidFill>
              </a:rPr>
              <a:t>Sedation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1800" i="1" dirty="0">
                <a:solidFill>
                  <a:srgbClr val="0C2074"/>
                </a:solidFill>
              </a:rPr>
              <a:t>Fetal monitoring</a:t>
            </a:r>
          </a:p>
          <a:p>
            <a:pPr marL="800100" lvl="1" indent="-342900" algn="l">
              <a:buFont typeface="Wingdings" panose="05000000000000000000" pitchFamily="2" charset="2"/>
              <a:buChar char="ü"/>
            </a:pPr>
            <a:r>
              <a:rPr lang="en-US" sz="1800" i="1" dirty="0">
                <a:solidFill>
                  <a:srgbClr val="0C2074"/>
                </a:solidFill>
              </a:rPr>
              <a:t>Positioning of patient, Minimize radiation exposure, Electrocautery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endParaRPr lang="en-US" sz="1800" i="1" dirty="0">
              <a:solidFill>
                <a:srgbClr val="0C207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4AE7F5-A898-4A66-922A-4A217A1551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17781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10A42-227D-4A7E-53B3-A6D03B570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ep 1">
            <a:extLst>
              <a:ext uri="{FF2B5EF4-FFF2-40B4-BE49-F238E27FC236}">
                <a16:creationId xmlns:a16="http://schemas.microsoft.com/office/drawing/2014/main" id="{70CC11F4-681B-DD59-662F-70DF6329F8F6}"/>
              </a:ext>
            </a:extLst>
          </p:cNvPr>
          <p:cNvGrpSpPr>
            <a:grpSpLocks/>
          </p:cNvGrpSpPr>
          <p:nvPr/>
        </p:nvGrpSpPr>
        <p:grpSpPr bwMode="auto">
          <a:xfrm>
            <a:off x="-41275" y="-38101"/>
            <a:ext cx="12353925" cy="6896100"/>
            <a:chOff x="-41141" y="-38100"/>
            <a:chExt cx="12353927" cy="6896100"/>
          </a:xfrm>
        </p:grpSpPr>
        <p:grpSp>
          <p:nvGrpSpPr>
            <p:cNvPr id="20484" name="Groep 5">
              <a:extLst>
                <a:ext uri="{FF2B5EF4-FFF2-40B4-BE49-F238E27FC236}">
                  <a16:creationId xmlns:a16="http://schemas.microsoft.com/office/drawing/2014/main" id="{F1F16C21-C187-0966-A7FD-45867FE6B7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38100"/>
              <a:ext cx="12312786" cy="6896100"/>
              <a:chOff x="0" y="-38100"/>
              <a:chExt cx="12313404" cy="6896100"/>
            </a:xfrm>
          </p:grpSpPr>
          <p:pic>
            <p:nvPicPr>
              <p:cNvPr id="20487" name="Afbeelding 6">
                <a:extLst>
                  <a:ext uri="{FF2B5EF4-FFF2-40B4-BE49-F238E27FC236}">
                    <a16:creationId xmlns:a16="http://schemas.microsoft.com/office/drawing/2014/main" id="{0279AD13-F019-CF5E-96C0-069AA7114D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2192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88" name="Vrije vorm 7">
                <a:extLst>
                  <a:ext uri="{FF2B5EF4-FFF2-40B4-BE49-F238E27FC236}">
                    <a16:creationId xmlns:a16="http://schemas.microsoft.com/office/drawing/2014/main" id="{5B2798F6-9901-D674-5F8C-AFF6C48D3E4E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089737" y="-1365667"/>
                <a:ext cx="6896100" cy="9551234"/>
              </a:xfrm>
              <a:custGeom>
                <a:avLst/>
                <a:gdLst>
                  <a:gd name="T0" fmla="*/ 6896100 w 6896100"/>
                  <a:gd name="T1" fmla="*/ 6896100 h 9551234"/>
                  <a:gd name="T2" fmla="*/ 6896100 w 6896100"/>
                  <a:gd name="T3" fmla="*/ 9551234 h 9551234"/>
                  <a:gd name="T4" fmla="*/ 0 w 6896100"/>
                  <a:gd name="T5" fmla="*/ 9551234 h 9551234"/>
                  <a:gd name="T6" fmla="*/ 0 w 6896100"/>
                  <a:gd name="T7" fmla="*/ 0 h 95512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96100" h="9551234">
                    <a:moveTo>
                      <a:pt x="6896100" y="6896100"/>
                    </a:moveTo>
                    <a:lnTo>
                      <a:pt x="6896100" y="9551234"/>
                    </a:lnTo>
                    <a:lnTo>
                      <a:pt x="0" y="9551234"/>
                    </a:lnTo>
                    <a:lnTo>
                      <a:pt x="0" y="0"/>
                    </a:lnTo>
                    <a:lnTo>
                      <a:pt x="6896100" y="6896100"/>
                    </a:lnTo>
                    <a:close/>
                  </a:path>
                </a:pathLst>
              </a:custGeom>
              <a:solidFill>
                <a:srgbClr val="0C2074">
                  <a:alpha val="1294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pic>
          <p:nvPicPr>
            <p:cNvPr id="20485" name="Picture 4">
              <a:extLst>
                <a:ext uri="{FF2B5EF4-FFF2-40B4-BE49-F238E27FC236}">
                  <a16:creationId xmlns:a16="http://schemas.microsoft.com/office/drawing/2014/main" id="{61C700F5-C6C3-46CC-7063-7CE4359B1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4469" y="6034354"/>
              <a:ext cx="1578307" cy="62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Afbeelding 11">
              <a:extLst>
                <a:ext uri="{FF2B5EF4-FFF2-40B4-BE49-F238E27FC236}">
                  <a16:creationId xmlns:a16="http://schemas.microsoft.com/office/drawing/2014/main" id="{E2ED55DE-AB7D-2B6D-2D03-C77B046A1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06" t="-13730" r="-2" b="-2"/>
            <a:stretch>
              <a:fillRect/>
            </a:stretch>
          </p:blipFill>
          <p:spPr bwMode="auto">
            <a:xfrm>
              <a:off x="-41141" y="5925988"/>
              <a:ext cx="10365037" cy="736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el 1">
            <a:extLst>
              <a:ext uri="{FF2B5EF4-FFF2-40B4-BE49-F238E27FC236}">
                <a16:creationId xmlns:a16="http://schemas.microsoft.com/office/drawing/2014/main" id="{2B91CE68-E50F-A175-1D52-CD8C1540A81F}"/>
              </a:ext>
            </a:extLst>
          </p:cNvPr>
          <p:cNvSpPr txBox="1">
            <a:spLocks/>
          </p:cNvSpPr>
          <p:nvPr/>
        </p:nvSpPr>
        <p:spPr>
          <a:xfrm>
            <a:off x="8034657" y="263893"/>
            <a:ext cx="8555985" cy="16594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l-NL" sz="2400" dirty="0"/>
              <a:t>P.J.F. de Jonge, MD PhD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sz="2400" dirty="0"/>
              <a:t>p.dejonge@erasmusmc.nl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89459F-2261-9E88-AC64-790392B5AB41}"/>
              </a:ext>
            </a:extLst>
          </p:cNvPr>
          <p:cNvSpPr txBox="1"/>
          <p:nvPr/>
        </p:nvSpPr>
        <p:spPr>
          <a:xfrm>
            <a:off x="1463040" y="2286000"/>
            <a:ext cx="904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6467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2B53-3422-D248-302E-A6019A88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1EA17-95A1-07EC-658C-06A20236795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 err="1"/>
              <a:t>Endoscopy</a:t>
            </a:r>
            <a:r>
              <a:rPr lang="nl-NL" sz="3200" dirty="0"/>
              <a:t>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/>
              <a:t>Pregnancy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nl-NL" sz="2000" i="1" dirty="0"/>
              <a:t>Is </a:t>
            </a:r>
            <a:r>
              <a:rPr lang="nl-NL" sz="2000" i="1" dirty="0" err="1"/>
              <a:t>it</a:t>
            </a:r>
            <a:r>
              <a:rPr lang="nl-NL" sz="2000" i="1" dirty="0"/>
              <a:t> safe </a:t>
            </a:r>
            <a:r>
              <a:rPr lang="nl-NL" sz="2000" i="1" dirty="0" err="1"/>
              <a:t>to</a:t>
            </a:r>
            <a:r>
              <a:rPr lang="nl-NL" sz="2000" i="1" dirty="0"/>
              <a:t> </a:t>
            </a:r>
            <a:r>
              <a:rPr lang="nl-NL" sz="2000" i="1" dirty="0" err="1"/>
              <a:t>perform</a:t>
            </a:r>
            <a:r>
              <a:rPr lang="nl-NL" sz="2000" i="1" dirty="0"/>
              <a:t> </a:t>
            </a:r>
            <a:r>
              <a:rPr lang="nl-NL" sz="2000" i="1" dirty="0" err="1"/>
              <a:t>endoscopy</a:t>
            </a:r>
            <a:r>
              <a:rPr lang="nl-NL" sz="2000" i="1" dirty="0"/>
              <a:t> </a:t>
            </a:r>
            <a:r>
              <a:rPr lang="nl-NL" sz="2000" i="1" dirty="0" err="1"/>
              <a:t>during</a:t>
            </a:r>
            <a:r>
              <a:rPr lang="nl-NL" sz="2000" i="1" dirty="0"/>
              <a:t> </a:t>
            </a:r>
            <a:r>
              <a:rPr lang="nl-NL" sz="2000" i="1" dirty="0" err="1"/>
              <a:t>pregnancy</a:t>
            </a:r>
            <a:r>
              <a:rPr lang="nl-NL" sz="2000" i="1" dirty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nl-NL" sz="2000" b="0" dirty="0"/>
          </a:p>
          <a:p>
            <a:pPr marL="457200" indent="-457200">
              <a:buFont typeface="+mj-lt"/>
              <a:buAutoNum type="arabicPeriod"/>
            </a:pPr>
            <a:r>
              <a:rPr lang="nl-NL" sz="2000" b="0" dirty="0"/>
              <a:t>Is </a:t>
            </a:r>
            <a:r>
              <a:rPr lang="nl-NL" sz="2000" b="0" dirty="0" err="1"/>
              <a:t>there</a:t>
            </a:r>
            <a:r>
              <a:rPr lang="nl-NL" sz="2000" b="0" dirty="0"/>
              <a:t> </a:t>
            </a:r>
            <a:r>
              <a:rPr lang="nl-NL" sz="2000" b="0" dirty="0" err="1"/>
              <a:t>an</a:t>
            </a:r>
            <a:r>
              <a:rPr lang="nl-NL" sz="2000" b="0" dirty="0"/>
              <a:t> </a:t>
            </a:r>
            <a:r>
              <a:rPr lang="nl-NL" sz="2000" b="0" dirty="0" err="1"/>
              <a:t>optimal</a:t>
            </a:r>
            <a:r>
              <a:rPr lang="nl-NL" sz="2000" b="0" dirty="0"/>
              <a:t> time </a:t>
            </a:r>
            <a:r>
              <a:rPr lang="nl-NL" sz="2000" b="0" dirty="0" err="1"/>
              <a:t>window</a:t>
            </a:r>
            <a:r>
              <a:rPr lang="nl-NL" sz="2000" b="0" dirty="0"/>
              <a:t> </a:t>
            </a:r>
            <a:r>
              <a:rPr lang="nl-NL" sz="2000" b="0" dirty="0" err="1"/>
              <a:t>for</a:t>
            </a:r>
            <a:r>
              <a:rPr lang="nl-NL" sz="2000" b="0" dirty="0"/>
              <a:t> </a:t>
            </a:r>
            <a:r>
              <a:rPr lang="nl-NL" sz="2000" b="0" dirty="0" err="1"/>
              <a:t>endoscopy</a:t>
            </a:r>
            <a:r>
              <a:rPr lang="nl-NL" sz="2000" b="0" dirty="0"/>
              <a:t> </a:t>
            </a:r>
            <a:r>
              <a:rPr lang="nl-NL" sz="2000" b="0" dirty="0" err="1"/>
              <a:t>during</a:t>
            </a:r>
            <a:r>
              <a:rPr lang="nl-NL" sz="2000" b="0" dirty="0"/>
              <a:t> </a:t>
            </a:r>
            <a:r>
              <a:rPr lang="nl-NL" sz="2000" b="0" dirty="0" err="1"/>
              <a:t>pregnancy</a:t>
            </a:r>
            <a:r>
              <a:rPr lang="nl-NL" sz="2000" b="0" dirty="0"/>
              <a:t>?</a:t>
            </a:r>
            <a:endParaRPr lang="en-US" sz="2000" b="0" dirty="0"/>
          </a:p>
          <a:p>
            <a:pPr marL="457200" indent="-457200">
              <a:buFont typeface="+mj-lt"/>
              <a:buAutoNum type="arabicPeriod"/>
            </a:pPr>
            <a:endParaRPr lang="en-US" sz="2000" b="0" dirty="0"/>
          </a:p>
          <a:p>
            <a:pPr marL="457200" indent="-457200">
              <a:buFont typeface="+mj-lt"/>
              <a:buAutoNum type="arabicPeriod"/>
            </a:pPr>
            <a:r>
              <a:rPr lang="en-US" sz="2000" b="0" dirty="0"/>
              <a:t>Are there specific procedural considerations for endoscopy during pregnancy?</a:t>
            </a:r>
          </a:p>
          <a:p>
            <a:pPr marL="457200" indent="-457200">
              <a:buFont typeface="+mj-lt"/>
              <a:buAutoNum type="arabicPeriod"/>
            </a:pPr>
            <a:endParaRPr lang="en-US" sz="20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F9FC87-130D-0C45-8DFC-BFA5C4139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6925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2B53-3422-D248-302E-A6019A88B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1EA17-95A1-07EC-658C-06A202367955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 err="1"/>
              <a:t>Why</a:t>
            </a:r>
            <a:r>
              <a:rPr lang="nl-NL" sz="3200" dirty="0"/>
              <a:t> </a:t>
            </a:r>
            <a:r>
              <a:rPr lang="nl-NL" sz="3200" dirty="0" err="1"/>
              <a:t>could</a:t>
            </a:r>
            <a:r>
              <a:rPr lang="nl-NL" sz="3200" dirty="0"/>
              <a:t> </a:t>
            </a:r>
            <a:r>
              <a:rPr lang="nl-NL" sz="3200" dirty="0" err="1"/>
              <a:t>there</a:t>
            </a:r>
            <a:r>
              <a:rPr lang="nl-NL" sz="3200" dirty="0"/>
              <a:t> </a:t>
            </a:r>
            <a:r>
              <a:rPr lang="nl-NL" sz="3200" dirty="0" err="1"/>
              <a:t>be</a:t>
            </a:r>
            <a:r>
              <a:rPr lang="nl-NL" sz="3200" dirty="0"/>
              <a:t> </a:t>
            </a:r>
            <a:r>
              <a:rPr lang="nl-NL" sz="3200" dirty="0" err="1"/>
              <a:t>an</a:t>
            </a:r>
            <a:r>
              <a:rPr lang="nl-NL" sz="3200" dirty="0"/>
              <a:t> </a:t>
            </a:r>
            <a:r>
              <a:rPr lang="nl-NL" sz="3200" dirty="0" err="1"/>
              <a:t>increased</a:t>
            </a:r>
            <a:r>
              <a:rPr lang="nl-NL" sz="3200" dirty="0"/>
              <a:t> risk?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2B5210-0F96-0272-E829-178425E8156B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10515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Fetus: sensitive to maternal hypoxia and hypotension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rgbClr val="0C2074"/>
                </a:solidFill>
              </a:rPr>
              <a:t>Maternal over sedation: hypoventilation or hypotension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rgbClr val="0C2074"/>
                </a:solidFill>
              </a:rPr>
              <a:t>Maternal positioning: inferior vena cava compression by gravid uterus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rgbClr val="0C2074"/>
                </a:solidFill>
              </a:rPr>
              <a:t>Teratogenesis</a:t>
            </a:r>
            <a:r>
              <a:rPr lang="en-US" sz="1800" dirty="0">
                <a:solidFill>
                  <a:srgbClr val="0C2074"/>
                </a:solidFill>
              </a:rPr>
              <a:t> (medication or ionizing radiation exposure)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rgbClr val="0C2074"/>
                </a:solidFill>
              </a:rPr>
              <a:t>Premature birth</a:t>
            </a:r>
          </a:p>
          <a:p>
            <a:endParaRPr lang="en-US" sz="2000" b="0" dirty="0"/>
          </a:p>
          <a:p>
            <a:r>
              <a:rPr lang="en-US" sz="2000" dirty="0"/>
              <a:t>Mother: risk of aspiration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rgbClr val="0C2074"/>
                </a:solidFill>
              </a:rPr>
              <a:t>Lower LES pressure spanning </a:t>
            </a:r>
            <a:r>
              <a:rPr lang="en-US" sz="1800" b="0" dirty="0" err="1">
                <a:solidFill>
                  <a:srgbClr val="0C2074"/>
                </a:solidFill>
              </a:rPr>
              <a:t>oiv</a:t>
            </a:r>
            <a:r>
              <a:rPr lang="en-US" sz="1800" b="0" dirty="0">
                <a:solidFill>
                  <a:srgbClr val="0C2074"/>
                </a:solidFill>
              </a:rPr>
              <a:t> </a:t>
            </a:r>
            <a:r>
              <a:rPr lang="en-US" sz="1800" b="0" dirty="0" err="1">
                <a:solidFill>
                  <a:srgbClr val="0C2074"/>
                </a:solidFill>
              </a:rPr>
              <a:t>progesteron</a:t>
            </a:r>
            <a:r>
              <a:rPr lang="en-US" sz="1800" b="0" dirty="0">
                <a:solidFill>
                  <a:srgbClr val="0C2074"/>
                </a:solidFill>
              </a:rPr>
              <a:t> </a:t>
            </a:r>
            <a:r>
              <a:rPr lang="en-US" sz="1800" b="0" dirty="0" err="1">
                <a:solidFill>
                  <a:srgbClr val="0C2074"/>
                </a:solidFill>
              </a:rPr>
              <a:t>en</a:t>
            </a:r>
            <a:r>
              <a:rPr lang="en-US" sz="1800" b="0" dirty="0">
                <a:solidFill>
                  <a:srgbClr val="0C2074"/>
                </a:solidFill>
              </a:rPr>
              <a:t> </a:t>
            </a:r>
            <a:r>
              <a:rPr lang="en-US" sz="1800" b="0" dirty="0" err="1">
                <a:solidFill>
                  <a:srgbClr val="0C2074"/>
                </a:solidFill>
              </a:rPr>
              <a:t>oestrogeen</a:t>
            </a:r>
            <a:endParaRPr lang="en-US" sz="1800" b="0" dirty="0">
              <a:solidFill>
                <a:srgbClr val="0C2074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rgbClr val="0C2074"/>
                </a:solidFill>
              </a:rPr>
              <a:t>Stomach positioned more horizontally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sz="1800" b="0" dirty="0">
                <a:solidFill>
                  <a:srgbClr val="0C2074"/>
                </a:solidFill>
              </a:rPr>
              <a:t>Delayed gastric emptying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0F9FC87-130D-0C45-8DFC-BFA5C4139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4356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AE164-8B40-F758-50A9-CDB124AE7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07411-16A0-8BEE-8892-1BB744482B36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Safety of </a:t>
            </a:r>
            <a:r>
              <a:rPr lang="nl-NL" sz="3200" dirty="0" err="1"/>
              <a:t>Endoscopy</a:t>
            </a:r>
            <a:r>
              <a:rPr lang="nl-NL" sz="3200" dirty="0"/>
              <a:t> </a:t>
            </a:r>
            <a:r>
              <a:rPr lang="nl-NL" sz="3200" dirty="0" err="1"/>
              <a:t>during</a:t>
            </a:r>
            <a:r>
              <a:rPr lang="nl-NL" sz="3200" dirty="0"/>
              <a:t> </a:t>
            </a:r>
            <a:r>
              <a:rPr lang="nl-NL" sz="3200" dirty="0" err="1"/>
              <a:t>Pregnancy</a:t>
            </a:r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80CED24-2BB9-1933-A2FC-D81308666C62}"/>
              </a:ext>
            </a:extLst>
          </p:cNvPr>
          <p:cNvSpPr txBox="1"/>
          <p:nvPr/>
        </p:nvSpPr>
        <p:spPr>
          <a:xfrm>
            <a:off x="806824" y="6236284"/>
            <a:ext cx="381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/>
              <a:t>Ludvigsson</a:t>
            </a:r>
            <a:r>
              <a:rPr lang="nl-NL" sz="1400" i="1" dirty="0"/>
              <a:t> et al. </a:t>
            </a:r>
            <a:r>
              <a:rPr lang="nl-NL" sz="1400" i="1" dirty="0" err="1"/>
              <a:t>Gastroenterology</a:t>
            </a:r>
            <a:r>
              <a:rPr lang="nl-NL" sz="1400" i="1" dirty="0"/>
              <a:t> 2017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C4948B3-9232-7113-1FD3-0DD86D8458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5864"/>
          <a:stretch/>
        </p:blipFill>
        <p:spPr>
          <a:xfrm>
            <a:off x="7160816" y="1933575"/>
            <a:ext cx="3445306" cy="420091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59CBEEF-5439-78E4-37B5-5FD2D3A247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D28BDAA-74E1-516A-DE86-CA158AB1D925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642031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Swedish population-based cohort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3052 pregnancies exposed to endoscopy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2074"/>
                </a:solidFill>
              </a:rPr>
              <a:t>2025 UGI endoscopies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C2074"/>
                </a:solidFill>
              </a:rPr>
              <a:t>1109 LGI endoscopies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2074"/>
                </a:solidFill>
              </a:rPr>
              <a:t>58 ERCPs</a:t>
            </a:r>
            <a:endParaRPr lang="en-US" sz="1600" b="0" dirty="0">
              <a:solidFill>
                <a:srgbClr val="0C207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i="1" dirty="0">
              <a:solidFill>
                <a:srgbClr val="0C2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Controls: non exposed pregnancies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ARR: stillbirth, SGA and preterm birth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F20D2EB-4D5B-AD7E-4836-9556B23F95E2}"/>
              </a:ext>
            </a:extLst>
          </p:cNvPr>
          <p:cNvSpPr txBox="1"/>
          <p:nvPr/>
        </p:nvSpPr>
        <p:spPr>
          <a:xfrm>
            <a:off x="8235388" y="1892461"/>
            <a:ext cx="1985058" cy="369332"/>
          </a:xfrm>
          <a:prstGeom prst="rect">
            <a:avLst/>
          </a:prstGeom>
          <a:noFill/>
          <a:ln w="57150">
            <a:solidFill>
              <a:srgbClr val="0C20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>
                <a:solidFill>
                  <a:srgbClr val="0C2074"/>
                </a:solidFill>
              </a:rPr>
              <a:t>Stillbirth</a:t>
            </a:r>
            <a:endParaRPr lang="nl-NL" b="1" dirty="0">
              <a:solidFill>
                <a:srgbClr val="0C2074"/>
              </a:solidFill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67183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185D6-EBE9-E5B1-CECC-96C3A3970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5E505-0BA4-9367-8B65-3D446F26712D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Safety of </a:t>
            </a:r>
            <a:r>
              <a:rPr lang="nl-NL" sz="3200" dirty="0" err="1"/>
              <a:t>Endoscopy</a:t>
            </a:r>
            <a:r>
              <a:rPr lang="nl-NL" sz="3200" dirty="0"/>
              <a:t> </a:t>
            </a:r>
            <a:r>
              <a:rPr lang="nl-NL" sz="3200" dirty="0" err="1"/>
              <a:t>during</a:t>
            </a:r>
            <a:r>
              <a:rPr lang="nl-NL" sz="3200" dirty="0"/>
              <a:t> </a:t>
            </a:r>
            <a:r>
              <a:rPr lang="nl-NL" sz="3200" dirty="0" err="1"/>
              <a:t>Pregnancy</a:t>
            </a:r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1318DC0-B22E-3197-DA16-D28DA4E75EB5}"/>
              </a:ext>
            </a:extLst>
          </p:cNvPr>
          <p:cNvSpPr txBox="1"/>
          <p:nvPr/>
        </p:nvSpPr>
        <p:spPr>
          <a:xfrm>
            <a:off x="806824" y="6236284"/>
            <a:ext cx="381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/>
              <a:t>Ludvigsson</a:t>
            </a:r>
            <a:r>
              <a:rPr lang="nl-NL" sz="1400" i="1" dirty="0"/>
              <a:t> et al. </a:t>
            </a:r>
            <a:r>
              <a:rPr lang="nl-NL" sz="1400" i="1" dirty="0" err="1"/>
              <a:t>Gastroenterology</a:t>
            </a:r>
            <a:r>
              <a:rPr lang="nl-NL" sz="1400" i="1" dirty="0"/>
              <a:t> 2017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8E3B49D-6CBB-5100-2F73-6252A77442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F164C89-AC87-9944-41B5-EF6C7FA4E47B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642031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Swedish population-based cohort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3052 pregnancies exposed to endoscopy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2074"/>
                </a:solidFill>
              </a:rPr>
              <a:t>2025 UGI endoscopies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C2074"/>
                </a:solidFill>
              </a:rPr>
              <a:t>1109 LGI endoscopies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2074"/>
                </a:solidFill>
              </a:rPr>
              <a:t>58 ERCPs</a:t>
            </a:r>
            <a:endParaRPr lang="en-US" sz="1600" b="0" dirty="0">
              <a:solidFill>
                <a:srgbClr val="0C207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i="1" dirty="0">
              <a:solidFill>
                <a:srgbClr val="0C2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Controls: non exposed pregnancies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ARR: stillbirth, SGA and preterm birth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34605B4-8E99-3AB6-70EF-25BFF49546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7467"/>
          <a:stretch/>
        </p:blipFill>
        <p:spPr>
          <a:xfrm>
            <a:off x="7301238" y="2216375"/>
            <a:ext cx="3370620" cy="412512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CED1868-EF57-E75A-1035-1CF52DF7FC24}"/>
              </a:ext>
            </a:extLst>
          </p:cNvPr>
          <p:cNvSpPr txBox="1"/>
          <p:nvPr/>
        </p:nvSpPr>
        <p:spPr>
          <a:xfrm>
            <a:off x="8235388" y="1892461"/>
            <a:ext cx="1985058" cy="369332"/>
          </a:xfrm>
          <a:prstGeom prst="rect">
            <a:avLst/>
          </a:prstGeom>
          <a:noFill/>
          <a:ln w="57150">
            <a:solidFill>
              <a:srgbClr val="0C20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C2074"/>
                </a:solidFill>
              </a:rPr>
              <a:t>SGA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44461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A1F08-215E-47CB-0B6F-D57627BAE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7BDBF-EDC7-717B-919B-0CE80D283F60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Safety of </a:t>
            </a:r>
            <a:r>
              <a:rPr lang="nl-NL" sz="3200" dirty="0" err="1"/>
              <a:t>Endoscopy</a:t>
            </a:r>
            <a:r>
              <a:rPr lang="nl-NL" sz="3200" dirty="0"/>
              <a:t> </a:t>
            </a:r>
            <a:r>
              <a:rPr lang="nl-NL" sz="3200" dirty="0" err="1"/>
              <a:t>during</a:t>
            </a:r>
            <a:r>
              <a:rPr lang="nl-NL" sz="3200" dirty="0"/>
              <a:t> </a:t>
            </a:r>
            <a:r>
              <a:rPr lang="nl-NL" sz="3200" dirty="0" err="1"/>
              <a:t>Pregnancy</a:t>
            </a:r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DEC53C6-EC3C-65C4-CA1C-C8AC2A5E7179}"/>
              </a:ext>
            </a:extLst>
          </p:cNvPr>
          <p:cNvSpPr txBox="1"/>
          <p:nvPr/>
        </p:nvSpPr>
        <p:spPr>
          <a:xfrm>
            <a:off x="806824" y="6236284"/>
            <a:ext cx="381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/>
              <a:t>Ludvigsson</a:t>
            </a:r>
            <a:r>
              <a:rPr lang="nl-NL" sz="1400" i="1" dirty="0"/>
              <a:t> et al. </a:t>
            </a:r>
            <a:r>
              <a:rPr lang="nl-NL" sz="1400" i="1" dirty="0" err="1"/>
              <a:t>Gastroenterology</a:t>
            </a:r>
            <a:r>
              <a:rPr lang="nl-NL" sz="1400" i="1" dirty="0"/>
              <a:t> 2017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4E974DC-60B3-63FE-942A-CC74AD6F80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9F745CC-F033-C951-4D6E-5A731DBDAFDD}"/>
              </a:ext>
            </a:extLst>
          </p:cNvPr>
          <p:cNvSpPr txBox="1">
            <a:spLocks/>
          </p:cNvSpPr>
          <p:nvPr/>
        </p:nvSpPr>
        <p:spPr bwMode="auto">
          <a:xfrm>
            <a:off x="676442" y="1933575"/>
            <a:ext cx="642031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i="0" kern="1200">
                <a:solidFill>
                  <a:srgbClr val="0C20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Swedish population-based cohort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3052 pregnancies exposed to endoscopy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2074"/>
                </a:solidFill>
              </a:rPr>
              <a:t>2025 UGI endoscopies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C2074"/>
                </a:solidFill>
              </a:rPr>
              <a:t>1109 LGI endoscopies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2074"/>
                </a:solidFill>
              </a:rPr>
              <a:t>58 ERCPs</a:t>
            </a:r>
            <a:endParaRPr lang="en-US" sz="1600" b="0" dirty="0">
              <a:solidFill>
                <a:srgbClr val="0C207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i="1" dirty="0">
              <a:solidFill>
                <a:srgbClr val="0C2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Controls: non exposed pregnancies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ARR: stillbirth, SGA and preterm birth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B933B9E-3C19-127F-5B93-2C1C34F25D42}"/>
              </a:ext>
            </a:extLst>
          </p:cNvPr>
          <p:cNvSpPr txBox="1"/>
          <p:nvPr/>
        </p:nvSpPr>
        <p:spPr>
          <a:xfrm>
            <a:off x="8235388" y="1892461"/>
            <a:ext cx="1985058" cy="369332"/>
          </a:xfrm>
          <a:prstGeom prst="rect">
            <a:avLst/>
          </a:prstGeom>
          <a:noFill/>
          <a:ln w="57150">
            <a:solidFill>
              <a:srgbClr val="0C20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>
                <a:solidFill>
                  <a:srgbClr val="0C2074"/>
                </a:solidFill>
              </a:rPr>
              <a:t>Preterm</a:t>
            </a:r>
            <a:r>
              <a:rPr lang="nl-NL" b="1" dirty="0">
                <a:solidFill>
                  <a:srgbClr val="0C2074"/>
                </a:solidFill>
              </a:rPr>
              <a:t> </a:t>
            </a:r>
            <a:r>
              <a:rPr lang="nl-NL" b="1" dirty="0" err="1">
                <a:solidFill>
                  <a:srgbClr val="0C2074"/>
                </a:solidFill>
              </a:rPr>
              <a:t>Birth</a:t>
            </a:r>
            <a:endParaRPr lang="nl-NL" b="1" dirty="0">
              <a:solidFill>
                <a:srgbClr val="0C2074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550C05F-5D78-01E7-EA5A-8A5E524D93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7408"/>
          <a:stretch/>
        </p:blipFill>
        <p:spPr>
          <a:xfrm>
            <a:off x="7167113" y="2298146"/>
            <a:ext cx="3423723" cy="4071770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29482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F633A-9054-2F1C-E0AD-B7151DAB1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DB7A5B0-2839-04C0-82A8-9BBED3280E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042"/>
          <a:stretch/>
        </p:blipFill>
        <p:spPr>
          <a:xfrm>
            <a:off x="714227" y="2239701"/>
            <a:ext cx="10504685" cy="3825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635496-67F8-E1F0-F877-7B032D15AFEA}"/>
              </a:ext>
            </a:extLst>
          </p:cNvPr>
          <p:cNvSpPr txBox="1">
            <a:spLocks/>
          </p:cNvSpPr>
          <p:nvPr/>
        </p:nvSpPr>
        <p:spPr>
          <a:xfrm>
            <a:off x="892342" y="670635"/>
            <a:ext cx="10515600" cy="680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-150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074"/>
                </a:solidFill>
                <a:latin typeface="Arial Black" panose="020B0604020202020204" pitchFamily="34" charset="0"/>
                <a:ea typeface="Arial Black" panose="020B0604020202020204" pitchFamily="34" charset="0"/>
                <a:cs typeface="Arial Black" panose="020B0604020202020204" pitchFamily="34" charset="0"/>
              </a:defRPr>
            </a:lvl9pPr>
          </a:lstStyle>
          <a:p>
            <a:r>
              <a:rPr lang="nl-NL" sz="3200" dirty="0"/>
              <a:t>Safety of </a:t>
            </a:r>
            <a:r>
              <a:rPr lang="nl-NL" sz="3200" dirty="0" err="1"/>
              <a:t>Endoscopy</a:t>
            </a:r>
            <a:r>
              <a:rPr lang="nl-NL" sz="3200" dirty="0"/>
              <a:t> </a:t>
            </a:r>
            <a:r>
              <a:rPr lang="nl-NL" sz="3200" dirty="0" err="1"/>
              <a:t>during</a:t>
            </a:r>
            <a:r>
              <a:rPr lang="nl-NL" sz="3200" dirty="0"/>
              <a:t> </a:t>
            </a:r>
            <a:r>
              <a:rPr lang="nl-NL" sz="3200" dirty="0" err="1"/>
              <a:t>Pregnancy</a:t>
            </a:r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0B62F81-9CE6-58C9-5898-552E620A0DB2}"/>
              </a:ext>
            </a:extLst>
          </p:cNvPr>
          <p:cNvSpPr txBox="1"/>
          <p:nvPr/>
        </p:nvSpPr>
        <p:spPr>
          <a:xfrm>
            <a:off x="806824" y="6236284"/>
            <a:ext cx="3818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 err="1"/>
              <a:t>Ludvigsson</a:t>
            </a:r>
            <a:r>
              <a:rPr lang="nl-NL" sz="1400" i="1" dirty="0"/>
              <a:t> et al. </a:t>
            </a:r>
            <a:r>
              <a:rPr lang="nl-NL" sz="1400" i="1" dirty="0" err="1"/>
              <a:t>Gastroenterology</a:t>
            </a:r>
            <a:r>
              <a:rPr lang="nl-NL" sz="1400" i="1" dirty="0"/>
              <a:t> 2017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8953EA5-81A4-5E47-244D-EB9FE3052F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542" t="24653" r="4687" b="34630"/>
          <a:stretch/>
        </p:blipFill>
        <p:spPr>
          <a:xfrm>
            <a:off x="10374629" y="230188"/>
            <a:ext cx="1485900" cy="127125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A701BAA-BE88-5196-6A19-1546FAD6EC94}"/>
              </a:ext>
            </a:extLst>
          </p:cNvPr>
          <p:cNvSpPr txBox="1"/>
          <p:nvPr/>
        </p:nvSpPr>
        <p:spPr>
          <a:xfrm>
            <a:off x="5157613" y="1622329"/>
            <a:ext cx="1985058" cy="369332"/>
          </a:xfrm>
          <a:prstGeom prst="rect">
            <a:avLst/>
          </a:prstGeom>
          <a:noFill/>
          <a:ln w="57150">
            <a:solidFill>
              <a:srgbClr val="0C207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>
                <a:solidFill>
                  <a:srgbClr val="0C2074"/>
                </a:solidFill>
              </a:rPr>
              <a:t>Preterm</a:t>
            </a:r>
            <a:r>
              <a:rPr lang="nl-NL" b="1" dirty="0">
                <a:solidFill>
                  <a:srgbClr val="0C2074"/>
                </a:solidFill>
              </a:rPr>
              <a:t> </a:t>
            </a:r>
            <a:r>
              <a:rPr lang="nl-NL" b="1" dirty="0" err="1">
                <a:solidFill>
                  <a:srgbClr val="0C2074"/>
                </a:solidFill>
              </a:rPr>
              <a:t>Birth</a:t>
            </a:r>
            <a:endParaRPr lang="nl-NL" b="1" dirty="0">
              <a:solidFill>
                <a:srgbClr val="0C2074"/>
              </a:solidFill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736408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A190317_Erasmus MC Bedrijfspresentatie 15nov" id="{2DD2DD8F-3AE1-074E-836C-1DE8AE280910}" vid="{94CA0FB4-C30D-A947-829B-7D66DD7D08D9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RA190317_Erasmus MC Bedrijfspresentatie 15nov" id="{2DD2DD8F-3AE1-074E-836C-1DE8AE280910}" vid="{4BFCFDC1-319B-CA43-86DF-276B5C14EE67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15.xml><?xml version="1.0" encoding="utf-8"?>
<TemplafyFormConfiguration><![CDATA[{"formFields":[],"formDataEntries":[]}]]></TemplafyFormConfiguration>
</file>

<file path=customXml/item16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17.xml><?xml version="1.0" encoding="utf-8"?>
<TemplafySlideFormConfiguration><![CDATA[{"formFields":[],"formDataEntries":[]}]]></TemplafySlideForm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FormConfiguration><![CDATA[{"formFields":[],"formDataEntries":[]}]]></TemplafySlideFormConfiguration>
</file>

<file path=customXml/item22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23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24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25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FormConfiguration><![CDATA[{"formFields":[],"formDataEntries":[]}]]></TemplafySlideForm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36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39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4.xml><?xml version="1.0" encoding="utf-8"?>
<TemplafySlideTemplateConfiguration><![CDATA[{"slideVersion":1,"isValidatorEnabled":false,"isLocked":false,"elementsMetadata":[],"slideId":"637913120048446991","enableDocumentContentUpdater":false,"version":"2.0"}]]></TemplafySlideTemplateConfiguration>
</file>

<file path=customXml/item40.xml><?xml version="1.0" encoding="utf-8"?>
<TemplafyTemplateConfiguration><![CDATA[{"elementsMetadata":[],"transformationConfigurations":[],"templateName":"Corporate bedrijfspresentatie Nederlands (juni 2022)","templateDescription":"","enableDocumentContentUpdater":false,"version":"2.0"}]]></TemplafyTemplateConfiguration>
</file>

<file path=customXml/item41.xml><?xml version="1.0" encoding="utf-8"?>
<TemplafySlideFormConfiguration><![CDATA[{"formFields":[],"formDataEntries":[]}]]></TemplafySlideFormConfiguration>
</file>

<file path=customXml/item4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3AEE075B114C4887087DB3E8F9B55F" ma:contentTypeVersion="12" ma:contentTypeDescription="Een nieuw document maken." ma:contentTypeScope="" ma:versionID="ea6cc24fc5505371f9788ebbf4d98df5">
  <xsd:schema xmlns:xsd="http://www.w3.org/2001/XMLSchema" xmlns:xs="http://www.w3.org/2001/XMLSchema" xmlns:p="http://schemas.microsoft.com/office/2006/metadata/properties" xmlns:ns2="85cbf34a-dfb4-420a-bb1b-4bc96c9b951a" xmlns:ns3="d45c63aa-09b5-4749-8f1a-326fb99f9e68" targetNamespace="http://schemas.microsoft.com/office/2006/metadata/properties" ma:root="true" ma:fieldsID="c77fa58722d7bbf683de266b5a064ea4" ns2:_="" ns3:_="">
    <xsd:import namespace="85cbf34a-dfb4-420a-bb1b-4bc96c9b951a"/>
    <xsd:import namespace="d45c63aa-09b5-4749-8f1a-326fb99f9e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bf34a-dfb4-420a-bb1b-4bc96c9b95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5c63aa-09b5-4749-8f1a-326fb99f9e6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3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44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45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46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47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48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49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50.xml><?xml version="1.0" encoding="utf-8"?>
<TemplafySlideFormConfiguration><![CDATA[{"formFields":[],"formDataEntries":[]}]]></TemplafySlideFormConfiguration>
</file>

<file path=customXml/item51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52.xml><?xml version="1.0" encoding="utf-8"?>
<TemplafySlideFormConfiguration><![CDATA[{"formFields":[],"formDataEntries":[]}]]></TemplafySlideFormConfiguration>
</file>

<file path=customXml/item53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54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55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56.xml><?xml version="1.0" encoding="utf-8"?>
<TemplafySlideFormConfiguration><![CDATA[{"formFields":[],"formDataEntries":[]}]]></TemplafySlideFormConfiguration>
</file>

<file path=customXml/item57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58.xml><?xml version="1.0" encoding="utf-8"?>
<TemplafySlideFormConfiguration><![CDATA[{"formFields":[],"formDataEntries":[]}]]></TemplafySlideFormConfiguration>
</file>

<file path=customXml/item59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60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61.xml><?xml version="1.0" encoding="utf-8"?>
<TemplafySlideFormConfiguration><![CDATA[{"formFields":[],"formDataEntries":[]}]]></TemplafySlideFormConfiguration>
</file>

<file path=customXml/item62.xml><?xml version="1.0" encoding="utf-8"?>
<TemplafySlideFormConfiguration><![CDATA[{"formFields":[],"formDataEntries":[]}]]></TemplafySlideFormConfiguration>
</file>

<file path=customXml/item63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64.xml><?xml version="1.0" encoding="utf-8"?>
<TemplafySlideFormConfiguration><![CDATA[{"formFields":[],"formDataEntries":[]}]]></TemplafySlideFormConfiguration>
</file>

<file path=customXml/item65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66.xml><?xml version="1.0" encoding="utf-8"?>
<TemplafySlideFormConfiguration><![CDATA[{"formFields":[],"formDataEntries":[]}]]></TemplafySlideFormConfiguration>
</file>

<file path=customXml/item67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68.xml><?xml version="1.0" encoding="utf-8"?>
<TemplafySlideFormConfiguration><![CDATA[{"formFields":[],"formDataEntries":[]}]]></TemplafySlideFormConfiguration>
</file>

<file path=customXml/item69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70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71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72.xml><?xml version="1.0" encoding="utf-8"?>
<TemplafySlideFormConfiguration><![CDATA[{"formFields":[],"formDataEntries":[]}]]></TemplafySlideFormConfiguration>
</file>

<file path=customXml/item73.xml><?xml version="1.0" encoding="utf-8"?>
<TemplafySlideTemplateConfiguration><![CDATA[{"slideVersion":1,"isValidatorEnabled":false,"isLocked":false,"elementsMetadata":[],"slideId":"637913120048497704","enableDocumentContentUpdater":false,"version":"2.0"}]]></TemplafySlideTemplateConfiguration>
</file>

<file path=customXml/item74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slideVersion":1,"isValidatorEnabled":false,"isLocked":false,"elementsMetadata":[],"slideId":"637913120048383083","enableDocumentContentUpdater":fals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20EEB789-7B9F-43A9-8227-6E10877F6A3E}">
  <ds:schemaRefs/>
</ds:datastoreItem>
</file>

<file path=customXml/itemProps10.xml><?xml version="1.0" encoding="utf-8"?>
<ds:datastoreItem xmlns:ds="http://schemas.openxmlformats.org/officeDocument/2006/customXml" ds:itemID="{B3DD47DF-D318-48F0-9F72-2CC7BB8FCB4E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FDBB2421-F82B-4B68-AD5F-5212BD59B0E8}">
  <ds:schemaRefs/>
</ds:datastoreItem>
</file>

<file path=customXml/itemProps12.xml><?xml version="1.0" encoding="utf-8"?>
<ds:datastoreItem xmlns:ds="http://schemas.openxmlformats.org/officeDocument/2006/customXml" ds:itemID="{C1CE3700-65DC-414C-B762-C11F1068C21F}">
  <ds:schemaRefs/>
</ds:datastoreItem>
</file>

<file path=customXml/itemProps13.xml><?xml version="1.0" encoding="utf-8"?>
<ds:datastoreItem xmlns:ds="http://schemas.openxmlformats.org/officeDocument/2006/customXml" ds:itemID="{A08BD498-1E88-40E8-B5F6-267A3680E25F}">
  <ds:schemaRefs/>
</ds:datastoreItem>
</file>

<file path=customXml/itemProps14.xml><?xml version="1.0" encoding="utf-8"?>
<ds:datastoreItem xmlns:ds="http://schemas.openxmlformats.org/officeDocument/2006/customXml" ds:itemID="{65CF501B-A27A-4B6C-A401-1A56571DFAEB}">
  <ds:schemaRefs/>
</ds:datastoreItem>
</file>

<file path=customXml/itemProps15.xml><?xml version="1.0" encoding="utf-8"?>
<ds:datastoreItem xmlns:ds="http://schemas.openxmlformats.org/officeDocument/2006/customXml" ds:itemID="{F31E435B-A53E-44A0-8FD9-8CD7742225C2}">
  <ds:schemaRefs/>
</ds:datastoreItem>
</file>

<file path=customXml/itemProps16.xml><?xml version="1.0" encoding="utf-8"?>
<ds:datastoreItem xmlns:ds="http://schemas.openxmlformats.org/officeDocument/2006/customXml" ds:itemID="{91C73C10-C2B1-4A1B-A41C-B541FFFC011B}">
  <ds:schemaRefs/>
</ds:datastoreItem>
</file>

<file path=customXml/itemProps17.xml><?xml version="1.0" encoding="utf-8"?>
<ds:datastoreItem xmlns:ds="http://schemas.openxmlformats.org/officeDocument/2006/customXml" ds:itemID="{7DE53B38-0D44-4048-B650-87130DAFB293}">
  <ds:schemaRefs/>
</ds:datastoreItem>
</file>

<file path=customXml/itemProps18.xml><?xml version="1.0" encoding="utf-8"?>
<ds:datastoreItem xmlns:ds="http://schemas.openxmlformats.org/officeDocument/2006/customXml" ds:itemID="{DADAA1A5-EF0F-4231-B05D-21FB6B333136}">
  <ds:schemaRefs/>
</ds:datastoreItem>
</file>

<file path=customXml/itemProps19.xml><?xml version="1.0" encoding="utf-8"?>
<ds:datastoreItem xmlns:ds="http://schemas.openxmlformats.org/officeDocument/2006/customXml" ds:itemID="{089F8507-8BC5-40A8-A28A-608AF42ED119}">
  <ds:schemaRefs/>
</ds:datastoreItem>
</file>

<file path=customXml/itemProps2.xml><?xml version="1.0" encoding="utf-8"?>
<ds:datastoreItem xmlns:ds="http://schemas.openxmlformats.org/officeDocument/2006/customXml" ds:itemID="{E76E4BCC-AA42-4868-A5E9-97976A331168}">
  <ds:schemaRefs/>
</ds:datastoreItem>
</file>

<file path=customXml/itemProps20.xml><?xml version="1.0" encoding="utf-8"?>
<ds:datastoreItem xmlns:ds="http://schemas.openxmlformats.org/officeDocument/2006/customXml" ds:itemID="{77F2399A-3D0C-4631-BADF-BD504D7852EC}">
  <ds:schemaRefs/>
</ds:datastoreItem>
</file>

<file path=customXml/itemProps21.xml><?xml version="1.0" encoding="utf-8"?>
<ds:datastoreItem xmlns:ds="http://schemas.openxmlformats.org/officeDocument/2006/customXml" ds:itemID="{5F531EC9-D98B-4252-8AB2-771050DF662C}">
  <ds:schemaRefs/>
</ds:datastoreItem>
</file>

<file path=customXml/itemProps22.xml><?xml version="1.0" encoding="utf-8"?>
<ds:datastoreItem xmlns:ds="http://schemas.openxmlformats.org/officeDocument/2006/customXml" ds:itemID="{B00015A4-7011-4A83-B8DF-2CA96A248482}">
  <ds:schemaRefs/>
</ds:datastoreItem>
</file>

<file path=customXml/itemProps23.xml><?xml version="1.0" encoding="utf-8"?>
<ds:datastoreItem xmlns:ds="http://schemas.openxmlformats.org/officeDocument/2006/customXml" ds:itemID="{5BCF2B22-C282-4AFD-A425-F2D0FE10CFBC}">
  <ds:schemaRefs/>
</ds:datastoreItem>
</file>

<file path=customXml/itemProps24.xml><?xml version="1.0" encoding="utf-8"?>
<ds:datastoreItem xmlns:ds="http://schemas.openxmlformats.org/officeDocument/2006/customXml" ds:itemID="{4BDB7B57-2275-4D0F-B431-7C5F3F34E599}">
  <ds:schemaRefs/>
</ds:datastoreItem>
</file>

<file path=customXml/itemProps25.xml><?xml version="1.0" encoding="utf-8"?>
<ds:datastoreItem xmlns:ds="http://schemas.openxmlformats.org/officeDocument/2006/customXml" ds:itemID="{86208A0F-5F51-4658-B0DB-526A316B837C}">
  <ds:schemaRefs/>
</ds:datastoreItem>
</file>

<file path=customXml/itemProps26.xml><?xml version="1.0" encoding="utf-8"?>
<ds:datastoreItem xmlns:ds="http://schemas.openxmlformats.org/officeDocument/2006/customXml" ds:itemID="{94CBA05A-0626-4E0A-A89B-6A6189C23392}">
  <ds:schemaRefs/>
</ds:datastoreItem>
</file>

<file path=customXml/itemProps27.xml><?xml version="1.0" encoding="utf-8"?>
<ds:datastoreItem xmlns:ds="http://schemas.openxmlformats.org/officeDocument/2006/customXml" ds:itemID="{8AAA11AA-F764-46EB-9554-CF8A699C8941}">
  <ds:schemaRefs/>
</ds:datastoreItem>
</file>

<file path=customXml/itemProps28.xml><?xml version="1.0" encoding="utf-8"?>
<ds:datastoreItem xmlns:ds="http://schemas.openxmlformats.org/officeDocument/2006/customXml" ds:itemID="{0A406633-15DA-4B65-8235-872DF3D2715D}">
  <ds:schemaRefs/>
</ds:datastoreItem>
</file>

<file path=customXml/itemProps29.xml><?xml version="1.0" encoding="utf-8"?>
<ds:datastoreItem xmlns:ds="http://schemas.openxmlformats.org/officeDocument/2006/customXml" ds:itemID="{C5ACD14D-4F23-4F50-9678-141934D495E2}">
  <ds:schemaRefs/>
</ds:datastoreItem>
</file>

<file path=customXml/itemProps3.xml><?xml version="1.0" encoding="utf-8"?>
<ds:datastoreItem xmlns:ds="http://schemas.openxmlformats.org/officeDocument/2006/customXml" ds:itemID="{A40ABEA1-17BA-46F8-9A21-70E636AE4AEF}">
  <ds:schemaRefs/>
</ds:datastoreItem>
</file>

<file path=customXml/itemProps30.xml><?xml version="1.0" encoding="utf-8"?>
<ds:datastoreItem xmlns:ds="http://schemas.openxmlformats.org/officeDocument/2006/customXml" ds:itemID="{506580A5-CDA2-4D28-A3A3-B765BEC7BFB8}">
  <ds:schemaRefs/>
</ds:datastoreItem>
</file>

<file path=customXml/itemProps31.xml><?xml version="1.0" encoding="utf-8"?>
<ds:datastoreItem xmlns:ds="http://schemas.openxmlformats.org/officeDocument/2006/customXml" ds:itemID="{4E09ED5A-0AC1-42A0-9D24-31366A1F103A}">
  <ds:schemaRefs/>
</ds:datastoreItem>
</file>

<file path=customXml/itemProps32.xml><?xml version="1.0" encoding="utf-8"?>
<ds:datastoreItem xmlns:ds="http://schemas.openxmlformats.org/officeDocument/2006/customXml" ds:itemID="{09CF3F8F-CFED-4520-B395-2DAA5439D311}">
  <ds:schemaRefs/>
</ds:datastoreItem>
</file>

<file path=customXml/itemProps33.xml><?xml version="1.0" encoding="utf-8"?>
<ds:datastoreItem xmlns:ds="http://schemas.openxmlformats.org/officeDocument/2006/customXml" ds:itemID="{07A2E174-97A6-4AB5-BB33-DB3D33724CE1}">
  <ds:schemaRefs/>
</ds:datastoreItem>
</file>

<file path=customXml/itemProps34.xml><?xml version="1.0" encoding="utf-8"?>
<ds:datastoreItem xmlns:ds="http://schemas.openxmlformats.org/officeDocument/2006/customXml" ds:itemID="{D24C0244-6300-4909-8D4C-8A194F7B978E}">
  <ds:schemaRefs/>
</ds:datastoreItem>
</file>

<file path=customXml/itemProps35.xml><?xml version="1.0" encoding="utf-8"?>
<ds:datastoreItem xmlns:ds="http://schemas.openxmlformats.org/officeDocument/2006/customXml" ds:itemID="{9FA4A030-C827-4D1B-BAE6-94887E413088}">
  <ds:schemaRefs/>
</ds:datastoreItem>
</file>

<file path=customXml/itemProps36.xml><?xml version="1.0" encoding="utf-8"?>
<ds:datastoreItem xmlns:ds="http://schemas.openxmlformats.org/officeDocument/2006/customXml" ds:itemID="{FEF7D6D5-27B4-4DB4-B636-E29F02222215}">
  <ds:schemaRefs/>
</ds:datastoreItem>
</file>

<file path=customXml/itemProps37.xml><?xml version="1.0" encoding="utf-8"?>
<ds:datastoreItem xmlns:ds="http://schemas.openxmlformats.org/officeDocument/2006/customXml" ds:itemID="{E6A8AEB5-8EC5-48E7-995C-23B505A44B48}">
  <ds:schemaRefs/>
</ds:datastoreItem>
</file>

<file path=customXml/itemProps38.xml><?xml version="1.0" encoding="utf-8"?>
<ds:datastoreItem xmlns:ds="http://schemas.openxmlformats.org/officeDocument/2006/customXml" ds:itemID="{48B6933F-8E97-4C3B-B7B2-82361CF9CA03}">
  <ds:schemaRefs/>
</ds:datastoreItem>
</file>

<file path=customXml/itemProps39.xml><?xml version="1.0" encoding="utf-8"?>
<ds:datastoreItem xmlns:ds="http://schemas.openxmlformats.org/officeDocument/2006/customXml" ds:itemID="{38BC2D52-2F17-4030-B009-E6500D483FF7}">
  <ds:schemaRefs/>
</ds:datastoreItem>
</file>

<file path=customXml/itemProps4.xml><?xml version="1.0" encoding="utf-8"?>
<ds:datastoreItem xmlns:ds="http://schemas.openxmlformats.org/officeDocument/2006/customXml" ds:itemID="{3964DF73-3832-42BF-BD2E-F12FD32E71E1}">
  <ds:schemaRefs/>
</ds:datastoreItem>
</file>

<file path=customXml/itemProps40.xml><?xml version="1.0" encoding="utf-8"?>
<ds:datastoreItem xmlns:ds="http://schemas.openxmlformats.org/officeDocument/2006/customXml" ds:itemID="{CBB2C90E-1C41-4F0F-8700-8B577784FC10}">
  <ds:schemaRefs/>
</ds:datastoreItem>
</file>

<file path=customXml/itemProps41.xml><?xml version="1.0" encoding="utf-8"?>
<ds:datastoreItem xmlns:ds="http://schemas.openxmlformats.org/officeDocument/2006/customXml" ds:itemID="{3AF29854-1AD7-4CD4-A1A0-1FAF59BC0F78}">
  <ds:schemaRefs/>
</ds:datastoreItem>
</file>

<file path=customXml/itemProps42.xml><?xml version="1.0" encoding="utf-8"?>
<ds:datastoreItem xmlns:ds="http://schemas.openxmlformats.org/officeDocument/2006/customXml" ds:itemID="{B735270B-0A00-4C68-A860-65636C5D14D0}">
  <ds:schemaRefs>
    <ds:schemaRef ds:uri="85cbf34a-dfb4-420a-bb1b-4bc96c9b951a"/>
    <ds:schemaRef ds:uri="d45c63aa-09b5-4749-8f1a-326fb99f9e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FFA7BD9D-7B2F-4EE1-9704-5DA4040F32F0}">
  <ds:schemaRefs/>
</ds:datastoreItem>
</file>

<file path=customXml/itemProps44.xml><?xml version="1.0" encoding="utf-8"?>
<ds:datastoreItem xmlns:ds="http://schemas.openxmlformats.org/officeDocument/2006/customXml" ds:itemID="{E1EF4EB4-0A3D-45FB-9B8C-5CE4C8DF3AF4}">
  <ds:schemaRefs/>
</ds:datastoreItem>
</file>

<file path=customXml/itemProps45.xml><?xml version="1.0" encoding="utf-8"?>
<ds:datastoreItem xmlns:ds="http://schemas.openxmlformats.org/officeDocument/2006/customXml" ds:itemID="{434DFA83-98DC-42A1-BE9B-26065ED6BE7F}">
  <ds:schemaRefs/>
</ds:datastoreItem>
</file>

<file path=customXml/itemProps46.xml><?xml version="1.0" encoding="utf-8"?>
<ds:datastoreItem xmlns:ds="http://schemas.openxmlformats.org/officeDocument/2006/customXml" ds:itemID="{1B637609-0E9C-4A33-B7EA-5102D1ADC1F5}">
  <ds:schemaRefs/>
</ds:datastoreItem>
</file>

<file path=customXml/itemProps47.xml><?xml version="1.0" encoding="utf-8"?>
<ds:datastoreItem xmlns:ds="http://schemas.openxmlformats.org/officeDocument/2006/customXml" ds:itemID="{BC60F747-7284-4073-9358-940980C93B2E}">
  <ds:schemaRefs/>
</ds:datastoreItem>
</file>

<file path=customXml/itemProps48.xml><?xml version="1.0" encoding="utf-8"?>
<ds:datastoreItem xmlns:ds="http://schemas.openxmlformats.org/officeDocument/2006/customXml" ds:itemID="{91542210-AE77-4C8B-BB5F-3E9ADA726B23}">
  <ds:schemaRefs/>
</ds:datastoreItem>
</file>

<file path=customXml/itemProps49.xml><?xml version="1.0" encoding="utf-8"?>
<ds:datastoreItem xmlns:ds="http://schemas.openxmlformats.org/officeDocument/2006/customXml" ds:itemID="{E46B44E1-4B60-4C6E-8AFC-827390308C99}">
  <ds:schemaRefs/>
</ds:datastoreItem>
</file>

<file path=customXml/itemProps5.xml><?xml version="1.0" encoding="utf-8"?>
<ds:datastoreItem xmlns:ds="http://schemas.openxmlformats.org/officeDocument/2006/customXml" ds:itemID="{B680C566-59AA-4826-8292-5587B0F9FB79}">
  <ds:schemaRefs/>
</ds:datastoreItem>
</file>

<file path=customXml/itemProps50.xml><?xml version="1.0" encoding="utf-8"?>
<ds:datastoreItem xmlns:ds="http://schemas.openxmlformats.org/officeDocument/2006/customXml" ds:itemID="{E82A4FC2-4605-43E5-997A-4BF3C5F5C864}">
  <ds:schemaRefs/>
</ds:datastoreItem>
</file>

<file path=customXml/itemProps51.xml><?xml version="1.0" encoding="utf-8"?>
<ds:datastoreItem xmlns:ds="http://schemas.openxmlformats.org/officeDocument/2006/customXml" ds:itemID="{A4DA2445-9A31-4297-B202-C06FCE32D998}">
  <ds:schemaRefs/>
</ds:datastoreItem>
</file>

<file path=customXml/itemProps52.xml><?xml version="1.0" encoding="utf-8"?>
<ds:datastoreItem xmlns:ds="http://schemas.openxmlformats.org/officeDocument/2006/customXml" ds:itemID="{98989413-0C42-4D70-B7AF-9CA9D6F57796}">
  <ds:schemaRefs/>
</ds:datastoreItem>
</file>

<file path=customXml/itemProps53.xml><?xml version="1.0" encoding="utf-8"?>
<ds:datastoreItem xmlns:ds="http://schemas.openxmlformats.org/officeDocument/2006/customXml" ds:itemID="{86445BED-07EA-41F6-AEC8-8C76D4A44B76}">
  <ds:schemaRefs/>
</ds:datastoreItem>
</file>

<file path=customXml/itemProps54.xml><?xml version="1.0" encoding="utf-8"?>
<ds:datastoreItem xmlns:ds="http://schemas.openxmlformats.org/officeDocument/2006/customXml" ds:itemID="{232158D9-3219-4EFB-B25D-A567825AA173}">
  <ds:schemaRefs/>
</ds:datastoreItem>
</file>

<file path=customXml/itemProps55.xml><?xml version="1.0" encoding="utf-8"?>
<ds:datastoreItem xmlns:ds="http://schemas.openxmlformats.org/officeDocument/2006/customXml" ds:itemID="{0523F0EB-31C7-4FDB-8E64-A1BD7DA0F33B}">
  <ds:schemaRefs/>
</ds:datastoreItem>
</file>

<file path=customXml/itemProps56.xml><?xml version="1.0" encoding="utf-8"?>
<ds:datastoreItem xmlns:ds="http://schemas.openxmlformats.org/officeDocument/2006/customXml" ds:itemID="{88494DED-658A-45E1-871E-D00D3DCDEA01}">
  <ds:schemaRefs/>
</ds:datastoreItem>
</file>

<file path=customXml/itemProps57.xml><?xml version="1.0" encoding="utf-8"?>
<ds:datastoreItem xmlns:ds="http://schemas.openxmlformats.org/officeDocument/2006/customXml" ds:itemID="{513C8645-6BBF-4B2A-9579-E7010207A5AA}">
  <ds:schemaRefs/>
</ds:datastoreItem>
</file>

<file path=customXml/itemProps58.xml><?xml version="1.0" encoding="utf-8"?>
<ds:datastoreItem xmlns:ds="http://schemas.openxmlformats.org/officeDocument/2006/customXml" ds:itemID="{AF104AF7-42B0-44D7-B9E3-116B6311EDAA}">
  <ds:schemaRefs/>
</ds:datastoreItem>
</file>

<file path=customXml/itemProps59.xml><?xml version="1.0" encoding="utf-8"?>
<ds:datastoreItem xmlns:ds="http://schemas.openxmlformats.org/officeDocument/2006/customXml" ds:itemID="{98C5D32A-2EB5-4803-ADF8-135D23E67CE5}">
  <ds:schemaRefs/>
</ds:datastoreItem>
</file>

<file path=customXml/itemProps6.xml><?xml version="1.0" encoding="utf-8"?>
<ds:datastoreItem xmlns:ds="http://schemas.openxmlformats.org/officeDocument/2006/customXml" ds:itemID="{AFF8856B-4CED-43A9-9FB3-DE4663D20D0A}">
  <ds:schemaRefs/>
</ds:datastoreItem>
</file>

<file path=customXml/itemProps60.xml><?xml version="1.0" encoding="utf-8"?>
<ds:datastoreItem xmlns:ds="http://schemas.openxmlformats.org/officeDocument/2006/customXml" ds:itemID="{D1620316-EE20-4512-824F-E9E8286F9C37}">
  <ds:schemaRefs/>
</ds:datastoreItem>
</file>

<file path=customXml/itemProps61.xml><?xml version="1.0" encoding="utf-8"?>
<ds:datastoreItem xmlns:ds="http://schemas.openxmlformats.org/officeDocument/2006/customXml" ds:itemID="{4A300BE7-72A4-44A2-9174-2C63ADE5E8DF}">
  <ds:schemaRefs/>
</ds:datastoreItem>
</file>

<file path=customXml/itemProps62.xml><?xml version="1.0" encoding="utf-8"?>
<ds:datastoreItem xmlns:ds="http://schemas.openxmlformats.org/officeDocument/2006/customXml" ds:itemID="{BD27E210-65DA-487E-83B0-AF77E8FCB055}">
  <ds:schemaRefs/>
</ds:datastoreItem>
</file>

<file path=customXml/itemProps63.xml><?xml version="1.0" encoding="utf-8"?>
<ds:datastoreItem xmlns:ds="http://schemas.openxmlformats.org/officeDocument/2006/customXml" ds:itemID="{B77710B2-3752-4900-A81C-7B696224D9F8}">
  <ds:schemaRefs/>
</ds:datastoreItem>
</file>

<file path=customXml/itemProps64.xml><?xml version="1.0" encoding="utf-8"?>
<ds:datastoreItem xmlns:ds="http://schemas.openxmlformats.org/officeDocument/2006/customXml" ds:itemID="{8A0509A4-5174-45B5-8B2F-FFB0525497C9}">
  <ds:schemaRefs/>
</ds:datastoreItem>
</file>

<file path=customXml/itemProps65.xml><?xml version="1.0" encoding="utf-8"?>
<ds:datastoreItem xmlns:ds="http://schemas.openxmlformats.org/officeDocument/2006/customXml" ds:itemID="{5FAD132A-B548-4EEA-8512-0E2F9F81EBBA}">
  <ds:schemaRefs/>
</ds:datastoreItem>
</file>

<file path=customXml/itemProps66.xml><?xml version="1.0" encoding="utf-8"?>
<ds:datastoreItem xmlns:ds="http://schemas.openxmlformats.org/officeDocument/2006/customXml" ds:itemID="{0AA0E6A1-ECAF-481E-A88B-31BA1F278C03}">
  <ds:schemaRefs/>
</ds:datastoreItem>
</file>

<file path=customXml/itemProps67.xml><?xml version="1.0" encoding="utf-8"?>
<ds:datastoreItem xmlns:ds="http://schemas.openxmlformats.org/officeDocument/2006/customXml" ds:itemID="{8A273182-DD45-4578-AD21-237D4565EF37}">
  <ds:schemaRefs/>
</ds:datastoreItem>
</file>

<file path=customXml/itemProps68.xml><?xml version="1.0" encoding="utf-8"?>
<ds:datastoreItem xmlns:ds="http://schemas.openxmlformats.org/officeDocument/2006/customXml" ds:itemID="{AC736D74-4043-4D25-8D63-00A06D6BA7A7}">
  <ds:schemaRefs/>
</ds:datastoreItem>
</file>

<file path=customXml/itemProps69.xml><?xml version="1.0" encoding="utf-8"?>
<ds:datastoreItem xmlns:ds="http://schemas.openxmlformats.org/officeDocument/2006/customXml" ds:itemID="{EE903D93-DF66-47AE-8760-E003024B119D}">
  <ds:schemaRefs/>
</ds:datastoreItem>
</file>

<file path=customXml/itemProps7.xml><?xml version="1.0" encoding="utf-8"?>
<ds:datastoreItem xmlns:ds="http://schemas.openxmlformats.org/officeDocument/2006/customXml" ds:itemID="{6BD8607C-79E8-4986-AF86-CA457916DBE6}">
  <ds:schemaRefs/>
</ds:datastoreItem>
</file>

<file path=customXml/itemProps70.xml><?xml version="1.0" encoding="utf-8"?>
<ds:datastoreItem xmlns:ds="http://schemas.openxmlformats.org/officeDocument/2006/customXml" ds:itemID="{7B5FCE20-8373-48B1-B73F-7BD7CFACF95C}">
  <ds:schemaRefs/>
</ds:datastoreItem>
</file>

<file path=customXml/itemProps71.xml><?xml version="1.0" encoding="utf-8"?>
<ds:datastoreItem xmlns:ds="http://schemas.openxmlformats.org/officeDocument/2006/customXml" ds:itemID="{DFE5E2E9-F9BE-470E-88A7-0F1BD6965DAE}">
  <ds:schemaRefs/>
</ds:datastoreItem>
</file>

<file path=customXml/itemProps72.xml><?xml version="1.0" encoding="utf-8"?>
<ds:datastoreItem xmlns:ds="http://schemas.openxmlformats.org/officeDocument/2006/customXml" ds:itemID="{8E6896D8-BD54-43F5-B015-16D9FB392B33}">
  <ds:schemaRefs/>
</ds:datastoreItem>
</file>

<file path=customXml/itemProps73.xml><?xml version="1.0" encoding="utf-8"?>
<ds:datastoreItem xmlns:ds="http://schemas.openxmlformats.org/officeDocument/2006/customXml" ds:itemID="{7B47D619-F7BE-4B12-B496-27B2D1E6F8E1}">
  <ds:schemaRefs/>
</ds:datastoreItem>
</file>

<file path=customXml/itemProps74.xml><?xml version="1.0" encoding="utf-8"?>
<ds:datastoreItem xmlns:ds="http://schemas.openxmlformats.org/officeDocument/2006/customXml" ds:itemID="{B198A6D5-D83D-4E16-8091-F03DA82FF045}">
  <ds:schemaRefs/>
</ds:datastoreItem>
</file>

<file path=customXml/itemProps8.xml><?xml version="1.0" encoding="utf-8"?>
<ds:datastoreItem xmlns:ds="http://schemas.openxmlformats.org/officeDocument/2006/customXml" ds:itemID="{98CC9804-2521-4231-AB07-BF2F8006D674}">
  <ds:schemaRefs/>
</ds:datastoreItem>
</file>

<file path=customXml/itemProps9.xml><?xml version="1.0" encoding="utf-8"?>
<ds:datastoreItem xmlns:ds="http://schemas.openxmlformats.org/officeDocument/2006/customXml" ds:itemID="{C2F219AB-7A1C-443E-BCC8-6EE6BBE628DB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ERA190317_Erasmus MC Bedrijfspresentatie 14nov</Template>
  <TotalTime>4933</TotalTime>
  <Words>1375</Words>
  <Application>Microsoft Office PowerPoint</Application>
  <PresentationFormat>Breedbeeld</PresentationFormat>
  <Paragraphs>334</Paragraphs>
  <Slides>33</Slides>
  <Notes>33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P. van Rikxoort</dc:creator>
  <cp:lastModifiedBy>gebruiker</cp:lastModifiedBy>
  <cp:revision>143</cp:revision>
  <dcterms:created xsi:type="dcterms:W3CDTF">2022-09-12T14:47:00Z</dcterms:created>
  <dcterms:modified xsi:type="dcterms:W3CDTF">2024-03-19T12:09:52Z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2022-06-20T08:53:25</vt:lpwstr>
  </property>
  <property fmtid="{D5CDD505-2E9C-101B-9397-08002B2CF9AE}" pid="3" name="TemplafyTenantId">
    <vt:lpwstr>erasmusmc</vt:lpwstr>
  </property>
  <property fmtid="{D5CDD505-2E9C-101B-9397-08002B2CF9AE}" pid="4" name="TemplafyTemplateId">
    <vt:lpwstr>637913120043180590</vt:lpwstr>
  </property>
  <property fmtid="{D5CDD505-2E9C-101B-9397-08002B2CF9AE}" pid="5" name="TemplafyUserProfileId">
    <vt:lpwstr>637728323506086299</vt:lpwstr>
  </property>
  <property fmtid="{D5CDD505-2E9C-101B-9397-08002B2CF9AE}" pid="6" name="TemplafyFromBlank">
    <vt:bool>false</vt:bool>
  </property>
</Properties>
</file>