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7" r:id="rId1"/>
  </p:sldMasterIdLst>
  <p:notesMasterIdLst>
    <p:notesMasterId r:id="rId39"/>
  </p:notesMasterIdLst>
  <p:sldIdLst>
    <p:sldId id="564" r:id="rId2"/>
    <p:sldId id="583" r:id="rId3"/>
    <p:sldId id="576" r:id="rId4"/>
    <p:sldId id="589" r:id="rId5"/>
    <p:sldId id="590" r:id="rId6"/>
    <p:sldId id="587" r:id="rId7"/>
    <p:sldId id="554" r:id="rId8"/>
    <p:sldId id="582" r:id="rId9"/>
    <p:sldId id="507" r:id="rId10"/>
    <p:sldId id="509" r:id="rId11"/>
    <p:sldId id="528" r:id="rId12"/>
    <p:sldId id="593" r:id="rId13"/>
    <p:sldId id="595" r:id="rId14"/>
    <p:sldId id="588" r:id="rId15"/>
    <p:sldId id="578" r:id="rId16"/>
    <p:sldId id="594" r:id="rId17"/>
    <p:sldId id="584" r:id="rId18"/>
    <p:sldId id="591" r:id="rId19"/>
    <p:sldId id="567" r:id="rId20"/>
    <p:sldId id="556" r:id="rId21"/>
    <p:sldId id="557" r:id="rId22"/>
    <p:sldId id="529" r:id="rId23"/>
    <p:sldId id="544" r:id="rId24"/>
    <p:sldId id="553" r:id="rId25"/>
    <p:sldId id="558" r:id="rId26"/>
    <p:sldId id="597" r:id="rId27"/>
    <p:sldId id="561" r:id="rId28"/>
    <p:sldId id="574" r:id="rId29"/>
    <p:sldId id="515" r:id="rId30"/>
    <p:sldId id="592" r:id="rId31"/>
    <p:sldId id="280" r:id="rId32"/>
    <p:sldId id="577" r:id="rId33"/>
    <p:sldId id="596" r:id="rId34"/>
    <p:sldId id="481" r:id="rId35"/>
    <p:sldId id="580" r:id="rId36"/>
    <p:sldId id="581" r:id="rId37"/>
    <p:sldId id="56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cp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EFD"/>
    <a:srgbClr val="66FF33"/>
    <a:srgbClr val="99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4"/>
    <p:restoredTop sz="79614"/>
  </p:normalViewPr>
  <p:slideViewPr>
    <p:cSldViewPr>
      <p:cViewPr varScale="1">
        <p:scale>
          <a:sx n="56" d="100"/>
          <a:sy n="56" d="100"/>
        </p:scale>
        <p:origin x="18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2D3562-D6CA-8640-9FD2-E60F2E9120C8}" type="doc">
      <dgm:prSet loTypeId="urn:microsoft.com/office/officeart/2009/3/layout/IncreasingArrows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E78DCA-0099-7143-BC40-15BCFDC3D6D1}">
      <dgm:prSet/>
      <dgm:spPr>
        <a:ln>
          <a:solidFill>
            <a:srgbClr val="404040"/>
          </a:solidFill>
        </a:ln>
      </dgm:spPr>
      <dgm:t>
        <a:bodyPr/>
        <a:lstStyle/>
        <a:p>
          <a:pPr rtl="0"/>
          <a:r>
            <a:rPr lang="tr-TR" dirty="0"/>
            <a:t>Anti </a:t>
          </a:r>
        </a:p>
        <a:p>
          <a:pPr rtl="0"/>
          <a:r>
            <a:rPr lang="tr-TR" dirty="0" err="1"/>
            <a:t>histaminica</a:t>
          </a:r>
          <a:r>
            <a:rPr lang="tr-TR" dirty="0"/>
            <a:t> </a:t>
          </a:r>
        </a:p>
        <a:p>
          <a:pPr rtl="0"/>
          <a:r>
            <a:rPr lang="tr-TR" dirty="0"/>
            <a:t>(of </a:t>
          </a:r>
          <a:r>
            <a:rPr lang="tr-TR" dirty="0" err="1"/>
            <a:t>Emesafene</a:t>
          </a:r>
          <a:r>
            <a:rPr lang="tr-TR" dirty="0"/>
            <a:t>®) </a:t>
          </a:r>
        </a:p>
      </dgm:t>
    </dgm:pt>
    <dgm:pt modelId="{F3A8BB66-1D06-8C46-86BC-05C330C1A192}" type="parTrans" cxnId="{1770B370-A4E4-DA48-90A7-44BF69528532}">
      <dgm:prSet/>
      <dgm:spPr/>
      <dgm:t>
        <a:bodyPr/>
        <a:lstStyle/>
        <a:p>
          <a:endParaRPr lang="en-US"/>
        </a:p>
      </dgm:t>
    </dgm:pt>
    <dgm:pt modelId="{A6F3284B-5831-CD42-80FC-EF166E1A255B}" type="sibTrans" cxnId="{1770B370-A4E4-DA48-90A7-44BF69528532}">
      <dgm:prSet/>
      <dgm:spPr/>
      <dgm:t>
        <a:bodyPr/>
        <a:lstStyle/>
        <a:p>
          <a:endParaRPr lang="en-US"/>
        </a:p>
      </dgm:t>
    </dgm:pt>
    <dgm:pt modelId="{0F9DAE4E-696A-6C49-9793-DF9103F0EE58}">
      <dgm:prSet/>
      <dgm:spPr>
        <a:ln>
          <a:solidFill>
            <a:srgbClr val="404040"/>
          </a:solidFill>
        </a:ln>
      </dgm:spPr>
      <dgm:t>
        <a:bodyPr/>
        <a:lstStyle/>
        <a:p>
          <a:pPr rtl="0"/>
          <a:r>
            <a:rPr lang="it-IT" dirty="0" err="1"/>
            <a:t>Metocloperamide</a:t>
          </a:r>
          <a:r>
            <a:rPr lang="it-IT" dirty="0"/>
            <a:t> </a:t>
          </a:r>
        </a:p>
        <a:p>
          <a:pPr rtl="0"/>
          <a:r>
            <a:rPr lang="it-IT" dirty="0"/>
            <a:t>(</a:t>
          </a:r>
          <a:r>
            <a:rPr lang="it-IT" dirty="0" err="1"/>
            <a:t>Primperan</a:t>
          </a:r>
          <a:r>
            <a:rPr lang="it-IT" dirty="0"/>
            <a:t>®)</a:t>
          </a:r>
        </a:p>
      </dgm:t>
    </dgm:pt>
    <dgm:pt modelId="{C6859997-EB86-9B4A-89AE-11610B126565}" type="parTrans" cxnId="{9813103E-08BF-9E46-AD57-15A45375B530}">
      <dgm:prSet/>
      <dgm:spPr/>
      <dgm:t>
        <a:bodyPr/>
        <a:lstStyle/>
        <a:p>
          <a:endParaRPr lang="en-US"/>
        </a:p>
      </dgm:t>
    </dgm:pt>
    <dgm:pt modelId="{CDA1F91A-3D3A-0244-A7E3-8AEF4763D095}" type="sibTrans" cxnId="{9813103E-08BF-9E46-AD57-15A45375B530}">
      <dgm:prSet/>
      <dgm:spPr/>
      <dgm:t>
        <a:bodyPr/>
        <a:lstStyle/>
        <a:p>
          <a:endParaRPr lang="en-US"/>
        </a:p>
      </dgm:t>
    </dgm:pt>
    <dgm:pt modelId="{6AA7F660-8C1F-134D-B7C2-7645B520A767}">
      <dgm:prSet/>
      <dgm:spPr>
        <a:ln>
          <a:solidFill>
            <a:srgbClr val="404040"/>
          </a:solidFill>
        </a:ln>
      </dgm:spPr>
      <dgm:t>
        <a:bodyPr/>
        <a:lstStyle/>
        <a:p>
          <a:pPr rtl="0"/>
          <a:r>
            <a:rPr lang="nl-NL" dirty="0" err="1"/>
            <a:t>Ondansetron</a:t>
          </a:r>
          <a:r>
            <a:rPr lang="nl-NL" dirty="0"/>
            <a:t> </a:t>
          </a:r>
        </a:p>
        <a:p>
          <a:pPr rtl="0"/>
          <a:r>
            <a:rPr lang="nl-NL" dirty="0"/>
            <a:t>(</a:t>
          </a:r>
          <a:r>
            <a:rPr lang="nl-NL" dirty="0" err="1"/>
            <a:t>Zofran</a:t>
          </a:r>
          <a:r>
            <a:rPr lang="nl-NL" dirty="0"/>
            <a:t>®)</a:t>
          </a:r>
        </a:p>
      </dgm:t>
    </dgm:pt>
    <dgm:pt modelId="{6D8CDC9F-4C92-074A-93A0-5BFF3CEDF78E}" type="parTrans" cxnId="{6DCF38E5-DD13-4D46-8B05-F0C22A5F92E5}">
      <dgm:prSet/>
      <dgm:spPr/>
      <dgm:t>
        <a:bodyPr/>
        <a:lstStyle/>
        <a:p>
          <a:endParaRPr lang="en-US"/>
        </a:p>
      </dgm:t>
    </dgm:pt>
    <dgm:pt modelId="{A86DACFD-5525-9E45-A6F5-6C0EC7E18BD2}" type="sibTrans" cxnId="{6DCF38E5-DD13-4D46-8B05-F0C22A5F92E5}">
      <dgm:prSet/>
      <dgm:spPr/>
      <dgm:t>
        <a:bodyPr/>
        <a:lstStyle/>
        <a:p>
          <a:endParaRPr lang="en-US"/>
        </a:p>
      </dgm:t>
    </dgm:pt>
    <dgm:pt modelId="{C4A7CD53-EB0F-7D4A-BD8C-981A2648FEEC}">
      <dgm:prSet/>
      <dgm:spPr>
        <a:ln>
          <a:solidFill>
            <a:srgbClr val="404040"/>
          </a:solidFill>
        </a:ln>
      </dgm:spPr>
      <dgm:t>
        <a:bodyPr/>
        <a:lstStyle/>
        <a:p>
          <a:pPr rtl="0"/>
          <a:r>
            <a:rPr lang="it-IT"/>
            <a:t>Corticosteroiden</a:t>
          </a:r>
        </a:p>
      </dgm:t>
    </dgm:pt>
    <dgm:pt modelId="{556F5D72-4C48-0646-8FA7-ABD7B151C5CC}" type="parTrans" cxnId="{F742535C-C27E-6F4B-A75A-2B6CA6D4D196}">
      <dgm:prSet/>
      <dgm:spPr/>
      <dgm:t>
        <a:bodyPr/>
        <a:lstStyle/>
        <a:p>
          <a:endParaRPr lang="en-US"/>
        </a:p>
      </dgm:t>
    </dgm:pt>
    <dgm:pt modelId="{969EEB5D-B08E-3548-90FA-94485EB97B87}" type="sibTrans" cxnId="{F742535C-C27E-6F4B-A75A-2B6CA6D4D196}">
      <dgm:prSet/>
      <dgm:spPr/>
      <dgm:t>
        <a:bodyPr/>
        <a:lstStyle/>
        <a:p>
          <a:endParaRPr lang="en-US"/>
        </a:p>
      </dgm:t>
    </dgm:pt>
    <dgm:pt modelId="{22D2CEB7-78EC-D44D-AB87-36E1CAE87D94}" type="pres">
      <dgm:prSet presAssocID="{702D3562-D6CA-8640-9FD2-E60F2E9120C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4F7ECA7F-08B8-7444-A3C4-EE68425CF656}" type="pres">
      <dgm:prSet presAssocID="{89E78DCA-0099-7143-BC40-15BCFDC3D6D1}" presName="parentText1" presStyleLbl="node1" presStyleIdx="0" presStyleCnt="4" custScaleY="271571">
        <dgm:presLayoutVars>
          <dgm:chMax/>
          <dgm:chPref val="3"/>
          <dgm:bulletEnabled val="1"/>
        </dgm:presLayoutVars>
      </dgm:prSet>
      <dgm:spPr/>
    </dgm:pt>
    <dgm:pt modelId="{A0C2EE0D-E296-174F-9A42-4533933F6B0D}" type="pres">
      <dgm:prSet presAssocID="{0F9DAE4E-696A-6C49-9793-DF9103F0EE58}" presName="parentText2" presStyleLbl="node1" presStyleIdx="1" presStyleCnt="4" custScaleY="271571">
        <dgm:presLayoutVars>
          <dgm:chMax/>
          <dgm:chPref val="3"/>
          <dgm:bulletEnabled val="1"/>
        </dgm:presLayoutVars>
      </dgm:prSet>
      <dgm:spPr/>
    </dgm:pt>
    <dgm:pt modelId="{79E02CF2-FEB8-EA47-B7A2-A1F405AD6F8C}" type="pres">
      <dgm:prSet presAssocID="{6AA7F660-8C1F-134D-B7C2-7645B520A767}" presName="parentText3" presStyleLbl="node1" presStyleIdx="2" presStyleCnt="4" custScaleX="90248" custScaleY="271571">
        <dgm:presLayoutVars>
          <dgm:chMax/>
          <dgm:chPref val="3"/>
          <dgm:bulletEnabled val="1"/>
        </dgm:presLayoutVars>
      </dgm:prSet>
      <dgm:spPr/>
    </dgm:pt>
    <dgm:pt modelId="{A2F791A4-61F8-004A-BF07-8E57037A906C}" type="pres">
      <dgm:prSet presAssocID="{C4A7CD53-EB0F-7D4A-BD8C-981A2648FEEC}" presName="parentText4" presStyleLbl="node1" presStyleIdx="3" presStyleCnt="4" custScaleY="271571">
        <dgm:presLayoutVars>
          <dgm:chMax/>
          <dgm:chPref val="3"/>
          <dgm:bulletEnabled val="1"/>
        </dgm:presLayoutVars>
      </dgm:prSet>
      <dgm:spPr/>
    </dgm:pt>
  </dgm:ptLst>
  <dgm:cxnLst>
    <dgm:cxn modelId="{9813103E-08BF-9E46-AD57-15A45375B530}" srcId="{702D3562-D6CA-8640-9FD2-E60F2E9120C8}" destId="{0F9DAE4E-696A-6C49-9793-DF9103F0EE58}" srcOrd="1" destOrd="0" parTransId="{C6859997-EB86-9B4A-89AE-11610B126565}" sibTransId="{CDA1F91A-3D3A-0244-A7E3-8AEF4763D095}"/>
    <dgm:cxn modelId="{18BF2A3E-2984-8847-AF3B-B0273C68843F}" type="presOf" srcId="{0F9DAE4E-696A-6C49-9793-DF9103F0EE58}" destId="{A0C2EE0D-E296-174F-9A42-4533933F6B0D}" srcOrd="0" destOrd="0" presId="urn:microsoft.com/office/officeart/2009/3/layout/IncreasingArrowsProcess"/>
    <dgm:cxn modelId="{F742535C-C27E-6F4B-A75A-2B6CA6D4D196}" srcId="{702D3562-D6CA-8640-9FD2-E60F2E9120C8}" destId="{C4A7CD53-EB0F-7D4A-BD8C-981A2648FEEC}" srcOrd="3" destOrd="0" parTransId="{556F5D72-4C48-0646-8FA7-ABD7B151C5CC}" sibTransId="{969EEB5D-B08E-3548-90FA-94485EB97B87}"/>
    <dgm:cxn modelId="{D9BE4B45-8778-2C42-A15F-DE9CE078BBBF}" type="presOf" srcId="{C4A7CD53-EB0F-7D4A-BD8C-981A2648FEEC}" destId="{A2F791A4-61F8-004A-BF07-8E57037A906C}" srcOrd="0" destOrd="0" presId="urn:microsoft.com/office/officeart/2009/3/layout/IncreasingArrowsProcess"/>
    <dgm:cxn modelId="{1770B370-A4E4-DA48-90A7-44BF69528532}" srcId="{702D3562-D6CA-8640-9FD2-E60F2E9120C8}" destId="{89E78DCA-0099-7143-BC40-15BCFDC3D6D1}" srcOrd="0" destOrd="0" parTransId="{F3A8BB66-1D06-8C46-86BC-05C330C1A192}" sibTransId="{A6F3284B-5831-CD42-80FC-EF166E1A255B}"/>
    <dgm:cxn modelId="{297F9EC8-402A-E242-A49B-89576E184FC9}" type="presOf" srcId="{89E78DCA-0099-7143-BC40-15BCFDC3D6D1}" destId="{4F7ECA7F-08B8-7444-A3C4-EE68425CF656}" srcOrd="0" destOrd="0" presId="urn:microsoft.com/office/officeart/2009/3/layout/IncreasingArrowsProcess"/>
    <dgm:cxn modelId="{6DCF38E5-DD13-4D46-8B05-F0C22A5F92E5}" srcId="{702D3562-D6CA-8640-9FD2-E60F2E9120C8}" destId="{6AA7F660-8C1F-134D-B7C2-7645B520A767}" srcOrd="2" destOrd="0" parTransId="{6D8CDC9F-4C92-074A-93A0-5BFF3CEDF78E}" sibTransId="{A86DACFD-5525-9E45-A6F5-6C0EC7E18BD2}"/>
    <dgm:cxn modelId="{6E2616EC-99AF-1F42-A94B-0033643FF003}" type="presOf" srcId="{702D3562-D6CA-8640-9FD2-E60F2E9120C8}" destId="{22D2CEB7-78EC-D44D-AB87-36E1CAE87D94}" srcOrd="0" destOrd="0" presId="urn:microsoft.com/office/officeart/2009/3/layout/IncreasingArrowsProcess"/>
    <dgm:cxn modelId="{B90872FC-C0BE-4648-8F1E-132C3B3D7D86}" type="presOf" srcId="{6AA7F660-8C1F-134D-B7C2-7645B520A767}" destId="{79E02CF2-FEB8-EA47-B7A2-A1F405AD6F8C}" srcOrd="0" destOrd="0" presId="urn:microsoft.com/office/officeart/2009/3/layout/IncreasingArrowsProcess"/>
    <dgm:cxn modelId="{0FD153B2-5D8C-654F-B535-C2621E39EF56}" type="presParOf" srcId="{22D2CEB7-78EC-D44D-AB87-36E1CAE87D94}" destId="{4F7ECA7F-08B8-7444-A3C4-EE68425CF656}" srcOrd="0" destOrd="0" presId="urn:microsoft.com/office/officeart/2009/3/layout/IncreasingArrowsProcess"/>
    <dgm:cxn modelId="{9FFCD323-44B4-2041-B760-0D69A72C9C77}" type="presParOf" srcId="{22D2CEB7-78EC-D44D-AB87-36E1CAE87D94}" destId="{A0C2EE0D-E296-174F-9A42-4533933F6B0D}" srcOrd="1" destOrd="0" presId="urn:microsoft.com/office/officeart/2009/3/layout/IncreasingArrowsProcess"/>
    <dgm:cxn modelId="{2E1AC760-7308-3244-8179-EAE5C5649779}" type="presParOf" srcId="{22D2CEB7-78EC-D44D-AB87-36E1CAE87D94}" destId="{79E02CF2-FEB8-EA47-B7A2-A1F405AD6F8C}" srcOrd="2" destOrd="0" presId="urn:microsoft.com/office/officeart/2009/3/layout/IncreasingArrowsProcess"/>
    <dgm:cxn modelId="{503D4F4C-29C3-7E4C-A0F5-CF34FDAD79D6}" type="presParOf" srcId="{22D2CEB7-78EC-D44D-AB87-36E1CAE87D94}" destId="{A2F791A4-61F8-004A-BF07-8E57037A906C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ECA7F-08B8-7444-A3C4-EE68425CF656}">
      <dsp:nvSpPr>
        <dsp:cNvPr id="0" name=""/>
        <dsp:cNvSpPr/>
      </dsp:nvSpPr>
      <dsp:spPr>
        <a:xfrm>
          <a:off x="0" y="-25969"/>
          <a:ext cx="8496944" cy="335951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solidFill>
            <a:srgbClr val="40404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96384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Anti 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/>
            <a:t>histaminica</a:t>
          </a:r>
          <a:r>
            <a:rPr lang="tr-TR" sz="1700" kern="1200" dirty="0"/>
            <a:t> 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(of </a:t>
          </a:r>
          <a:r>
            <a:rPr lang="tr-TR" sz="1700" kern="1200" dirty="0" err="1"/>
            <a:t>Emesafene</a:t>
          </a:r>
          <a:r>
            <a:rPr lang="tr-TR" sz="1700" kern="1200" dirty="0"/>
            <a:t>®) </a:t>
          </a:r>
        </a:p>
      </dsp:txBody>
      <dsp:txXfrm>
        <a:off x="0" y="813909"/>
        <a:ext cx="7657066" cy="1679756"/>
      </dsp:txXfrm>
    </dsp:sp>
    <dsp:sp modelId="{A0C2EE0D-E296-174F-9A42-4533933F6B0D}">
      <dsp:nvSpPr>
        <dsp:cNvPr id="0" name=""/>
        <dsp:cNvSpPr/>
      </dsp:nvSpPr>
      <dsp:spPr>
        <a:xfrm>
          <a:off x="1958545" y="386138"/>
          <a:ext cx="6538398" cy="335951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solidFill>
            <a:srgbClr val="40404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96384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 err="1"/>
            <a:t>Metocloperamide</a:t>
          </a:r>
          <a:r>
            <a:rPr lang="it-IT" sz="1700" kern="1200" dirty="0"/>
            <a:t> 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(</a:t>
          </a:r>
          <a:r>
            <a:rPr lang="it-IT" sz="1700" kern="1200" dirty="0" err="1"/>
            <a:t>Primperan</a:t>
          </a:r>
          <a:r>
            <a:rPr lang="it-IT" sz="1700" kern="1200" dirty="0"/>
            <a:t>®)</a:t>
          </a:r>
        </a:p>
      </dsp:txBody>
      <dsp:txXfrm>
        <a:off x="1958545" y="1226016"/>
        <a:ext cx="5698520" cy="1679756"/>
      </dsp:txXfrm>
    </dsp:sp>
    <dsp:sp modelId="{79E02CF2-FEB8-EA47-B7A2-A1F405AD6F8C}">
      <dsp:nvSpPr>
        <dsp:cNvPr id="0" name=""/>
        <dsp:cNvSpPr/>
      </dsp:nvSpPr>
      <dsp:spPr>
        <a:xfrm>
          <a:off x="4140404" y="798493"/>
          <a:ext cx="4133225" cy="335951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solidFill>
            <a:srgbClr val="40404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6384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/>
            <a:t>Ondansetron</a:t>
          </a:r>
          <a:r>
            <a:rPr lang="nl-NL" sz="1600" kern="1200" dirty="0"/>
            <a:t>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(</a:t>
          </a:r>
          <a:r>
            <a:rPr lang="nl-NL" sz="1600" kern="1200" dirty="0" err="1"/>
            <a:t>Zofran</a:t>
          </a:r>
          <a:r>
            <a:rPr lang="nl-NL" sz="1600" kern="1200" dirty="0"/>
            <a:t>®)</a:t>
          </a:r>
        </a:p>
      </dsp:txBody>
      <dsp:txXfrm>
        <a:off x="4140404" y="1638371"/>
        <a:ext cx="3293347" cy="1679756"/>
      </dsp:txXfrm>
    </dsp:sp>
    <dsp:sp modelId="{A2F791A4-61F8-004A-BF07-8E57037A906C}">
      <dsp:nvSpPr>
        <dsp:cNvPr id="0" name=""/>
        <dsp:cNvSpPr/>
      </dsp:nvSpPr>
      <dsp:spPr>
        <a:xfrm>
          <a:off x="5875636" y="1210601"/>
          <a:ext cx="2621307" cy="335951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solidFill>
            <a:srgbClr val="40404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6384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Corticosteroiden</a:t>
          </a:r>
        </a:p>
      </dsp:txBody>
      <dsp:txXfrm>
        <a:off x="5875636" y="2050479"/>
        <a:ext cx="1965980" cy="1679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rial" charset="0"/>
                <a:ea typeface="Geneva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  <a:ea typeface="Geneva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rial" charset="0"/>
                <a:ea typeface="Geneva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3EE468F-196F-1944-AB0F-0C2A2EFC56B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50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Geneva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E468F-196F-1944-AB0F-0C2A2EFC56B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93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AMY SHUMER: </a:t>
            </a:r>
            <a:r>
              <a:rPr lang="nl-NL" b="1" dirty="0"/>
              <a:t>Sorry Texas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having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cancel shows: </a:t>
            </a:r>
            <a:r>
              <a:rPr lang="nl-NL" b="1" dirty="0" err="1"/>
              <a:t>anyone</a:t>
            </a:r>
            <a:r>
              <a:rPr lang="nl-NL" b="1" dirty="0"/>
              <a:t> </a:t>
            </a:r>
            <a:r>
              <a:rPr lang="nl-NL" b="1" dirty="0" err="1"/>
              <a:t>who</a:t>
            </a:r>
            <a:r>
              <a:rPr lang="nl-NL" b="1" dirty="0"/>
              <a:t> </a:t>
            </a:r>
            <a:r>
              <a:rPr lang="nl-NL" b="1" dirty="0" err="1"/>
              <a:t>said</a:t>
            </a:r>
            <a:r>
              <a:rPr lang="nl-NL" b="1" dirty="0"/>
              <a:t> second trimester is </a:t>
            </a:r>
            <a:r>
              <a:rPr lang="nl-NL" b="1" dirty="0" err="1"/>
              <a:t>better</a:t>
            </a:r>
            <a:r>
              <a:rPr lang="nl-NL" b="1" dirty="0"/>
              <a:t> has no </a:t>
            </a:r>
            <a:r>
              <a:rPr lang="nl-NL" b="1" dirty="0" err="1"/>
              <a:t>idea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0116F-6BB6-B344-A6C2-420187FA5A05}" type="slidenum">
              <a:rPr lang="nl-NL" smtClean="0"/>
              <a:pPr>
                <a:defRPr/>
              </a:pPr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4718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E468F-196F-1944-AB0F-0C2A2EFC56B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60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n=619</a:t>
            </a:r>
            <a:r>
              <a:rPr lang="en-GB" dirty="0">
                <a:effectLst/>
              </a:rPr>
              <a:t>  offspring in de metanalyses, </a:t>
            </a:r>
            <a:r>
              <a:rPr lang="en-GB" dirty="0" err="1">
                <a:effectLst/>
              </a:rPr>
              <a:t>voor</a:t>
            </a:r>
            <a:r>
              <a:rPr lang="en-GB" dirty="0">
                <a:effectLst/>
              </a:rPr>
              <a:t> autism spectrum </a:t>
            </a:r>
            <a:r>
              <a:rPr lang="en-GB" dirty="0" err="1">
                <a:effectLst/>
              </a:rPr>
              <a:t>kon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geen</a:t>
            </a:r>
            <a:r>
              <a:rPr lang="en-GB" dirty="0">
                <a:effectLst/>
              </a:rPr>
              <a:t> MA </a:t>
            </a:r>
            <a:r>
              <a:rPr lang="en-GB" dirty="0" err="1">
                <a:effectLst/>
              </a:rPr>
              <a:t>worden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verricht</a:t>
            </a:r>
            <a:r>
              <a:rPr lang="en-GB" dirty="0">
                <a:effectLst/>
              </a:rPr>
              <a:t> met punt </a:t>
            </a:r>
            <a:r>
              <a:rPr lang="en-GB" dirty="0" err="1">
                <a:effectLst/>
              </a:rPr>
              <a:t>schatter</a:t>
            </a:r>
            <a:r>
              <a:rPr lang="en-GB" dirty="0">
                <a:effectLst/>
              </a:rPr>
              <a:t> want er was </a:t>
            </a:r>
            <a:r>
              <a:rPr lang="en-GB" dirty="0" err="1">
                <a:effectLst/>
              </a:rPr>
              <a:t>teveel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heterogeniciteit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E468F-196F-1944-AB0F-0C2A2EFC56B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1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Charlotte Bronte died of HG</a:t>
            </a:r>
          </a:p>
          <a:p>
            <a:endParaRPr lang="en-US" b="0" dirty="0"/>
          </a:p>
          <a:p>
            <a:r>
              <a:rPr lang="en-US" b="0" dirty="0" err="1"/>
              <a:t>Poursharif</a:t>
            </a:r>
            <a:r>
              <a:rPr lang="en-US" b="0" dirty="0"/>
              <a:t>: 808 </a:t>
            </a:r>
            <a:r>
              <a:rPr lang="en-US" b="0" dirty="0" err="1"/>
              <a:t>vrouwen</a:t>
            </a:r>
            <a:endParaRPr lang="en-US" b="0" dirty="0"/>
          </a:p>
          <a:p>
            <a:r>
              <a:rPr lang="en-US" b="0" dirty="0" err="1"/>
              <a:t>Redenen</a:t>
            </a:r>
            <a:r>
              <a:rPr lang="en-US" b="0" dirty="0"/>
              <a:t> </a:t>
            </a:r>
            <a:r>
              <a:rPr lang="en-US" b="0" dirty="0" err="1"/>
              <a:t>voor</a:t>
            </a:r>
            <a:r>
              <a:rPr lang="en-US" b="0" dirty="0"/>
              <a:t> APLA’s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22% </a:t>
            </a:r>
            <a:r>
              <a:rPr lang="en-US" b="0" dirty="0" err="1"/>
              <a:t>omdat</a:t>
            </a:r>
            <a:r>
              <a:rPr lang="en-US" b="0" dirty="0"/>
              <a:t> </a:t>
            </a:r>
            <a:r>
              <a:rPr lang="en-US" b="0" dirty="0" err="1"/>
              <a:t>ze</a:t>
            </a:r>
            <a:r>
              <a:rPr lang="en-US" b="0" dirty="0"/>
              <a:t> </a:t>
            </a:r>
            <a:r>
              <a:rPr lang="en-US" b="0" dirty="0" err="1"/>
              <a:t>dacht</a:t>
            </a:r>
            <a:r>
              <a:rPr lang="en-US" b="0" dirty="0"/>
              <a:t> de baby </a:t>
            </a:r>
            <a:r>
              <a:rPr lang="en-US" b="0" dirty="0" err="1"/>
              <a:t>afwijkingen</a:t>
            </a:r>
            <a:r>
              <a:rPr lang="en-US" b="0" dirty="0"/>
              <a:t> </a:t>
            </a:r>
            <a:r>
              <a:rPr lang="en-US" b="0" dirty="0" err="1"/>
              <a:t>zou</a:t>
            </a:r>
            <a:r>
              <a:rPr lang="en-US" b="0" dirty="0"/>
              <a:t> </a:t>
            </a:r>
            <a:r>
              <a:rPr lang="en-US" b="0" dirty="0" err="1"/>
              <a:t>hebben</a:t>
            </a:r>
            <a:endParaRPr lang="en-US" b="0" dirty="0"/>
          </a:p>
          <a:p>
            <a:pPr marL="171450" indent="-171450">
              <a:buFontTx/>
              <a:buChar char="-"/>
            </a:pPr>
            <a:r>
              <a:rPr lang="en-US" b="0" dirty="0"/>
              <a:t>&gt;50% </a:t>
            </a:r>
            <a:r>
              <a:rPr lang="en-US" b="0" dirty="0" err="1"/>
              <a:t>omdat</a:t>
            </a:r>
            <a:r>
              <a:rPr lang="en-US" b="0" dirty="0"/>
              <a:t> </a:t>
            </a:r>
            <a:r>
              <a:rPr lang="en-US" b="0" dirty="0" err="1"/>
              <a:t>ze</a:t>
            </a:r>
            <a:r>
              <a:rPr lang="en-US" b="0" dirty="0"/>
              <a:t> </a:t>
            </a:r>
            <a:r>
              <a:rPr lang="en-US" b="0" dirty="0" err="1"/>
              <a:t>niet</a:t>
            </a:r>
            <a:r>
              <a:rPr lang="en-US" b="0" dirty="0"/>
              <a:t> </a:t>
            </a:r>
            <a:r>
              <a:rPr lang="en-US" b="0" dirty="0" err="1"/>
              <a:t>meer</a:t>
            </a:r>
            <a:r>
              <a:rPr lang="en-US" b="0" dirty="0"/>
              <a:t> </a:t>
            </a:r>
            <a:r>
              <a:rPr lang="en-US" b="0" dirty="0" err="1"/>
              <a:t>voor</a:t>
            </a:r>
            <a:r>
              <a:rPr lang="en-US" b="0" dirty="0"/>
              <a:t> </a:t>
            </a:r>
            <a:r>
              <a:rPr lang="en-US" b="0" dirty="0" err="1"/>
              <a:t>zichzelf</a:t>
            </a:r>
            <a:r>
              <a:rPr lang="en-US" b="0" dirty="0"/>
              <a:t> of het </a:t>
            </a:r>
            <a:r>
              <a:rPr lang="en-US" b="0" dirty="0" err="1"/>
              <a:t>gezin</a:t>
            </a:r>
            <a:r>
              <a:rPr lang="en-US" b="0" dirty="0"/>
              <a:t> </a:t>
            </a:r>
            <a:r>
              <a:rPr lang="en-US" b="0" dirty="0" err="1"/>
              <a:t>konden</a:t>
            </a:r>
            <a:r>
              <a:rPr lang="en-US" b="0" dirty="0"/>
              <a:t> </a:t>
            </a:r>
            <a:r>
              <a:rPr lang="en-US" b="0" dirty="0" err="1"/>
              <a:t>zorgen</a:t>
            </a:r>
            <a:endParaRPr lang="en-US" b="0" dirty="0"/>
          </a:p>
          <a:p>
            <a:pPr marL="171450" indent="-171450">
              <a:buFontTx/>
              <a:buChar char="-"/>
            </a:pPr>
            <a:endParaRPr lang="en-US" b="0" dirty="0"/>
          </a:p>
          <a:p>
            <a:pPr marL="171450" indent="-171450">
              <a:buFontTx/>
              <a:buChar char="-"/>
            </a:pPr>
            <a:r>
              <a:rPr lang="en-US" b="0" dirty="0"/>
              <a:t>OR 3  in </a:t>
            </a:r>
            <a:r>
              <a:rPr lang="en-US" b="0" dirty="0" err="1"/>
              <a:t>vergelijking</a:t>
            </a:r>
            <a:r>
              <a:rPr lang="en-US" b="0" dirty="0"/>
              <a:t> met </a:t>
            </a:r>
            <a:r>
              <a:rPr lang="en-US" b="0" dirty="0" err="1"/>
              <a:t>diegenen</a:t>
            </a:r>
            <a:r>
              <a:rPr lang="en-US" b="0" dirty="0"/>
              <a:t> die </a:t>
            </a:r>
            <a:r>
              <a:rPr lang="en-US" b="0" dirty="0" err="1"/>
              <a:t>niet</a:t>
            </a:r>
            <a:r>
              <a:rPr lang="en-US" b="0" dirty="0"/>
              <a:t> </a:t>
            </a:r>
            <a:r>
              <a:rPr lang="en-US" b="0" dirty="0" err="1"/>
              <a:t>afbraken</a:t>
            </a:r>
            <a:r>
              <a:rPr lang="en-US" b="0" dirty="0"/>
              <a:t> </a:t>
            </a:r>
            <a:r>
              <a:rPr lang="en-US" b="0" dirty="0" err="1"/>
              <a:t>dat</a:t>
            </a:r>
            <a:r>
              <a:rPr lang="en-US" b="0" dirty="0"/>
              <a:t> de </a:t>
            </a:r>
            <a:r>
              <a:rPr lang="en-US" b="0" dirty="0" err="1"/>
              <a:t>verloskundige</a:t>
            </a:r>
            <a:r>
              <a:rPr lang="en-US" b="0" dirty="0"/>
              <a:t> </a:t>
            </a:r>
            <a:r>
              <a:rPr lang="en-US" b="0" dirty="0" err="1"/>
              <a:t>zorgverlener</a:t>
            </a:r>
            <a:r>
              <a:rPr lang="en-US" b="0" dirty="0"/>
              <a:t> </a:t>
            </a:r>
            <a:r>
              <a:rPr lang="en-US" b="0" dirty="0" err="1"/>
              <a:t>niet</a:t>
            </a:r>
            <a:r>
              <a:rPr lang="en-US" b="0" dirty="0"/>
              <a:t> </a:t>
            </a:r>
            <a:r>
              <a:rPr lang="en-US" b="0" dirty="0" err="1"/>
              <a:t>zorgend</a:t>
            </a:r>
            <a:r>
              <a:rPr lang="en-US" b="0" dirty="0"/>
              <a:t> of </a:t>
            </a:r>
            <a:r>
              <a:rPr lang="en-US" b="0" dirty="0" err="1"/>
              <a:t>empathisch</a:t>
            </a:r>
            <a:r>
              <a:rPr lang="en-US" b="0" dirty="0"/>
              <a:t> was </a:t>
            </a:r>
            <a:r>
              <a:rPr lang="en-US" b="0" dirty="0" err="1"/>
              <a:t>tav</a:t>
            </a:r>
            <a:r>
              <a:rPr lang="en-US" b="0" dirty="0"/>
              <a:t> HG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E468F-196F-1944-AB0F-0C2A2EFC56B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65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E468F-196F-1944-AB0F-0C2A2EFC56B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9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E468F-196F-1944-AB0F-0C2A2EFC56B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0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E468F-196F-1944-AB0F-0C2A2EFC56B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0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E468F-196F-1944-AB0F-0C2A2EFC56B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87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E468F-196F-1944-AB0F-0C2A2EFC56B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22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Bv</a:t>
            </a:r>
            <a:r>
              <a:rPr lang="en-US" dirty="0"/>
              <a:t> </a:t>
            </a:r>
            <a:r>
              <a:rPr lang="en-US" dirty="0" err="1"/>
              <a:t>hydrocortinson</a:t>
            </a:r>
            <a:r>
              <a:rPr lang="en-US" dirty="0"/>
              <a:t> 100 mg iv</a:t>
            </a:r>
            <a:r>
              <a:rPr lang="en-US" baseline="0" dirty="0"/>
              <a:t> 2dd</a:t>
            </a:r>
          </a:p>
          <a:p>
            <a:r>
              <a:rPr lang="en-US" baseline="0" dirty="0" err="1"/>
              <a:t>Oraal</a:t>
            </a:r>
            <a:r>
              <a:rPr lang="en-US" baseline="0" dirty="0"/>
              <a:t> </a:t>
            </a:r>
            <a:r>
              <a:rPr lang="en-US" baseline="0" dirty="0" err="1"/>
              <a:t>prednisolon</a:t>
            </a:r>
            <a:r>
              <a:rPr lang="en-US" baseline="0" dirty="0"/>
              <a:t> 40-50 mg per dag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E468F-196F-1944-AB0F-0C2A2EFC56B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59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MOTHER RCT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19 </a:t>
            </a:r>
            <a:r>
              <a:rPr lang="en-US" sz="1200" dirty="0" err="1"/>
              <a:t>ziekenhuizen</a:t>
            </a:r>
            <a:r>
              <a:rPr lang="en-US" sz="1200" dirty="0"/>
              <a:t> in the Nederland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Eligible </a:t>
            </a:r>
            <a:r>
              <a:rPr lang="en-US" sz="1200" dirty="0" err="1"/>
              <a:t>zwangeren</a:t>
            </a:r>
            <a:r>
              <a:rPr lang="en-US" sz="1200" dirty="0"/>
              <a:t> </a:t>
            </a:r>
            <a:r>
              <a:rPr lang="en-US" sz="1200" dirty="0" err="1"/>
              <a:t>tussen</a:t>
            </a:r>
            <a:r>
              <a:rPr lang="en-US" sz="1200" dirty="0"/>
              <a:t> 5</a:t>
            </a:r>
            <a:r>
              <a:rPr lang="en-US" sz="1200" baseline="30000" dirty="0"/>
              <a:t>de</a:t>
            </a:r>
            <a:r>
              <a:rPr lang="en-US" sz="1200" dirty="0"/>
              <a:t>-20</a:t>
            </a:r>
            <a:r>
              <a:rPr lang="en-US" sz="1200" baseline="30000" dirty="0"/>
              <a:t>ste</a:t>
            </a:r>
            <a:r>
              <a:rPr lang="en-US" sz="1200" dirty="0"/>
              <a:t> week, </a:t>
            </a:r>
            <a:r>
              <a:rPr lang="en-US" sz="1200" dirty="0" err="1"/>
              <a:t>opgenomen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Controle</a:t>
            </a:r>
            <a:r>
              <a:rPr lang="en-US" sz="1200" dirty="0"/>
              <a:t>: </a:t>
            </a:r>
            <a:r>
              <a:rPr lang="en-US" sz="1200" dirty="0" err="1"/>
              <a:t>standaard</a:t>
            </a:r>
            <a:r>
              <a:rPr lang="en-US" sz="1200" dirty="0"/>
              <a:t> </a:t>
            </a:r>
            <a:r>
              <a:rPr lang="en-US" sz="1200" dirty="0" err="1"/>
              <a:t>rehydratie</a:t>
            </a:r>
            <a:r>
              <a:rPr lang="en-US" sz="1200" dirty="0"/>
              <a:t> and </a:t>
            </a:r>
            <a:r>
              <a:rPr lang="en-US" sz="1200" dirty="0" err="1"/>
              <a:t>antiemetica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Interventie</a:t>
            </a:r>
            <a:r>
              <a:rPr lang="en-US" sz="1200" dirty="0"/>
              <a:t>: </a:t>
            </a:r>
            <a:r>
              <a:rPr lang="en-US" sz="1200" dirty="0" err="1"/>
              <a:t>daarnaast</a:t>
            </a:r>
            <a:r>
              <a:rPr lang="en-US" sz="1200" dirty="0"/>
              <a:t> </a:t>
            </a:r>
            <a:r>
              <a:rPr lang="en-US" sz="1200" dirty="0" err="1"/>
              <a:t>ook</a:t>
            </a:r>
            <a:r>
              <a:rPr lang="en-US" sz="1200" dirty="0"/>
              <a:t> of </a:t>
            </a:r>
            <a:r>
              <a:rPr lang="en-US" sz="1200" dirty="0" err="1"/>
              <a:t>voedingssonde</a:t>
            </a:r>
            <a:r>
              <a:rPr lang="en-US" sz="1200" dirty="0"/>
              <a:t> &gt;7 </a:t>
            </a:r>
            <a:r>
              <a:rPr lang="en-US" sz="1200" dirty="0" err="1"/>
              <a:t>dagen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Primaire</a:t>
            </a:r>
            <a:r>
              <a:rPr lang="en-US" sz="1200" dirty="0"/>
              <a:t> </a:t>
            </a:r>
            <a:r>
              <a:rPr lang="en-US" sz="1200" dirty="0" err="1"/>
              <a:t>uitkomst</a:t>
            </a:r>
            <a:r>
              <a:rPr lang="en-US" sz="1200" dirty="0"/>
              <a:t> </a:t>
            </a:r>
            <a:r>
              <a:rPr lang="en-US" sz="1200" dirty="0" err="1"/>
              <a:t>geboorte</a:t>
            </a:r>
            <a:r>
              <a:rPr lang="en-US" sz="1200" dirty="0"/>
              <a:t> </a:t>
            </a:r>
            <a:r>
              <a:rPr lang="en-US" sz="1200" dirty="0" err="1"/>
              <a:t>gewicht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Secundaire</a:t>
            </a:r>
            <a:r>
              <a:rPr lang="en-US" sz="1200" dirty="0"/>
              <a:t> </a:t>
            </a:r>
            <a:r>
              <a:rPr lang="en-US" sz="1200" dirty="0" err="1"/>
              <a:t>uitkomst</a:t>
            </a:r>
            <a:r>
              <a:rPr lang="en-US" sz="1200" dirty="0"/>
              <a:t> </a:t>
            </a:r>
            <a:r>
              <a:rPr lang="en-US" sz="1200" dirty="0" err="1"/>
              <a:t>ernst</a:t>
            </a:r>
            <a:r>
              <a:rPr lang="en-US" sz="1200" dirty="0"/>
              <a:t> van de </a:t>
            </a:r>
            <a:r>
              <a:rPr lang="en-US" sz="1200" dirty="0" err="1"/>
              <a:t>klachten</a:t>
            </a:r>
            <a:r>
              <a:rPr lang="en-US" sz="1200" dirty="0"/>
              <a:t>, </a:t>
            </a:r>
            <a:r>
              <a:rPr lang="en-US" sz="1200" dirty="0" err="1"/>
              <a:t>duur</a:t>
            </a:r>
            <a:r>
              <a:rPr lang="en-US" sz="1200" dirty="0"/>
              <a:t> </a:t>
            </a:r>
            <a:r>
              <a:rPr lang="en-US" sz="1200" dirty="0" err="1"/>
              <a:t>ziekenhuis</a:t>
            </a:r>
            <a:r>
              <a:rPr lang="en-US" sz="1200" dirty="0"/>
              <a:t> </a:t>
            </a:r>
            <a:r>
              <a:rPr lang="en-US" sz="1200" dirty="0" err="1"/>
              <a:t>opname</a:t>
            </a:r>
            <a:r>
              <a:rPr lang="en-US" sz="1200" dirty="0"/>
              <a:t>, </a:t>
            </a:r>
            <a:r>
              <a:rPr lang="en-US" sz="1200" dirty="0" err="1"/>
              <a:t>QoL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E468F-196F-1944-AB0F-0C2A2EFC56B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0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4C-D7CF-4861-95F0-3F5ACF508755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49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B24B-F41A-4540-8EEC-C29B4F79802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989E-5397-49EE-B0F5-E72D9FFD7EC0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2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1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4350-0632-4F67-B357-AFC21C62564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78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1A35-803D-44FA-BA88-E6B5FB34758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4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8EA-B09F-4C97-9264-D1353869D1E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1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7B0-CC05-45CB-9D8E-44851499E325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3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777-83B6-4CFA-89A1-52400FB2059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5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A2A1-C9A8-42DC-AF5F-29D58FE3A81E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2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8FC28B6-2144-4760-B3DF-18C646FA52B1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2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51F38EA-B09F-4C97-9264-D1353869D1E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31EB49C-3A6A-3348-AFC9-D45F9055B0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77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37901079" TargetMode="External"/><Relationship Id="rId2" Type="http://schemas.openxmlformats.org/officeDocument/2006/relationships/hyperlink" Target="https://www.pregnancysicknesssupport.org.u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735013"/>
          </a:xfrm>
        </p:spPr>
        <p:txBody>
          <a:bodyPr>
            <a:normAutofit fontScale="90000"/>
          </a:bodyPr>
          <a:lstStyle/>
          <a:p>
            <a:br>
              <a:rPr lang="en-GB" dirty="0">
                <a:effectLst/>
                <a:latin typeface="Gill Sans MT" panose="020B0502020104020203" pitchFamily="34" charset="77"/>
              </a:rPr>
            </a:br>
            <a:r>
              <a:rPr lang="en-GB" dirty="0">
                <a:effectLst/>
                <a:latin typeface="Gill Sans MT" panose="020B0502020104020203" pitchFamily="34" charset="77"/>
              </a:rPr>
              <a:t>Hyperemesis gravidarum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105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/>
              <a:t>Rebecca Painter, </a:t>
            </a:r>
          </a:p>
          <a:p>
            <a:r>
              <a:rPr lang="en-US" sz="2800" dirty="0" err="1"/>
              <a:t>Hoogleraar</a:t>
            </a:r>
            <a:r>
              <a:rPr lang="en-US" sz="2800" dirty="0"/>
              <a:t> </a:t>
            </a:r>
            <a:r>
              <a:rPr lang="en-US" sz="2800" dirty="0" err="1"/>
              <a:t>verloskunde</a:t>
            </a:r>
            <a:r>
              <a:rPr lang="en-US" sz="2800" dirty="0"/>
              <a:t> </a:t>
            </a:r>
          </a:p>
          <a:p>
            <a:r>
              <a:rPr lang="en-US" sz="2800" dirty="0"/>
              <a:t>Amsterdam UMC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177C7-79F4-9544-B76B-B4B1BE3F82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38" y="2544385"/>
            <a:ext cx="3807324" cy="2509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2EDFCF-CC20-F53B-F8F0-54D56972D9CF}"/>
              </a:ext>
            </a:extLst>
          </p:cNvPr>
          <p:cNvSpPr txBox="1"/>
          <p:nvPr/>
        </p:nvSpPr>
        <p:spPr>
          <a:xfrm>
            <a:off x="1371600" y="1560386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…</a:t>
            </a:r>
            <a:r>
              <a:rPr lang="en-GB" dirty="0" err="1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en</a:t>
            </a:r>
            <a:r>
              <a:rPr lang="en-GB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andere</a:t>
            </a:r>
            <a:r>
              <a:rPr lang="en-GB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gastrointestinale</a:t>
            </a:r>
            <a:r>
              <a:rPr lang="en-GB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symptomen</a:t>
            </a:r>
            <a:r>
              <a:rPr lang="en-GB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 </a:t>
            </a:r>
            <a:br>
              <a:rPr lang="en-GB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</a:br>
            <a:r>
              <a:rPr lang="en-GB" dirty="0" err="1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tijdens</a:t>
            </a:r>
            <a:r>
              <a:rPr lang="en-GB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zwangerschap</a:t>
            </a:r>
            <a:r>
              <a:rPr lang="en-GB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: </a:t>
            </a:r>
            <a:r>
              <a:rPr lang="en-GB" dirty="0" err="1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gevolgen</a:t>
            </a:r>
            <a:r>
              <a:rPr lang="en-GB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voor</a:t>
            </a:r>
            <a:r>
              <a:rPr lang="en-GB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moeder</a:t>
            </a:r>
            <a:r>
              <a:rPr lang="en-GB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en</a:t>
            </a:r>
            <a:r>
              <a:rPr lang="en-GB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 kind </a:t>
            </a:r>
            <a:br>
              <a:rPr lang="en-GB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37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Waardoor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HG?</a:t>
            </a:r>
          </a:p>
        </p:txBody>
      </p:sp>
      <p:pic>
        <p:nvPicPr>
          <p:cNvPr id="6" name="Picture 5" descr="Screen Shot 2018-04-21 at 23.32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53412"/>
            <a:ext cx="5564460" cy="3907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0152" y="6309320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cs typeface="Verdana"/>
              </a:rPr>
              <a:t>Uit</a:t>
            </a:r>
            <a:r>
              <a:rPr lang="en-US" sz="1600" dirty="0">
                <a:cs typeface="Verdana"/>
              </a:rPr>
              <a:t>: </a:t>
            </a:r>
            <a:r>
              <a:rPr lang="en-US" sz="1600" dirty="0" err="1">
                <a:cs typeface="Verdana"/>
              </a:rPr>
              <a:t>Niebyl</a:t>
            </a:r>
            <a:r>
              <a:rPr lang="en-US" sz="1600" dirty="0">
                <a:cs typeface="Verdana"/>
              </a:rPr>
              <a:t>, NEJM, 2010</a:t>
            </a:r>
          </a:p>
        </p:txBody>
      </p:sp>
      <p:pic>
        <p:nvPicPr>
          <p:cNvPr id="4098" name="Picture 2" descr="Risks of Eating the Placenta | Parents">
            <a:extLst>
              <a:ext uri="{FF2B5EF4-FFF2-40B4-BE49-F238E27FC236}">
                <a16:creationId xmlns:a16="http://schemas.microsoft.com/office/drawing/2014/main" id="{AA0EEB8D-25DF-9C49-AEC1-E582FC34B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612" y="3068960"/>
            <a:ext cx="2843808" cy="18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1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dirty="0" err="1"/>
              <a:t>Iets</a:t>
            </a:r>
            <a:r>
              <a:rPr lang="en-US" dirty="0"/>
              <a:t>’ In die Placenta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64" y="2407683"/>
            <a:ext cx="5400600" cy="3600400"/>
          </a:xfrm>
        </p:spPr>
        <p:txBody>
          <a:bodyPr>
            <a:noAutofit/>
          </a:bodyPr>
          <a:lstStyle/>
          <a:p>
            <a:r>
              <a:rPr lang="en-US" dirty="0"/>
              <a:t>GDF15 </a:t>
            </a:r>
            <a:r>
              <a:rPr lang="en-US" dirty="0" err="1"/>
              <a:t>reguleert</a:t>
            </a:r>
            <a:r>
              <a:rPr lang="en-US" dirty="0"/>
              <a:t> </a:t>
            </a:r>
            <a:r>
              <a:rPr lang="en-US" dirty="0" err="1"/>
              <a:t>gewicht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honger</a:t>
            </a:r>
            <a:r>
              <a:rPr lang="en-US" dirty="0"/>
              <a:t> via </a:t>
            </a:r>
            <a:r>
              <a:rPr lang="en-US" dirty="0" err="1"/>
              <a:t>activatie</a:t>
            </a:r>
            <a:r>
              <a:rPr lang="en-US" dirty="0"/>
              <a:t> hypothalamus </a:t>
            </a:r>
            <a:r>
              <a:rPr lang="en-US" dirty="0" err="1"/>
              <a:t>en</a:t>
            </a:r>
            <a:r>
              <a:rPr lang="en-US" dirty="0"/>
              <a:t>  area postrema (‘vomiting center’) </a:t>
            </a:r>
            <a:r>
              <a:rPr lang="en-US" dirty="0" err="1"/>
              <a:t>vd</a:t>
            </a:r>
            <a:r>
              <a:rPr lang="en-US" dirty="0"/>
              <a:t> </a:t>
            </a:r>
            <a:r>
              <a:rPr lang="en-US" dirty="0" err="1"/>
              <a:t>hersenstam</a:t>
            </a:r>
            <a:endParaRPr lang="en-US" dirty="0"/>
          </a:p>
          <a:p>
            <a:r>
              <a:rPr lang="en-US" dirty="0" err="1"/>
              <a:t>Kankercachexie</a:t>
            </a:r>
            <a:r>
              <a:rPr lang="en-US" dirty="0"/>
              <a:t>: GDF15 </a:t>
            </a:r>
            <a:r>
              <a:rPr lang="en-US" dirty="0" err="1"/>
              <a:t>verhoogd</a:t>
            </a:r>
            <a:endParaRPr lang="en-US" dirty="0"/>
          </a:p>
          <a:p>
            <a:r>
              <a:rPr lang="en-US" dirty="0"/>
              <a:t>Target in </a:t>
            </a:r>
            <a:r>
              <a:rPr lang="en-US" dirty="0" err="1"/>
              <a:t>obesitas</a:t>
            </a:r>
            <a:r>
              <a:rPr lang="en-US" dirty="0"/>
              <a:t> </a:t>
            </a:r>
            <a:r>
              <a:rPr lang="en-US" dirty="0" err="1"/>
              <a:t>behandeling</a:t>
            </a:r>
            <a:endParaRPr lang="en-US" dirty="0"/>
          </a:p>
          <a:p>
            <a:r>
              <a:rPr lang="en-US" dirty="0" err="1"/>
              <a:t>Eiwit</a:t>
            </a:r>
            <a:r>
              <a:rPr lang="en-US" dirty="0"/>
              <a:t> is </a:t>
            </a:r>
            <a:r>
              <a:rPr lang="en-US" dirty="0" err="1"/>
              <a:t>aanwezig</a:t>
            </a:r>
            <a:r>
              <a:rPr lang="en-US" dirty="0"/>
              <a:t> in </a:t>
            </a:r>
            <a:r>
              <a:rPr lang="en-US" dirty="0" err="1"/>
              <a:t>maternaal</a:t>
            </a:r>
            <a:r>
              <a:rPr lang="en-US" dirty="0"/>
              <a:t> </a:t>
            </a:r>
            <a:r>
              <a:rPr lang="en-US" dirty="0" err="1"/>
              <a:t>bloed</a:t>
            </a:r>
            <a:r>
              <a:rPr lang="en-US" dirty="0"/>
              <a:t>, in </a:t>
            </a:r>
            <a:r>
              <a:rPr lang="en-US" dirty="0" err="1"/>
              <a:t>eerste</a:t>
            </a:r>
            <a:r>
              <a:rPr lang="en-US" dirty="0"/>
              <a:t> en </a:t>
            </a:r>
            <a:r>
              <a:rPr lang="en-US" dirty="0" err="1"/>
              <a:t>tweede</a:t>
            </a:r>
            <a:r>
              <a:rPr lang="en-US" dirty="0"/>
              <a:t> trimesters</a:t>
            </a:r>
          </a:p>
          <a:p>
            <a:r>
              <a:rPr lang="en-US" dirty="0" err="1"/>
              <a:t>Geproduceerd</a:t>
            </a:r>
            <a:r>
              <a:rPr lang="en-US" dirty="0"/>
              <a:t> door de trophoblast</a:t>
            </a:r>
          </a:p>
          <a:p>
            <a:r>
              <a:rPr lang="en-US" dirty="0"/>
              <a:t>Hoe </a:t>
            </a:r>
            <a:r>
              <a:rPr lang="en-US" dirty="0" err="1"/>
              <a:t>hoger</a:t>
            </a:r>
            <a:r>
              <a:rPr lang="en-US" dirty="0"/>
              <a:t> GDF-15, hoe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klachten</a:t>
            </a:r>
            <a:endParaRPr lang="en-US" dirty="0"/>
          </a:p>
          <a:p>
            <a:r>
              <a:rPr lang="en-US" dirty="0" err="1"/>
              <a:t>Polymorfismen</a:t>
            </a:r>
            <a:r>
              <a:rPr lang="en-US" dirty="0"/>
              <a:t> GDF-15 </a:t>
            </a:r>
            <a:r>
              <a:rPr lang="en-US" dirty="0" err="1"/>
              <a:t>en</a:t>
            </a:r>
            <a:r>
              <a:rPr lang="en-US" dirty="0"/>
              <a:t> receptor &lt;&gt;HG</a:t>
            </a:r>
          </a:p>
          <a:p>
            <a:r>
              <a:rPr lang="en-US" dirty="0"/>
              <a:t>GDF15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proinflammatoire</a:t>
            </a:r>
            <a:r>
              <a:rPr lang="en-US" dirty="0"/>
              <a:t> cytokines </a:t>
            </a:r>
            <a:r>
              <a:rPr lang="en-US" dirty="0" err="1"/>
              <a:t>onderdrukken</a:t>
            </a:r>
            <a:r>
              <a:rPr lang="en-US" dirty="0"/>
              <a:t> en </a:t>
            </a:r>
            <a:r>
              <a:rPr lang="en-US" dirty="0" err="1"/>
              <a:t>daarmee</a:t>
            </a:r>
            <a:r>
              <a:rPr lang="en-US" dirty="0"/>
              <a:t> </a:t>
            </a:r>
            <a:r>
              <a:rPr lang="en-US" dirty="0" err="1"/>
              <a:t>placentatie</a:t>
            </a:r>
            <a:r>
              <a:rPr lang="en-US" dirty="0"/>
              <a:t> </a:t>
            </a:r>
            <a:r>
              <a:rPr lang="en-US" dirty="0" err="1"/>
              <a:t>bevorderen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ECEBC-8CE8-B944-9FDF-4C085C1E95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64" y="2407683"/>
            <a:ext cx="3341859" cy="3416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B57855-9668-6542-B0AC-DA37725C48F0}"/>
              </a:ext>
            </a:extLst>
          </p:cNvPr>
          <p:cNvSpPr txBox="1"/>
          <p:nvPr/>
        </p:nvSpPr>
        <p:spPr>
          <a:xfrm>
            <a:off x="5542364" y="5723745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Jones et al, Cell 2018</a:t>
            </a:r>
          </a:p>
          <a:p>
            <a:r>
              <a:rPr lang="en-US" sz="1600" dirty="0" err="1"/>
              <a:t>Fejzo</a:t>
            </a:r>
            <a:r>
              <a:rPr lang="en-US" sz="1600" dirty="0"/>
              <a:t> et al, Nature Communications 2018 </a:t>
            </a:r>
          </a:p>
          <a:p>
            <a:r>
              <a:rPr lang="en-US" sz="1600" dirty="0" err="1"/>
              <a:t>Fezjo</a:t>
            </a:r>
            <a:r>
              <a:rPr lang="en-US" sz="1600" dirty="0"/>
              <a:t> et al, Science 2024</a:t>
            </a:r>
          </a:p>
        </p:txBody>
      </p:sp>
    </p:spTree>
    <p:extLst>
      <p:ext uri="{BB962C8B-B14F-4D97-AF65-F5344CB8AC3E}">
        <p14:creationId xmlns:p14="http://schemas.microsoft.com/office/powerpoint/2010/main" val="3161801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F2DD9-1820-CAAE-6CE9-64F0B3BC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GDF-15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63576-43DD-A034-CCAC-18458F935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Therapeutische</a:t>
            </a:r>
            <a:r>
              <a:rPr lang="en-US" dirty="0"/>
              <a:t> </a:t>
            </a:r>
            <a:r>
              <a:rPr lang="en-US" dirty="0" err="1"/>
              <a:t>opties</a:t>
            </a:r>
            <a:r>
              <a:rPr lang="en-US" dirty="0"/>
              <a:t>?</a:t>
            </a:r>
          </a:p>
          <a:p>
            <a:r>
              <a:rPr lang="en-US" dirty="0" err="1"/>
              <a:t>Voorlopig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, </a:t>
            </a:r>
            <a:r>
              <a:rPr lang="en-US" dirty="0" err="1"/>
              <a:t>toekomst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GF RAL blocker?</a:t>
            </a:r>
          </a:p>
          <a:p>
            <a:pPr lvl="1"/>
            <a:r>
              <a:rPr lang="en-US" dirty="0"/>
              <a:t>Preconditioning </a:t>
            </a:r>
            <a:r>
              <a:rPr lang="en-US" dirty="0" err="1"/>
              <a:t>theorie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1929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5235-9E73-A52A-AC65-9E8742A7A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H. </a:t>
            </a:r>
            <a:r>
              <a:rPr lang="en-US" dirty="0" err="1"/>
              <a:t>PylorI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377EEB-C0ED-1C7A-E830-883FBFDF1E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 2-3 op </a:t>
                </a:r>
                <a:r>
                  <a:rPr lang="en-US" dirty="0" err="1"/>
                  <a:t>ernstige</a:t>
                </a:r>
                <a:r>
                  <a:rPr lang="en-US" dirty="0"/>
                  <a:t> </a:t>
                </a:r>
                <a:r>
                  <a:rPr lang="en-US" dirty="0" err="1"/>
                  <a:t>klachten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Confounding, maar </a:t>
                </a:r>
                <a:r>
                  <a:rPr lang="en-US" dirty="0" err="1"/>
                  <a:t>wie</a:t>
                </a:r>
                <a:r>
                  <a:rPr lang="en-US" dirty="0"/>
                  <a:t> </a:t>
                </a:r>
                <a:r>
                  <a:rPr lang="en-US" dirty="0" err="1"/>
                  <a:t>weet</a:t>
                </a:r>
                <a:r>
                  <a:rPr lang="en-US" dirty="0"/>
                  <a:t> </a:t>
                </a:r>
                <a:r>
                  <a:rPr lang="en-US" dirty="0" err="1"/>
                  <a:t>ook</a:t>
                </a:r>
                <a:r>
                  <a:rPr lang="en-US" dirty="0"/>
                  <a:t> </a:t>
                </a:r>
                <a:r>
                  <a:rPr lang="en-US" dirty="0" err="1"/>
                  <a:t>wel</a:t>
                </a:r>
                <a:r>
                  <a:rPr lang="en-US" dirty="0"/>
                  <a:t> GDF-15?</a:t>
                </a:r>
              </a:p>
              <a:p>
                <a:r>
                  <a:rPr lang="en-US" dirty="0" err="1"/>
                  <a:t>Eradicatie</a:t>
                </a:r>
                <a:r>
                  <a:rPr lang="en-US" dirty="0"/>
                  <a:t> in de </a:t>
                </a:r>
                <a:r>
                  <a:rPr lang="en-US" dirty="0" err="1"/>
                  <a:t>zwangerschap</a:t>
                </a:r>
                <a:r>
                  <a:rPr lang="en-US" dirty="0"/>
                  <a:t> </a:t>
                </a:r>
                <a:r>
                  <a:rPr lang="en-US" dirty="0" err="1"/>
                  <a:t>tijdens</a:t>
                </a:r>
                <a:r>
                  <a:rPr lang="en-US" dirty="0"/>
                  <a:t> HG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nl-N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haalbaar</a:t>
                </a:r>
              </a:p>
              <a:p>
                <a:r>
                  <a:rPr lang="en-US" dirty="0"/>
                  <a:t>Kan </a:t>
                </a:r>
                <a:r>
                  <a:rPr lang="en-US" dirty="0" err="1"/>
                  <a:t>een</a:t>
                </a:r>
                <a:r>
                  <a:rPr lang="en-US" dirty="0"/>
                  <a:t> </a:t>
                </a:r>
                <a:r>
                  <a:rPr lang="en-US" dirty="0" err="1"/>
                  <a:t>rol</a:t>
                </a:r>
                <a:r>
                  <a:rPr lang="en-US" dirty="0"/>
                  <a:t> </a:t>
                </a:r>
                <a:r>
                  <a:rPr lang="en-US" dirty="0" err="1"/>
                  <a:t>spelen</a:t>
                </a:r>
                <a:r>
                  <a:rPr lang="en-US" dirty="0"/>
                  <a:t> in </a:t>
                </a:r>
                <a:r>
                  <a:rPr lang="en-US" dirty="0" err="1"/>
                  <a:t>preconceptie</a:t>
                </a:r>
                <a:r>
                  <a:rPr lang="en-US" dirty="0"/>
                  <a:t> counseling (</a:t>
                </a:r>
                <a:r>
                  <a:rPr lang="en-US" dirty="0" err="1"/>
                  <a:t>doch</a:t>
                </a:r>
                <a:r>
                  <a:rPr lang="en-US" dirty="0"/>
                  <a:t> </a:t>
                </a:r>
                <a:r>
                  <a:rPr lang="en-US" dirty="0" err="1"/>
                  <a:t>geen</a:t>
                </a:r>
                <a:r>
                  <a:rPr lang="en-US" dirty="0"/>
                  <a:t> </a:t>
                </a:r>
                <a:r>
                  <a:rPr lang="en-US" dirty="0" err="1"/>
                  <a:t>bewijs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377EEB-C0ED-1C7A-E830-883FBFDF1E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0" t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847312C-E07A-E2BB-068D-A1E61B58A626}"/>
              </a:ext>
            </a:extLst>
          </p:cNvPr>
          <p:cNvSpPr txBox="1"/>
          <p:nvPr/>
        </p:nvSpPr>
        <p:spPr>
          <a:xfrm>
            <a:off x="5940152" y="622466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Grooten</a:t>
            </a:r>
            <a:r>
              <a:rPr lang="en-US" dirty="0"/>
              <a:t> et al 2017 AJOG</a:t>
            </a:r>
          </a:p>
        </p:txBody>
      </p:sp>
    </p:spTree>
    <p:extLst>
      <p:ext uri="{BB962C8B-B14F-4D97-AF65-F5344CB8AC3E}">
        <p14:creationId xmlns:p14="http://schemas.microsoft.com/office/powerpoint/2010/main" val="1638637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AACC0-DD85-6C44-BC4C-3EAD75DD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623931"/>
            <a:ext cx="5937755" cy="1188720"/>
          </a:xfrm>
        </p:spPr>
        <p:txBody>
          <a:bodyPr/>
          <a:lstStyle/>
          <a:p>
            <a:r>
              <a:rPr lang="en-US" dirty="0" err="1"/>
              <a:t>Psychopathologie</a:t>
            </a:r>
            <a:endParaRPr lang="en-US" dirty="0"/>
          </a:p>
        </p:txBody>
      </p:sp>
      <p:pic>
        <p:nvPicPr>
          <p:cNvPr id="5" name="Picture 2" descr="Hoe legt een kip een ei?">
            <a:extLst>
              <a:ext uri="{FF2B5EF4-FFF2-40B4-BE49-F238E27FC236}">
                <a16:creationId xmlns:a16="http://schemas.microsoft.com/office/drawing/2014/main" id="{DB91E709-2EF7-5D2A-270D-F935F59AC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089" y="3068960"/>
            <a:ext cx="4637782" cy="33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F4A3EB-FB8B-F9F9-9333-C5AFD859B44A}"/>
              </a:ext>
            </a:extLst>
          </p:cNvPr>
          <p:cNvSpPr txBox="1"/>
          <p:nvPr/>
        </p:nvSpPr>
        <p:spPr>
          <a:xfrm>
            <a:off x="2339752" y="2256139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hyperemesis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psychische</a:t>
            </a:r>
            <a:r>
              <a:rPr lang="en-US" dirty="0"/>
              <a:t> </a:t>
            </a:r>
            <a:r>
              <a:rPr lang="en-US" dirty="0" err="1"/>
              <a:t>aandoening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9025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AACC0-DD85-6C44-BC4C-3EAD75DD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623931"/>
            <a:ext cx="5937755" cy="1188720"/>
          </a:xfrm>
        </p:spPr>
        <p:txBody>
          <a:bodyPr/>
          <a:lstStyle/>
          <a:p>
            <a:r>
              <a:rPr lang="en-US" dirty="0" err="1"/>
              <a:t>Psychopathologie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35E3C-CB52-DA40-98AC-5673A5415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2" y="2226436"/>
            <a:ext cx="5782284" cy="3362804"/>
          </a:xfrm>
        </p:spPr>
        <p:txBody>
          <a:bodyPr>
            <a:normAutofit/>
          </a:bodyPr>
          <a:lstStyle/>
          <a:p>
            <a:r>
              <a:rPr lang="en-US" sz="2000" dirty="0" err="1"/>
              <a:t>Voorafgaand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HG 2% </a:t>
            </a:r>
            <a:r>
              <a:rPr lang="en-US" sz="2000" dirty="0" err="1"/>
              <a:t>psychopathologie</a:t>
            </a:r>
            <a:r>
              <a:rPr lang="en-US" sz="2000" dirty="0"/>
              <a:t> </a:t>
            </a:r>
            <a:r>
              <a:rPr lang="en-US" sz="2000" dirty="0" err="1"/>
              <a:t>t.o.v</a:t>
            </a:r>
            <a:r>
              <a:rPr lang="en-US" sz="2000" dirty="0"/>
              <a:t>. 0.3% </a:t>
            </a:r>
            <a:r>
              <a:rPr lang="en-US" sz="2000" dirty="0" err="1"/>
              <a:t>controles</a:t>
            </a:r>
            <a:r>
              <a:rPr lang="en-US" sz="2000" dirty="0"/>
              <a:t> (PRN)</a:t>
            </a:r>
          </a:p>
          <a:p>
            <a:r>
              <a:rPr lang="en-US" sz="2000" dirty="0"/>
              <a:t>66% </a:t>
            </a:r>
            <a:r>
              <a:rPr lang="en-US" sz="2000" dirty="0" err="1"/>
              <a:t>vrouwen</a:t>
            </a:r>
            <a:r>
              <a:rPr lang="en-US" sz="2000" dirty="0"/>
              <a:t> met HG </a:t>
            </a:r>
            <a:r>
              <a:rPr lang="en-US" sz="2000" dirty="0" err="1"/>
              <a:t>heeft</a:t>
            </a:r>
            <a:r>
              <a:rPr lang="en-US" sz="2000" dirty="0"/>
              <a:t> </a:t>
            </a:r>
            <a:r>
              <a:rPr lang="en-US" sz="2000" b="1" i="1" dirty="0" err="1"/>
              <a:t>geen</a:t>
            </a:r>
            <a:r>
              <a:rPr lang="en-US" sz="2000" dirty="0"/>
              <a:t> </a:t>
            </a:r>
            <a:r>
              <a:rPr lang="en-US" sz="2000" dirty="0" err="1"/>
              <a:t>depressie</a:t>
            </a:r>
            <a:r>
              <a:rPr lang="en-US" sz="2000" dirty="0"/>
              <a:t> </a:t>
            </a:r>
            <a:r>
              <a:rPr lang="en-US" sz="2000" dirty="0" err="1"/>
              <a:t>i.a.</a:t>
            </a:r>
            <a:r>
              <a:rPr lang="en-US" sz="2000" dirty="0"/>
              <a:t> OF </a:t>
            </a:r>
            <a:r>
              <a:rPr lang="en-US" sz="2000" dirty="0" err="1"/>
              <a:t>actuele</a:t>
            </a:r>
            <a:r>
              <a:rPr lang="en-US" sz="2000" dirty="0"/>
              <a:t> </a:t>
            </a:r>
            <a:r>
              <a:rPr lang="en-US" sz="2000" dirty="0" err="1"/>
              <a:t>depressie</a:t>
            </a:r>
            <a:endParaRPr lang="en-US" sz="2000" dirty="0"/>
          </a:p>
          <a:p>
            <a:r>
              <a:rPr lang="en-US" sz="2000" dirty="0" err="1"/>
              <a:t>Tijdens</a:t>
            </a:r>
            <a:r>
              <a:rPr lang="en-US" sz="2000" dirty="0"/>
              <a:t> HG </a:t>
            </a:r>
            <a:r>
              <a:rPr lang="en-US" sz="2000" dirty="0" err="1"/>
              <a:t>veel</a:t>
            </a:r>
            <a:r>
              <a:rPr lang="en-US" sz="2000" dirty="0"/>
              <a:t> angst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depressieve</a:t>
            </a:r>
            <a:r>
              <a:rPr lang="en-US" sz="2000" dirty="0"/>
              <a:t> (&gt;50%) </a:t>
            </a:r>
            <a:r>
              <a:rPr lang="en-US" sz="2000" dirty="0" err="1"/>
              <a:t>klachten</a:t>
            </a:r>
            <a:endParaRPr lang="en-US" sz="2000" dirty="0"/>
          </a:p>
          <a:p>
            <a:r>
              <a:rPr lang="en-US" sz="2000" dirty="0"/>
              <a:t>20% </a:t>
            </a:r>
            <a:r>
              <a:rPr lang="en-US" sz="2000" dirty="0" err="1"/>
              <a:t>heeft</a:t>
            </a:r>
            <a:r>
              <a:rPr lang="en-US" sz="2000" dirty="0"/>
              <a:t> PTSS </a:t>
            </a:r>
            <a:r>
              <a:rPr lang="en-US" sz="2000" dirty="0" err="1"/>
              <a:t>na</a:t>
            </a:r>
            <a:r>
              <a:rPr lang="en-US" sz="2000" dirty="0"/>
              <a:t> HG</a:t>
            </a:r>
          </a:p>
          <a:p>
            <a:r>
              <a:rPr lang="en-US" sz="2000" dirty="0"/>
              <a:t>Hoe </a:t>
            </a:r>
            <a:r>
              <a:rPr lang="en-US" sz="2000" dirty="0" err="1"/>
              <a:t>erger</a:t>
            </a:r>
            <a:r>
              <a:rPr lang="en-US" sz="2000" dirty="0"/>
              <a:t> de HG, hoe </a:t>
            </a:r>
            <a:r>
              <a:rPr lang="en-US" sz="2000" dirty="0" err="1"/>
              <a:t>erger</a:t>
            </a:r>
            <a:r>
              <a:rPr lang="en-US" sz="2000" dirty="0"/>
              <a:t> PTSS </a:t>
            </a:r>
            <a:r>
              <a:rPr lang="en-US" sz="2000" dirty="0" err="1"/>
              <a:t>en</a:t>
            </a:r>
            <a:r>
              <a:rPr lang="en-US" sz="2000" dirty="0"/>
              <a:t> angst/ </a:t>
            </a:r>
            <a:r>
              <a:rPr lang="en-US" sz="2000" dirty="0" err="1"/>
              <a:t>depressie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026" name="Picture 2" descr="Image result for freud">
            <a:extLst>
              <a:ext uri="{FF2B5EF4-FFF2-40B4-BE49-F238E27FC236}">
                <a16:creationId xmlns:a16="http://schemas.microsoft.com/office/drawing/2014/main" id="{28D6D676-00D2-C44A-80FE-8AC8F5B42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675" y="2256382"/>
            <a:ext cx="2367304" cy="31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BAE5EC-F23D-3041-A437-8D2A01004B36}"/>
              </a:ext>
            </a:extLst>
          </p:cNvPr>
          <p:cNvSpPr txBox="1"/>
          <p:nvPr/>
        </p:nvSpPr>
        <p:spPr>
          <a:xfrm>
            <a:off x="5004048" y="5851076"/>
            <a:ext cx="5782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ea typeface="Verdana" panose="020B0604030504040204" pitchFamily="34" charset="0"/>
                <a:cs typeface="Verdana" panose="020B0604030504040204" pitchFamily="34" charset="0"/>
              </a:rPr>
              <a:t>Roseboom</a:t>
            </a:r>
            <a:r>
              <a:rPr lang="en-US" sz="1400" dirty="0">
                <a:ea typeface="Verdana" panose="020B0604030504040204" pitchFamily="34" charset="0"/>
                <a:cs typeface="Verdana" panose="020B0604030504040204" pitchFamily="34" charset="0"/>
              </a:rPr>
              <a:t> et al, EJOG, 2010</a:t>
            </a:r>
          </a:p>
          <a:p>
            <a:r>
              <a:rPr lang="en-US" sz="1400" dirty="0">
                <a:ea typeface="Verdana" panose="020B0604030504040204" pitchFamily="34" charset="0"/>
                <a:cs typeface="Verdana" panose="020B0604030504040204" pitchFamily="34" charset="0"/>
              </a:rPr>
              <a:t>McCarthy et al, </a:t>
            </a:r>
            <a:r>
              <a:rPr lang="en-US" sz="1400" dirty="0" err="1">
                <a:ea typeface="Verdana" panose="020B0604030504040204" pitchFamily="34" charset="0"/>
                <a:cs typeface="Verdana" panose="020B0604030504040204" pitchFamily="34" charset="0"/>
              </a:rPr>
              <a:t>PLoS</a:t>
            </a:r>
            <a:r>
              <a:rPr lang="en-US" sz="1400" dirty="0">
                <a:ea typeface="Verdana" panose="020B0604030504040204" pitchFamily="34" charset="0"/>
                <a:cs typeface="Verdana" panose="020B0604030504040204" pitchFamily="34" charset="0"/>
              </a:rPr>
              <a:t> One, 2011</a:t>
            </a:r>
          </a:p>
          <a:p>
            <a:r>
              <a:rPr lang="en-US" sz="1400" dirty="0">
                <a:ea typeface="Verdana" panose="020B0604030504040204" pitchFamily="34" charset="0"/>
                <a:cs typeface="Verdana" panose="020B0604030504040204" pitchFamily="34" charset="0"/>
              </a:rPr>
              <a:t>Kames-</a:t>
            </a:r>
            <a:r>
              <a:rPr lang="en-US" sz="1400" dirty="0" err="1">
                <a:ea typeface="Verdana" panose="020B0604030504040204" pitchFamily="34" charset="0"/>
                <a:cs typeface="Verdana" panose="020B0604030504040204" pitchFamily="34" charset="0"/>
              </a:rPr>
              <a:t>Kjelgard</a:t>
            </a:r>
            <a:r>
              <a:rPr lang="en-US" sz="1400" dirty="0">
                <a:ea typeface="Verdana" panose="020B0604030504040204" pitchFamily="34" charset="0"/>
                <a:cs typeface="Verdana" panose="020B0604030504040204" pitchFamily="34" charset="0"/>
              </a:rPr>
              <a:t> et al, Arch W Mental H, 2016 </a:t>
            </a:r>
            <a:r>
              <a:rPr lang="en-US" sz="1400" dirty="0" err="1"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400" dirty="0">
                <a:ea typeface="Verdana" panose="020B0604030504040204" pitchFamily="34" charset="0"/>
                <a:cs typeface="Verdana" panose="020B0604030504040204" pitchFamily="34" charset="0"/>
              </a:rPr>
              <a:t> 2018</a:t>
            </a:r>
          </a:p>
          <a:p>
            <a:r>
              <a:rPr lang="en-US" sz="1400" dirty="0" err="1">
                <a:ea typeface="Verdana" panose="020B0604030504040204" pitchFamily="34" charset="0"/>
                <a:cs typeface="Verdana" panose="020B0604030504040204" pitchFamily="34" charset="0"/>
              </a:rPr>
              <a:t>Nijsten</a:t>
            </a:r>
            <a:r>
              <a:rPr lang="en-US" sz="1400" dirty="0">
                <a:ea typeface="Verdana" panose="020B0604030504040204" pitchFamily="34" charset="0"/>
                <a:cs typeface="Verdana" panose="020B0604030504040204" pitchFamily="34" charset="0"/>
              </a:rPr>
              <a:t> et al, submitted; Mitchel-Jones BMJ Open</a:t>
            </a:r>
          </a:p>
        </p:txBody>
      </p:sp>
    </p:spTree>
    <p:extLst>
      <p:ext uri="{BB962C8B-B14F-4D97-AF65-F5344CB8AC3E}">
        <p14:creationId xmlns:p14="http://schemas.microsoft.com/office/powerpoint/2010/main" val="2079220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916832"/>
            <a:ext cx="3955380" cy="3955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357301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Verdana"/>
              </a:rPr>
              <a:t>Geen</a:t>
            </a:r>
            <a:r>
              <a:rPr lang="en-US" sz="2400" dirty="0">
                <a:latin typeface="+mj-lt"/>
                <a:cs typeface="Verdana"/>
              </a:rPr>
              <a:t> </a:t>
            </a:r>
            <a:r>
              <a:rPr lang="en-US" sz="2400" dirty="0" err="1">
                <a:latin typeface="+mj-lt"/>
                <a:cs typeface="Verdana"/>
              </a:rPr>
              <a:t>klachten</a:t>
            </a:r>
            <a:endParaRPr lang="en-US" sz="2400" dirty="0">
              <a:latin typeface="+mj-lt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232" y="364502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Verdana"/>
              </a:rPr>
              <a:t>Ergst</a:t>
            </a:r>
            <a:r>
              <a:rPr lang="en-US" sz="2400" dirty="0">
                <a:latin typeface="+mj-lt"/>
                <a:cs typeface="Verdana"/>
              </a:rPr>
              <a:t> </a:t>
            </a:r>
            <a:r>
              <a:rPr lang="en-US" sz="2400" dirty="0" err="1">
                <a:latin typeface="+mj-lt"/>
                <a:cs typeface="Verdana"/>
              </a:rPr>
              <a:t>denkbare</a:t>
            </a:r>
            <a:r>
              <a:rPr lang="en-US" sz="2400" dirty="0">
                <a:latin typeface="+mj-lt"/>
                <a:cs typeface="Verdana"/>
              </a:rPr>
              <a:t> </a:t>
            </a:r>
            <a:r>
              <a:rPr lang="en-US" sz="2400" dirty="0" err="1">
                <a:latin typeface="+mj-lt"/>
                <a:cs typeface="Verdana"/>
              </a:rPr>
              <a:t>klachten</a:t>
            </a:r>
            <a:endParaRPr lang="en-US" sz="2400" dirty="0">
              <a:latin typeface="+mj-lt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4618" y="103104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Verdana"/>
              </a:rPr>
              <a:t>HG?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760132" y="1484784"/>
            <a:ext cx="0" cy="4968552"/>
          </a:xfrm>
          <a:prstGeom prst="line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339752" y="6453336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483768" y="6597352"/>
            <a:ext cx="4536504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494298" y="6224340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cs typeface="Verdana"/>
              </a:rPr>
              <a:t>Misselijkheid</a:t>
            </a:r>
            <a:r>
              <a:rPr lang="en-US" sz="1200" dirty="0">
                <a:cs typeface="Verdana"/>
              </a:rPr>
              <a:t>/ </a:t>
            </a:r>
            <a:r>
              <a:rPr lang="en-US" sz="1200" dirty="0" err="1">
                <a:cs typeface="Verdana"/>
              </a:rPr>
              <a:t>braken</a:t>
            </a:r>
            <a:endParaRPr lang="en-US" sz="12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27354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03BFA-C81B-1A41-BC68-7A13BD3F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Windsor Definition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71207-4477-0D40-BDD1-ADD5C74DB25D}"/>
              </a:ext>
            </a:extLst>
          </p:cNvPr>
          <p:cNvSpPr txBox="1"/>
          <p:nvPr/>
        </p:nvSpPr>
        <p:spPr>
          <a:xfrm>
            <a:off x="6504622" y="6381329"/>
            <a:ext cx="21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Janssen et al, EJOG,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E4A01-D699-FB40-A6D3-5FC4EEDC4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926" y="4336366"/>
            <a:ext cx="3025546" cy="2016224"/>
          </a:xfrm>
          <a:prstGeom prst="rect">
            <a:avLst/>
          </a:prstGeom>
        </p:spPr>
      </p:pic>
      <p:pic>
        <p:nvPicPr>
          <p:cNvPr id="1026" name="Picture 2" descr="Windsor Castle - Wikipedia">
            <a:extLst>
              <a:ext uri="{FF2B5EF4-FFF2-40B4-BE49-F238E27FC236}">
                <a16:creationId xmlns:a16="http://schemas.microsoft.com/office/drawing/2014/main" id="{98EC849F-82EA-CC41-8EC2-61A1CEE81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36777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1A515B-6639-BA4B-9574-B67331DD96F8}"/>
              </a:ext>
            </a:extLst>
          </p:cNvPr>
          <p:cNvSpPr txBox="1"/>
          <p:nvPr/>
        </p:nvSpPr>
        <p:spPr>
          <a:xfrm>
            <a:off x="0" y="2564904"/>
            <a:ext cx="54360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Symptomen</a:t>
            </a:r>
            <a:r>
              <a:rPr lang="en-US" sz="2000" dirty="0"/>
              <a:t> </a:t>
            </a:r>
            <a:r>
              <a:rPr lang="en-US" sz="2000" dirty="0" err="1"/>
              <a:t>beginnen</a:t>
            </a:r>
            <a:r>
              <a:rPr lang="en-US" sz="2000" dirty="0"/>
              <a:t> in de </a:t>
            </a:r>
            <a:r>
              <a:rPr lang="en-US" sz="2000" dirty="0" err="1"/>
              <a:t>jonge</a:t>
            </a:r>
            <a:r>
              <a:rPr lang="en-US" sz="2000" dirty="0"/>
              <a:t> </a:t>
            </a:r>
            <a:r>
              <a:rPr lang="en-US" sz="2000" dirty="0" err="1"/>
              <a:t>zwangerschap</a:t>
            </a:r>
            <a:r>
              <a:rPr lang="en-US" sz="2000" dirty="0"/>
              <a:t>  (&lt;16 </a:t>
            </a:r>
            <a:r>
              <a:rPr lang="en-US" sz="2000" dirty="0" err="1"/>
              <a:t>wk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Misselijkheid</a:t>
            </a:r>
            <a:r>
              <a:rPr lang="en-US" sz="2000" dirty="0"/>
              <a:t> </a:t>
            </a:r>
            <a:r>
              <a:rPr lang="en-US" sz="2000" u="sng" dirty="0" err="1"/>
              <a:t>en</a:t>
            </a:r>
            <a:r>
              <a:rPr lang="en-US" sz="2000" u="sng" dirty="0"/>
              <a:t>/of</a:t>
            </a:r>
            <a:r>
              <a:rPr lang="en-US" sz="2000" dirty="0"/>
              <a:t>  </a:t>
            </a:r>
            <a:r>
              <a:rPr lang="en-US" sz="2000" dirty="0" err="1"/>
              <a:t>braken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 </a:t>
            </a:r>
            <a:r>
              <a:rPr lang="en-US" sz="2000" dirty="0" err="1"/>
              <a:t>ernstig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Kan </a:t>
            </a:r>
            <a:r>
              <a:rPr lang="en-US" sz="2000" dirty="0" err="1"/>
              <a:t>niet</a:t>
            </a:r>
            <a:r>
              <a:rPr lang="en-US" sz="2000" dirty="0"/>
              <a:t> </a:t>
            </a:r>
            <a:r>
              <a:rPr lang="en-US" sz="2000" dirty="0" err="1"/>
              <a:t>normaal</a:t>
            </a:r>
            <a:r>
              <a:rPr lang="en-US" sz="2000" dirty="0"/>
              <a:t> eten </a:t>
            </a:r>
            <a:r>
              <a:rPr lang="en-US" sz="2000" dirty="0" err="1"/>
              <a:t>en</a:t>
            </a:r>
            <a:r>
              <a:rPr lang="en-US" sz="2000" dirty="0"/>
              <a:t>/of </a:t>
            </a:r>
            <a:r>
              <a:rPr lang="en-US" sz="2000" dirty="0" err="1"/>
              <a:t>drinken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Sterke</a:t>
            </a:r>
            <a:r>
              <a:rPr lang="en-US" sz="2000" dirty="0"/>
              <a:t> impact op </a:t>
            </a:r>
            <a:r>
              <a:rPr lang="en-US" sz="2000" dirty="0" err="1"/>
              <a:t>normaal</a:t>
            </a:r>
            <a:r>
              <a:rPr lang="en-US" sz="2000" dirty="0"/>
              <a:t> </a:t>
            </a:r>
            <a:r>
              <a:rPr lang="en-US" sz="2000" dirty="0" err="1"/>
              <a:t>dagelijks</a:t>
            </a:r>
            <a:r>
              <a:rPr lang="en-US" sz="2000" dirty="0"/>
              <a:t> </a:t>
            </a:r>
            <a:r>
              <a:rPr lang="en-US" sz="2000" dirty="0" err="1"/>
              <a:t>functioneren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Dehydratie</a:t>
            </a:r>
            <a:r>
              <a:rPr lang="en-US" sz="2000" dirty="0"/>
              <a:t> </a:t>
            </a:r>
            <a:r>
              <a:rPr lang="en-US" sz="2000" dirty="0" err="1"/>
              <a:t>bijdragend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B4F3A-DD94-EDCC-DE9D-5EE77A27C888}"/>
              </a:ext>
            </a:extLst>
          </p:cNvPr>
          <p:cNvSpPr txBox="1"/>
          <p:nvPr/>
        </p:nvSpPr>
        <p:spPr>
          <a:xfrm>
            <a:off x="251520" y="6237312"/>
            <a:ext cx="5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Uiteraard</a:t>
            </a:r>
            <a:r>
              <a:rPr lang="en-US" i="1" dirty="0"/>
              <a:t> </a:t>
            </a:r>
            <a:r>
              <a:rPr lang="en-US" i="1" dirty="0" err="1"/>
              <a:t>mits</a:t>
            </a:r>
            <a:r>
              <a:rPr lang="en-US" i="1" dirty="0"/>
              <a:t> </a:t>
            </a:r>
            <a:r>
              <a:rPr lang="en-US" i="1" dirty="0" err="1"/>
              <a:t>andere</a:t>
            </a:r>
            <a:r>
              <a:rPr lang="en-US" i="1" dirty="0"/>
              <a:t> </a:t>
            </a:r>
            <a:r>
              <a:rPr lang="en-US" i="1" dirty="0" err="1"/>
              <a:t>verklaringen</a:t>
            </a:r>
            <a:r>
              <a:rPr lang="en-US" i="1" dirty="0"/>
              <a:t> </a:t>
            </a:r>
            <a:r>
              <a:rPr lang="en-US" i="1" dirty="0" err="1"/>
              <a:t>niet</a:t>
            </a:r>
            <a:r>
              <a:rPr lang="en-US" i="1" dirty="0"/>
              <a:t> </a:t>
            </a:r>
            <a:r>
              <a:rPr lang="en-US" i="1" dirty="0" err="1"/>
              <a:t>waarschijnlijk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16705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2832-049A-F988-849B-1E13BFF8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 MDL arts? </a:t>
            </a:r>
            <a:r>
              <a:rPr lang="en-US" dirty="0" err="1"/>
              <a:t>Deel</a:t>
            </a:r>
            <a:r>
              <a:rPr lang="en-US" dirty="0"/>
              <a:t>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B0A47-638C-D2F8-16E2-B67F86794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Appendicitis, gastritis, gastro-enteritis, (urosepsis)</a:t>
            </a:r>
          </a:p>
          <a:p>
            <a:r>
              <a:rPr lang="en-US" dirty="0"/>
              <a:t>Cannabinoid hyperemesis </a:t>
            </a:r>
            <a:r>
              <a:rPr lang="en-US" dirty="0" err="1"/>
              <a:t>syndroom</a:t>
            </a:r>
            <a:endParaRPr lang="en-US" dirty="0"/>
          </a:p>
          <a:p>
            <a:r>
              <a:rPr lang="en-US" dirty="0" err="1"/>
              <a:t>Diabetische</a:t>
            </a:r>
            <a:r>
              <a:rPr lang="en-US" dirty="0"/>
              <a:t> </a:t>
            </a:r>
            <a:r>
              <a:rPr lang="en-US" dirty="0" err="1"/>
              <a:t>gastroparese</a:t>
            </a:r>
            <a:endParaRPr lang="en-US" dirty="0"/>
          </a:p>
          <a:p>
            <a:r>
              <a:rPr lang="en-US" dirty="0"/>
              <a:t>Cyclic vomiting </a:t>
            </a:r>
            <a:r>
              <a:rPr lang="en-US" dirty="0" err="1"/>
              <a:t>syndroom</a:t>
            </a:r>
            <a:endParaRPr lang="en-US" dirty="0"/>
          </a:p>
          <a:p>
            <a:r>
              <a:rPr lang="en-US" dirty="0" err="1"/>
              <a:t>Obstructie</a:t>
            </a:r>
            <a:r>
              <a:rPr lang="en-US" dirty="0"/>
              <a:t>/ volvulus/ </a:t>
            </a:r>
            <a:r>
              <a:rPr lang="en-US" dirty="0" err="1"/>
              <a:t>mesenteriaal-vasculair</a:t>
            </a:r>
            <a:endParaRPr lang="en-US" dirty="0"/>
          </a:p>
          <a:p>
            <a:r>
              <a:rPr lang="en-US" dirty="0" err="1"/>
              <a:t>Herniatie</a:t>
            </a:r>
            <a:r>
              <a:rPr lang="en-US" dirty="0"/>
              <a:t> (cave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bariatrie</a:t>
            </a:r>
            <a:r>
              <a:rPr lang="en-US" dirty="0"/>
              <a:t> in de </a:t>
            </a:r>
            <a:r>
              <a:rPr lang="en-US" dirty="0" err="1"/>
              <a:t>anamnese</a:t>
            </a:r>
            <a:r>
              <a:rPr lang="en-US" dirty="0"/>
              <a:t>)</a:t>
            </a:r>
          </a:p>
          <a:p>
            <a:r>
              <a:rPr lang="en-US" dirty="0" err="1"/>
              <a:t>Electrolytstoornis</a:t>
            </a:r>
            <a:r>
              <a:rPr lang="en-US" dirty="0"/>
              <a:t> (</a:t>
            </a:r>
            <a:r>
              <a:rPr lang="en-US" dirty="0" err="1"/>
              <a:t>hypercalciemie</a:t>
            </a:r>
            <a:r>
              <a:rPr lang="en-US" dirty="0"/>
              <a:t>)</a:t>
            </a:r>
          </a:p>
          <a:p>
            <a:r>
              <a:rPr lang="en-US" dirty="0" err="1"/>
              <a:t>Maligniteit</a:t>
            </a:r>
            <a:r>
              <a:rPr lang="en-US" dirty="0"/>
              <a:t>, </a:t>
            </a:r>
            <a:r>
              <a:rPr lang="en-US" dirty="0" err="1"/>
              <a:t>intrabdominale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817084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700808"/>
            <a:ext cx="4680520" cy="4680520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F4F2EFFF-B5D1-CE4A-A854-F6284BF17F49}"/>
              </a:ext>
            </a:extLst>
          </p:cNvPr>
          <p:cNvSpPr txBox="1">
            <a:spLocks/>
          </p:cNvSpPr>
          <p:nvPr/>
        </p:nvSpPr>
        <p:spPr>
          <a:xfrm>
            <a:off x="1603122" y="908720"/>
            <a:ext cx="5937755" cy="9536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diagnose?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3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CC5F5-F5FE-0144-B933-25079B84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belangenverstrengeling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4FBCD-F7B4-C14C-9BFE-3DFD88CBC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Lid van de </a:t>
            </a:r>
            <a:r>
              <a:rPr lang="en-US" dirty="0" err="1"/>
              <a:t>wetenschappelijk</a:t>
            </a:r>
            <a:r>
              <a:rPr lang="en-US" dirty="0"/>
              <a:t> </a:t>
            </a:r>
            <a:r>
              <a:rPr lang="en-US" dirty="0" err="1"/>
              <a:t>advies</a:t>
            </a:r>
            <a:r>
              <a:rPr lang="en-US" dirty="0"/>
              <a:t> </a:t>
            </a:r>
            <a:r>
              <a:rPr lang="en-US" dirty="0" err="1"/>
              <a:t>raad</a:t>
            </a:r>
            <a:r>
              <a:rPr lang="en-US" dirty="0"/>
              <a:t> </a:t>
            </a:r>
            <a:r>
              <a:rPr lang="en-US" dirty="0" err="1"/>
              <a:t>Stichting</a:t>
            </a:r>
            <a:r>
              <a:rPr lang="en-US" dirty="0"/>
              <a:t> ZEHG</a:t>
            </a:r>
          </a:p>
          <a:p>
            <a:r>
              <a:rPr lang="en-US" dirty="0"/>
              <a:t>Trustee </a:t>
            </a:r>
            <a:r>
              <a:rPr lang="en-US" dirty="0" err="1"/>
              <a:t>Bikkja</a:t>
            </a:r>
            <a:r>
              <a:rPr lang="en-US" dirty="0"/>
              <a:t> Trust (VK)</a:t>
            </a:r>
          </a:p>
          <a:p>
            <a:r>
              <a:rPr lang="en-US" dirty="0"/>
              <a:t>Lid van de </a:t>
            </a:r>
            <a:r>
              <a:rPr lang="en-US" dirty="0" err="1"/>
              <a:t>richtlijncommissie</a:t>
            </a:r>
            <a:r>
              <a:rPr lang="en-US" dirty="0"/>
              <a:t> HG NVOG</a:t>
            </a:r>
          </a:p>
          <a:p>
            <a:r>
              <a:rPr lang="en-US" dirty="0" err="1"/>
              <a:t>Onderzoeksgelden</a:t>
            </a:r>
            <a:r>
              <a:rPr lang="en-US" dirty="0"/>
              <a:t>: </a:t>
            </a:r>
            <a:r>
              <a:rPr lang="en-US" dirty="0" err="1"/>
              <a:t>Bikkja</a:t>
            </a:r>
            <a:r>
              <a:rPr lang="en-US" dirty="0"/>
              <a:t> Trust, </a:t>
            </a:r>
            <a:r>
              <a:rPr lang="en-US" dirty="0" err="1"/>
              <a:t>ZonMw</a:t>
            </a:r>
            <a:r>
              <a:rPr lang="en-US" dirty="0"/>
              <a:t>. Leading the Change, </a:t>
            </a:r>
            <a:r>
              <a:rPr lang="en-US" dirty="0" err="1"/>
              <a:t>Foreest</a:t>
            </a:r>
            <a:r>
              <a:rPr lang="en-US" dirty="0"/>
              <a:t> </a:t>
            </a:r>
            <a:r>
              <a:rPr lang="en-US" dirty="0" err="1"/>
              <a:t>instituut</a:t>
            </a:r>
            <a:r>
              <a:rPr lang="en-US" dirty="0"/>
              <a:t>,  Amsterdam Reproduction and Development</a:t>
            </a:r>
          </a:p>
          <a:p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bijeenkomst</a:t>
            </a:r>
            <a:r>
              <a:rPr lang="en-US" dirty="0"/>
              <a:t> </a:t>
            </a:r>
            <a:r>
              <a:rPr lang="en-US" dirty="0" err="1"/>
              <a:t>relevante</a:t>
            </a:r>
            <a:r>
              <a:rPr lang="en-US" dirty="0"/>
              <a:t> </a:t>
            </a:r>
            <a:r>
              <a:rPr lang="en-US" dirty="0" err="1"/>
              <a:t>bedrijven</a:t>
            </a:r>
            <a:r>
              <a:rPr lang="en-US" dirty="0"/>
              <a:t>: GEEN</a:t>
            </a:r>
          </a:p>
          <a:p>
            <a:r>
              <a:rPr lang="en-US" dirty="0"/>
              <a:t>Sponsoring/ honorarium/ </a:t>
            </a:r>
            <a:r>
              <a:rPr lang="en-US" dirty="0" err="1"/>
              <a:t>aandelen</a:t>
            </a:r>
            <a:r>
              <a:rPr lang="en-US" dirty="0"/>
              <a:t>: GEEN</a:t>
            </a:r>
          </a:p>
          <a:p>
            <a:endParaRPr lang="en-US" dirty="0"/>
          </a:p>
        </p:txBody>
      </p:sp>
      <p:pic>
        <p:nvPicPr>
          <p:cNvPr id="1032" name="Picture 8" descr="Stichting ZEHG">
            <a:extLst>
              <a:ext uri="{FF2B5EF4-FFF2-40B4-BE49-F238E27FC236}">
                <a16:creationId xmlns:a16="http://schemas.microsoft.com/office/drawing/2014/main" id="{EC2FDF02-A401-CD43-9F4B-004DFB551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38045"/>
            <a:ext cx="1331640" cy="6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194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Ketonen</a:t>
            </a:r>
            <a:r>
              <a:rPr lang="en-US" dirty="0"/>
              <a:t> in de urine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/>
              <a:t>….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zwangere</a:t>
            </a:r>
            <a:r>
              <a:rPr lang="en-US" dirty="0"/>
              <a:t> </a:t>
            </a:r>
            <a:r>
              <a:rPr lang="en-US" dirty="0" err="1"/>
              <a:t>duiden</a:t>
            </a:r>
            <a:r>
              <a:rPr lang="en-US" dirty="0"/>
              <a:t> op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dirty="0" err="1"/>
              <a:t>Dehydratie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B. Diabetes</a:t>
            </a:r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US" dirty="0" err="1"/>
              <a:t>Lipolyse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D. </a:t>
            </a:r>
            <a:r>
              <a:rPr lang="en-US" dirty="0" err="1"/>
              <a:t>Urineweginfectie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33882-C989-A64B-BCDF-A1E2FF2F4360}"/>
              </a:ext>
            </a:extLst>
          </p:cNvPr>
          <p:cNvSpPr txBox="1"/>
          <p:nvPr/>
        </p:nvSpPr>
        <p:spPr>
          <a:xfrm>
            <a:off x="1606045" y="480059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Poll </a:t>
            </a:r>
            <a:r>
              <a:rPr lang="en-US" sz="2800" dirty="0" err="1">
                <a:solidFill>
                  <a:srgbClr val="FF0000"/>
                </a:solidFill>
              </a:rPr>
              <a:t>vraag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00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Ketonen</a:t>
            </a:r>
            <a:r>
              <a:rPr lang="en-US" dirty="0"/>
              <a:t> in de urine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s-IS" dirty="0"/>
              <a:t>….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zwangere</a:t>
            </a:r>
            <a:r>
              <a:rPr lang="en-US" dirty="0"/>
              <a:t> </a:t>
            </a:r>
            <a:r>
              <a:rPr lang="en-US" dirty="0" err="1"/>
              <a:t>duiden</a:t>
            </a:r>
            <a:r>
              <a:rPr lang="en-US" dirty="0"/>
              <a:t> op: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CCCCC"/>
                </a:solidFill>
              </a:rPr>
              <a:t>A. </a:t>
            </a:r>
            <a:r>
              <a:rPr lang="en-US" dirty="0" err="1">
                <a:solidFill>
                  <a:srgbClr val="CCCCCC"/>
                </a:solidFill>
              </a:rPr>
              <a:t>Dehydratie</a:t>
            </a:r>
            <a:endParaRPr lang="en-US" dirty="0">
              <a:solidFill>
                <a:srgbClr val="CCCCCC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CCCCC"/>
                </a:solidFill>
              </a:rPr>
              <a:t>B. Diabetes</a:t>
            </a:r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US" dirty="0" err="1"/>
              <a:t>Lipolyse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CCCCC"/>
                </a:solidFill>
              </a:rPr>
              <a:t>D. </a:t>
            </a:r>
            <a:r>
              <a:rPr lang="en-US" dirty="0" err="1">
                <a:solidFill>
                  <a:srgbClr val="CCCCCC"/>
                </a:solidFill>
              </a:rPr>
              <a:t>Urineweginfectie</a:t>
            </a:r>
            <a:endParaRPr lang="en-US" dirty="0">
              <a:solidFill>
                <a:srgbClr val="CCCCCC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is-IS" dirty="0"/>
              <a:t>….Net als bij een niet zwangere overigens!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736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122" y="692108"/>
            <a:ext cx="5937755" cy="1188720"/>
          </a:xfrm>
        </p:spPr>
        <p:txBody>
          <a:bodyPr/>
          <a:lstStyle/>
          <a:p>
            <a:r>
              <a:rPr lang="en-US" dirty="0"/>
              <a:t>Diagnose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0210" y="2050504"/>
            <a:ext cx="5182344" cy="4114800"/>
          </a:xfrm>
        </p:spPr>
        <p:txBody>
          <a:bodyPr/>
          <a:lstStyle/>
          <a:p>
            <a:r>
              <a:rPr lang="en-US" dirty="0" err="1"/>
              <a:t>Anamnese</a:t>
            </a:r>
            <a:endParaRPr lang="en-US" dirty="0"/>
          </a:p>
          <a:p>
            <a:r>
              <a:rPr lang="en-US" dirty="0" err="1"/>
              <a:t>Uitsluiten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verklaringen</a:t>
            </a:r>
            <a:r>
              <a:rPr lang="en-US" dirty="0"/>
              <a:t> (</a:t>
            </a:r>
            <a:r>
              <a:rPr lang="en-US" dirty="0" err="1"/>
              <a:t>bv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, appendicitis)</a:t>
            </a:r>
          </a:p>
          <a:p>
            <a:r>
              <a:rPr lang="en-US" dirty="0" err="1"/>
              <a:t>Ketonurie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HG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dehydratie</a:t>
            </a:r>
            <a:r>
              <a:rPr lang="en-US" dirty="0"/>
              <a:t> vast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stellen</a:t>
            </a:r>
            <a:endParaRPr lang="en-US" dirty="0"/>
          </a:p>
          <a:p>
            <a:pPr lvl="1"/>
            <a:r>
              <a:rPr lang="en-US" dirty="0"/>
              <a:t>Is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maat</a:t>
            </a:r>
            <a:r>
              <a:rPr lang="en-US" dirty="0"/>
              <a:t> van </a:t>
            </a:r>
            <a:r>
              <a:rPr lang="en-US" dirty="0" err="1"/>
              <a:t>dehydratie</a:t>
            </a:r>
            <a:endParaRPr lang="en-US" dirty="0"/>
          </a:p>
          <a:p>
            <a:pPr lvl="1"/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nooit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buiten</a:t>
            </a:r>
            <a:r>
              <a:rPr lang="en-US" dirty="0"/>
              <a:t> de </a:t>
            </a:r>
            <a:r>
              <a:rPr lang="en-US" dirty="0" err="1"/>
              <a:t>zwangerschap</a:t>
            </a:r>
            <a:r>
              <a:rPr lang="en-US" dirty="0"/>
              <a:t> </a:t>
            </a:r>
            <a:r>
              <a:rPr lang="en-US" dirty="0" err="1"/>
              <a:t>dehydratie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kwantificeren</a:t>
            </a:r>
            <a:endParaRPr lang="en-US" dirty="0"/>
          </a:p>
          <a:p>
            <a:pPr lvl="1"/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relatie</a:t>
            </a:r>
            <a:r>
              <a:rPr lang="en-US" dirty="0"/>
              <a:t> mate </a:t>
            </a:r>
            <a:r>
              <a:rPr lang="en-US" dirty="0" err="1"/>
              <a:t>duur</a:t>
            </a:r>
            <a:r>
              <a:rPr lang="en-US" dirty="0"/>
              <a:t> </a:t>
            </a:r>
            <a:r>
              <a:rPr lang="en-US" dirty="0" err="1"/>
              <a:t>klachten</a:t>
            </a:r>
            <a:r>
              <a:rPr lang="en-US" dirty="0"/>
              <a:t>/ </a:t>
            </a:r>
            <a:r>
              <a:rPr lang="en-US" dirty="0" err="1"/>
              <a:t>heropname</a:t>
            </a:r>
            <a:r>
              <a:rPr lang="en-US" dirty="0"/>
              <a:t> </a:t>
            </a:r>
            <a:r>
              <a:rPr lang="en-US" dirty="0" err="1"/>
              <a:t>kans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132856"/>
            <a:ext cx="2540000" cy="2540000"/>
          </a:xfrm>
          <a:prstGeom prst="rect">
            <a:avLst/>
          </a:prstGeom>
        </p:spPr>
      </p:pic>
      <p:sp>
        <p:nvSpPr>
          <p:cNvPr id="9" name="Multiply 8"/>
          <p:cNvSpPr/>
          <p:nvPr/>
        </p:nvSpPr>
        <p:spPr bwMode="auto">
          <a:xfrm>
            <a:off x="7524328" y="1196752"/>
            <a:ext cx="914400" cy="914400"/>
          </a:xfrm>
          <a:prstGeom prst="mathMultiply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Palatino Linotype" pitchFamily="18" charset="0"/>
              <a:ea typeface="Geneva" pitchFamily="1" charset="-128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6516216" y="332656"/>
            <a:ext cx="1368152" cy="792088"/>
          </a:xfrm>
          <a:prstGeom prst="mathMultiply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Palatino Linotype" pitchFamily="18" charset="0"/>
              <a:ea typeface="Geneva" pitchFamily="1" charset="-12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372200" y="2636912"/>
            <a:ext cx="1656184" cy="144016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6516216" y="2852936"/>
            <a:ext cx="1800200" cy="79208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6444208" y="2924944"/>
            <a:ext cx="1656184" cy="72008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004048" y="616530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cs typeface="Verdana"/>
              </a:rPr>
              <a:t>Niemeijer</a:t>
            </a:r>
            <a:r>
              <a:rPr lang="en-US" sz="1800" dirty="0">
                <a:cs typeface="Verdana"/>
              </a:rPr>
              <a:t> et al, 2012,  AJOG</a:t>
            </a:r>
          </a:p>
          <a:p>
            <a:r>
              <a:rPr lang="en-US" sz="1800" dirty="0" err="1">
                <a:cs typeface="Verdana"/>
              </a:rPr>
              <a:t>Koot</a:t>
            </a:r>
            <a:r>
              <a:rPr lang="en-US" sz="1800" dirty="0">
                <a:cs typeface="Verdana"/>
              </a:rPr>
              <a:t> et al, EJOG 2020</a:t>
            </a:r>
          </a:p>
        </p:txBody>
      </p:sp>
    </p:spTree>
    <p:extLst>
      <p:ext uri="{BB962C8B-B14F-4D97-AF65-F5344CB8AC3E}">
        <p14:creationId xmlns:p14="http://schemas.microsoft.com/office/powerpoint/2010/main" val="337656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behandel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HG?</a:t>
            </a:r>
          </a:p>
        </p:txBody>
      </p:sp>
      <p:pic>
        <p:nvPicPr>
          <p:cNvPr id="4" name="Content Placeholder 3" descr="Screen Shot 2019-02-11 at 21.28.59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3" b="12473"/>
          <a:stretch>
            <a:fillRect/>
          </a:stretch>
        </p:blipFill>
        <p:spPr>
          <a:xfrm>
            <a:off x="682278" y="2276872"/>
            <a:ext cx="7779444" cy="4118529"/>
          </a:xfrm>
        </p:spPr>
      </p:pic>
    </p:spTree>
    <p:extLst>
      <p:ext uri="{BB962C8B-B14F-4D97-AF65-F5344CB8AC3E}">
        <p14:creationId xmlns:p14="http://schemas.microsoft.com/office/powerpoint/2010/main" val="3799166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122" y="584096"/>
            <a:ext cx="5937755" cy="1188720"/>
          </a:xfrm>
        </p:spPr>
        <p:txBody>
          <a:bodyPr/>
          <a:lstStyle/>
          <a:p>
            <a:r>
              <a:rPr lang="en-US" dirty="0"/>
              <a:t>RCOG Green Top Highlights</a:t>
            </a:r>
          </a:p>
        </p:txBody>
      </p:sp>
      <p:pic>
        <p:nvPicPr>
          <p:cNvPr id="4" name="Picture 3" descr="Screen Shot 2019-02-13 at 21.09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8994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32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RCOG Green Top Highlights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96527"/>
              </p:ext>
            </p:extLst>
          </p:nvPr>
        </p:nvGraphicFramePr>
        <p:xfrm>
          <a:off x="323528" y="1827908"/>
          <a:ext cx="8496944" cy="454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Arrow 2">
            <a:extLst>
              <a:ext uri="{FF2B5EF4-FFF2-40B4-BE49-F238E27FC236}">
                <a16:creationId xmlns:a16="http://schemas.microsoft.com/office/drawing/2014/main" id="{A27DC9A6-1E18-FB8E-CB4F-F80A4BA81349}"/>
              </a:ext>
            </a:extLst>
          </p:cNvPr>
          <p:cNvSpPr/>
          <p:nvPr/>
        </p:nvSpPr>
        <p:spPr>
          <a:xfrm>
            <a:off x="179512" y="6093296"/>
            <a:ext cx="8352928" cy="8640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FE0C1-A1FA-605C-5C54-BB1F3FAA3A6B}"/>
              </a:ext>
            </a:extLst>
          </p:cNvPr>
          <p:cNvSpPr txBox="1"/>
          <p:nvPr/>
        </p:nvSpPr>
        <p:spPr>
          <a:xfrm>
            <a:off x="447448" y="6333721"/>
            <a:ext cx="130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Omeprazol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DA4CD-55A0-6F27-A8C3-8ACB2EE22A3E}"/>
              </a:ext>
            </a:extLst>
          </p:cNvPr>
          <p:cNvSpPr txBox="1"/>
          <p:nvPr/>
        </p:nvSpPr>
        <p:spPr>
          <a:xfrm>
            <a:off x="4539843" y="6295390"/>
            <a:ext cx="130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MgO</a:t>
            </a:r>
          </a:p>
        </p:txBody>
      </p:sp>
    </p:spTree>
    <p:extLst>
      <p:ext uri="{BB962C8B-B14F-4D97-AF65-F5344CB8AC3E}">
        <p14:creationId xmlns:p14="http://schemas.microsoft.com/office/powerpoint/2010/main" val="4042049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32A64-CDEE-28C1-D5B7-9B928B7B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Metoclopramide &gt; 5 </a:t>
            </a:r>
            <a:r>
              <a:rPr lang="en-US" dirty="0" err="1"/>
              <a:t>dagen</a:t>
            </a:r>
            <a:r>
              <a:rPr lang="en-US" dirty="0"/>
              <a:t>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AF898-4676-ACE1-4691-60A2AB68E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Vaak </a:t>
            </a:r>
            <a:r>
              <a:rPr lang="en-US" dirty="0" err="1"/>
              <a:t>nodig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HG</a:t>
            </a:r>
          </a:p>
          <a:p>
            <a:r>
              <a:rPr lang="en-US" dirty="0" err="1"/>
              <a:t>Bijwerkingen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orale</a:t>
            </a:r>
            <a:r>
              <a:rPr lang="en-US" dirty="0"/>
              <a:t> </a:t>
            </a:r>
            <a:r>
              <a:rPr lang="en-US" dirty="0" err="1"/>
              <a:t>therapie</a:t>
            </a:r>
            <a:r>
              <a:rPr lang="en-US" dirty="0"/>
              <a:t> </a:t>
            </a:r>
            <a:r>
              <a:rPr lang="en-US" dirty="0" err="1"/>
              <a:t>zeldzaam</a:t>
            </a:r>
            <a:endParaRPr lang="en-US" dirty="0"/>
          </a:p>
          <a:p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in de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uren</a:t>
            </a:r>
            <a:r>
              <a:rPr lang="en-US" dirty="0"/>
              <a:t>, of </a:t>
            </a:r>
            <a:r>
              <a:rPr lang="en-US" dirty="0" err="1"/>
              <a:t>dagen</a:t>
            </a:r>
            <a:r>
              <a:rPr lang="en-US" dirty="0"/>
              <a:t> van het </a:t>
            </a:r>
            <a:r>
              <a:rPr lang="en-US" dirty="0" err="1"/>
              <a:t>gebruik</a:t>
            </a:r>
            <a:endParaRPr lang="en-US" dirty="0"/>
          </a:p>
          <a:p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schadelijk</a:t>
            </a:r>
            <a:endParaRPr lang="en-US" dirty="0"/>
          </a:p>
          <a:p>
            <a:r>
              <a:rPr lang="en-US" dirty="0"/>
              <a:t>Ja</a:t>
            </a:r>
          </a:p>
        </p:txBody>
      </p:sp>
    </p:spTree>
    <p:extLst>
      <p:ext uri="{BB962C8B-B14F-4D97-AF65-F5344CB8AC3E}">
        <p14:creationId xmlns:p14="http://schemas.microsoft.com/office/powerpoint/2010/main" val="2911683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dirty="0" err="1"/>
              <a:t>ondansetron</a:t>
            </a:r>
            <a:r>
              <a:rPr lang="en-US" dirty="0"/>
              <a:t> </a:t>
            </a:r>
            <a:r>
              <a:rPr lang="en-US" dirty="0" err="1"/>
              <a:t>veilig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Volgens</a:t>
            </a:r>
            <a:r>
              <a:rPr lang="en-US" dirty="0"/>
              <a:t> RCOG </a:t>
            </a:r>
            <a:r>
              <a:rPr lang="en-US" dirty="0" err="1"/>
              <a:t>wel</a:t>
            </a:r>
            <a:endParaRPr lang="en-US" dirty="0"/>
          </a:p>
          <a:p>
            <a:r>
              <a:rPr lang="en-US" dirty="0" err="1"/>
              <a:t>Deense</a:t>
            </a:r>
            <a:r>
              <a:rPr lang="en-US" dirty="0"/>
              <a:t> PRN: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verhoogde</a:t>
            </a:r>
            <a:r>
              <a:rPr lang="en-US" dirty="0"/>
              <a:t> </a:t>
            </a:r>
            <a:r>
              <a:rPr lang="en-US" dirty="0" err="1"/>
              <a:t>kans</a:t>
            </a:r>
            <a:r>
              <a:rPr lang="en-US" dirty="0"/>
              <a:t> op </a:t>
            </a:r>
            <a:r>
              <a:rPr lang="en-US" dirty="0" err="1"/>
              <a:t>congenitale</a:t>
            </a:r>
            <a:r>
              <a:rPr lang="en-US" dirty="0"/>
              <a:t> </a:t>
            </a:r>
            <a:r>
              <a:rPr lang="en-US" dirty="0" err="1"/>
              <a:t>afwijkingen</a:t>
            </a:r>
            <a:endParaRPr lang="en-US" dirty="0"/>
          </a:p>
          <a:p>
            <a:r>
              <a:rPr lang="en-US" dirty="0"/>
              <a:t>Case control &gt;4000 cases </a:t>
            </a:r>
            <a:r>
              <a:rPr lang="en-US" dirty="0" err="1"/>
              <a:t>schizis</a:t>
            </a:r>
            <a:r>
              <a:rPr lang="en-US" dirty="0"/>
              <a:t> (OR 2.4) </a:t>
            </a:r>
          </a:p>
          <a:p>
            <a:r>
              <a:rPr lang="en-US" dirty="0" err="1"/>
              <a:t>Zweedse</a:t>
            </a:r>
            <a:r>
              <a:rPr lang="en-US" dirty="0"/>
              <a:t> PRN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hartwafwijkingen</a:t>
            </a:r>
            <a:r>
              <a:rPr lang="en-US" dirty="0"/>
              <a:t>/VSD (OR 1.6-2)</a:t>
            </a:r>
          </a:p>
          <a:p>
            <a:r>
              <a:rPr lang="en-US" dirty="0"/>
              <a:t>US Birth Defects Prevention Study </a:t>
            </a:r>
            <a:r>
              <a:rPr lang="en-US" dirty="0" err="1"/>
              <a:t>schizis</a:t>
            </a:r>
            <a:r>
              <a:rPr lang="en-US" dirty="0"/>
              <a:t> (OR 1.6), Potter </a:t>
            </a:r>
            <a:r>
              <a:rPr lang="en-US" dirty="0" err="1"/>
              <a:t>sequentie</a:t>
            </a:r>
            <a:r>
              <a:rPr lang="en-US" dirty="0"/>
              <a:t> (OR 1.8)</a:t>
            </a:r>
          </a:p>
          <a:p>
            <a:r>
              <a:rPr lang="en-US" dirty="0"/>
              <a:t>EMA </a:t>
            </a:r>
            <a:r>
              <a:rPr lang="en-US" dirty="0" err="1"/>
              <a:t>vindt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je het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geven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13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D87B-8BA9-5443-BC26-497F6A618B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00094" y="692696"/>
            <a:ext cx="5868144" cy="1019200"/>
          </a:xfrm>
        </p:spPr>
        <p:txBody>
          <a:bodyPr/>
          <a:lstStyle/>
          <a:p>
            <a:r>
              <a:rPr lang="en-US" dirty="0"/>
              <a:t>EMA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AE7C2C-8F34-5A48-9709-F9535A97FF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4909371" cy="485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62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395536" y="1988840"/>
            <a:ext cx="8301600" cy="4366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2000" dirty="0">
                <a:latin typeface="+mn-lt"/>
              </a:rPr>
              <a:t>Nee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+mn-lt"/>
              </a:rPr>
              <a:t>Niet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als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vroege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behandeling</a:t>
            </a:r>
            <a:endParaRPr lang="en-US" sz="20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+mn-lt"/>
              </a:rPr>
              <a:t>Sonde</a:t>
            </a:r>
            <a:r>
              <a:rPr lang="en-US" sz="2000" dirty="0">
                <a:latin typeface="+mn-lt"/>
              </a:rPr>
              <a:t> +/- </a:t>
            </a:r>
            <a:r>
              <a:rPr lang="en-US" sz="2000" dirty="0" err="1">
                <a:latin typeface="+mn-lt"/>
              </a:rPr>
              <a:t>standaard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behandeling</a:t>
            </a:r>
            <a:endParaRPr lang="en-US" sz="20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+mn-lt"/>
              </a:rPr>
              <a:t>Sonde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werd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slecht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verdragen</a:t>
            </a:r>
            <a:endParaRPr lang="en-US" sz="2000" dirty="0">
              <a:latin typeface="+mn-lt"/>
            </a:endParaRPr>
          </a:p>
          <a:p>
            <a:pPr marL="285750" indent="-285750">
              <a:buFontTx/>
              <a:buChar char="-"/>
            </a:pPr>
            <a:endParaRPr lang="en-US" sz="2000" dirty="0">
              <a:latin typeface="+mn-lt"/>
            </a:endParaRP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6309320"/>
            <a:ext cx="2529662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400" dirty="0" err="1">
                <a:cs typeface="Verdana"/>
              </a:rPr>
              <a:t>Grooten</a:t>
            </a:r>
            <a:r>
              <a:rPr lang="en-US" sz="1400" dirty="0">
                <a:cs typeface="Verdana"/>
              </a:rPr>
              <a:t> et al,  AJCN,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665" y="4172897"/>
            <a:ext cx="2489200" cy="104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952" y="1556792"/>
            <a:ext cx="3861048" cy="386104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5465EF3-DE0D-8247-A3CD-B51D731C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458" y="451173"/>
            <a:ext cx="5937755" cy="1188720"/>
          </a:xfrm>
        </p:spPr>
        <p:txBody>
          <a:bodyPr/>
          <a:lstStyle/>
          <a:p>
            <a:r>
              <a:rPr lang="en-US" dirty="0"/>
              <a:t>Is </a:t>
            </a:r>
            <a:r>
              <a:rPr lang="en-US" dirty="0" err="1"/>
              <a:t>voeden</a:t>
            </a:r>
            <a:r>
              <a:rPr lang="en-US" dirty="0"/>
              <a:t> de </a:t>
            </a:r>
            <a:r>
              <a:rPr lang="en-US" dirty="0" err="1"/>
              <a:t>oplossing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753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95D9-AEE1-1C4E-9AD1-44326AFC6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Leerdoelen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E9C1-86F1-EE4F-AEA5-AE0C34C54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effectLst/>
                <a:latin typeface="Gill Sans MT" panose="020B0502020104020203" pitchFamily="34" charset="77"/>
              </a:rPr>
              <a:t>Pathofysiologie</a:t>
            </a:r>
            <a:endParaRPr lang="en-GB" dirty="0">
              <a:effectLst/>
              <a:latin typeface="Gill Sans MT" panose="020B0502020104020203" pitchFamily="34" charset="77"/>
            </a:endParaRPr>
          </a:p>
          <a:p>
            <a:pPr marL="0" indent="0">
              <a:buNone/>
            </a:pPr>
            <a:r>
              <a:rPr lang="en-GB" dirty="0" err="1">
                <a:latin typeface="Gill Sans MT" panose="020B0502020104020203" pitchFamily="34" charset="77"/>
              </a:rPr>
              <a:t>S</a:t>
            </a:r>
            <a:r>
              <a:rPr lang="en-GB" dirty="0" err="1">
                <a:effectLst/>
                <a:latin typeface="Gill Sans MT" panose="020B0502020104020203" pitchFamily="34" charset="77"/>
              </a:rPr>
              <a:t>ymptomen</a:t>
            </a:r>
            <a:endParaRPr lang="en-GB" dirty="0">
              <a:effectLst/>
              <a:latin typeface="Gill Sans MT" panose="020B0502020104020203" pitchFamily="34" charset="77"/>
            </a:endParaRPr>
          </a:p>
          <a:p>
            <a:pPr marL="0" indent="0">
              <a:buNone/>
            </a:pPr>
            <a:r>
              <a:rPr lang="en-GB" dirty="0" err="1">
                <a:latin typeface="Gill Sans MT" panose="020B0502020104020203" pitchFamily="34" charset="77"/>
              </a:rPr>
              <a:t>B</a:t>
            </a:r>
            <a:r>
              <a:rPr lang="en-GB" dirty="0" err="1">
                <a:effectLst/>
                <a:latin typeface="Gill Sans MT" panose="020B0502020104020203" pitchFamily="34" charset="77"/>
              </a:rPr>
              <a:t>ehandeling</a:t>
            </a:r>
            <a:r>
              <a:rPr lang="en-GB" dirty="0">
                <a:effectLst/>
                <a:latin typeface="Gill Sans MT" panose="020B0502020104020203" pitchFamily="34" charset="77"/>
              </a:rPr>
              <a:t> </a:t>
            </a:r>
          </a:p>
          <a:p>
            <a:pPr marL="0" indent="0">
              <a:buNone/>
            </a:pPr>
            <a:endParaRPr lang="en-GB" dirty="0">
              <a:latin typeface="Gill Sans MT" panose="020B0502020104020203" pitchFamily="34" charset="77"/>
            </a:endParaRP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77"/>
              </a:rPr>
              <a:t>Diagnose</a:t>
            </a:r>
          </a:p>
          <a:p>
            <a:pPr marL="0" indent="0">
              <a:buNone/>
            </a:pPr>
            <a:r>
              <a:rPr lang="en-GB" dirty="0">
                <a:effectLst/>
                <a:latin typeface="Gill Sans MT" panose="020B0502020104020203" pitchFamily="34" charset="77"/>
              </a:rPr>
              <a:t>Wat is de </a:t>
            </a:r>
            <a:r>
              <a:rPr lang="en-GB" dirty="0" err="1">
                <a:effectLst/>
                <a:latin typeface="Gill Sans MT" panose="020B0502020104020203" pitchFamily="34" charset="77"/>
              </a:rPr>
              <a:t>rol</a:t>
            </a:r>
            <a:r>
              <a:rPr lang="en-GB" dirty="0">
                <a:effectLst/>
                <a:latin typeface="Gill Sans MT" panose="020B0502020104020203" pitchFamily="34" charset="77"/>
              </a:rPr>
              <a:t> van de MDL arts?</a:t>
            </a:r>
          </a:p>
          <a:p>
            <a:pPr marL="0" indent="0">
              <a:buNone/>
            </a:pPr>
            <a:endParaRPr lang="en-GB" dirty="0">
              <a:effectLst/>
              <a:latin typeface="Gill Sans MT" panose="020B0502020104020203" pitchFamily="34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17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868A-F476-7E04-53F4-A7A616C4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Wanneer</a:t>
            </a:r>
            <a:r>
              <a:rPr lang="en-US" dirty="0"/>
              <a:t> MDL arts? </a:t>
            </a:r>
            <a:r>
              <a:rPr lang="en-US" dirty="0" err="1"/>
              <a:t>Deel</a:t>
            </a:r>
            <a:r>
              <a:rPr lang="en-US" dirty="0"/>
              <a:t>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E6B5F-856B-CB3A-E5FC-F52C0DABE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Sondeplaatsing</a:t>
            </a:r>
            <a:r>
              <a:rPr lang="en-US" dirty="0"/>
              <a:t> </a:t>
            </a:r>
            <a:r>
              <a:rPr lang="en-US" dirty="0" err="1"/>
              <a:t>lukt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&gt; (clipped) duodenum of jejunum sonde?</a:t>
            </a:r>
          </a:p>
          <a:p>
            <a:r>
              <a:rPr lang="en-US" dirty="0" err="1"/>
              <a:t>Scopie</a:t>
            </a:r>
            <a:r>
              <a:rPr lang="en-US" dirty="0"/>
              <a:t>: </a:t>
            </a:r>
            <a:r>
              <a:rPr lang="en-US" dirty="0" err="1"/>
              <a:t>uitsluiten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pathologie</a:t>
            </a:r>
            <a:r>
              <a:rPr lang="en-US" dirty="0"/>
              <a:t> (H pylori?)</a:t>
            </a:r>
          </a:p>
          <a:p>
            <a:r>
              <a:rPr lang="en-US" dirty="0"/>
              <a:t>PEG, dan </a:t>
            </a:r>
            <a:r>
              <a:rPr lang="en-US" dirty="0" err="1"/>
              <a:t>wel</a:t>
            </a:r>
            <a:r>
              <a:rPr lang="en-US" dirty="0"/>
              <a:t> -</a:t>
            </a:r>
            <a:r>
              <a:rPr lang="en-US" dirty="0" err="1"/>
              <a:t>jejunostomie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08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648071" y="2099734"/>
            <a:ext cx="4355977" cy="425661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i="1" dirty="0"/>
              <a:t>“The lack of knowledge on HG surprised me.  Among professionals, </a:t>
            </a:r>
            <a:r>
              <a:rPr lang="en-US" sz="2000" dirty="0">
                <a:solidFill>
                  <a:srgbClr val="00884D"/>
                </a:solidFill>
              </a:rPr>
              <a:t>they think it’s all over after 12 weeks.</a:t>
            </a:r>
            <a:r>
              <a:rPr lang="en-US" sz="2000" dirty="0"/>
              <a:t>”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EE1789-D2E1-9F46-B1EA-43A09025AE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61047"/>
            <a:ext cx="3774923" cy="4339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B649F1-41C1-1947-A8B8-2A3C58D59BF4}"/>
              </a:ext>
            </a:extLst>
          </p:cNvPr>
          <p:cNvSpPr txBox="1"/>
          <p:nvPr/>
        </p:nvSpPr>
        <p:spPr>
          <a:xfrm>
            <a:off x="5148064" y="6402054"/>
            <a:ext cx="449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v Vliet et al, J Pregnancy 2018 </a:t>
            </a:r>
          </a:p>
        </p:txBody>
      </p:sp>
    </p:spTree>
    <p:extLst>
      <p:ext uri="{BB962C8B-B14F-4D97-AF65-F5344CB8AC3E}">
        <p14:creationId xmlns:p14="http://schemas.microsoft.com/office/powerpoint/2010/main" val="3361001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E5985-70F1-6743-8704-AB82A8DD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HG?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Daarna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ECE22-6A38-C944-B874-3C75B74E6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17% </a:t>
            </a:r>
            <a:r>
              <a:rPr lang="en-US" dirty="0" err="1"/>
              <a:t>tweede</a:t>
            </a:r>
            <a:r>
              <a:rPr lang="en-US" dirty="0"/>
              <a:t> trimester</a:t>
            </a:r>
          </a:p>
          <a:p>
            <a:pPr marL="0" indent="0">
              <a:buNone/>
            </a:pP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deel</a:t>
            </a:r>
            <a:r>
              <a:rPr lang="en-US" dirty="0"/>
              <a:t> tot het </a:t>
            </a:r>
            <a:r>
              <a:rPr lang="en-US" dirty="0" err="1"/>
              <a:t>einde</a:t>
            </a:r>
            <a:r>
              <a:rPr lang="en-US" dirty="0"/>
              <a:t> van de </a:t>
            </a:r>
            <a:r>
              <a:rPr lang="en-US" dirty="0" err="1"/>
              <a:t>zwangerschap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20% PTSS</a:t>
            </a:r>
          </a:p>
          <a:p>
            <a:pPr marL="0" indent="0">
              <a:buNone/>
            </a:pPr>
            <a:r>
              <a:rPr lang="en-US" dirty="0"/>
              <a:t>&gt;85% </a:t>
            </a:r>
            <a:r>
              <a:rPr lang="en-US" dirty="0" err="1"/>
              <a:t>krijgt</a:t>
            </a:r>
            <a:r>
              <a:rPr lang="en-US" dirty="0"/>
              <a:t> in de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zwangerschap</a:t>
            </a:r>
            <a:r>
              <a:rPr lang="en-US" dirty="0"/>
              <a:t> </a:t>
            </a:r>
            <a:r>
              <a:rPr lang="en-US" dirty="0" err="1"/>
              <a:t>opnieuw</a:t>
            </a:r>
            <a:r>
              <a:rPr lang="en-US" dirty="0"/>
              <a:t> HG</a:t>
            </a:r>
          </a:p>
          <a:p>
            <a:pPr marL="0" indent="0">
              <a:buNone/>
            </a:pPr>
            <a:r>
              <a:rPr lang="en-US" dirty="0"/>
              <a:t>Minder </a:t>
            </a:r>
            <a:r>
              <a:rPr lang="en-US" dirty="0" err="1"/>
              <a:t>kinderen</a:t>
            </a:r>
            <a:r>
              <a:rPr lang="en-US" dirty="0"/>
              <a:t>, </a:t>
            </a:r>
            <a:r>
              <a:rPr lang="en-US" dirty="0" err="1"/>
              <a:t>uitstel</a:t>
            </a:r>
            <a:r>
              <a:rPr lang="en-US" dirty="0"/>
              <a:t> of </a:t>
            </a:r>
            <a:r>
              <a:rPr lang="en-US" dirty="0" err="1"/>
              <a:t>afstel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kinderwens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BB38C-596F-244C-A1AB-345E7E5A877A}"/>
              </a:ext>
            </a:extLst>
          </p:cNvPr>
          <p:cNvSpPr txBox="1"/>
          <p:nvPr/>
        </p:nvSpPr>
        <p:spPr>
          <a:xfrm>
            <a:off x="5220072" y="609329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Niebyl</a:t>
            </a:r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NEJM 2010</a:t>
            </a:r>
          </a:p>
          <a:p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Bolin et al, BJOG, 2013</a:t>
            </a:r>
          </a:p>
        </p:txBody>
      </p:sp>
    </p:spTree>
    <p:extLst>
      <p:ext uri="{BB962C8B-B14F-4D97-AF65-F5344CB8AC3E}">
        <p14:creationId xmlns:p14="http://schemas.microsoft.com/office/powerpoint/2010/main" val="3130324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3D5C2-5669-1410-34E2-AB3CB7DE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Hyperemesis, </a:t>
            </a:r>
            <a:r>
              <a:rPr lang="en-US" dirty="0" err="1"/>
              <a:t>gevolgen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Het kind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791E3-8C0D-1C63-332F-1C280A22B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045" y="2638045"/>
            <a:ext cx="4910171" cy="3101983"/>
          </a:xfrm>
        </p:spPr>
        <p:txBody>
          <a:bodyPr/>
          <a:lstStyle/>
          <a:p>
            <a:r>
              <a:rPr lang="en-US" dirty="0" err="1"/>
              <a:t>Partus</a:t>
            </a:r>
            <a:r>
              <a:rPr lang="en-US" dirty="0"/>
              <a:t> </a:t>
            </a:r>
            <a:r>
              <a:rPr lang="en-US" dirty="0" err="1"/>
              <a:t>prematurus</a:t>
            </a:r>
            <a:r>
              <a:rPr lang="en-US" dirty="0"/>
              <a:t> (OE 2.8)</a:t>
            </a:r>
          </a:p>
          <a:p>
            <a:r>
              <a:rPr lang="en-US" dirty="0"/>
              <a:t>Small for gestational age/ &lt; 1500 g (OR 1-2)</a:t>
            </a:r>
          </a:p>
          <a:p>
            <a:r>
              <a:rPr lang="en-US" dirty="0" err="1"/>
              <a:t>Autisme</a:t>
            </a:r>
            <a:r>
              <a:rPr lang="en-US" dirty="0"/>
              <a:t> spectrum/ angst (OR 1.7)/ </a:t>
            </a:r>
            <a:r>
              <a:rPr lang="en-US" dirty="0" err="1"/>
              <a:t>slaapproblemen</a:t>
            </a:r>
            <a:r>
              <a:rPr lang="en-US" dirty="0"/>
              <a:t> (OR 2.9)</a:t>
            </a:r>
          </a:p>
          <a:p>
            <a:r>
              <a:rPr lang="en-US" dirty="0" err="1"/>
              <a:t>Mediatie</a:t>
            </a:r>
            <a:r>
              <a:rPr lang="en-US" dirty="0"/>
              <a:t> door </a:t>
            </a:r>
            <a:r>
              <a:rPr lang="en-US" dirty="0" err="1"/>
              <a:t>ondervoeding</a:t>
            </a:r>
            <a:r>
              <a:rPr lang="en-US" dirty="0"/>
              <a:t>/ </a:t>
            </a:r>
            <a:r>
              <a:rPr lang="en-US" dirty="0" err="1"/>
              <a:t>gewicht</a:t>
            </a:r>
            <a:r>
              <a:rPr lang="en-US" dirty="0"/>
              <a:t>?</a:t>
            </a:r>
          </a:p>
          <a:p>
            <a:r>
              <a:rPr lang="en-US" dirty="0" err="1"/>
              <a:t>Modificatie</a:t>
            </a:r>
            <a:r>
              <a:rPr lang="en-US" dirty="0"/>
              <a:t> door </a:t>
            </a:r>
            <a:r>
              <a:rPr lang="en-US" dirty="0" err="1"/>
              <a:t>behandeling</a:t>
            </a:r>
            <a:r>
              <a:rPr lang="en-US" dirty="0"/>
              <a:t>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4BEA7-3B95-579A-90E1-72524611E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18" y="1559052"/>
            <a:ext cx="2352730" cy="218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790654B-8B50-5625-690D-84407AF72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68" y="3984267"/>
            <a:ext cx="2149963" cy="285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EB94C6-90D1-60A1-3301-BDB262913147}"/>
              </a:ext>
            </a:extLst>
          </p:cNvPr>
          <p:cNvSpPr txBox="1"/>
          <p:nvPr/>
        </p:nvSpPr>
        <p:spPr>
          <a:xfrm>
            <a:off x="3275856" y="602128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Nijsten</a:t>
            </a:r>
            <a:r>
              <a:rPr lang="en-US" dirty="0"/>
              <a:t> et al AJOG 2022</a:t>
            </a:r>
          </a:p>
          <a:p>
            <a:r>
              <a:rPr lang="en-US" dirty="0"/>
              <a:t>Janssen et al EJOG 2023</a:t>
            </a:r>
          </a:p>
        </p:txBody>
      </p:sp>
    </p:spTree>
    <p:extLst>
      <p:ext uri="{BB962C8B-B14F-4D97-AF65-F5344CB8AC3E}">
        <p14:creationId xmlns:p14="http://schemas.microsoft.com/office/powerpoint/2010/main" val="203957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2492896"/>
                <a:ext cx="5544616" cy="3168352"/>
              </a:xfrm>
            </p:spPr>
            <p:txBody>
              <a:bodyPr>
                <a:normAutofit/>
              </a:bodyPr>
              <a:lstStyle/>
              <a:p>
                <a:pPr lvl="1"/>
                <a:endParaRPr lang="en-US" sz="1600" dirty="0"/>
              </a:p>
              <a:p>
                <a:r>
                  <a:rPr lang="en-US" sz="2000" dirty="0"/>
                  <a:t>Hyperemesis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nl-NL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normale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misselijkheid</a:t>
                </a:r>
                <a:r>
                  <a:rPr lang="en-US" sz="2000" dirty="0"/>
                  <a:t>, </a:t>
                </a:r>
              </a:p>
              <a:p>
                <a:r>
                  <a:rPr lang="en-US" sz="2000" dirty="0"/>
                  <a:t>HG is </a:t>
                </a:r>
                <a:r>
                  <a:rPr lang="en-US" sz="2000" dirty="0" err="1"/>
                  <a:t>zeker</a:t>
                </a:r>
                <a:r>
                  <a:rPr lang="en-US" sz="2000" dirty="0"/>
                  <a:t> </a:t>
                </a:r>
                <a:r>
                  <a:rPr lang="en-US" sz="2000" i="1" dirty="0" err="1"/>
                  <a:t>geen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psychiatrische</a:t>
                </a:r>
                <a:r>
                  <a:rPr lang="en-US" sz="2000" dirty="0"/>
                  <a:t> diagnose</a:t>
                </a:r>
              </a:p>
              <a:p>
                <a:r>
                  <a:rPr lang="en-US" sz="2000" dirty="0"/>
                  <a:t>Ditch the ketones</a:t>
                </a:r>
              </a:p>
              <a:p>
                <a:r>
                  <a:rPr lang="en-US" sz="2000" dirty="0"/>
                  <a:t>Care, </a:t>
                </a:r>
                <a:r>
                  <a:rPr lang="en-US" sz="2000" dirty="0" err="1"/>
                  <a:t>helaas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niet</a:t>
                </a:r>
                <a:r>
                  <a:rPr lang="en-US" sz="2000" dirty="0"/>
                  <a:t> cure </a:t>
                </a:r>
                <a:r>
                  <a:rPr lang="en-US" sz="2000" dirty="0" err="1"/>
                  <a:t>voorlopig</a:t>
                </a:r>
                <a:endParaRPr lang="en-US" sz="2000" dirty="0"/>
              </a:p>
              <a:p>
                <a:r>
                  <a:rPr lang="en-US" sz="2000" dirty="0" err="1"/>
                  <a:t>Recidief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kans</a:t>
                </a:r>
                <a:r>
                  <a:rPr lang="en-US" sz="2000" dirty="0"/>
                  <a:t> in </a:t>
                </a:r>
                <a:r>
                  <a:rPr lang="en-US" sz="2000" dirty="0" err="1"/>
                  <a:t>volgende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zwangerschap</a:t>
                </a:r>
                <a:r>
                  <a:rPr lang="en-US" sz="2000" dirty="0"/>
                  <a:t> is </a:t>
                </a:r>
                <a:r>
                  <a:rPr lang="en-US" sz="2000" dirty="0" err="1"/>
                  <a:t>groot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2492896"/>
                <a:ext cx="5544616" cy="3168352"/>
              </a:xfrm>
              <a:blipFill>
                <a:blip r:embed="rId2"/>
                <a:stretch>
                  <a:fillRect l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Bibi Breijman en Waylon tijdelijk gescheiden: &amp;#39;Echt afzien&amp;#39; | RTL Boulevard">
            <a:extLst>
              <a:ext uri="{FF2B5EF4-FFF2-40B4-BE49-F238E27FC236}">
                <a16:creationId xmlns:a16="http://schemas.microsoft.com/office/drawing/2014/main" id="{E79A75ED-7D16-2245-8E5B-C474A753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53" y="2341435"/>
            <a:ext cx="2779801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w the Royal Family Honored Prince William on His 37th Birthday">
            <a:extLst>
              <a:ext uri="{FF2B5EF4-FFF2-40B4-BE49-F238E27FC236}">
                <a16:creationId xmlns:a16="http://schemas.microsoft.com/office/drawing/2014/main" id="{3F03BFD2-EC3C-E947-8252-8D16024E5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54" y="4093096"/>
            <a:ext cx="2463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318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5DF00-77AA-294F-9A63-18DE719C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681723"/>
            <a:ext cx="5937755" cy="1188720"/>
          </a:xfrm>
        </p:spPr>
        <p:txBody>
          <a:bodyPr/>
          <a:lstStyle/>
          <a:p>
            <a:r>
              <a:rPr lang="en-US" dirty="0"/>
              <a:t>Dank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100A8-7511-2E42-8E80-57EA56F1D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Iris </a:t>
            </a:r>
            <a:r>
              <a:rPr lang="en-US" dirty="0" err="1"/>
              <a:t>Grooten</a:t>
            </a:r>
            <a:endParaRPr lang="en-US" dirty="0"/>
          </a:p>
          <a:p>
            <a:r>
              <a:rPr lang="en-US" dirty="0" err="1"/>
              <a:t>Marjette</a:t>
            </a:r>
            <a:r>
              <a:rPr lang="en-US" dirty="0"/>
              <a:t> </a:t>
            </a:r>
            <a:r>
              <a:rPr lang="en-US" dirty="0" err="1"/>
              <a:t>Koot</a:t>
            </a:r>
            <a:endParaRPr lang="en-US" dirty="0"/>
          </a:p>
          <a:p>
            <a:r>
              <a:rPr lang="en-US" dirty="0"/>
              <a:t>Larissa Janssen</a:t>
            </a:r>
          </a:p>
          <a:p>
            <a:r>
              <a:rPr lang="en-US" dirty="0"/>
              <a:t>Kelly </a:t>
            </a:r>
            <a:r>
              <a:rPr lang="en-US" dirty="0" err="1"/>
              <a:t>Nijsten</a:t>
            </a:r>
            <a:endParaRPr lang="en-US" dirty="0"/>
          </a:p>
          <a:p>
            <a:r>
              <a:rPr lang="en-US" dirty="0"/>
              <a:t>Caitlin Dean</a:t>
            </a:r>
          </a:p>
          <a:p>
            <a:r>
              <a:rPr lang="en-US" dirty="0"/>
              <a:t>Lois </a:t>
            </a:r>
            <a:r>
              <a:rPr lang="en-US" dirty="0" err="1"/>
              <a:t>vd</a:t>
            </a:r>
            <a:r>
              <a:rPr lang="en-US" dirty="0"/>
              <a:t> </a:t>
            </a:r>
            <a:r>
              <a:rPr lang="en-US" dirty="0" err="1"/>
              <a:t>Minnen</a:t>
            </a:r>
            <a:endParaRPr lang="en-US" dirty="0"/>
          </a:p>
        </p:txBody>
      </p:sp>
      <p:pic>
        <p:nvPicPr>
          <p:cNvPr id="3074" name="Picture 2" descr="Image result for iris grooten">
            <a:extLst>
              <a:ext uri="{FF2B5EF4-FFF2-40B4-BE49-F238E27FC236}">
                <a16:creationId xmlns:a16="http://schemas.microsoft.com/office/drawing/2014/main" id="{A51C4E57-58A6-E44D-ABA5-F120E23CD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7211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arjette koot">
            <a:extLst>
              <a:ext uri="{FF2B5EF4-FFF2-40B4-BE49-F238E27FC236}">
                <a16:creationId xmlns:a16="http://schemas.microsoft.com/office/drawing/2014/main" id="{B2EA637E-B16E-7447-8056-598C12DB0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2" y="294478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kelly nijsten">
            <a:extLst>
              <a:ext uri="{FF2B5EF4-FFF2-40B4-BE49-F238E27FC236}">
                <a16:creationId xmlns:a16="http://schemas.microsoft.com/office/drawing/2014/main" id="{C424885A-9684-A84E-A1C5-FDB42BE53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58" y="4211166"/>
            <a:ext cx="232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larissa janssen">
            <a:extLst>
              <a:ext uri="{FF2B5EF4-FFF2-40B4-BE49-F238E27FC236}">
                <a16:creationId xmlns:a16="http://schemas.microsoft.com/office/drawing/2014/main" id="{358356E6-A6BB-3F4F-AF16-34E164E03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52" y="2635517"/>
            <a:ext cx="1854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caitlin dean">
            <a:extLst>
              <a:ext uri="{FF2B5EF4-FFF2-40B4-BE49-F238E27FC236}">
                <a16:creationId xmlns:a16="http://schemas.microsoft.com/office/drawing/2014/main" id="{31F33D23-78AB-BB49-AB7A-1B80E70EA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82" y="454025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oïs VAN DER MINNEN | Bachelor of Medicine | Academisch Medisch Centrum  Universiteit van Amsterdam, Amsterdam | AMC | Academic Medical Center">
            <a:extLst>
              <a:ext uri="{FF2B5EF4-FFF2-40B4-BE49-F238E27FC236}">
                <a16:creationId xmlns:a16="http://schemas.microsoft.com/office/drawing/2014/main" id="{4D5D5972-66D5-8541-BEB2-E5FBA6828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375" y="3017246"/>
            <a:ext cx="1523008" cy="152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tichting ZEHG">
            <a:extLst>
              <a:ext uri="{FF2B5EF4-FFF2-40B4-BE49-F238E27FC236}">
                <a16:creationId xmlns:a16="http://schemas.microsoft.com/office/drawing/2014/main" id="{1EAC1A87-9B3E-2046-BDE0-AD7B29118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14" y="5946277"/>
            <a:ext cx="1331640" cy="6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41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B4463-75A3-D141-B34F-516A4826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FDABB-D57A-A948-BD6B-C333C9FC0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13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452" y="6309320"/>
            <a:ext cx="9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https://www.pregnancysicknesssupport.org.uk/</a:t>
            </a:r>
            <a:r>
              <a:rPr lang="en-US" sz="1400" dirty="0"/>
              <a:t> </a:t>
            </a:r>
            <a:r>
              <a:rPr lang="en-US" sz="1400" dirty="0">
                <a:hlinkClick r:id="rId3"/>
              </a:rPr>
              <a:t>https://vimeo.com/237901079</a:t>
            </a:r>
            <a:r>
              <a:rPr lang="en-US" sz="1400" dirty="0"/>
              <a:t>   </a:t>
            </a:r>
          </a:p>
        </p:txBody>
      </p:sp>
      <p:pic>
        <p:nvPicPr>
          <p:cNvPr id="5" name="Picture 4" descr="Screen Shot 2019-05-14 at 22.38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" y="476672"/>
            <a:ext cx="911920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4132-0650-71C4-53F7-9AFB348CD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EASL guideline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7B534A-18A0-429C-3AEA-AC84BEC0B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59087" cy="4843852"/>
          </a:xfrm>
        </p:spPr>
      </p:pic>
    </p:spTree>
    <p:extLst>
      <p:ext uri="{BB962C8B-B14F-4D97-AF65-F5344CB8AC3E}">
        <p14:creationId xmlns:p14="http://schemas.microsoft.com/office/powerpoint/2010/main" val="100482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46D8-39D0-6F27-D441-19C2A407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0CA11B-AB0C-6F4C-33C5-2E9F52B99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150066" cy="4903689"/>
          </a:xfrm>
        </p:spPr>
      </p:pic>
    </p:spTree>
    <p:extLst>
      <p:ext uri="{BB962C8B-B14F-4D97-AF65-F5344CB8AC3E}">
        <p14:creationId xmlns:p14="http://schemas.microsoft.com/office/powerpoint/2010/main" val="59044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006C2-A502-B8EA-8BD2-AEC57BA5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Wie </a:t>
            </a:r>
            <a:r>
              <a:rPr lang="en-US" dirty="0" err="1"/>
              <a:t>heeft</a:t>
            </a:r>
            <a:r>
              <a:rPr lang="en-US" dirty="0"/>
              <a:t> Hyperemesis?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6FA63-6BE9-40E1-000F-A0EE83CFE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 9 </a:t>
            </a:r>
            <a:r>
              <a:rPr lang="en-US" dirty="0" err="1"/>
              <a:t>wk</a:t>
            </a:r>
            <a:r>
              <a:rPr lang="en-US" dirty="0"/>
              <a:t>, </a:t>
            </a:r>
            <a:r>
              <a:rPr lang="en-US" dirty="0" err="1"/>
              <a:t>braakt</a:t>
            </a:r>
            <a:r>
              <a:rPr lang="en-US" dirty="0"/>
              <a:t> </a:t>
            </a:r>
            <a:r>
              <a:rPr lang="en-US" dirty="0" err="1"/>
              <a:t>sinds</a:t>
            </a:r>
            <a:r>
              <a:rPr lang="en-US" dirty="0"/>
              <a:t> </a:t>
            </a:r>
            <a:r>
              <a:rPr lang="en-US" dirty="0" err="1"/>
              <a:t>ruim</a:t>
            </a:r>
            <a:r>
              <a:rPr lang="en-US" dirty="0"/>
              <a:t> 2 </a:t>
            </a:r>
            <a:r>
              <a:rPr lang="en-US" dirty="0" err="1"/>
              <a:t>wk</a:t>
            </a:r>
            <a:r>
              <a:rPr lang="en-US" dirty="0"/>
              <a:t> &gt;5x per </a:t>
            </a:r>
            <a:r>
              <a:rPr lang="en-US" dirty="0" err="1"/>
              <a:t>dag</a:t>
            </a:r>
            <a:r>
              <a:rPr lang="en-US" dirty="0"/>
              <a:t>, </a:t>
            </a:r>
            <a:r>
              <a:rPr lang="en-US" dirty="0" err="1"/>
              <a:t>plast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meer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II 8 </a:t>
            </a:r>
            <a:r>
              <a:rPr lang="en-US" dirty="0" err="1"/>
              <a:t>wk</a:t>
            </a:r>
            <a:r>
              <a:rPr lang="en-US" dirty="0"/>
              <a:t>, </a:t>
            </a:r>
            <a:r>
              <a:rPr lang="en-US" dirty="0" err="1"/>
              <a:t>misselijk</a:t>
            </a:r>
            <a:r>
              <a:rPr lang="en-US" dirty="0"/>
              <a:t> maar </a:t>
            </a:r>
            <a:r>
              <a:rPr lang="en-US" dirty="0" err="1"/>
              <a:t>braakt</a:t>
            </a:r>
            <a:r>
              <a:rPr lang="en-US" dirty="0"/>
              <a:t> 1x per </a:t>
            </a:r>
            <a:r>
              <a:rPr lang="en-US" dirty="0" err="1"/>
              <a:t>dag</a:t>
            </a:r>
            <a:r>
              <a:rPr lang="en-US" dirty="0"/>
              <a:t>,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echt</a:t>
            </a:r>
            <a:r>
              <a:rPr lang="en-US" dirty="0"/>
              <a:t> eten maar </a:t>
            </a:r>
            <a:r>
              <a:rPr lang="en-US" dirty="0" err="1"/>
              <a:t>ijskoud</a:t>
            </a:r>
            <a:r>
              <a:rPr lang="en-US" dirty="0"/>
              <a:t> water </a:t>
            </a:r>
            <a:r>
              <a:rPr lang="en-US" dirty="0" err="1"/>
              <a:t>drinken</a:t>
            </a:r>
            <a:r>
              <a:rPr lang="en-US" dirty="0"/>
              <a:t> </a:t>
            </a:r>
            <a:r>
              <a:rPr lang="en-US" dirty="0" err="1"/>
              <a:t>lukt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. 5 kg </a:t>
            </a:r>
            <a:r>
              <a:rPr lang="en-US" dirty="0" err="1"/>
              <a:t>afgevallen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III 10 </a:t>
            </a:r>
            <a:r>
              <a:rPr lang="en-US" dirty="0" err="1"/>
              <a:t>wk</a:t>
            </a:r>
            <a:r>
              <a:rPr lang="en-US" dirty="0"/>
              <a:t>, </a:t>
            </a:r>
            <a:r>
              <a:rPr lang="en-US" dirty="0" err="1"/>
              <a:t>ernstige</a:t>
            </a:r>
            <a:r>
              <a:rPr lang="en-US" dirty="0"/>
              <a:t> </a:t>
            </a:r>
            <a:r>
              <a:rPr lang="en-US" dirty="0" err="1"/>
              <a:t>misselijkheid</a:t>
            </a:r>
            <a:r>
              <a:rPr lang="en-US" dirty="0"/>
              <a:t>, </a:t>
            </a:r>
            <a:r>
              <a:rPr lang="en-US" dirty="0" err="1"/>
              <a:t>verdraagt</a:t>
            </a:r>
            <a:r>
              <a:rPr lang="en-US" dirty="0"/>
              <a:t> </a:t>
            </a:r>
            <a:r>
              <a:rPr lang="en-US" dirty="0" err="1"/>
              <a:t>niets</a:t>
            </a:r>
            <a:r>
              <a:rPr lang="en-US" dirty="0"/>
              <a:t> in </a:t>
            </a:r>
            <a:r>
              <a:rPr lang="en-US" dirty="0" err="1"/>
              <a:t>haar</a:t>
            </a:r>
            <a:r>
              <a:rPr lang="en-US" dirty="0"/>
              <a:t> </a:t>
            </a:r>
            <a:r>
              <a:rPr lang="en-US" dirty="0" err="1"/>
              <a:t>mond</a:t>
            </a:r>
            <a:r>
              <a:rPr lang="en-US" dirty="0"/>
              <a:t> (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drinken</a:t>
            </a:r>
            <a:r>
              <a:rPr lang="en-US" dirty="0"/>
              <a:t> of eten), </a:t>
            </a:r>
            <a:r>
              <a:rPr lang="en-US" dirty="0" err="1"/>
              <a:t>braakt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.  </a:t>
            </a:r>
          </a:p>
          <a:p>
            <a:pPr marL="0" indent="0">
              <a:buNone/>
            </a:pPr>
            <a:r>
              <a:rPr lang="en-US" dirty="0"/>
              <a:t>IV 11 </a:t>
            </a:r>
            <a:r>
              <a:rPr lang="en-US" dirty="0" err="1"/>
              <a:t>wk</a:t>
            </a:r>
            <a:r>
              <a:rPr lang="en-US" dirty="0"/>
              <a:t> </a:t>
            </a:r>
            <a:r>
              <a:rPr lang="en-US" dirty="0" err="1"/>
              <a:t>misselijkheid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1x per </a:t>
            </a:r>
            <a:r>
              <a:rPr lang="en-US" dirty="0" err="1"/>
              <a:t>dag</a:t>
            </a:r>
            <a:r>
              <a:rPr lang="en-US" dirty="0"/>
              <a:t> </a:t>
            </a:r>
            <a:r>
              <a:rPr lang="en-US" dirty="0" err="1"/>
              <a:t>braken</a:t>
            </a:r>
            <a:r>
              <a:rPr lang="en-US" dirty="0"/>
              <a:t>,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normaal</a:t>
            </a:r>
            <a:r>
              <a:rPr lang="en-US" dirty="0"/>
              <a:t> eten, </a:t>
            </a:r>
            <a:r>
              <a:rPr lang="en-US" dirty="0" err="1"/>
              <a:t>werkt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V 19 </a:t>
            </a:r>
            <a:r>
              <a:rPr lang="en-US" dirty="0" err="1"/>
              <a:t>wk</a:t>
            </a:r>
            <a:r>
              <a:rPr lang="en-US" dirty="0"/>
              <a:t>, </a:t>
            </a:r>
            <a:r>
              <a:rPr lang="en-US" dirty="0" err="1"/>
              <a:t>misselijkheid</a:t>
            </a:r>
            <a:r>
              <a:rPr lang="en-US" dirty="0"/>
              <a:t>, </a:t>
            </a:r>
            <a:r>
              <a:rPr lang="en-US" dirty="0" err="1"/>
              <a:t>braken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buikpijn</a:t>
            </a:r>
            <a:r>
              <a:rPr lang="en-US" dirty="0"/>
              <a:t> </a:t>
            </a:r>
            <a:r>
              <a:rPr lang="en-US" dirty="0" err="1"/>
              <a:t>sinds</a:t>
            </a:r>
            <a:r>
              <a:rPr lang="en-US" dirty="0"/>
              <a:t> 1w,  </a:t>
            </a:r>
            <a:r>
              <a:rPr lang="en-US" dirty="0" err="1"/>
              <a:t>afgevallen</a:t>
            </a:r>
            <a:r>
              <a:rPr lang="en-US" dirty="0"/>
              <a:t>,  </a:t>
            </a:r>
            <a:r>
              <a:rPr lang="en-US" dirty="0" err="1"/>
              <a:t>uitgedroogd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VI 32 </a:t>
            </a:r>
            <a:r>
              <a:rPr lang="en-US" dirty="0" err="1"/>
              <a:t>wk</a:t>
            </a:r>
            <a:r>
              <a:rPr lang="en-US" dirty="0"/>
              <a:t>, </a:t>
            </a:r>
            <a:r>
              <a:rPr lang="en-US" dirty="0" err="1"/>
              <a:t>braken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misselijkheid</a:t>
            </a:r>
            <a:r>
              <a:rPr lang="en-US" dirty="0"/>
              <a:t> </a:t>
            </a:r>
            <a:r>
              <a:rPr lang="en-US" dirty="0" err="1"/>
              <a:t>sinds</a:t>
            </a:r>
            <a:r>
              <a:rPr lang="en-US" dirty="0"/>
              <a:t> ze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positieve</a:t>
            </a:r>
            <a:r>
              <a:rPr lang="en-US" dirty="0"/>
              <a:t> test </a:t>
            </a:r>
            <a:r>
              <a:rPr lang="en-US" dirty="0" err="1"/>
              <a:t>heeft</a:t>
            </a:r>
            <a:r>
              <a:rPr lang="en-US" dirty="0"/>
              <a:t>. De hele </a:t>
            </a:r>
            <a:r>
              <a:rPr lang="en-US" dirty="0" err="1"/>
              <a:t>zwangerschap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aangekomen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916832"/>
            <a:ext cx="3955380" cy="3955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357301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Verdana"/>
              </a:rPr>
              <a:t>Geen</a:t>
            </a:r>
            <a:r>
              <a:rPr lang="en-US" sz="2400" dirty="0">
                <a:latin typeface="+mj-lt"/>
                <a:cs typeface="Verdana"/>
              </a:rPr>
              <a:t> </a:t>
            </a:r>
            <a:r>
              <a:rPr lang="en-US" sz="2400" dirty="0" err="1">
                <a:latin typeface="+mj-lt"/>
                <a:cs typeface="Verdana"/>
              </a:rPr>
              <a:t>klachten</a:t>
            </a:r>
            <a:endParaRPr lang="en-US" sz="2400" dirty="0">
              <a:latin typeface="+mj-lt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232" y="364502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Verdana"/>
              </a:rPr>
              <a:t>Ergst</a:t>
            </a:r>
            <a:r>
              <a:rPr lang="en-US" sz="2400" dirty="0">
                <a:latin typeface="+mj-lt"/>
                <a:cs typeface="Verdana"/>
              </a:rPr>
              <a:t> </a:t>
            </a:r>
            <a:r>
              <a:rPr lang="en-US" sz="2400" dirty="0" err="1">
                <a:latin typeface="+mj-lt"/>
                <a:cs typeface="Verdana"/>
              </a:rPr>
              <a:t>denkbare</a:t>
            </a:r>
            <a:r>
              <a:rPr lang="en-US" sz="2400" dirty="0">
                <a:latin typeface="+mj-lt"/>
                <a:cs typeface="Verdana"/>
              </a:rPr>
              <a:t> </a:t>
            </a:r>
            <a:r>
              <a:rPr lang="en-US" sz="2400" dirty="0" err="1">
                <a:latin typeface="+mj-lt"/>
                <a:cs typeface="Verdana"/>
              </a:rPr>
              <a:t>klachten</a:t>
            </a:r>
            <a:endParaRPr lang="en-US" sz="2400" dirty="0">
              <a:latin typeface="+mj-lt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132" y="102752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Verdana"/>
              </a:rPr>
              <a:t>HG?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300192" y="1484784"/>
            <a:ext cx="0" cy="4968552"/>
          </a:xfrm>
          <a:prstGeom prst="line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339752" y="6453336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483768" y="6597352"/>
            <a:ext cx="4536504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494298" y="6224340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cs typeface="Verdana"/>
              </a:rPr>
              <a:t>Misselijkheid</a:t>
            </a:r>
            <a:r>
              <a:rPr lang="en-US" sz="1200" dirty="0">
                <a:cs typeface="Verdana"/>
              </a:rPr>
              <a:t>/ </a:t>
            </a:r>
            <a:r>
              <a:rPr lang="en-US" sz="1200" dirty="0" err="1">
                <a:cs typeface="Verdana"/>
              </a:rPr>
              <a:t>braken</a:t>
            </a:r>
            <a:endParaRPr lang="en-US" sz="12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774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916832"/>
            <a:ext cx="3955380" cy="3955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357301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Verdana"/>
              </a:rPr>
              <a:t>Geen</a:t>
            </a:r>
            <a:r>
              <a:rPr lang="en-US" sz="2400" dirty="0">
                <a:latin typeface="+mj-lt"/>
                <a:cs typeface="Verdana"/>
              </a:rPr>
              <a:t> </a:t>
            </a:r>
            <a:r>
              <a:rPr lang="en-US" sz="2400" dirty="0" err="1">
                <a:latin typeface="+mj-lt"/>
                <a:cs typeface="Verdana"/>
              </a:rPr>
              <a:t>klachten</a:t>
            </a:r>
            <a:endParaRPr lang="en-US" sz="2400" dirty="0">
              <a:latin typeface="+mj-lt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232" y="364502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Verdana"/>
              </a:rPr>
              <a:t>Ergst</a:t>
            </a:r>
            <a:r>
              <a:rPr lang="en-US" sz="2400" dirty="0">
                <a:latin typeface="+mj-lt"/>
                <a:cs typeface="Verdana"/>
              </a:rPr>
              <a:t> </a:t>
            </a:r>
            <a:r>
              <a:rPr lang="en-US" sz="2400" dirty="0" err="1">
                <a:latin typeface="+mj-lt"/>
                <a:cs typeface="Verdana"/>
              </a:rPr>
              <a:t>denkbare</a:t>
            </a:r>
            <a:r>
              <a:rPr lang="en-US" sz="2400" dirty="0">
                <a:latin typeface="+mj-lt"/>
                <a:cs typeface="Verdana"/>
              </a:rPr>
              <a:t> </a:t>
            </a:r>
            <a:r>
              <a:rPr lang="en-US" sz="2400" dirty="0" err="1">
                <a:latin typeface="+mj-lt"/>
                <a:cs typeface="Verdana"/>
              </a:rPr>
              <a:t>klachten</a:t>
            </a:r>
            <a:endParaRPr lang="en-US" sz="2400" dirty="0">
              <a:latin typeface="+mj-lt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4618" y="103104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Verdana"/>
              </a:rPr>
              <a:t>HG?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760132" y="1484784"/>
            <a:ext cx="0" cy="4968552"/>
          </a:xfrm>
          <a:prstGeom prst="line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339752" y="6453336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483768" y="6597352"/>
            <a:ext cx="4536504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494298" y="6224340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cs typeface="Verdana"/>
              </a:rPr>
              <a:t>Misselijkheid</a:t>
            </a:r>
            <a:r>
              <a:rPr lang="en-US" sz="1200" dirty="0">
                <a:cs typeface="Verdana"/>
              </a:rPr>
              <a:t>/ </a:t>
            </a:r>
            <a:r>
              <a:rPr lang="en-US" sz="1200" dirty="0" err="1">
                <a:cs typeface="Verdana"/>
              </a:rPr>
              <a:t>braken</a:t>
            </a:r>
            <a:endParaRPr lang="en-US" sz="12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8562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69032"/>
            <a:ext cx="5937755" cy="1188720"/>
          </a:xfrm>
        </p:spPr>
        <p:txBody>
          <a:bodyPr/>
          <a:lstStyle/>
          <a:p>
            <a:r>
              <a:rPr lang="en-US" strike="sngStrike" dirty="0"/>
              <a:t>Morning Sickness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6904"/>
            <a:ext cx="4896544" cy="401068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/>
              <a:t>0.3-2% van alle </a:t>
            </a:r>
            <a:r>
              <a:rPr lang="en-US" sz="2000" dirty="0" err="1"/>
              <a:t>zwangerschappen</a:t>
            </a:r>
            <a:endParaRPr lang="en-US" sz="2000" dirty="0"/>
          </a:p>
          <a:p>
            <a:pPr>
              <a:buFont typeface="Arial"/>
              <a:buChar char="•"/>
            </a:pPr>
            <a:r>
              <a:rPr lang="en-US" sz="2000" dirty="0" err="1"/>
              <a:t>Gewichtsverlies</a:t>
            </a:r>
            <a:endParaRPr lang="en-US" sz="2000" dirty="0"/>
          </a:p>
          <a:p>
            <a:pPr>
              <a:buFont typeface="Arial"/>
              <a:buChar char="•"/>
            </a:pPr>
            <a:r>
              <a:rPr lang="en-US" sz="2000" dirty="0" err="1"/>
              <a:t>Dehydratie</a:t>
            </a:r>
            <a:endParaRPr lang="en-US" sz="2000" dirty="0"/>
          </a:p>
          <a:p>
            <a:pPr>
              <a:buFont typeface="Arial"/>
              <a:buChar char="•"/>
            </a:pPr>
            <a:r>
              <a:rPr lang="en-US" sz="2000" dirty="0" err="1"/>
              <a:t>Electrolytstoornissen</a:t>
            </a:r>
            <a:endParaRPr lang="en-US" sz="2000" dirty="0"/>
          </a:p>
          <a:p>
            <a:pPr>
              <a:buFont typeface="Arial"/>
              <a:buChar char="•"/>
            </a:pPr>
            <a:r>
              <a:rPr lang="en-US" sz="2000" dirty="0"/>
              <a:t>Thrombo-</a:t>
            </a:r>
            <a:r>
              <a:rPr lang="en-US" sz="2000" dirty="0" err="1"/>
              <a:t>embolische</a:t>
            </a:r>
            <a:r>
              <a:rPr lang="en-US" sz="2000" dirty="0"/>
              <a:t> </a:t>
            </a:r>
            <a:r>
              <a:rPr lang="en-US" sz="2000" dirty="0" err="1"/>
              <a:t>processen</a:t>
            </a:r>
            <a:endParaRPr lang="en-US" sz="2000" dirty="0"/>
          </a:p>
          <a:p>
            <a:pPr>
              <a:buFont typeface="Arial"/>
              <a:buChar char="•"/>
            </a:pPr>
            <a:r>
              <a:rPr lang="en-US" sz="2000" dirty="0"/>
              <a:t>Cave: </a:t>
            </a:r>
          </a:p>
          <a:p>
            <a:pPr lvl="1" indent="-342900">
              <a:buFont typeface="Wingdings" charset="2"/>
              <a:buChar char="Ø"/>
            </a:pPr>
            <a:r>
              <a:rPr lang="en-US" sz="1800" dirty="0"/>
              <a:t>B1 </a:t>
            </a:r>
            <a:r>
              <a:rPr lang="en-US" sz="1800" dirty="0" err="1"/>
              <a:t>deficientie</a:t>
            </a:r>
            <a:r>
              <a:rPr lang="en-US" sz="1800" dirty="0"/>
              <a:t> /Wernicke</a:t>
            </a:r>
            <a:r>
              <a:rPr lang="en-US" sz="1800" baseline="30000" dirty="0"/>
              <a:t>1</a:t>
            </a:r>
            <a:endParaRPr lang="en-US" sz="1800" dirty="0"/>
          </a:p>
          <a:p>
            <a:pPr lvl="1" indent="-342900">
              <a:buFont typeface="Wingdings" charset="2"/>
              <a:buChar char="Ø"/>
            </a:pPr>
            <a:r>
              <a:rPr lang="en-US" sz="1800" dirty="0" err="1"/>
              <a:t>Vitamine</a:t>
            </a:r>
            <a:r>
              <a:rPr lang="en-US" sz="1800" dirty="0"/>
              <a:t> K deficientie</a:t>
            </a:r>
            <a:r>
              <a:rPr lang="en-US" sz="1800" baseline="30000" dirty="0"/>
              <a:t>2</a:t>
            </a:r>
            <a:r>
              <a:rPr lang="en-US" sz="1800" dirty="0"/>
              <a:t> </a:t>
            </a:r>
          </a:p>
          <a:p>
            <a:pPr lvl="1" indent="-342900">
              <a:buFont typeface="Wingdings" charset="2"/>
              <a:buChar char="Ø"/>
            </a:pPr>
            <a:r>
              <a:rPr lang="en-US" sz="1800" dirty="0" err="1"/>
              <a:t>Centrale</a:t>
            </a:r>
            <a:r>
              <a:rPr lang="en-US" sz="1800" dirty="0"/>
              <a:t> </a:t>
            </a:r>
            <a:r>
              <a:rPr lang="en-US" sz="1800" dirty="0" err="1"/>
              <a:t>pontine</a:t>
            </a:r>
            <a:r>
              <a:rPr lang="en-US" sz="1800" dirty="0"/>
              <a:t> </a:t>
            </a:r>
            <a:r>
              <a:rPr lang="en-US" sz="1800" dirty="0" err="1"/>
              <a:t>myelinolyse</a:t>
            </a:r>
            <a:endParaRPr lang="en-US" sz="1800" dirty="0"/>
          </a:p>
          <a:p>
            <a:pPr lvl="1" indent="-342900">
              <a:buFont typeface="Wingdings" charset="2"/>
              <a:buChar char="Ø"/>
            </a:pPr>
            <a:r>
              <a:rPr lang="en-US" sz="1800" b="1" dirty="0"/>
              <a:t>APLA 15% (!)</a:t>
            </a:r>
            <a:r>
              <a:rPr lang="en-US" sz="1800" b="1" baseline="30000" dirty="0"/>
              <a:t>3</a:t>
            </a:r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772816"/>
            <a:ext cx="3024336" cy="2270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9195" y="5997584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Verdana"/>
              </a:rPr>
              <a:t>1. </a:t>
            </a:r>
            <a:r>
              <a:rPr lang="en-US" sz="1400" dirty="0" err="1">
                <a:cs typeface="Verdana"/>
              </a:rPr>
              <a:t>Oudman</a:t>
            </a:r>
            <a:r>
              <a:rPr lang="en-US" sz="1400" dirty="0">
                <a:cs typeface="Verdana"/>
              </a:rPr>
              <a:t> et al, 2019, EJOG</a:t>
            </a:r>
          </a:p>
          <a:p>
            <a:r>
              <a:rPr lang="en-US" sz="1400" dirty="0">
                <a:cs typeface="Verdana"/>
              </a:rPr>
              <a:t>2. </a:t>
            </a:r>
            <a:r>
              <a:rPr lang="en-US" sz="1400" dirty="0" err="1">
                <a:cs typeface="Verdana"/>
              </a:rPr>
              <a:t>Nijsten</a:t>
            </a:r>
            <a:r>
              <a:rPr lang="en-US" sz="1400" dirty="0">
                <a:cs typeface="Verdana"/>
              </a:rPr>
              <a:t> et al, Br J Nutrition, 2021</a:t>
            </a:r>
          </a:p>
          <a:p>
            <a:r>
              <a:rPr lang="en-US" sz="1400" dirty="0">
                <a:cs typeface="Verdana"/>
              </a:rPr>
              <a:t>3. </a:t>
            </a:r>
            <a:r>
              <a:rPr lang="en-US" sz="1400" dirty="0" err="1">
                <a:cs typeface="Verdana"/>
              </a:rPr>
              <a:t>Poursharif</a:t>
            </a:r>
            <a:r>
              <a:rPr lang="en-US" sz="1400" dirty="0">
                <a:cs typeface="Verdana"/>
              </a:rPr>
              <a:t> et al, 2007, Contraception</a:t>
            </a:r>
          </a:p>
          <a:p>
            <a:endParaRPr lang="en-US" sz="1400" dirty="0">
              <a:cs typeface="Verdana"/>
            </a:endParaRPr>
          </a:p>
        </p:txBody>
      </p:sp>
      <p:pic>
        <p:nvPicPr>
          <p:cNvPr id="3074" name="Picture 2" descr="Waylon, Bibi en Teddy in super zoete fotoshoot | RTL Boulevard">
            <a:extLst>
              <a:ext uri="{FF2B5EF4-FFF2-40B4-BE49-F238E27FC236}">
                <a16:creationId xmlns:a16="http://schemas.microsoft.com/office/drawing/2014/main" id="{F07803D2-A1A4-504C-8E7B-BB110A661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38" y="4158148"/>
            <a:ext cx="3065550" cy="172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5974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{0286D917-F788-7E45-97DD-7EEFC6B25503}tf10001120</Template>
  <TotalTime>156037</TotalTime>
  <Words>1323</Words>
  <Application>Microsoft Office PowerPoint</Application>
  <PresentationFormat>Diavoorstelling (4:3)</PresentationFormat>
  <Paragraphs>242</Paragraphs>
  <Slides>37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8" baseType="lpstr">
      <vt:lpstr>MS PGothic</vt:lpstr>
      <vt:lpstr>Arial</vt:lpstr>
      <vt:lpstr>Calibri</vt:lpstr>
      <vt:lpstr>Cambria Math</vt:lpstr>
      <vt:lpstr>Geneva</vt:lpstr>
      <vt:lpstr>Gill Sans MT</vt:lpstr>
      <vt:lpstr>Palatino Linotype</vt:lpstr>
      <vt:lpstr>Times New Roman</vt:lpstr>
      <vt:lpstr>Verdana</vt:lpstr>
      <vt:lpstr>Wingdings</vt:lpstr>
      <vt:lpstr>Parcel</vt:lpstr>
      <vt:lpstr> Hyperemesis gravidarum </vt:lpstr>
      <vt:lpstr>belangenverstrengeling</vt:lpstr>
      <vt:lpstr>Leerdoelen</vt:lpstr>
      <vt:lpstr>EASL guideline</vt:lpstr>
      <vt:lpstr>PowerPoint-presentatie</vt:lpstr>
      <vt:lpstr>Wie heeft Hyperemesis?</vt:lpstr>
      <vt:lpstr>PowerPoint-presentatie</vt:lpstr>
      <vt:lpstr>PowerPoint-presentatie</vt:lpstr>
      <vt:lpstr>Morning Sickness</vt:lpstr>
      <vt:lpstr>Waardoor komt HG?</vt:lpstr>
      <vt:lpstr>‘Iets’ In die Placenta</vt:lpstr>
      <vt:lpstr>GDF-15</vt:lpstr>
      <vt:lpstr>H. PylorI</vt:lpstr>
      <vt:lpstr>Psychopathologie</vt:lpstr>
      <vt:lpstr>Psychopathologie</vt:lpstr>
      <vt:lpstr>PowerPoint-presentatie</vt:lpstr>
      <vt:lpstr>Windsor Definition</vt:lpstr>
      <vt:lpstr>waarom MDL arts? Deel 1 </vt:lpstr>
      <vt:lpstr>PowerPoint-presentatie</vt:lpstr>
      <vt:lpstr>Ketonen in de urine</vt:lpstr>
      <vt:lpstr>Ketonen in de urine</vt:lpstr>
      <vt:lpstr>Diagnose</vt:lpstr>
      <vt:lpstr>Hoe behandel ik HG?</vt:lpstr>
      <vt:lpstr>RCOG Green Top Highlights</vt:lpstr>
      <vt:lpstr>RCOG Green Top Highlights</vt:lpstr>
      <vt:lpstr>Metoclopramide &gt; 5 dagen??</vt:lpstr>
      <vt:lpstr>Is ondansetron veilig dan?</vt:lpstr>
      <vt:lpstr>EMA</vt:lpstr>
      <vt:lpstr>Is voeden de oplossing?</vt:lpstr>
      <vt:lpstr>Wanneer MDL arts? Deel II</vt:lpstr>
      <vt:lpstr>PowerPoint-presentatie</vt:lpstr>
      <vt:lpstr>HG? En Daarna…</vt:lpstr>
      <vt:lpstr>Hyperemesis, gevolgen voor Het kind</vt:lpstr>
      <vt:lpstr>Take home</vt:lpstr>
      <vt:lpstr>Dank</vt:lpstr>
      <vt:lpstr>PowerPoint-presentatie</vt:lpstr>
      <vt:lpstr>PowerPoint-presentatie</vt:lpstr>
    </vt:vector>
  </TitlesOfParts>
  <Company>ontwerpjanhaandrikman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haandrikman</dc:creator>
  <cp:lastModifiedBy>Jeanine van Aalst-Gies</cp:lastModifiedBy>
  <cp:revision>465</cp:revision>
  <dcterms:created xsi:type="dcterms:W3CDTF">2010-10-06T12:18:24Z</dcterms:created>
  <dcterms:modified xsi:type="dcterms:W3CDTF">2024-03-19T10:25:23Z</dcterms:modified>
</cp:coreProperties>
</file>