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50" r:id="rId1"/>
    <p:sldMasterId id="2147484464" r:id="rId2"/>
  </p:sldMasterIdLst>
  <p:notesMasterIdLst>
    <p:notesMasterId r:id="rId49"/>
  </p:notesMasterIdLst>
  <p:handoutMasterIdLst>
    <p:handoutMasterId r:id="rId50"/>
  </p:handoutMasterIdLst>
  <p:sldIdLst>
    <p:sldId id="415" r:id="rId3"/>
    <p:sldId id="556" r:id="rId4"/>
    <p:sldId id="555" r:id="rId5"/>
    <p:sldId id="558" r:id="rId6"/>
    <p:sldId id="560" r:id="rId7"/>
    <p:sldId id="595" r:id="rId8"/>
    <p:sldId id="532" r:id="rId9"/>
    <p:sldId id="533" r:id="rId10"/>
    <p:sldId id="534" r:id="rId11"/>
    <p:sldId id="589" r:id="rId12"/>
    <p:sldId id="536" r:id="rId13"/>
    <p:sldId id="544" r:id="rId14"/>
    <p:sldId id="588" r:id="rId15"/>
    <p:sldId id="566" r:id="rId16"/>
    <p:sldId id="545" r:id="rId17"/>
    <p:sldId id="591" r:id="rId18"/>
    <p:sldId id="547" r:id="rId19"/>
    <p:sldId id="540" r:id="rId20"/>
    <p:sldId id="599" r:id="rId21"/>
    <p:sldId id="538" r:id="rId22"/>
    <p:sldId id="429" r:id="rId23"/>
    <p:sldId id="369" r:id="rId24"/>
    <p:sldId id="441" r:id="rId25"/>
    <p:sldId id="503" r:id="rId26"/>
    <p:sldId id="504" r:id="rId27"/>
    <p:sldId id="505" r:id="rId28"/>
    <p:sldId id="578" r:id="rId29"/>
    <p:sldId id="579" r:id="rId30"/>
    <p:sldId id="580" r:id="rId31"/>
    <p:sldId id="581" r:id="rId32"/>
    <p:sldId id="582" r:id="rId33"/>
    <p:sldId id="446" r:id="rId34"/>
    <p:sldId id="590" r:id="rId35"/>
    <p:sldId id="447" r:id="rId36"/>
    <p:sldId id="549" r:id="rId37"/>
    <p:sldId id="596" r:id="rId38"/>
    <p:sldId id="521" r:id="rId39"/>
    <p:sldId id="550" r:id="rId40"/>
    <p:sldId id="528" r:id="rId41"/>
    <p:sldId id="587" r:id="rId42"/>
    <p:sldId id="570" r:id="rId43"/>
    <p:sldId id="449" r:id="rId44"/>
    <p:sldId id="471" r:id="rId45"/>
    <p:sldId id="472" r:id="rId46"/>
    <p:sldId id="597" r:id="rId47"/>
    <p:sldId id="598" r:id="rId4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2FF"/>
    <a:srgbClr val="3B4E9E"/>
    <a:srgbClr val="00FF00"/>
    <a:srgbClr val="00918E"/>
    <a:srgbClr val="4167CB"/>
    <a:srgbClr val="F3F7FC"/>
    <a:srgbClr val="00B8B4"/>
    <a:srgbClr val="00A864"/>
    <a:srgbClr val="B0C1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541"/>
  </p:normalViewPr>
  <p:slideViewPr>
    <p:cSldViewPr snapToGrid="0" snapToObjects="1">
      <p:cViewPr varScale="1">
        <p:scale>
          <a:sx n="124" d="100"/>
          <a:sy n="124" d="100"/>
        </p:scale>
        <p:origin x="776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608"/>
    </p:cViewPr>
  </p:sorterViewPr>
  <p:notesViewPr>
    <p:cSldViewPr snapToGrid="0" snapToObjects="1">
      <p:cViewPr varScale="1">
        <p:scale>
          <a:sx n="91" d="100"/>
          <a:sy n="91" d="100"/>
        </p:scale>
        <p:origin x="4472" y="20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r>
              <a:rPr lang="nl-NL" dirty="0"/>
              <a:t>2 okt </a:t>
            </a:r>
            <a:r>
              <a:rPr lang="nl-NL"/>
              <a:t>2019 Veldhoven AIOS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6C622C11-EF5B-614B-BE8F-AD373B4C6ED2}" type="datetimeFigureOut">
              <a:rPr lang="nl-NL" smtClean="0"/>
              <a:t>29-09-19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7008537F-59A5-654F-8BD4-B28B0DA509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44261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r>
              <a:rPr lang="nl-NL"/>
              <a:t>1e jaar fecale incontinentie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41AF63C4-6E50-C747-A927-ED28F16A3EEB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49F791DB-0905-9A49-AB48-DFFF6EFF5D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48643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nl-NL" dirty="0"/>
          </a:p>
        </p:txBody>
      </p:sp>
      <p:sp>
        <p:nvSpPr>
          <p:cNvPr id="225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697095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01010"/>
                </a:solidFill>
                <a:latin typeface="Times New Roman" pitchFamily="18" charset="0"/>
              </a:rPr>
              <a:t>1 of 5 slides.</a:t>
            </a:r>
            <a:endParaRPr lang="en-US" b="1">
              <a:solidFill>
                <a:srgbClr val="101010"/>
              </a:solidFill>
              <a:latin typeface="Times New Roman" pitchFamily="18" charset="0"/>
            </a:endParaRPr>
          </a:p>
          <a:p>
            <a:r>
              <a:rPr lang="en-US" b="1">
                <a:solidFill>
                  <a:srgbClr val="101010"/>
                </a:solidFill>
                <a:latin typeface="Times New Roman" pitchFamily="18" charset="0"/>
              </a:rPr>
              <a:t>14-05   (AM 5)</a:t>
            </a:r>
          </a:p>
          <a:p>
            <a:pPr rtl="0"/>
            <a:r>
              <a:rPr lang="en-US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Digital Exam (1)</a:t>
            </a:r>
          </a:p>
          <a:p>
            <a:pPr rtl="0"/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With the patient positioned in the left lateral position, the gloved finger is inserted and the anal tone at rest is appreciated.</a:t>
            </a:r>
            <a:endParaRPr lang="en-US" b="1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FFC1-6249-4128-A295-CCEEDCB1343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5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01010"/>
                </a:solidFill>
                <a:latin typeface="Times New Roman" pitchFamily="18" charset="0"/>
              </a:rPr>
              <a:t>2 of 5 slides.</a:t>
            </a:r>
            <a:endParaRPr lang="en-US" b="1">
              <a:solidFill>
                <a:srgbClr val="101010"/>
              </a:solidFill>
              <a:latin typeface="Times New Roman" pitchFamily="18" charset="0"/>
            </a:endParaRPr>
          </a:p>
          <a:p>
            <a:pPr defTabSz="914344">
              <a:defRPr/>
            </a:pPr>
            <a:r>
              <a:rPr lang="en-US" b="1">
                <a:solidFill>
                  <a:srgbClr val="101010"/>
                </a:solidFill>
                <a:latin typeface="Times New Roman" pitchFamily="18" charset="0"/>
              </a:rPr>
              <a:t>14-06   (AM 6)</a:t>
            </a:r>
          </a:p>
          <a:p>
            <a:pPr rtl="0"/>
            <a:r>
              <a:rPr lang="en-US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Digital Exam (2)</a:t>
            </a:r>
          </a:p>
          <a:p>
            <a:pPr rtl="0"/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The patient is asked to squeeze and the increment in anal sphincter pressure is noted.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FFC1-6249-4128-A295-CCEEDCB1343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2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01010"/>
                </a:solidFill>
                <a:latin typeface="Times New Roman" pitchFamily="18" charset="0"/>
              </a:rPr>
              <a:t>3 of 5 slides.</a:t>
            </a:r>
            <a:endParaRPr lang="en-US" b="1">
              <a:solidFill>
                <a:srgbClr val="101010"/>
              </a:solidFill>
              <a:latin typeface="Times New Roman" pitchFamily="18" charset="0"/>
            </a:endParaRPr>
          </a:p>
          <a:p>
            <a:pPr defTabSz="914344">
              <a:defRPr/>
            </a:pPr>
            <a:r>
              <a:rPr lang="en-US" b="1">
                <a:solidFill>
                  <a:srgbClr val="101010"/>
                </a:solidFill>
                <a:latin typeface="Times New Roman" pitchFamily="18" charset="0"/>
              </a:rPr>
              <a:t>14-07   (AM 7)</a:t>
            </a:r>
          </a:p>
          <a:p>
            <a:pPr rtl="0"/>
            <a:r>
              <a:rPr lang="en-US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Digital Exam (3)</a:t>
            </a:r>
          </a:p>
          <a:p>
            <a:pPr rtl="0"/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The finger is inserted more deeply and the </a:t>
            </a:r>
            <a:r>
              <a:rPr lang="en-US" err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puborectalis</a:t>
            </a:r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muscle is appreciated.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FFC1-6249-4128-A295-CCEEDCB1343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41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01010"/>
                </a:solidFill>
                <a:latin typeface="Times New Roman" pitchFamily="18" charset="0"/>
              </a:rPr>
              <a:t>4 of 5 slides.</a:t>
            </a:r>
            <a:endParaRPr lang="en-US" b="1">
              <a:solidFill>
                <a:srgbClr val="101010"/>
              </a:solidFill>
              <a:latin typeface="Times New Roman" pitchFamily="18" charset="0"/>
            </a:endParaRPr>
          </a:p>
          <a:p>
            <a:pPr defTabSz="914344">
              <a:defRPr/>
            </a:pPr>
            <a:r>
              <a:rPr lang="en-US" b="1">
                <a:solidFill>
                  <a:srgbClr val="101010"/>
                </a:solidFill>
                <a:latin typeface="Times New Roman" pitchFamily="18" charset="0"/>
              </a:rPr>
              <a:t>14-08   (AM 8)</a:t>
            </a:r>
          </a:p>
          <a:p>
            <a:pPr rtl="0"/>
            <a:r>
              <a:rPr lang="en-US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Digital Exam (4)</a:t>
            </a: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 rtl="0"/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When the patient is asked to squeeze, the contraction of the </a:t>
            </a:r>
            <a:r>
              <a:rPr lang="en-US" err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puborectalis</a:t>
            </a:r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muscle is felt as an anterior and upward tug as the muscle shortens (arrow).  Simultaneously, the external anal sphincter contracts to increase the pressure in the anal canal.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FFC1-6249-4128-A295-CCEEDCB1343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4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01010"/>
                </a:solidFill>
                <a:latin typeface="Times New Roman" pitchFamily="18" charset="0"/>
              </a:rPr>
              <a:t>5 of 5 slides.</a:t>
            </a:r>
            <a:endParaRPr lang="en-US" b="1">
              <a:solidFill>
                <a:srgbClr val="101010"/>
              </a:solidFill>
              <a:latin typeface="Times New Roman" pitchFamily="18" charset="0"/>
            </a:endParaRPr>
          </a:p>
          <a:p>
            <a:r>
              <a:rPr lang="en-US" b="1">
                <a:solidFill>
                  <a:srgbClr val="101010"/>
                </a:solidFill>
                <a:latin typeface="Times New Roman" pitchFamily="18" charset="0"/>
              </a:rPr>
              <a:t>14-09   (AM 9)</a:t>
            </a:r>
          </a:p>
          <a:p>
            <a:pPr rtl="0"/>
            <a:r>
              <a:rPr lang="en-US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Digital Exam (5)</a:t>
            </a: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 rtl="0"/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The patient is asked to bear down and the relaxation of the </a:t>
            </a:r>
            <a:r>
              <a:rPr lang="en-US" err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puborectalis</a:t>
            </a:r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and anal sphincter is assessed as well as observation of any descent of the perineum. The relaxation of the </a:t>
            </a:r>
            <a:r>
              <a:rPr lang="en-US" err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puborectalis</a:t>
            </a:r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muscle serves to widen the anorectal angle and decrease the pressure in the anal canal.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61FFC1-6249-4128-A295-CCEEDCB1343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30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F791DB-0905-9A49-AB48-DFFF6EFF5D7D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140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F791DB-0905-9A49-AB48-DFFF6EFF5D7D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320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 altLang="nl-NL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828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 altLang="nl-NL"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Tijdelijke aanduiding voor ko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</p:spTree>
    <p:extLst>
      <p:ext uri="{BB962C8B-B14F-4D97-AF65-F5344CB8AC3E}">
        <p14:creationId xmlns:p14="http://schemas.microsoft.com/office/powerpoint/2010/main" val="3804572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Times New Roman" charset="0"/>
                <a:ea typeface="ＭＳ Ｐゴシック" charset="-128"/>
              </a:rPr>
              <a:t>Side effects: </a:t>
            </a:r>
            <a:r>
              <a:rPr lang="en-US" altLang="nl-NL" err="1">
                <a:latin typeface="Times New Roman" charset="0"/>
                <a:ea typeface="ＭＳ Ｐゴシック" charset="-128"/>
              </a:rPr>
              <a:t>onhandig</a:t>
            </a:r>
            <a:r>
              <a:rPr lang="en-US" altLang="nl-NL">
                <a:latin typeface="Times New Roman" charset="0"/>
                <a:ea typeface="ＭＳ Ｐゴシック" charset="-128"/>
              </a:rPr>
              <a:t>, </a:t>
            </a:r>
            <a:r>
              <a:rPr lang="en-US" altLang="nl-NL" err="1">
                <a:latin typeface="Times New Roman" charset="0"/>
                <a:ea typeface="ＭＳ Ｐゴシック" charset="-128"/>
              </a:rPr>
              <a:t>anale</a:t>
            </a:r>
            <a:r>
              <a:rPr lang="en-US" altLang="nl-NL">
                <a:latin typeface="Times New Roman" charset="0"/>
                <a:ea typeface="ＭＳ Ｐゴシック" charset="-128"/>
              </a:rPr>
              <a:t> </a:t>
            </a:r>
            <a:r>
              <a:rPr lang="en-US" altLang="nl-NL" err="1">
                <a:latin typeface="Times New Roman" charset="0"/>
                <a:ea typeface="ＭＳ Ｐゴシック" charset="-128"/>
              </a:rPr>
              <a:t>pjin</a:t>
            </a:r>
            <a:r>
              <a:rPr lang="en-US" altLang="nl-NL">
                <a:latin typeface="Times New Roman" charset="0"/>
                <a:ea typeface="ＭＳ Ｐゴシック" charset="-128"/>
              </a:rPr>
              <a:t> of </a:t>
            </a:r>
            <a:r>
              <a:rPr lang="en-US" altLang="nl-NL" err="1">
                <a:latin typeface="Times New Roman" charset="0"/>
                <a:ea typeface="ＭＳ Ｐゴシック" charset="-128"/>
              </a:rPr>
              <a:t>buikkrampen</a:t>
            </a:r>
            <a:r>
              <a:rPr lang="en-US" altLang="nl-NL">
                <a:latin typeface="Times New Roman" charset="0"/>
                <a:ea typeface="ＭＳ Ｐゴシック" charset="-128"/>
              </a:rPr>
              <a:t>. </a:t>
            </a: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8227592" indent="-3776682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60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215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822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430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635736E9-AB39-544C-9C74-233F88C892DE}" type="slidenum">
              <a:rPr lang="en-US" altLang="nl-NL" sz="1200"/>
              <a:pPr eaLnBrk="1" hangingPunct="1"/>
              <a:t>39</a:t>
            </a:fld>
            <a:endParaRPr lang="en-US" altLang="nl-NL" sz="1200"/>
          </a:p>
        </p:txBody>
      </p:sp>
      <p:sp>
        <p:nvSpPr>
          <p:cNvPr id="2" name="Tijdelijke aanduiding voor ko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</p:spTree>
    <p:extLst>
      <p:ext uri="{BB962C8B-B14F-4D97-AF65-F5344CB8AC3E}">
        <p14:creationId xmlns:p14="http://schemas.microsoft.com/office/powerpoint/2010/main" val="129272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791DB-0905-9A49-AB48-DFFF6EFF5D7D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918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 altLang="nl-NL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461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 altLang="nl-NL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2208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F791DB-0905-9A49-AB48-DFFF6EFF5D7D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07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791DB-0905-9A49-AB48-DFFF6EFF5D7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4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791DB-0905-9A49-AB48-DFFF6EFF5D7D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18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791DB-0905-9A49-AB48-DFFF6EFF5D7D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jdelijke aanduiding voor koptekst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</p:spTree>
    <p:extLst>
      <p:ext uri="{BB962C8B-B14F-4D97-AF65-F5344CB8AC3E}">
        <p14:creationId xmlns:p14="http://schemas.microsoft.com/office/powerpoint/2010/main" val="72954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nl-NL">
              <a:latin typeface="Times New Roman" charset="0"/>
              <a:ea typeface="ＭＳ Ｐゴシック" charset="-128"/>
            </a:endParaRPr>
          </a:p>
        </p:txBody>
      </p:sp>
      <p:sp>
        <p:nvSpPr>
          <p:cNvPr id="4608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9817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 altLang="nl-NL"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Tijdelijke aanduiding voor ko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</p:spTree>
    <p:extLst>
      <p:ext uri="{BB962C8B-B14F-4D97-AF65-F5344CB8AC3E}">
        <p14:creationId xmlns:p14="http://schemas.microsoft.com/office/powerpoint/2010/main" val="184935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NL">
                <a:latin typeface="Times New Roman" pitchFamily="-83" charset="0"/>
                <a:ea typeface="ＭＳ Ｐゴシック" pitchFamily="-83" charset="-128"/>
                <a:cs typeface="ＭＳ Ｐゴシック" pitchFamily="-83" charset="-128"/>
              </a:rPr>
              <a:t>1e jaar fecale incontinentie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FEB2D-40DE-FD40-827D-62FFC28107B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7338" y="808038"/>
            <a:ext cx="7186613" cy="4041775"/>
          </a:xfrm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pitchFamily="-83" charset="0"/>
              <a:ea typeface="ＭＳ Ｐゴシック" pitchFamily="-83" charset="-128"/>
              <a:cs typeface="ＭＳ Ｐゴシック" pitchFamily="-8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7766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 altLang="nl-NL"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Tijdelijke aanduiding voor ko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1e jaar fecale incontinentie</a:t>
            </a:r>
          </a:p>
        </p:txBody>
      </p:sp>
    </p:spTree>
    <p:extLst>
      <p:ext uri="{BB962C8B-B14F-4D97-AF65-F5344CB8AC3E}">
        <p14:creationId xmlns:p14="http://schemas.microsoft.com/office/powerpoint/2010/main" val="208752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0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4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3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5216" y="6227911"/>
            <a:ext cx="1044039" cy="5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08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515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206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99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6858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840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439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9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856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50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501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19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407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5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8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26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8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6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9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1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9/29/19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2" descr="Droplets-HD-Content-R1d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2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337D7-B47A-C84B-8EE9-AC92420F0E88}" type="datetimeFigureOut">
              <a:rPr lang="nl-NL" smtClean="0"/>
              <a:pPr/>
              <a:t>29-09-19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99474-79A8-4F47-8695-0609D692B8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77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www.google.nl/url?sa=i&amp;rct=j&amp;q=&amp;esrc=s&amp;source=images&amp;cd=&amp;cad=rja&amp;uact=8&amp;ved=0ahUKEwico4Lx98bRAhVKchQKHZEpCIoQjRwIBw&amp;url=http://www.ans-groep.nl/anubis/onderzoek-wat-speelt-er-op-het-gebied-van-begraafplaatsbeheer-2014&amp;psig=AFQjCNHtP1B2A6B5Vy1J8P-588iZ36DKvA&amp;ust=148466527343080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image" Target="../media/image5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98" y="1302254"/>
            <a:ext cx="6062133" cy="5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2"/>
          <p:cNvSpPr>
            <a:spLocks noChangeArrowheads="1"/>
          </p:cNvSpPr>
          <p:nvPr/>
        </p:nvSpPr>
        <p:spPr bwMode="auto">
          <a:xfrm>
            <a:off x="5431072" y="2585452"/>
            <a:ext cx="2709162" cy="8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nl-NL" dirty="0">
                <a:solidFill>
                  <a:schemeClr val="accent1">
                    <a:lumMod val="75000"/>
                  </a:schemeClr>
                </a:solidFill>
              </a:rPr>
              <a:t>R.J.F. Felt-Bersma</a:t>
            </a:r>
          </a:p>
          <a:p>
            <a:pPr algn="ctr"/>
            <a:r>
              <a:rPr lang="en-US" altLang="nl-NL" dirty="0">
                <a:solidFill>
                  <a:schemeClr val="accent1">
                    <a:lumMod val="75000"/>
                  </a:schemeClr>
                </a:solidFill>
              </a:rPr>
              <a:t>MDL arts</a:t>
            </a:r>
          </a:p>
        </p:txBody>
      </p:sp>
      <p:sp>
        <p:nvSpPr>
          <p:cNvPr id="21508" name="Rectangle 13"/>
          <p:cNvSpPr>
            <a:spLocks noChangeArrowheads="1"/>
          </p:cNvSpPr>
          <p:nvPr/>
        </p:nvSpPr>
        <p:spPr bwMode="auto">
          <a:xfrm>
            <a:off x="2675468" y="1397000"/>
            <a:ext cx="636693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34" tIns="39511" rIns="80434" bIns="39511" anchor="ctr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endParaRPr lang="en-US" altLang="nl-NL" sz="2844" b="1" i="0">
              <a:solidFill>
                <a:srgbClr val="F95AB7"/>
              </a:solidFill>
            </a:endParaRPr>
          </a:p>
        </p:txBody>
      </p:sp>
      <p:sp>
        <p:nvSpPr>
          <p:cNvPr id="21509" name="WordArt 16"/>
          <p:cNvSpPr>
            <a:spLocks noChangeArrowheads="1" noChangeShapeType="1" noTextEdit="1"/>
          </p:cNvSpPr>
          <p:nvPr/>
        </p:nvSpPr>
        <p:spPr bwMode="auto">
          <a:xfrm>
            <a:off x="402985" y="233276"/>
            <a:ext cx="11762509" cy="18965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82"/>
              </a:avLst>
            </a:prstTxWarp>
            <a:scene3d>
              <a:camera prst="legacyPerspectiveTopLeft"/>
              <a:lightRig rig="legacyNormal3" dir="r"/>
            </a:scene3d>
            <a:sp3d extrusionH="201600" contourW="12700" prstMaterial="legacyMetal">
              <a:extrusionClr>
                <a:srgbClr val="FFFFFF"/>
              </a:extrusionClr>
              <a:contourClr>
                <a:srgbClr val="007600"/>
              </a:contourClr>
            </a:sp3d>
          </a:bodyPr>
          <a:lstStyle/>
          <a:p>
            <a:pPr algn="ctr"/>
            <a:r>
              <a:rPr lang="nl-NL" sz="10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7600"/>
                    </a:gs>
                    <a:gs pos="50000">
                      <a:srgbClr val="00FF00"/>
                    </a:gs>
                    <a:gs pos="100000">
                      <a:srgbClr val="007600"/>
                    </a:gs>
                  </a:gsLst>
                  <a:lin ang="5400000" scaled="1"/>
                </a:gradFill>
                <a:ea typeface="Arial" charset="0"/>
                <a:cs typeface="Arial" charset="0"/>
              </a:rPr>
              <a:t>Bekkenbodemproblematiek</a:t>
            </a:r>
          </a:p>
        </p:txBody>
      </p:sp>
      <p:sp>
        <p:nvSpPr>
          <p:cNvPr id="21513" name="Rectangle 30"/>
          <p:cNvSpPr>
            <a:spLocks noChangeArrowheads="1"/>
          </p:cNvSpPr>
          <p:nvPr/>
        </p:nvSpPr>
        <p:spPr bwMode="auto">
          <a:xfrm>
            <a:off x="2912533" y="5889978"/>
            <a:ext cx="162504" cy="29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nl-NL" sz="1422" i="0">
              <a:solidFill>
                <a:srgbClr val="00FF00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" y="6131399"/>
            <a:ext cx="3453445" cy="649766"/>
          </a:xfrm>
          <a:prstGeom prst="rect">
            <a:avLst/>
          </a:prstGeom>
        </p:spPr>
      </p:pic>
      <p:pic>
        <p:nvPicPr>
          <p:cNvPr id="10" name="Picture 2" descr="C:\WINDOWS\Desktop\Obstipatrie- P v Straten.jpg"/>
          <p:cNvPicPr>
            <a:picLocks noChangeAspect="1" noChangeArrowheads="1"/>
          </p:cNvPicPr>
          <p:nvPr/>
        </p:nvPicPr>
        <p:blipFill>
          <a:blip r:embed="rId6">
            <a:lum bright="-2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0" y="2090442"/>
            <a:ext cx="2977469" cy="394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6" descr="bekkenbod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87" y="3094116"/>
            <a:ext cx="25590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Vrije vorm 12"/>
          <p:cNvSpPr>
            <a:spLocks/>
          </p:cNvSpPr>
          <p:nvPr/>
        </p:nvSpPr>
        <p:spPr bwMode="auto">
          <a:xfrm>
            <a:off x="10819574" y="3559253"/>
            <a:ext cx="1089025" cy="1062038"/>
          </a:xfrm>
          <a:custGeom>
            <a:avLst/>
            <a:gdLst>
              <a:gd name="T0" fmla="*/ 1368698 w 862077"/>
              <a:gd name="T1" fmla="*/ 273583 h 952500"/>
              <a:gd name="T2" fmla="*/ 1246129 w 862077"/>
              <a:gd name="T3" fmla="*/ 361127 h 952500"/>
              <a:gd name="T4" fmla="*/ 1103129 w 862077"/>
              <a:gd name="T5" fmla="*/ 459617 h 952500"/>
              <a:gd name="T6" fmla="*/ 939702 w 862077"/>
              <a:gd name="T7" fmla="*/ 569052 h 952500"/>
              <a:gd name="T8" fmla="*/ 694563 w 862077"/>
              <a:gd name="T9" fmla="*/ 612824 h 952500"/>
              <a:gd name="T10" fmla="*/ 367710 w 862077"/>
              <a:gd name="T11" fmla="*/ 689427 h 952500"/>
              <a:gd name="T12" fmla="*/ 245139 w 862077"/>
              <a:gd name="T13" fmla="*/ 787917 h 952500"/>
              <a:gd name="T14" fmla="*/ 40855 w 862077"/>
              <a:gd name="T15" fmla="*/ 984894 h 952500"/>
              <a:gd name="T16" fmla="*/ 0 w 862077"/>
              <a:gd name="T17" fmla="*/ 1050557 h 952500"/>
              <a:gd name="T18" fmla="*/ 81714 w 862077"/>
              <a:gd name="T19" fmla="*/ 1335080 h 952500"/>
              <a:gd name="T20" fmla="*/ 122570 w 862077"/>
              <a:gd name="T21" fmla="*/ 1400742 h 952500"/>
              <a:gd name="T22" fmla="*/ 326853 w 862077"/>
              <a:gd name="T23" fmla="*/ 1477343 h 952500"/>
              <a:gd name="T24" fmla="*/ 428995 w 862077"/>
              <a:gd name="T25" fmla="*/ 1543004 h 952500"/>
              <a:gd name="T26" fmla="*/ 674135 w 862077"/>
              <a:gd name="T27" fmla="*/ 1619606 h 952500"/>
              <a:gd name="T28" fmla="*/ 878417 w 862077"/>
              <a:gd name="T29" fmla="*/ 1619606 h 952500"/>
              <a:gd name="T30" fmla="*/ 960131 w 862077"/>
              <a:gd name="T31" fmla="*/ 1510175 h 952500"/>
              <a:gd name="T32" fmla="*/ 878417 w 862077"/>
              <a:gd name="T33" fmla="*/ 1411684 h 952500"/>
              <a:gd name="T34" fmla="*/ 1000985 w 862077"/>
              <a:gd name="T35" fmla="*/ 1313195 h 952500"/>
              <a:gd name="T36" fmla="*/ 1082701 w 862077"/>
              <a:gd name="T37" fmla="*/ 1258478 h 952500"/>
              <a:gd name="T38" fmla="*/ 1225699 w 862077"/>
              <a:gd name="T39" fmla="*/ 1170931 h 952500"/>
              <a:gd name="T40" fmla="*/ 1368698 w 862077"/>
              <a:gd name="T41" fmla="*/ 1083385 h 952500"/>
              <a:gd name="T42" fmla="*/ 1511697 w 862077"/>
              <a:gd name="T43" fmla="*/ 1028669 h 952500"/>
              <a:gd name="T44" fmla="*/ 1695553 w 862077"/>
              <a:gd name="T45" fmla="*/ 995838 h 952500"/>
              <a:gd name="T46" fmla="*/ 1879407 w 862077"/>
              <a:gd name="T47" fmla="*/ 941122 h 952500"/>
              <a:gd name="T48" fmla="*/ 1961121 w 862077"/>
              <a:gd name="T49" fmla="*/ 886406 h 952500"/>
              <a:gd name="T50" fmla="*/ 2165400 w 862077"/>
              <a:gd name="T51" fmla="*/ 787917 h 952500"/>
              <a:gd name="T52" fmla="*/ 2287974 w 862077"/>
              <a:gd name="T53" fmla="*/ 744142 h 952500"/>
              <a:gd name="T54" fmla="*/ 2410542 w 862077"/>
              <a:gd name="T55" fmla="*/ 678483 h 952500"/>
              <a:gd name="T56" fmla="*/ 2573970 w 862077"/>
              <a:gd name="T57" fmla="*/ 503389 h 952500"/>
              <a:gd name="T58" fmla="*/ 2676109 w 862077"/>
              <a:gd name="T59" fmla="*/ 372071 h 952500"/>
              <a:gd name="T60" fmla="*/ 2737398 w 862077"/>
              <a:gd name="T61" fmla="*/ 273583 h 952500"/>
              <a:gd name="T62" fmla="*/ 2614824 w 862077"/>
              <a:gd name="T63" fmla="*/ 87546 h 952500"/>
              <a:gd name="T64" fmla="*/ 2430969 w 862077"/>
              <a:gd name="T65" fmla="*/ 43773 h 952500"/>
              <a:gd name="T66" fmla="*/ 2063259 w 862077"/>
              <a:gd name="T67" fmla="*/ 0 h 952500"/>
              <a:gd name="T68" fmla="*/ 1613839 w 862077"/>
              <a:gd name="T69" fmla="*/ 21885 h 952500"/>
              <a:gd name="T70" fmla="*/ 1491268 w 862077"/>
              <a:gd name="T71" fmla="*/ 186037 h 952500"/>
              <a:gd name="T72" fmla="*/ 1736408 w 862077"/>
              <a:gd name="T73" fmla="*/ 251696 h 952500"/>
              <a:gd name="T74" fmla="*/ 1858978 w 862077"/>
              <a:gd name="T75" fmla="*/ 284525 h 952500"/>
              <a:gd name="T76" fmla="*/ 2553539 w 862077"/>
              <a:gd name="T77" fmla="*/ 295468 h 952500"/>
              <a:gd name="T78" fmla="*/ 2676109 w 862077"/>
              <a:gd name="T79" fmla="*/ 262639 h 952500"/>
              <a:gd name="T80" fmla="*/ 2737398 w 862077"/>
              <a:gd name="T81" fmla="*/ 164149 h 9525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62077" h="952500">
                <a:moveTo>
                  <a:pt x="444500" y="63500"/>
                </a:moveTo>
                <a:cubicBezTo>
                  <a:pt x="436672" y="133955"/>
                  <a:pt x="444211" y="102466"/>
                  <a:pt x="425450" y="158750"/>
                </a:cubicBezTo>
                <a:cubicBezTo>
                  <a:pt x="420285" y="174244"/>
                  <a:pt x="418710" y="184540"/>
                  <a:pt x="406400" y="196850"/>
                </a:cubicBezTo>
                <a:cubicBezTo>
                  <a:pt x="401004" y="202246"/>
                  <a:pt x="393700" y="205317"/>
                  <a:pt x="387350" y="209550"/>
                </a:cubicBezTo>
                <a:cubicBezTo>
                  <a:pt x="355818" y="256848"/>
                  <a:pt x="396344" y="198757"/>
                  <a:pt x="355600" y="247650"/>
                </a:cubicBezTo>
                <a:cubicBezTo>
                  <a:pt x="350714" y="253513"/>
                  <a:pt x="348859" y="261932"/>
                  <a:pt x="342900" y="266700"/>
                </a:cubicBezTo>
                <a:cubicBezTo>
                  <a:pt x="337673" y="270881"/>
                  <a:pt x="330200" y="270933"/>
                  <a:pt x="323850" y="273050"/>
                </a:cubicBezTo>
                <a:cubicBezTo>
                  <a:pt x="318259" y="289824"/>
                  <a:pt x="308476" y="324741"/>
                  <a:pt x="292100" y="330200"/>
                </a:cubicBezTo>
                <a:lnTo>
                  <a:pt x="234950" y="349250"/>
                </a:lnTo>
                <a:cubicBezTo>
                  <a:pt x="228600" y="351367"/>
                  <a:pt x="221469" y="351887"/>
                  <a:pt x="215900" y="355600"/>
                </a:cubicBezTo>
                <a:cubicBezTo>
                  <a:pt x="159864" y="392958"/>
                  <a:pt x="249430" y="335660"/>
                  <a:pt x="158750" y="381000"/>
                </a:cubicBezTo>
                <a:cubicBezTo>
                  <a:pt x="127363" y="396693"/>
                  <a:pt x="142330" y="390707"/>
                  <a:pt x="114300" y="400050"/>
                </a:cubicBezTo>
                <a:lnTo>
                  <a:pt x="88900" y="438150"/>
                </a:lnTo>
                <a:cubicBezTo>
                  <a:pt x="84667" y="444500"/>
                  <a:pt x="81596" y="451804"/>
                  <a:pt x="76200" y="457200"/>
                </a:cubicBezTo>
                <a:cubicBezTo>
                  <a:pt x="59763" y="473637"/>
                  <a:pt x="39345" y="491564"/>
                  <a:pt x="31750" y="514350"/>
                </a:cubicBezTo>
                <a:lnTo>
                  <a:pt x="12700" y="571500"/>
                </a:lnTo>
                <a:lnTo>
                  <a:pt x="6350" y="590550"/>
                </a:lnTo>
                <a:lnTo>
                  <a:pt x="0" y="609600"/>
                </a:lnTo>
                <a:cubicBezTo>
                  <a:pt x="2117" y="643467"/>
                  <a:pt x="2974" y="677436"/>
                  <a:pt x="6350" y="711200"/>
                </a:cubicBezTo>
                <a:cubicBezTo>
                  <a:pt x="7721" y="724910"/>
                  <a:pt x="22558" y="766174"/>
                  <a:pt x="25400" y="774700"/>
                </a:cubicBezTo>
                <a:lnTo>
                  <a:pt x="31750" y="793750"/>
                </a:lnTo>
                <a:cubicBezTo>
                  <a:pt x="33867" y="800100"/>
                  <a:pt x="32113" y="809807"/>
                  <a:pt x="38100" y="812800"/>
                </a:cubicBezTo>
                <a:lnTo>
                  <a:pt x="63500" y="825500"/>
                </a:lnTo>
                <a:cubicBezTo>
                  <a:pt x="94442" y="871912"/>
                  <a:pt x="53261" y="816967"/>
                  <a:pt x="101600" y="857250"/>
                </a:cubicBezTo>
                <a:cubicBezTo>
                  <a:pt x="107463" y="862136"/>
                  <a:pt x="109414" y="870437"/>
                  <a:pt x="114300" y="876300"/>
                </a:cubicBezTo>
                <a:cubicBezTo>
                  <a:pt x="120049" y="883199"/>
                  <a:pt x="126451" y="889601"/>
                  <a:pt x="133350" y="895350"/>
                </a:cubicBezTo>
                <a:cubicBezTo>
                  <a:pt x="167178" y="923540"/>
                  <a:pt x="137083" y="895307"/>
                  <a:pt x="171450" y="914400"/>
                </a:cubicBezTo>
                <a:cubicBezTo>
                  <a:pt x="184793" y="921813"/>
                  <a:pt x="196850" y="931333"/>
                  <a:pt x="209550" y="939800"/>
                </a:cubicBezTo>
                <a:lnTo>
                  <a:pt x="228600" y="952500"/>
                </a:lnTo>
                <a:cubicBezTo>
                  <a:pt x="234579" y="951005"/>
                  <a:pt x="265597" y="943941"/>
                  <a:pt x="273050" y="939800"/>
                </a:cubicBezTo>
                <a:cubicBezTo>
                  <a:pt x="286393" y="932387"/>
                  <a:pt x="311150" y="914400"/>
                  <a:pt x="311150" y="914400"/>
                </a:cubicBezTo>
                <a:cubicBezTo>
                  <a:pt x="306917" y="901700"/>
                  <a:pt x="305876" y="887439"/>
                  <a:pt x="298450" y="876300"/>
                </a:cubicBezTo>
                <a:cubicBezTo>
                  <a:pt x="294217" y="869950"/>
                  <a:pt x="288850" y="864224"/>
                  <a:pt x="285750" y="857250"/>
                </a:cubicBezTo>
                <a:cubicBezTo>
                  <a:pt x="280313" y="845017"/>
                  <a:pt x="273050" y="819150"/>
                  <a:pt x="273050" y="819150"/>
                </a:cubicBezTo>
                <a:lnTo>
                  <a:pt x="298450" y="781050"/>
                </a:lnTo>
                <a:cubicBezTo>
                  <a:pt x="302683" y="774700"/>
                  <a:pt x="304800" y="766233"/>
                  <a:pt x="311150" y="762000"/>
                </a:cubicBezTo>
                <a:lnTo>
                  <a:pt x="330200" y="749300"/>
                </a:lnTo>
                <a:cubicBezTo>
                  <a:pt x="332317" y="742950"/>
                  <a:pt x="335098" y="736784"/>
                  <a:pt x="336550" y="730250"/>
                </a:cubicBezTo>
                <a:cubicBezTo>
                  <a:pt x="339343" y="717681"/>
                  <a:pt x="334422" y="701840"/>
                  <a:pt x="342900" y="692150"/>
                </a:cubicBezTo>
                <a:cubicBezTo>
                  <a:pt x="351715" y="682075"/>
                  <a:pt x="369861" y="686876"/>
                  <a:pt x="381000" y="679450"/>
                </a:cubicBezTo>
                <a:lnTo>
                  <a:pt x="400050" y="666750"/>
                </a:lnTo>
                <a:cubicBezTo>
                  <a:pt x="408517" y="654050"/>
                  <a:pt x="420623" y="643130"/>
                  <a:pt x="425450" y="628650"/>
                </a:cubicBezTo>
                <a:cubicBezTo>
                  <a:pt x="427567" y="622300"/>
                  <a:pt x="426353" y="613491"/>
                  <a:pt x="431800" y="609600"/>
                </a:cubicBezTo>
                <a:cubicBezTo>
                  <a:pt x="442693" y="601819"/>
                  <a:pt x="457200" y="601133"/>
                  <a:pt x="469900" y="596900"/>
                </a:cubicBezTo>
                <a:lnTo>
                  <a:pt x="508000" y="584200"/>
                </a:lnTo>
                <a:lnTo>
                  <a:pt x="527050" y="577850"/>
                </a:lnTo>
                <a:cubicBezTo>
                  <a:pt x="533400" y="575733"/>
                  <a:pt x="540531" y="575213"/>
                  <a:pt x="546100" y="571500"/>
                </a:cubicBezTo>
                <a:lnTo>
                  <a:pt x="584200" y="546100"/>
                </a:lnTo>
                <a:cubicBezTo>
                  <a:pt x="586317" y="539750"/>
                  <a:pt x="586369" y="532277"/>
                  <a:pt x="590550" y="527050"/>
                </a:cubicBezTo>
                <a:cubicBezTo>
                  <a:pt x="595318" y="521091"/>
                  <a:pt x="603737" y="519236"/>
                  <a:pt x="609600" y="514350"/>
                </a:cubicBezTo>
                <a:cubicBezTo>
                  <a:pt x="658493" y="473606"/>
                  <a:pt x="600402" y="514132"/>
                  <a:pt x="647700" y="482600"/>
                </a:cubicBezTo>
                <a:cubicBezTo>
                  <a:pt x="661555" y="441036"/>
                  <a:pt x="642312" y="481830"/>
                  <a:pt x="673100" y="457200"/>
                </a:cubicBezTo>
                <a:cubicBezTo>
                  <a:pt x="679059" y="452432"/>
                  <a:pt x="679450" y="442383"/>
                  <a:pt x="685800" y="438150"/>
                </a:cubicBezTo>
                <a:cubicBezTo>
                  <a:pt x="693062" y="433309"/>
                  <a:pt x="703028" y="434864"/>
                  <a:pt x="711200" y="431800"/>
                </a:cubicBezTo>
                <a:cubicBezTo>
                  <a:pt x="720063" y="428476"/>
                  <a:pt x="728133" y="423333"/>
                  <a:pt x="736600" y="419100"/>
                </a:cubicBezTo>
                <a:cubicBezTo>
                  <a:pt x="740833" y="410633"/>
                  <a:pt x="744430" y="401817"/>
                  <a:pt x="749300" y="393700"/>
                </a:cubicBezTo>
                <a:cubicBezTo>
                  <a:pt x="767190" y="363883"/>
                  <a:pt x="775788" y="359230"/>
                  <a:pt x="787400" y="330200"/>
                </a:cubicBezTo>
                <a:cubicBezTo>
                  <a:pt x="792372" y="317771"/>
                  <a:pt x="795867" y="304800"/>
                  <a:pt x="800100" y="292100"/>
                </a:cubicBezTo>
                <a:lnTo>
                  <a:pt x="812800" y="254000"/>
                </a:lnTo>
                <a:cubicBezTo>
                  <a:pt x="835958" y="184525"/>
                  <a:pt x="799024" y="289758"/>
                  <a:pt x="831850" y="215900"/>
                </a:cubicBezTo>
                <a:cubicBezTo>
                  <a:pt x="837287" y="203667"/>
                  <a:pt x="840317" y="190500"/>
                  <a:pt x="844550" y="177800"/>
                </a:cubicBezTo>
                <a:lnTo>
                  <a:pt x="850900" y="158750"/>
                </a:lnTo>
                <a:cubicBezTo>
                  <a:pt x="846667" y="146050"/>
                  <a:pt x="841878" y="133522"/>
                  <a:pt x="838200" y="120650"/>
                </a:cubicBezTo>
                <a:cubicBezTo>
                  <a:pt x="836698" y="115393"/>
                  <a:pt x="829477" y="61223"/>
                  <a:pt x="812800" y="50800"/>
                </a:cubicBezTo>
                <a:cubicBezTo>
                  <a:pt x="801448" y="43705"/>
                  <a:pt x="785839" y="45526"/>
                  <a:pt x="774700" y="38100"/>
                </a:cubicBezTo>
                <a:cubicBezTo>
                  <a:pt x="768350" y="33867"/>
                  <a:pt x="762624" y="28500"/>
                  <a:pt x="755650" y="25400"/>
                </a:cubicBezTo>
                <a:cubicBezTo>
                  <a:pt x="745487" y="20883"/>
                  <a:pt x="706927" y="8813"/>
                  <a:pt x="692150" y="6350"/>
                </a:cubicBezTo>
                <a:cubicBezTo>
                  <a:pt x="675317" y="3545"/>
                  <a:pt x="658283" y="2117"/>
                  <a:pt x="641350" y="0"/>
                </a:cubicBezTo>
                <a:cubicBezTo>
                  <a:pt x="601133" y="2117"/>
                  <a:pt x="560807" y="2704"/>
                  <a:pt x="520700" y="6350"/>
                </a:cubicBezTo>
                <a:cubicBezTo>
                  <a:pt x="514034" y="6956"/>
                  <a:pt x="507637" y="9707"/>
                  <a:pt x="501650" y="12700"/>
                </a:cubicBezTo>
                <a:cubicBezTo>
                  <a:pt x="494824" y="16113"/>
                  <a:pt x="488950" y="21167"/>
                  <a:pt x="482600" y="25400"/>
                </a:cubicBezTo>
                <a:cubicBezTo>
                  <a:pt x="464234" y="52949"/>
                  <a:pt x="440003" y="70948"/>
                  <a:pt x="463550" y="107950"/>
                </a:cubicBezTo>
                <a:cubicBezTo>
                  <a:pt x="471745" y="120827"/>
                  <a:pt x="487170" y="128523"/>
                  <a:pt x="501650" y="133350"/>
                </a:cubicBezTo>
                <a:lnTo>
                  <a:pt x="539750" y="146050"/>
                </a:lnTo>
                <a:cubicBezTo>
                  <a:pt x="546100" y="148167"/>
                  <a:pt x="553231" y="148687"/>
                  <a:pt x="558800" y="152400"/>
                </a:cubicBezTo>
                <a:cubicBezTo>
                  <a:pt x="565150" y="156633"/>
                  <a:pt x="571024" y="161687"/>
                  <a:pt x="577850" y="165100"/>
                </a:cubicBezTo>
                <a:cubicBezTo>
                  <a:pt x="586960" y="169655"/>
                  <a:pt x="614162" y="175765"/>
                  <a:pt x="622300" y="177800"/>
                </a:cubicBezTo>
                <a:cubicBezTo>
                  <a:pt x="679450" y="175683"/>
                  <a:pt x="736687" y="175254"/>
                  <a:pt x="793750" y="171450"/>
                </a:cubicBezTo>
                <a:cubicBezTo>
                  <a:pt x="800429" y="171005"/>
                  <a:pt x="806813" y="168093"/>
                  <a:pt x="812800" y="165100"/>
                </a:cubicBezTo>
                <a:cubicBezTo>
                  <a:pt x="819626" y="161687"/>
                  <a:pt x="825500" y="156633"/>
                  <a:pt x="831850" y="152400"/>
                </a:cubicBezTo>
                <a:cubicBezTo>
                  <a:pt x="840317" y="139700"/>
                  <a:pt x="862077" y="128780"/>
                  <a:pt x="857250" y="114300"/>
                </a:cubicBezTo>
                <a:lnTo>
                  <a:pt x="850900" y="95250"/>
                </a:lnTo>
              </a:path>
            </a:pathLst>
          </a:custGeom>
          <a:noFill/>
          <a:ln w="38100" cap="flat" cmpd="sng">
            <a:solidFill>
              <a:srgbClr val="30825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3597443" y="6265321"/>
            <a:ext cx="1506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Locatie VUMC</a:t>
            </a:r>
          </a:p>
        </p:txBody>
      </p:sp>
    </p:spTree>
    <p:extLst>
      <p:ext uri="{BB962C8B-B14F-4D97-AF65-F5344CB8AC3E}">
        <p14:creationId xmlns:p14="http://schemas.microsoft.com/office/powerpoint/2010/main" val="1305116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4"/>
          <p:cNvSpPr>
            <a:spLocks noGrp="1"/>
          </p:cNvSpPr>
          <p:nvPr>
            <p:ph type="title"/>
          </p:nvPr>
        </p:nvSpPr>
        <p:spPr>
          <a:xfrm>
            <a:off x="1635651" y="727398"/>
            <a:ext cx="9254021" cy="994172"/>
          </a:xfrm>
        </p:spPr>
        <p:txBody>
          <a:bodyPr>
            <a:normAutofit fontScale="90000"/>
          </a:bodyPr>
          <a:lstStyle/>
          <a:p>
            <a:pPr algn="ctr"/>
            <a:br>
              <a:rPr lang="nl-NL" altLang="nl-NL" dirty="0">
                <a:solidFill>
                  <a:srgbClr val="2C7C9F"/>
                </a:solidFill>
              </a:rPr>
            </a:br>
            <a:r>
              <a:rPr lang="en-US" altLang="nl-NL" dirty="0" err="1"/>
              <a:t>Anale</a:t>
            </a:r>
            <a:r>
              <a:rPr lang="en-US" altLang="nl-NL" dirty="0"/>
              <a:t> </a:t>
            </a:r>
            <a:r>
              <a:rPr lang="en-US" altLang="nl-NL" dirty="0" err="1"/>
              <a:t>manometry</a:t>
            </a:r>
            <a:r>
              <a:rPr lang="en-US" altLang="nl-NL" dirty="0"/>
              <a:t> en </a:t>
            </a:r>
            <a:r>
              <a:rPr lang="en-US" altLang="nl-NL" dirty="0" err="1"/>
              <a:t>Rectale</a:t>
            </a:r>
            <a:r>
              <a:rPr lang="en-US" altLang="nl-NL" dirty="0"/>
              <a:t> </a:t>
            </a:r>
            <a:r>
              <a:rPr lang="en-US" altLang="nl-NL" dirty="0" err="1"/>
              <a:t>capaciteit</a:t>
            </a:r>
            <a:br>
              <a:rPr lang="en-US" altLang="nl-NL" dirty="0"/>
            </a:br>
            <a:r>
              <a:rPr lang="en-US" altLang="nl-NL" dirty="0"/>
              <a:t>NORMAAL</a:t>
            </a:r>
            <a:br>
              <a:rPr lang="en-US" altLang="nl-NL" dirty="0"/>
            </a:br>
            <a:endParaRPr lang="nl-NL" altLang="nl-NL" dirty="0"/>
          </a:p>
        </p:txBody>
      </p:sp>
      <p:sp>
        <p:nvSpPr>
          <p:cNvPr id="51203" name="Tekstvak 6"/>
          <p:cNvSpPr txBox="1">
            <a:spLocks noChangeArrowheads="1"/>
          </p:cNvSpPr>
          <p:nvPr/>
        </p:nvSpPr>
        <p:spPr bwMode="auto">
          <a:xfrm>
            <a:off x="3947733" y="6135395"/>
            <a:ext cx="504467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nl-NL" sz="1350" dirty="0" err="1"/>
              <a:t>Normal</a:t>
            </a:r>
            <a:r>
              <a:rPr lang="nl-NL" altLang="nl-NL" sz="1350" dirty="0"/>
              <a:t>  </a:t>
            </a:r>
            <a:r>
              <a:rPr lang="nl-NL" altLang="nl-NL" sz="1350" dirty="0" err="1"/>
              <a:t>basal</a:t>
            </a:r>
            <a:r>
              <a:rPr lang="nl-NL" altLang="nl-NL" sz="1350" dirty="0"/>
              <a:t>, </a:t>
            </a:r>
            <a:r>
              <a:rPr lang="nl-NL" altLang="nl-NL" sz="1350" dirty="0" err="1"/>
              <a:t>squeeze</a:t>
            </a:r>
            <a:r>
              <a:rPr lang="nl-NL" altLang="nl-NL" sz="1350" dirty="0"/>
              <a:t> and </a:t>
            </a:r>
            <a:r>
              <a:rPr lang="nl-NL" altLang="nl-NL" sz="1350" dirty="0" err="1"/>
              <a:t>relaxation</a:t>
            </a:r>
            <a:r>
              <a:rPr lang="nl-NL" altLang="nl-NL" sz="1350" dirty="0"/>
              <a:t> </a:t>
            </a:r>
            <a:r>
              <a:rPr lang="nl-NL" altLang="nl-NL" sz="1350" dirty="0" err="1"/>
              <a:t>pressures</a:t>
            </a:r>
            <a:r>
              <a:rPr lang="nl-NL" altLang="nl-NL" sz="1350" dirty="0"/>
              <a:t>   256 </a:t>
            </a:r>
            <a:r>
              <a:rPr lang="nl-NL" altLang="nl-NL" sz="1350" dirty="0" err="1"/>
              <a:t>microtips</a:t>
            </a:r>
            <a:endParaRPr lang="nl-NL" altLang="nl-NL" sz="1350" dirty="0"/>
          </a:p>
        </p:txBody>
      </p:sp>
      <p:pic>
        <p:nvPicPr>
          <p:cNvPr id="51204" name="Afbeelding 4" descr="normale manometri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88" y="1732815"/>
            <a:ext cx="6858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3144371" y="2175063"/>
            <a:ext cx="5338482" cy="134471"/>
          </a:xfrm>
          <a:prstGeom prst="rect">
            <a:avLst/>
          </a:prstGeom>
          <a:solidFill>
            <a:srgbClr val="0A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6980572" y="2282039"/>
            <a:ext cx="376517" cy="12102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C41FF04-39CB-FE40-B698-3433C2C7E73C}"/>
              </a:ext>
            </a:extLst>
          </p:cNvPr>
          <p:cNvSpPr/>
          <p:nvPr/>
        </p:nvSpPr>
        <p:spPr>
          <a:xfrm>
            <a:off x="7596612" y="2295787"/>
            <a:ext cx="376517" cy="12102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022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7541"/>
            <a:ext cx="10515600" cy="1325563"/>
          </a:xfrm>
        </p:spPr>
        <p:txBody>
          <a:bodyPr/>
          <a:lstStyle/>
          <a:p>
            <a:r>
              <a:rPr lang="nl-NL" dirty="0"/>
              <a:t>casus</a:t>
            </a:r>
            <a:br>
              <a:rPr lang="nl-NL" dirty="0"/>
            </a:br>
            <a:r>
              <a:rPr lang="nl-NL" dirty="0"/>
              <a:t>Anorectaal Functieonderzoek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14" y="1312428"/>
            <a:ext cx="7605698" cy="55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1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9590"/>
            <a:ext cx="10515600" cy="1325563"/>
          </a:xfrm>
        </p:spPr>
        <p:txBody>
          <a:bodyPr/>
          <a:lstStyle/>
          <a:p>
            <a:r>
              <a:rPr lang="nl-NL" dirty="0"/>
              <a:t>casus</a:t>
            </a:r>
            <a:br>
              <a:rPr lang="nl-NL" dirty="0"/>
            </a:br>
            <a:r>
              <a:rPr lang="nl-NL" dirty="0"/>
              <a:t>Anale </a:t>
            </a:r>
            <a:r>
              <a:rPr lang="nl-NL" dirty="0" err="1"/>
              <a:t>endoechografie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5" y="1701870"/>
            <a:ext cx="5589315" cy="484407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6" y="1701870"/>
            <a:ext cx="5428343" cy="49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6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ISH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68" y="1673608"/>
            <a:ext cx="6693069" cy="4797249"/>
          </a:xfrm>
        </p:spPr>
      </p:pic>
      <p:sp useBgFill="1">
        <p:nvSpPr>
          <p:cNvPr id="5" name="Rechthoek 4"/>
          <p:cNvSpPr/>
          <p:nvPr/>
        </p:nvSpPr>
        <p:spPr>
          <a:xfrm>
            <a:off x="2627394" y="2101754"/>
            <a:ext cx="741448" cy="45827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81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Perineale echografie</a:t>
            </a:r>
            <a:br>
              <a:rPr lang="nl-NL" dirty="0"/>
            </a:br>
            <a:r>
              <a:rPr lang="nl-NL" dirty="0"/>
              <a:t>normaal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0818"/>
            <a:ext cx="4114800" cy="329067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394427"/>
            <a:ext cx="4156568" cy="32770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75" y="2394427"/>
            <a:ext cx="4112625" cy="32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1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9590"/>
            <a:ext cx="10515600" cy="1325563"/>
          </a:xfrm>
        </p:spPr>
        <p:txBody>
          <a:bodyPr/>
          <a:lstStyle/>
          <a:p>
            <a:r>
              <a:rPr lang="nl-NL" dirty="0"/>
              <a:t>casus</a:t>
            </a:r>
            <a:br>
              <a:rPr lang="nl-NL" dirty="0"/>
            </a:br>
            <a:r>
              <a:rPr lang="nl-NL" dirty="0" err="1"/>
              <a:t>peineale</a:t>
            </a:r>
            <a:r>
              <a:rPr lang="nl-NL" dirty="0"/>
              <a:t> echografie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57" y="1512554"/>
            <a:ext cx="3843383" cy="3683612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2078816"/>
            <a:ext cx="3913156" cy="350364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2" y="3063698"/>
            <a:ext cx="4025412" cy="36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3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Colon transit tijd</a:t>
            </a:r>
          </a:p>
        </p:txBody>
      </p:sp>
      <p:sp>
        <p:nvSpPr>
          <p:cNvPr id="123908" name="Rectangle 1027"/>
          <p:cNvSpPr>
            <a:spLocks noGrp="1" noChangeArrowheads="1"/>
          </p:cNvSpPr>
          <p:nvPr>
            <p:ph idx="1"/>
          </p:nvPr>
        </p:nvSpPr>
        <p:spPr>
          <a:xfrm>
            <a:off x="3009900" y="2343150"/>
            <a:ext cx="3200400" cy="30861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1" hangingPunct="1"/>
            <a:r>
              <a:rPr lang="nl-NL" altLang="nl-NL" dirty="0"/>
              <a:t>Techniek</a:t>
            </a:r>
          </a:p>
          <a:p>
            <a:pPr lvl="1" eaLnBrk="1" hangingPunct="1"/>
            <a:r>
              <a:rPr lang="nl-NL" altLang="nl-NL" dirty="0"/>
              <a:t>dag 1-6 capsule 10 </a:t>
            </a:r>
            <a:r>
              <a:rPr lang="nl-NL" altLang="nl-NL" dirty="0" err="1"/>
              <a:t>radiopaque</a:t>
            </a:r>
            <a:r>
              <a:rPr lang="nl-NL" altLang="nl-NL" dirty="0"/>
              <a:t> markers</a:t>
            </a:r>
          </a:p>
          <a:p>
            <a:pPr lvl="1" eaLnBrk="1" hangingPunct="1"/>
            <a:r>
              <a:rPr lang="nl-NL" altLang="nl-NL" dirty="0"/>
              <a:t>Dag 7  X-BOZ</a:t>
            </a:r>
          </a:p>
          <a:p>
            <a:pPr lvl="1" eaLnBrk="1" hangingPunct="1"/>
            <a:r>
              <a:rPr lang="nl-NL" altLang="nl-NL" dirty="0"/>
              <a:t>Tel markers in regio &amp; totaal (x2,4=CTT)</a:t>
            </a:r>
          </a:p>
          <a:p>
            <a:pPr lvl="1" eaLnBrk="1" hangingPunct="1"/>
            <a:r>
              <a:rPr lang="nl-NL" altLang="nl-NL" dirty="0"/>
              <a:t>normaal &lt; 60 h (f)</a:t>
            </a:r>
          </a:p>
          <a:p>
            <a:pPr lvl="1" eaLnBrk="1" hangingPunct="1"/>
            <a:r>
              <a:rPr lang="nl-NL" altLang="nl-NL" dirty="0"/>
              <a:t>f&gt;m</a:t>
            </a:r>
          </a:p>
          <a:p>
            <a:pPr lvl="1" eaLnBrk="1" hangingPunct="1"/>
            <a:endParaRPr lang="nl-NL" altLang="nl-NL" dirty="0"/>
          </a:p>
        </p:txBody>
      </p:sp>
      <p:grpSp>
        <p:nvGrpSpPr>
          <p:cNvPr id="123909" name="Group 1028"/>
          <p:cNvGrpSpPr>
            <a:grpSpLocks/>
          </p:cNvGrpSpPr>
          <p:nvPr/>
        </p:nvGrpSpPr>
        <p:grpSpPr bwMode="auto">
          <a:xfrm>
            <a:off x="7696200" y="2800350"/>
            <a:ext cx="1714500" cy="2400300"/>
            <a:chOff x="2112" y="624"/>
            <a:chExt cx="2640" cy="3360"/>
          </a:xfrm>
        </p:grpSpPr>
        <p:pic>
          <p:nvPicPr>
            <p:cNvPr id="123910" name="Picture 1029" descr="5265-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" y="624"/>
              <a:ext cx="2628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1" name="Line 1030"/>
            <p:cNvSpPr>
              <a:spLocks noChangeShapeType="1"/>
            </p:cNvSpPr>
            <p:nvPr/>
          </p:nvSpPr>
          <p:spPr bwMode="auto">
            <a:xfrm flipV="1">
              <a:off x="3408" y="672"/>
              <a:ext cx="0" cy="18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912" name="Line 1031"/>
            <p:cNvSpPr>
              <a:spLocks noChangeShapeType="1"/>
            </p:cNvSpPr>
            <p:nvPr/>
          </p:nvSpPr>
          <p:spPr bwMode="auto">
            <a:xfrm flipH="1">
              <a:off x="2112" y="2496"/>
              <a:ext cx="1296" cy="12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3913" name="Line 1032"/>
            <p:cNvSpPr>
              <a:spLocks noChangeShapeType="1"/>
            </p:cNvSpPr>
            <p:nvPr/>
          </p:nvSpPr>
          <p:spPr bwMode="auto">
            <a:xfrm flipV="1">
              <a:off x="3408" y="2208"/>
              <a:ext cx="1344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6096001" y="2686050"/>
          <a:ext cx="1660922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QuickTime Picture" r:id="rId4" imgW="5040762" imgH="7802064" progId="">
                  <p:embed/>
                </p:oleObj>
              </mc:Choice>
              <mc:Fallback>
                <p:oleObj name="QuickTime Picture" r:id="rId4" imgW="5040762" imgH="7802064" progId="">
                  <p:embed/>
                  <p:pic>
                    <p:nvPicPr>
                      <p:cNvPr id="1239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2686050"/>
                        <a:ext cx="1660922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785607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79005" y="6110212"/>
            <a:ext cx="2841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CTT: 13 markers (na laxeren)</a:t>
            </a:r>
          </a:p>
          <a:p>
            <a:r>
              <a:rPr lang="nl-NL" dirty="0"/>
              <a:t>N&lt; 20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780" y="1551490"/>
            <a:ext cx="3396477" cy="4351337"/>
          </a:xfrm>
          <a:prstGeom prst="rect">
            <a:avLst/>
          </a:prstGeom>
        </p:spPr>
      </p:pic>
      <p:grpSp>
        <p:nvGrpSpPr>
          <p:cNvPr id="3" name="Groep 2"/>
          <p:cNvGrpSpPr/>
          <p:nvPr/>
        </p:nvGrpSpPr>
        <p:grpSpPr>
          <a:xfrm>
            <a:off x="6088218" y="2454647"/>
            <a:ext cx="5041105" cy="3088916"/>
            <a:chOff x="6335406" y="3667627"/>
            <a:chExt cx="5041105" cy="3088916"/>
          </a:xfrm>
        </p:grpSpPr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6640206" y="6512032"/>
              <a:ext cx="1713613" cy="244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326" tIns="29633" rIns="60326" bIns="29633"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4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1pPr>
              <a:lvl2pPr marL="37931725" indent="-3747452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 sz="22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2pPr>
              <a:lvl3pPr marL="96837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0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3pPr>
              <a:lvl4pPr marL="1263650" indent="-29527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4pPr>
              <a:lvl5pPr marL="154622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5pPr>
              <a:lvl6pPr marL="20034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6pPr>
              <a:lvl7pPr marL="24606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7pPr>
              <a:lvl8pPr marL="29178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8pPr>
              <a:lvl9pPr marL="33750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Pct val="50000"/>
                <a:buFont typeface="Symbol" charset="2"/>
                <a:buNone/>
              </a:pPr>
              <a:r>
                <a:rPr lang="en-US" altLang="nl-NL" sz="1200" b="1">
                  <a:solidFill>
                    <a:schemeClr val="tx1"/>
                  </a:solidFill>
                  <a:latin typeface="Arial" charset="0"/>
                </a:rPr>
                <a:t>22 markers, CTT=53 h</a:t>
              </a:r>
            </a:p>
          </p:txBody>
        </p:sp>
        <p:pic>
          <p:nvPicPr>
            <p:cNvPr id="8" name="Picture 14" descr="D:\richelle\PowerPoint\Wetenschap VU\Obstipatie 2000\CTT- 2 slow transi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1005" y="3667627"/>
              <a:ext cx="2145506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9434603" y="6512032"/>
              <a:ext cx="1798571" cy="244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0326" tIns="29633" rIns="60326" bIns="29633"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4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1pPr>
              <a:lvl2pPr marL="37931725" indent="-3747452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 sz="22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2pPr>
              <a:lvl3pPr marL="96837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0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3pPr>
              <a:lvl4pPr marL="1263650" indent="-29527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4pPr>
              <a:lvl5pPr marL="154622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5pPr>
              <a:lvl6pPr marL="20034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6pPr>
              <a:lvl7pPr marL="24606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7pPr>
              <a:lvl8pPr marL="29178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8pPr>
              <a:lvl9pPr marL="33750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Pct val="50000"/>
                <a:buFont typeface="Symbol" charset="2"/>
                <a:buNone/>
              </a:pPr>
              <a:r>
                <a:rPr lang="en-US" altLang="nl-NL" sz="1200" b="1">
                  <a:solidFill>
                    <a:schemeClr val="tx1"/>
                  </a:solidFill>
                  <a:latin typeface="Arial" charset="0"/>
                </a:rPr>
                <a:t>42 markers, CTT=101 h</a:t>
              </a:r>
            </a:p>
          </p:txBody>
        </p: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6335406" y="3667627"/>
              <a:ext cx="2207419" cy="2743200"/>
              <a:chOff x="720" y="1104"/>
              <a:chExt cx="2086" cy="2592"/>
            </a:xfrm>
          </p:grpSpPr>
          <p:pic>
            <p:nvPicPr>
              <p:cNvPr id="11" name="Picture 13" descr="D:\richelle\PowerPoint\Wetenschap VU\Obstipatie 2000\CTT- 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1104"/>
                <a:ext cx="2086" cy="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 flipH="1">
                <a:off x="1104" y="2496"/>
                <a:ext cx="673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0326" tIns="29633" rIns="60326" bIns="29633" anchor="ctr">
                <a:spAutoFit/>
              </a:bodyPr>
              <a:lstStyle/>
              <a:p>
                <a:pPr>
                  <a:defRPr/>
                </a:pPr>
                <a:endParaRPr lang="nl-NL" sz="1600"/>
              </a:p>
            </p:txBody>
          </p:sp>
          <p:sp>
            <p:nvSpPr>
              <p:cNvPr id="13" name="Line 17"/>
              <p:cNvSpPr>
                <a:spLocks noChangeShapeType="1"/>
              </p:cNvSpPr>
              <p:nvPr/>
            </p:nvSpPr>
            <p:spPr bwMode="auto">
              <a:xfrm>
                <a:off x="1777" y="2496"/>
                <a:ext cx="530" cy="8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0326" tIns="29633" rIns="60326" bIns="29633" anchor="ctr">
                <a:spAutoFit/>
              </a:bodyPr>
              <a:lstStyle/>
              <a:p>
                <a:pPr>
                  <a:defRPr/>
                </a:pPr>
                <a:endParaRPr lang="nl-NL" sz="1600"/>
              </a:p>
            </p:txBody>
          </p:sp>
          <p:sp>
            <p:nvSpPr>
              <p:cNvPr id="14" name="Line 18"/>
              <p:cNvSpPr>
                <a:spLocks noChangeShapeType="1"/>
              </p:cNvSpPr>
              <p:nvPr/>
            </p:nvSpPr>
            <p:spPr bwMode="auto">
              <a:xfrm>
                <a:off x="1777" y="1824"/>
                <a:ext cx="0" cy="6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60326" tIns="29633" rIns="60326" bIns="29633" anchor="ctr">
                <a:spAutoFit/>
              </a:bodyPr>
              <a:lstStyle/>
              <a:p>
                <a:pPr>
                  <a:defRPr/>
                </a:pPr>
                <a:endParaRPr lang="nl-NL" sz="1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46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ARFO: </a:t>
            </a:r>
          </a:p>
          <a:p>
            <a:pPr lvl="1"/>
            <a:r>
              <a:rPr lang="nl-NL" dirty="0"/>
              <a:t>hoge </a:t>
            </a:r>
            <a:r>
              <a:rPr lang="nl-NL" dirty="0" err="1"/>
              <a:t>rustdruk,normale</a:t>
            </a:r>
            <a:r>
              <a:rPr lang="nl-NL" dirty="0"/>
              <a:t> </a:t>
            </a:r>
            <a:r>
              <a:rPr lang="nl-NL" dirty="0" err="1"/>
              <a:t>distentie</a:t>
            </a:r>
            <a:r>
              <a:rPr lang="nl-NL" dirty="0"/>
              <a:t> reflex, </a:t>
            </a:r>
            <a:r>
              <a:rPr lang="nl-NL" dirty="0" err="1"/>
              <a:t>dyssynergie</a:t>
            </a:r>
            <a:r>
              <a:rPr lang="nl-NL" dirty="0"/>
              <a:t>, </a:t>
            </a:r>
          </a:p>
          <a:p>
            <a:pPr lvl="1"/>
            <a:r>
              <a:rPr lang="nl-NL" dirty="0"/>
              <a:t>grote rectale capaciteit  160-240-300 (verminderde sensibiliteit)</a:t>
            </a:r>
          </a:p>
          <a:p>
            <a:endParaRPr lang="nl-NL" dirty="0"/>
          </a:p>
          <a:p>
            <a:r>
              <a:rPr lang="nl-NL" dirty="0"/>
              <a:t>Echo: geen ISH</a:t>
            </a:r>
          </a:p>
          <a:p>
            <a:endParaRPr lang="nl-NL" dirty="0"/>
          </a:p>
          <a:p>
            <a:r>
              <a:rPr lang="nl-NL" dirty="0"/>
              <a:t>Echo perineaal: </a:t>
            </a:r>
            <a:r>
              <a:rPr lang="nl-NL" dirty="0" err="1"/>
              <a:t>dyssynergie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Biopten anus: geen </a:t>
            </a:r>
            <a:r>
              <a:rPr lang="nl-NL" dirty="0" err="1"/>
              <a:t>aanw</a:t>
            </a:r>
            <a:r>
              <a:rPr lang="nl-NL" dirty="0"/>
              <a:t> voor </a:t>
            </a:r>
            <a:r>
              <a:rPr lang="nl-NL" dirty="0" err="1"/>
              <a:t>Hirschsprung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9668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43FE3-A909-5E4D-92EA-426053B9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verder?</a:t>
            </a:r>
          </a:p>
        </p:txBody>
      </p:sp>
      <p:pic>
        <p:nvPicPr>
          <p:cNvPr id="3074" name="Picture 2" descr="Gerelateerde afbeelding">
            <a:extLst>
              <a:ext uri="{FF2B5EF4-FFF2-40B4-BE49-F238E27FC236}">
                <a16:creationId xmlns:a16="http://schemas.microsoft.com/office/drawing/2014/main" id="{A3078A2B-BAD8-884E-B64B-DD40C85DA0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6" y="2528229"/>
            <a:ext cx="5095534" cy="337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orakel van delphi">
            <a:extLst>
              <a:ext uri="{FF2B5EF4-FFF2-40B4-BE49-F238E27FC236}">
                <a16:creationId xmlns:a16="http://schemas.microsoft.com/office/drawing/2014/main" id="{9D443C13-0778-2A4D-AEE5-8D6B403A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11" y="2528229"/>
            <a:ext cx="6966189" cy="337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8281" y="425838"/>
            <a:ext cx="10515600" cy="1325563"/>
          </a:xfrm>
        </p:spPr>
        <p:txBody>
          <a:bodyPr/>
          <a:lstStyle/>
          <a:p>
            <a:r>
              <a:rPr lang="nl-NL" dirty="0"/>
              <a:t>Leerdoelen</a:t>
            </a:r>
          </a:p>
        </p:txBody>
      </p:sp>
      <p:grpSp>
        <p:nvGrpSpPr>
          <p:cNvPr id="6" name="Groep 5"/>
          <p:cNvGrpSpPr/>
          <p:nvPr/>
        </p:nvGrpSpPr>
        <p:grpSpPr>
          <a:xfrm>
            <a:off x="5392235" y="1751401"/>
            <a:ext cx="7561765" cy="4932664"/>
            <a:chOff x="5686425" y="1838886"/>
            <a:chExt cx="6076950" cy="3910750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425" y="1838886"/>
              <a:ext cx="6076950" cy="3800475"/>
            </a:xfrm>
            <a:prstGeom prst="rect">
              <a:avLst/>
            </a:prstGeom>
          </p:spPr>
        </p:pic>
        <p:sp useBgFill="1">
          <p:nvSpPr>
            <p:cNvPr id="5" name="Rechthoek 4"/>
            <p:cNvSpPr/>
            <p:nvPr/>
          </p:nvSpPr>
          <p:spPr>
            <a:xfrm>
              <a:off x="5686425" y="5292436"/>
              <a:ext cx="607695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751401"/>
            <a:ext cx="5180635" cy="4351338"/>
          </a:xfrm>
        </p:spPr>
        <p:txBody>
          <a:bodyPr>
            <a:normAutofit/>
          </a:bodyPr>
          <a:lstStyle/>
          <a:p>
            <a:r>
              <a:rPr lang="nl-NL" sz="3200" dirty="0"/>
              <a:t>Diagnostiek</a:t>
            </a:r>
          </a:p>
          <a:p>
            <a:endParaRPr lang="nl-NL" sz="3200" dirty="0"/>
          </a:p>
          <a:p>
            <a:r>
              <a:rPr lang="nl-NL" sz="3200" dirty="0"/>
              <a:t>Therapeutische opties</a:t>
            </a:r>
          </a:p>
          <a:p>
            <a:endParaRPr lang="nl-NL" sz="3200" dirty="0"/>
          </a:p>
          <a:p>
            <a:r>
              <a:rPr lang="nl-NL" sz="3200" dirty="0"/>
              <a:t>Wie  behandelt wie</a:t>
            </a:r>
          </a:p>
        </p:txBody>
      </p:sp>
      <p:sp useBgFill="1">
        <p:nvSpPr>
          <p:cNvPr id="7" name="Rechthoek 6"/>
          <p:cNvSpPr/>
          <p:nvPr/>
        </p:nvSpPr>
        <p:spPr>
          <a:xfrm>
            <a:off x="4918364" y="1460738"/>
            <a:ext cx="1773381" cy="5223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16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Beleid:</a:t>
            </a:r>
          </a:p>
          <a:p>
            <a:pPr lvl="1"/>
            <a:r>
              <a:rPr lang="nl-NL" dirty="0"/>
              <a:t>Vast laxeerregime met verminderen medicatie en rectaal spoelen</a:t>
            </a:r>
          </a:p>
          <a:p>
            <a:pPr lvl="1"/>
            <a:r>
              <a:rPr lang="nl-NL" dirty="0"/>
              <a:t>Bekkenfysiotherapie</a:t>
            </a:r>
          </a:p>
          <a:p>
            <a:endParaRPr lang="nl-NL" dirty="0"/>
          </a:p>
          <a:p>
            <a:r>
              <a:rPr lang="nl-NL" dirty="0"/>
              <a:t>Follow up</a:t>
            </a:r>
          </a:p>
          <a:p>
            <a:pPr lvl="1"/>
            <a:r>
              <a:rPr lang="nl-NL" dirty="0"/>
              <a:t>Defecatie met minder laxantia (</a:t>
            </a:r>
            <a:r>
              <a:rPr lang="nl-NL" dirty="0" err="1"/>
              <a:t>movicolon</a:t>
            </a:r>
            <a:r>
              <a:rPr lang="nl-NL" dirty="0"/>
              <a:t> 2 x 2 en </a:t>
            </a:r>
            <a:r>
              <a:rPr lang="nl-NL" dirty="0" err="1"/>
              <a:t>MgO</a:t>
            </a:r>
            <a:r>
              <a:rPr lang="nl-NL" dirty="0"/>
              <a:t> 2 x 1-2)</a:t>
            </a:r>
          </a:p>
          <a:p>
            <a:pPr lvl="1"/>
            <a:r>
              <a:rPr lang="nl-NL" dirty="0"/>
              <a:t>Continueren BBF en oefeningen thuis</a:t>
            </a:r>
          </a:p>
        </p:txBody>
      </p:sp>
    </p:spTree>
    <p:extLst>
      <p:ext uri="{BB962C8B-B14F-4D97-AF65-F5344CB8AC3E}">
        <p14:creationId xmlns:p14="http://schemas.microsoft.com/office/powerpoint/2010/main" val="175982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ubtitel 4"/>
          <p:cNvSpPr>
            <a:spLocks noGrp="1"/>
          </p:cNvSpPr>
          <p:nvPr>
            <p:ph type="subTitle" idx="4294967295"/>
          </p:nvPr>
        </p:nvSpPr>
        <p:spPr>
          <a:xfrm>
            <a:off x="2845417" y="1700522"/>
            <a:ext cx="6497637" cy="915988"/>
          </a:xfrm>
        </p:spPr>
        <p:txBody>
          <a:bodyPr/>
          <a:lstStyle/>
          <a:p>
            <a:pPr algn="ctr" eaLnBrk="1" hangingPunct="1">
              <a:buFont typeface="Wingdings 2" charset="2"/>
              <a:buNone/>
            </a:pPr>
            <a:r>
              <a:rPr lang="nl-NL" altLang="nl-NL" dirty="0"/>
              <a:t>Maakt dit uit voor de behandeling?</a:t>
            </a:r>
          </a:p>
        </p:txBody>
      </p:sp>
      <p:sp>
        <p:nvSpPr>
          <p:cNvPr id="56322" name="Titel 3"/>
          <p:cNvSpPr>
            <a:spLocks noGrp="1"/>
          </p:cNvSpPr>
          <p:nvPr>
            <p:ph type="title" idx="4294967295"/>
          </p:nvPr>
        </p:nvSpPr>
        <p:spPr>
          <a:xfrm>
            <a:off x="2438401" y="340520"/>
            <a:ext cx="8042275" cy="13366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l-NL" altLang="nl-NL" dirty="0">
                <a:solidFill>
                  <a:srgbClr val="00B050"/>
                </a:solidFill>
              </a:rPr>
              <a:t>Oorzaken</a:t>
            </a:r>
            <a:br>
              <a:rPr lang="nl-NL" altLang="nl-NL" dirty="0">
                <a:solidFill>
                  <a:srgbClr val="00B050"/>
                </a:solidFill>
              </a:rPr>
            </a:br>
            <a:endParaRPr lang="nl-NL" altLang="nl-NL" sz="2700" dirty="0">
              <a:solidFill>
                <a:srgbClr val="00B050"/>
              </a:solidFill>
            </a:endParaRPr>
          </a:p>
        </p:txBody>
      </p:sp>
      <p:pic>
        <p:nvPicPr>
          <p:cNvPr id="56323" name="Afbeelding 7" descr="oorzaken prikkelbare da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87" y="3034004"/>
            <a:ext cx="1905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241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0271" y="187158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Oorzaken</a:t>
            </a:r>
            <a:r>
              <a:rPr lang="nl-NL" dirty="0"/>
              <a:t> fecale incontinentie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3730" y="1493746"/>
            <a:ext cx="10515600" cy="4351338"/>
          </a:xfrm>
        </p:spPr>
        <p:txBody>
          <a:bodyPr>
            <a:noAutofit/>
          </a:bodyPr>
          <a:lstStyle/>
          <a:p>
            <a:r>
              <a:rPr lang="nl-NL" sz="2400" dirty="0" err="1">
                <a:solidFill>
                  <a:srgbClr val="00B050"/>
                </a:solidFill>
              </a:rPr>
              <a:t>Pudendus</a:t>
            </a:r>
            <a:r>
              <a:rPr lang="nl-NL" sz="2400" dirty="0">
                <a:solidFill>
                  <a:srgbClr val="00B050"/>
                </a:solidFill>
              </a:rPr>
              <a:t> neuropathie </a:t>
            </a:r>
            <a:r>
              <a:rPr lang="nl-NL" sz="2400" dirty="0"/>
              <a:t>(indirect)</a:t>
            </a:r>
          </a:p>
          <a:p>
            <a:pPr lvl="1"/>
            <a:r>
              <a:rPr lang="nl-NL" sz="1800" dirty="0"/>
              <a:t>Rekbeschadiging: chronische obstipatie, persgedrag,  </a:t>
            </a:r>
            <a:r>
              <a:rPr lang="nl-NL" sz="1800" dirty="0">
                <a:solidFill>
                  <a:srgbClr val="FF0000"/>
                </a:solidFill>
              </a:rPr>
              <a:t>partus</a:t>
            </a:r>
          </a:p>
          <a:p>
            <a:pPr lvl="1"/>
            <a:r>
              <a:rPr lang="nl-NL" sz="1800" dirty="0"/>
              <a:t>Rectumprolaps, </a:t>
            </a:r>
            <a:r>
              <a:rPr lang="nl-NL" sz="1800" dirty="0" err="1"/>
              <a:t>descending</a:t>
            </a:r>
            <a:r>
              <a:rPr lang="nl-NL" sz="1800" dirty="0"/>
              <a:t> perineum</a:t>
            </a:r>
          </a:p>
          <a:p>
            <a:r>
              <a:rPr lang="nl-NL" sz="2400" dirty="0">
                <a:solidFill>
                  <a:srgbClr val="DD8444"/>
                </a:solidFill>
              </a:rPr>
              <a:t>Anale sfincter </a:t>
            </a:r>
            <a:r>
              <a:rPr lang="nl-NL" sz="2400" dirty="0"/>
              <a:t>(</a:t>
            </a:r>
            <a:r>
              <a:rPr lang="nl-NL" sz="2400" dirty="0" err="1"/>
              <a:t>direkt</a:t>
            </a:r>
            <a:r>
              <a:rPr lang="nl-NL" sz="2400" dirty="0"/>
              <a:t>)</a:t>
            </a:r>
          </a:p>
          <a:p>
            <a:pPr lvl="1"/>
            <a:r>
              <a:rPr lang="nl-NL" sz="1800" dirty="0"/>
              <a:t>Traumatisch: </a:t>
            </a:r>
            <a:r>
              <a:rPr lang="nl-NL" sz="1800" dirty="0">
                <a:solidFill>
                  <a:srgbClr val="FF0000"/>
                </a:solidFill>
              </a:rPr>
              <a:t>partus </a:t>
            </a:r>
            <a:r>
              <a:rPr lang="nl-NL" sz="1800" dirty="0"/>
              <a:t>, chirurgie (fistels, </a:t>
            </a:r>
            <a:r>
              <a:rPr lang="nl-NL" sz="1800" dirty="0" err="1"/>
              <a:t>haemorroiden</a:t>
            </a:r>
            <a:r>
              <a:rPr lang="nl-NL" sz="1800" dirty="0"/>
              <a:t>)</a:t>
            </a:r>
          </a:p>
          <a:p>
            <a:pPr lvl="1"/>
            <a:r>
              <a:rPr lang="nl-NL" sz="1800" dirty="0"/>
              <a:t>Non traumatisch:  </a:t>
            </a:r>
            <a:r>
              <a:rPr lang="nl-NL" sz="1800" dirty="0" err="1"/>
              <a:t>scleroderma</a:t>
            </a:r>
            <a:r>
              <a:rPr lang="nl-NL" sz="1800" dirty="0"/>
              <a:t>, </a:t>
            </a:r>
            <a:r>
              <a:rPr lang="nl-NL" sz="1800" dirty="0" err="1"/>
              <a:t>idiopatische</a:t>
            </a:r>
            <a:r>
              <a:rPr lang="nl-NL" sz="1800" dirty="0"/>
              <a:t> sfincterdegeneratie</a:t>
            </a:r>
          </a:p>
          <a:p>
            <a:pPr lvl="1"/>
            <a:r>
              <a:rPr lang="nl-NL" sz="1800" dirty="0"/>
              <a:t>Congenitale aandoening (</a:t>
            </a:r>
            <a:r>
              <a:rPr lang="nl-NL" sz="1800" dirty="0" err="1"/>
              <a:t>Hirschsprung</a:t>
            </a:r>
            <a:r>
              <a:rPr lang="nl-NL" sz="1800" dirty="0"/>
              <a:t>, anusatresie)</a:t>
            </a:r>
          </a:p>
          <a:p>
            <a:r>
              <a:rPr lang="nl-NL" sz="2400" dirty="0">
                <a:solidFill>
                  <a:srgbClr val="7030A0"/>
                </a:solidFill>
              </a:rPr>
              <a:t>Rectale capaciteit</a:t>
            </a:r>
          </a:p>
          <a:p>
            <a:pPr lvl="1"/>
            <a:r>
              <a:rPr lang="nl-NL" sz="1800" dirty="0"/>
              <a:t>Proctitis (IBD, RTX)</a:t>
            </a:r>
          </a:p>
          <a:p>
            <a:pPr lvl="1"/>
            <a:r>
              <a:rPr lang="nl-NL" sz="1800" dirty="0"/>
              <a:t>IBS </a:t>
            </a:r>
          </a:p>
          <a:p>
            <a:r>
              <a:rPr lang="nl-NL" sz="2400" dirty="0">
                <a:solidFill>
                  <a:srgbClr val="0A32FF"/>
                </a:solidFill>
              </a:rPr>
              <a:t>CZS </a:t>
            </a:r>
            <a:r>
              <a:rPr lang="nl-NL" sz="2400" dirty="0"/>
              <a:t>	</a:t>
            </a:r>
          </a:p>
          <a:p>
            <a:pPr lvl="1"/>
            <a:r>
              <a:rPr lang="nl-NL" sz="1800" dirty="0"/>
              <a:t>neurologische aandoening: MS, ALS, SCI, Parkinson </a:t>
            </a:r>
            <a:r>
              <a:rPr lang="nl-NL" sz="1800" dirty="0" err="1"/>
              <a:t>etc</a:t>
            </a:r>
            <a:endParaRPr lang="nl-NL" sz="1800" dirty="0"/>
          </a:p>
          <a:p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Psychiatrische stoornissen, gedragsproblemen</a:t>
            </a:r>
          </a:p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</a:rPr>
              <a:t>Overloop incontinentie (overloop </a:t>
            </a:r>
            <a:r>
              <a:rPr lang="nl-NL" sz="2400" dirty="0" err="1">
                <a:solidFill>
                  <a:schemeClr val="accent2">
                    <a:lumMod val="50000"/>
                  </a:schemeClr>
                </a:solidFill>
              </a:rPr>
              <a:t>diarhee</a:t>
            </a:r>
            <a:r>
              <a:rPr lang="nl-NL" sz="24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nl-NL" sz="2400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9023816" y="1619529"/>
            <a:ext cx="1179513" cy="865188"/>
            <a:chOff x="5053" y="976"/>
            <a:chExt cx="836" cy="545"/>
          </a:xfrm>
        </p:grpSpPr>
        <p:sp>
          <p:nvSpPr>
            <p:cNvPr id="5" name="Line 18"/>
            <p:cNvSpPr>
              <a:spLocks noChangeShapeType="1"/>
            </p:cNvSpPr>
            <p:nvPr/>
          </p:nvSpPr>
          <p:spPr bwMode="auto">
            <a:xfrm>
              <a:off x="5053" y="1229"/>
              <a:ext cx="18" cy="2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" name="Line 19"/>
            <p:cNvSpPr>
              <a:spLocks noChangeShapeType="1"/>
            </p:cNvSpPr>
            <p:nvPr/>
          </p:nvSpPr>
          <p:spPr bwMode="auto">
            <a:xfrm>
              <a:off x="5053" y="1257"/>
              <a:ext cx="18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" name="Line 20"/>
            <p:cNvSpPr>
              <a:spLocks noChangeShapeType="1"/>
            </p:cNvSpPr>
            <p:nvPr/>
          </p:nvSpPr>
          <p:spPr bwMode="auto">
            <a:xfrm flipV="1">
              <a:off x="5092" y="976"/>
              <a:ext cx="44" cy="4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" name="Line 21"/>
            <p:cNvSpPr>
              <a:spLocks noChangeShapeType="1"/>
            </p:cNvSpPr>
            <p:nvPr/>
          </p:nvSpPr>
          <p:spPr bwMode="auto">
            <a:xfrm>
              <a:off x="5149" y="984"/>
              <a:ext cx="0" cy="4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" name="Line 22"/>
            <p:cNvSpPr>
              <a:spLocks noChangeShapeType="1"/>
            </p:cNvSpPr>
            <p:nvPr/>
          </p:nvSpPr>
          <p:spPr bwMode="auto">
            <a:xfrm flipV="1">
              <a:off x="5157" y="1256"/>
              <a:ext cx="47" cy="2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" name="Line 23"/>
            <p:cNvSpPr>
              <a:spLocks noChangeShapeType="1"/>
            </p:cNvSpPr>
            <p:nvPr/>
          </p:nvSpPr>
          <p:spPr bwMode="auto">
            <a:xfrm flipV="1">
              <a:off x="5232" y="1256"/>
              <a:ext cx="30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1" name="Line 24"/>
            <p:cNvSpPr>
              <a:spLocks noChangeShapeType="1"/>
            </p:cNvSpPr>
            <p:nvPr/>
          </p:nvSpPr>
          <p:spPr bwMode="auto">
            <a:xfrm flipV="1">
              <a:off x="5532" y="1161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5567" y="1136"/>
              <a:ext cx="0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>
              <a:off x="5540" y="1211"/>
              <a:ext cx="18" cy="1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" name="Line 27"/>
            <p:cNvSpPr>
              <a:spLocks noChangeShapeType="1"/>
            </p:cNvSpPr>
            <p:nvPr/>
          </p:nvSpPr>
          <p:spPr bwMode="auto">
            <a:xfrm flipV="1">
              <a:off x="5567" y="1203"/>
              <a:ext cx="0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>
              <a:off x="5575" y="1183"/>
              <a:ext cx="18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" name="Line 29"/>
            <p:cNvSpPr>
              <a:spLocks noChangeShapeType="1"/>
            </p:cNvSpPr>
            <p:nvPr/>
          </p:nvSpPr>
          <p:spPr bwMode="auto">
            <a:xfrm flipV="1">
              <a:off x="5610" y="1250"/>
              <a:ext cx="18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" name="Line 30"/>
            <p:cNvSpPr>
              <a:spLocks noChangeShapeType="1"/>
            </p:cNvSpPr>
            <p:nvPr/>
          </p:nvSpPr>
          <p:spPr bwMode="auto">
            <a:xfrm>
              <a:off x="5636" y="1240"/>
              <a:ext cx="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18" name="Afbeelding 371" descr="proctitis HIV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18" y="4244789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6" descr="figure 4a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61" y="2945092"/>
            <a:ext cx="1163073" cy="120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4"/>
          <p:cNvGrpSpPr>
            <a:grpSpLocks/>
          </p:cNvGrpSpPr>
          <p:nvPr/>
        </p:nvGrpSpPr>
        <p:grpSpPr bwMode="auto">
          <a:xfrm>
            <a:off x="7188634" y="5172636"/>
            <a:ext cx="1182854" cy="875551"/>
            <a:chOff x="5378" y="2893"/>
            <a:chExt cx="593" cy="453"/>
          </a:xfrm>
        </p:grpSpPr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5381" y="2893"/>
              <a:ext cx="587" cy="399"/>
            </a:xfrm>
            <a:custGeom>
              <a:avLst/>
              <a:gdLst>
                <a:gd name="T0" fmla="*/ 155 w 587"/>
                <a:gd name="T1" fmla="*/ 34 h 399"/>
                <a:gd name="T2" fmla="*/ 134 w 587"/>
                <a:gd name="T3" fmla="*/ 39 h 399"/>
                <a:gd name="T4" fmla="*/ 112 w 587"/>
                <a:gd name="T5" fmla="*/ 52 h 399"/>
                <a:gd name="T6" fmla="*/ 87 w 587"/>
                <a:gd name="T7" fmla="*/ 70 h 399"/>
                <a:gd name="T8" fmla="*/ 63 w 587"/>
                <a:gd name="T9" fmla="*/ 88 h 399"/>
                <a:gd name="T10" fmla="*/ 49 w 587"/>
                <a:gd name="T11" fmla="*/ 106 h 399"/>
                <a:gd name="T12" fmla="*/ 25 w 587"/>
                <a:gd name="T13" fmla="*/ 134 h 399"/>
                <a:gd name="T14" fmla="*/ 3 w 587"/>
                <a:gd name="T15" fmla="*/ 176 h 399"/>
                <a:gd name="T16" fmla="*/ 0 w 587"/>
                <a:gd name="T17" fmla="*/ 217 h 399"/>
                <a:gd name="T18" fmla="*/ 5 w 587"/>
                <a:gd name="T19" fmla="*/ 261 h 399"/>
                <a:gd name="T20" fmla="*/ 14 w 587"/>
                <a:gd name="T21" fmla="*/ 282 h 399"/>
                <a:gd name="T22" fmla="*/ 25 w 587"/>
                <a:gd name="T23" fmla="*/ 300 h 399"/>
                <a:gd name="T24" fmla="*/ 46 w 587"/>
                <a:gd name="T25" fmla="*/ 305 h 399"/>
                <a:gd name="T26" fmla="*/ 68 w 587"/>
                <a:gd name="T27" fmla="*/ 308 h 399"/>
                <a:gd name="T28" fmla="*/ 90 w 587"/>
                <a:gd name="T29" fmla="*/ 313 h 399"/>
                <a:gd name="T30" fmla="*/ 123 w 587"/>
                <a:gd name="T31" fmla="*/ 315 h 399"/>
                <a:gd name="T32" fmla="*/ 153 w 587"/>
                <a:gd name="T33" fmla="*/ 318 h 399"/>
                <a:gd name="T34" fmla="*/ 150 w 587"/>
                <a:gd name="T35" fmla="*/ 351 h 399"/>
                <a:gd name="T36" fmla="*/ 164 w 587"/>
                <a:gd name="T37" fmla="*/ 370 h 399"/>
                <a:gd name="T38" fmla="*/ 183 w 587"/>
                <a:gd name="T39" fmla="*/ 380 h 399"/>
                <a:gd name="T40" fmla="*/ 207 w 587"/>
                <a:gd name="T41" fmla="*/ 380 h 399"/>
                <a:gd name="T42" fmla="*/ 221 w 587"/>
                <a:gd name="T43" fmla="*/ 385 h 399"/>
                <a:gd name="T44" fmla="*/ 245 w 587"/>
                <a:gd name="T45" fmla="*/ 395 h 399"/>
                <a:gd name="T46" fmla="*/ 275 w 587"/>
                <a:gd name="T47" fmla="*/ 398 h 399"/>
                <a:gd name="T48" fmla="*/ 303 w 587"/>
                <a:gd name="T49" fmla="*/ 393 h 399"/>
                <a:gd name="T50" fmla="*/ 324 w 587"/>
                <a:gd name="T51" fmla="*/ 377 h 399"/>
                <a:gd name="T52" fmla="*/ 343 w 587"/>
                <a:gd name="T53" fmla="*/ 367 h 399"/>
                <a:gd name="T54" fmla="*/ 363 w 587"/>
                <a:gd name="T55" fmla="*/ 357 h 399"/>
                <a:gd name="T56" fmla="*/ 390 w 587"/>
                <a:gd name="T57" fmla="*/ 349 h 399"/>
                <a:gd name="T58" fmla="*/ 414 w 587"/>
                <a:gd name="T59" fmla="*/ 333 h 399"/>
                <a:gd name="T60" fmla="*/ 439 w 587"/>
                <a:gd name="T61" fmla="*/ 326 h 399"/>
                <a:gd name="T62" fmla="*/ 463 w 587"/>
                <a:gd name="T63" fmla="*/ 315 h 399"/>
                <a:gd name="T64" fmla="*/ 488 w 587"/>
                <a:gd name="T65" fmla="*/ 302 h 399"/>
                <a:gd name="T66" fmla="*/ 510 w 587"/>
                <a:gd name="T67" fmla="*/ 297 h 399"/>
                <a:gd name="T68" fmla="*/ 526 w 587"/>
                <a:gd name="T69" fmla="*/ 292 h 399"/>
                <a:gd name="T70" fmla="*/ 548 w 587"/>
                <a:gd name="T71" fmla="*/ 289 h 399"/>
                <a:gd name="T72" fmla="*/ 578 w 587"/>
                <a:gd name="T73" fmla="*/ 269 h 399"/>
                <a:gd name="T74" fmla="*/ 583 w 587"/>
                <a:gd name="T75" fmla="*/ 233 h 399"/>
                <a:gd name="T76" fmla="*/ 586 w 587"/>
                <a:gd name="T77" fmla="*/ 209 h 399"/>
                <a:gd name="T78" fmla="*/ 578 w 587"/>
                <a:gd name="T79" fmla="*/ 176 h 399"/>
                <a:gd name="T80" fmla="*/ 564 w 587"/>
                <a:gd name="T81" fmla="*/ 150 h 399"/>
                <a:gd name="T82" fmla="*/ 551 w 587"/>
                <a:gd name="T83" fmla="*/ 124 h 399"/>
                <a:gd name="T84" fmla="*/ 526 w 587"/>
                <a:gd name="T85" fmla="*/ 98 h 399"/>
                <a:gd name="T86" fmla="*/ 507 w 587"/>
                <a:gd name="T87" fmla="*/ 83 h 399"/>
                <a:gd name="T88" fmla="*/ 485 w 587"/>
                <a:gd name="T89" fmla="*/ 70 h 399"/>
                <a:gd name="T90" fmla="*/ 469 w 587"/>
                <a:gd name="T91" fmla="*/ 62 h 399"/>
                <a:gd name="T92" fmla="*/ 455 w 587"/>
                <a:gd name="T93" fmla="*/ 47 h 399"/>
                <a:gd name="T94" fmla="*/ 433 w 587"/>
                <a:gd name="T95" fmla="*/ 39 h 399"/>
                <a:gd name="T96" fmla="*/ 414 w 587"/>
                <a:gd name="T97" fmla="*/ 31 h 399"/>
                <a:gd name="T98" fmla="*/ 390 w 587"/>
                <a:gd name="T99" fmla="*/ 21 h 399"/>
                <a:gd name="T100" fmla="*/ 371 w 587"/>
                <a:gd name="T101" fmla="*/ 16 h 399"/>
                <a:gd name="T102" fmla="*/ 357 w 587"/>
                <a:gd name="T103" fmla="*/ 10 h 399"/>
                <a:gd name="T104" fmla="*/ 330 w 587"/>
                <a:gd name="T105" fmla="*/ 3 h 399"/>
                <a:gd name="T106" fmla="*/ 294 w 587"/>
                <a:gd name="T107" fmla="*/ 3 h 399"/>
                <a:gd name="T108" fmla="*/ 259 w 587"/>
                <a:gd name="T109" fmla="*/ 8 h 399"/>
                <a:gd name="T110" fmla="*/ 248 w 587"/>
                <a:gd name="T111" fmla="*/ 5 h 399"/>
                <a:gd name="T112" fmla="*/ 226 w 587"/>
                <a:gd name="T113" fmla="*/ 5 h 399"/>
                <a:gd name="T114" fmla="*/ 204 w 587"/>
                <a:gd name="T115" fmla="*/ 13 h 399"/>
                <a:gd name="T116" fmla="*/ 183 w 587"/>
                <a:gd name="T117" fmla="*/ 21 h 3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87"/>
                <a:gd name="T178" fmla="*/ 0 h 399"/>
                <a:gd name="T179" fmla="*/ 587 w 587"/>
                <a:gd name="T180" fmla="*/ 399 h 3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87" h="399">
                  <a:moveTo>
                    <a:pt x="174" y="26"/>
                  </a:moveTo>
                  <a:lnTo>
                    <a:pt x="172" y="26"/>
                  </a:lnTo>
                  <a:lnTo>
                    <a:pt x="169" y="28"/>
                  </a:lnTo>
                  <a:lnTo>
                    <a:pt x="166" y="31"/>
                  </a:lnTo>
                  <a:lnTo>
                    <a:pt x="164" y="34"/>
                  </a:lnTo>
                  <a:lnTo>
                    <a:pt x="161" y="34"/>
                  </a:lnTo>
                  <a:lnTo>
                    <a:pt x="158" y="34"/>
                  </a:lnTo>
                  <a:lnTo>
                    <a:pt x="155" y="34"/>
                  </a:lnTo>
                  <a:lnTo>
                    <a:pt x="153" y="34"/>
                  </a:lnTo>
                  <a:lnTo>
                    <a:pt x="150" y="36"/>
                  </a:lnTo>
                  <a:lnTo>
                    <a:pt x="147" y="36"/>
                  </a:lnTo>
                  <a:lnTo>
                    <a:pt x="144" y="36"/>
                  </a:lnTo>
                  <a:lnTo>
                    <a:pt x="142" y="36"/>
                  </a:lnTo>
                  <a:lnTo>
                    <a:pt x="139" y="36"/>
                  </a:lnTo>
                  <a:lnTo>
                    <a:pt x="136" y="39"/>
                  </a:lnTo>
                  <a:lnTo>
                    <a:pt x="134" y="39"/>
                  </a:lnTo>
                  <a:lnTo>
                    <a:pt x="131" y="39"/>
                  </a:lnTo>
                  <a:lnTo>
                    <a:pt x="128" y="41"/>
                  </a:lnTo>
                  <a:lnTo>
                    <a:pt x="125" y="41"/>
                  </a:lnTo>
                  <a:lnTo>
                    <a:pt x="123" y="44"/>
                  </a:lnTo>
                  <a:lnTo>
                    <a:pt x="120" y="44"/>
                  </a:lnTo>
                  <a:lnTo>
                    <a:pt x="117" y="47"/>
                  </a:lnTo>
                  <a:lnTo>
                    <a:pt x="114" y="49"/>
                  </a:lnTo>
                  <a:lnTo>
                    <a:pt x="112" y="52"/>
                  </a:lnTo>
                  <a:lnTo>
                    <a:pt x="109" y="54"/>
                  </a:lnTo>
                  <a:lnTo>
                    <a:pt x="104" y="57"/>
                  </a:lnTo>
                  <a:lnTo>
                    <a:pt x="101" y="59"/>
                  </a:lnTo>
                  <a:lnTo>
                    <a:pt x="98" y="62"/>
                  </a:lnTo>
                  <a:lnTo>
                    <a:pt x="95" y="65"/>
                  </a:lnTo>
                  <a:lnTo>
                    <a:pt x="93" y="67"/>
                  </a:lnTo>
                  <a:lnTo>
                    <a:pt x="90" y="67"/>
                  </a:lnTo>
                  <a:lnTo>
                    <a:pt x="87" y="70"/>
                  </a:lnTo>
                  <a:lnTo>
                    <a:pt x="82" y="72"/>
                  </a:lnTo>
                  <a:lnTo>
                    <a:pt x="82" y="75"/>
                  </a:lnTo>
                  <a:lnTo>
                    <a:pt x="76" y="75"/>
                  </a:lnTo>
                  <a:lnTo>
                    <a:pt x="74" y="78"/>
                  </a:lnTo>
                  <a:lnTo>
                    <a:pt x="71" y="80"/>
                  </a:lnTo>
                  <a:lnTo>
                    <a:pt x="68" y="83"/>
                  </a:lnTo>
                  <a:lnTo>
                    <a:pt x="65" y="85"/>
                  </a:lnTo>
                  <a:lnTo>
                    <a:pt x="63" y="88"/>
                  </a:lnTo>
                  <a:lnTo>
                    <a:pt x="60" y="90"/>
                  </a:lnTo>
                  <a:lnTo>
                    <a:pt x="57" y="93"/>
                  </a:lnTo>
                  <a:lnTo>
                    <a:pt x="55" y="96"/>
                  </a:lnTo>
                  <a:lnTo>
                    <a:pt x="52" y="98"/>
                  </a:lnTo>
                  <a:lnTo>
                    <a:pt x="52" y="101"/>
                  </a:lnTo>
                  <a:lnTo>
                    <a:pt x="49" y="101"/>
                  </a:lnTo>
                  <a:lnTo>
                    <a:pt x="49" y="103"/>
                  </a:lnTo>
                  <a:lnTo>
                    <a:pt x="49" y="106"/>
                  </a:lnTo>
                  <a:lnTo>
                    <a:pt x="46" y="106"/>
                  </a:lnTo>
                  <a:lnTo>
                    <a:pt x="44" y="111"/>
                  </a:lnTo>
                  <a:lnTo>
                    <a:pt x="38" y="114"/>
                  </a:lnTo>
                  <a:lnTo>
                    <a:pt x="35" y="116"/>
                  </a:lnTo>
                  <a:lnTo>
                    <a:pt x="30" y="121"/>
                  </a:lnTo>
                  <a:lnTo>
                    <a:pt x="30" y="124"/>
                  </a:lnTo>
                  <a:lnTo>
                    <a:pt x="27" y="129"/>
                  </a:lnTo>
                  <a:lnTo>
                    <a:pt x="25" y="134"/>
                  </a:lnTo>
                  <a:lnTo>
                    <a:pt x="25" y="140"/>
                  </a:lnTo>
                  <a:lnTo>
                    <a:pt x="22" y="140"/>
                  </a:lnTo>
                  <a:lnTo>
                    <a:pt x="22" y="142"/>
                  </a:lnTo>
                  <a:lnTo>
                    <a:pt x="16" y="147"/>
                  </a:lnTo>
                  <a:lnTo>
                    <a:pt x="14" y="155"/>
                  </a:lnTo>
                  <a:lnTo>
                    <a:pt x="8" y="163"/>
                  </a:lnTo>
                  <a:lnTo>
                    <a:pt x="5" y="168"/>
                  </a:lnTo>
                  <a:lnTo>
                    <a:pt x="3" y="176"/>
                  </a:lnTo>
                  <a:lnTo>
                    <a:pt x="0" y="181"/>
                  </a:lnTo>
                  <a:lnTo>
                    <a:pt x="0" y="189"/>
                  </a:lnTo>
                  <a:lnTo>
                    <a:pt x="0" y="196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3" y="209"/>
                  </a:lnTo>
                  <a:lnTo>
                    <a:pt x="0" y="212"/>
                  </a:lnTo>
                  <a:lnTo>
                    <a:pt x="0" y="217"/>
                  </a:lnTo>
                  <a:lnTo>
                    <a:pt x="0" y="222"/>
                  </a:lnTo>
                  <a:lnTo>
                    <a:pt x="0" y="227"/>
                  </a:lnTo>
                  <a:lnTo>
                    <a:pt x="0" y="233"/>
                  </a:lnTo>
                  <a:lnTo>
                    <a:pt x="3" y="240"/>
                  </a:lnTo>
                  <a:lnTo>
                    <a:pt x="0" y="246"/>
                  </a:lnTo>
                  <a:lnTo>
                    <a:pt x="3" y="253"/>
                  </a:lnTo>
                  <a:lnTo>
                    <a:pt x="3" y="258"/>
                  </a:lnTo>
                  <a:lnTo>
                    <a:pt x="5" y="261"/>
                  </a:lnTo>
                  <a:lnTo>
                    <a:pt x="5" y="264"/>
                  </a:lnTo>
                  <a:lnTo>
                    <a:pt x="8" y="266"/>
                  </a:lnTo>
                  <a:lnTo>
                    <a:pt x="8" y="269"/>
                  </a:lnTo>
                  <a:lnTo>
                    <a:pt x="11" y="271"/>
                  </a:lnTo>
                  <a:lnTo>
                    <a:pt x="11" y="274"/>
                  </a:lnTo>
                  <a:lnTo>
                    <a:pt x="11" y="277"/>
                  </a:lnTo>
                  <a:lnTo>
                    <a:pt x="14" y="279"/>
                  </a:lnTo>
                  <a:lnTo>
                    <a:pt x="14" y="282"/>
                  </a:lnTo>
                  <a:lnTo>
                    <a:pt x="14" y="284"/>
                  </a:lnTo>
                  <a:lnTo>
                    <a:pt x="14" y="287"/>
                  </a:lnTo>
                  <a:lnTo>
                    <a:pt x="16" y="289"/>
                  </a:lnTo>
                  <a:lnTo>
                    <a:pt x="16" y="292"/>
                  </a:lnTo>
                  <a:lnTo>
                    <a:pt x="19" y="295"/>
                  </a:lnTo>
                  <a:lnTo>
                    <a:pt x="19" y="297"/>
                  </a:lnTo>
                  <a:lnTo>
                    <a:pt x="22" y="297"/>
                  </a:lnTo>
                  <a:lnTo>
                    <a:pt x="25" y="300"/>
                  </a:lnTo>
                  <a:lnTo>
                    <a:pt x="27" y="302"/>
                  </a:lnTo>
                  <a:lnTo>
                    <a:pt x="30" y="302"/>
                  </a:lnTo>
                  <a:lnTo>
                    <a:pt x="33" y="305"/>
                  </a:lnTo>
                  <a:lnTo>
                    <a:pt x="35" y="305"/>
                  </a:lnTo>
                  <a:lnTo>
                    <a:pt x="38" y="305"/>
                  </a:lnTo>
                  <a:lnTo>
                    <a:pt x="41" y="305"/>
                  </a:lnTo>
                  <a:lnTo>
                    <a:pt x="44" y="305"/>
                  </a:lnTo>
                  <a:lnTo>
                    <a:pt x="46" y="305"/>
                  </a:lnTo>
                  <a:lnTo>
                    <a:pt x="49" y="305"/>
                  </a:lnTo>
                  <a:lnTo>
                    <a:pt x="52" y="305"/>
                  </a:lnTo>
                  <a:lnTo>
                    <a:pt x="55" y="305"/>
                  </a:lnTo>
                  <a:lnTo>
                    <a:pt x="57" y="305"/>
                  </a:lnTo>
                  <a:lnTo>
                    <a:pt x="60" y="305"/>
                  </a:lnTo>
                  <a:lnTo>
                    <a:pt x="63" y="308"/>
                  </a:lnTo>
                  <a:lnTo>
                    <a:pt x="65" y="308"/>
                  </a:lnTo>
                  <a:lnTo>
                    <a:pt x="68" y="308"/>
                  </a:lnTo>
                  <a:lnTo>
                    <a:pt x="71" y="308"/>
                  </a:lnTo>
                  <a:lnTo>
                    <a:pt x="74" y="308"/>
                  </a:lnTo>
                  <a:lnTo>
                    <a:pt x="74" y="310"/>
                  </a:lnTo>
                  <a:lnTo>
                    <a:pt x="76" y="310"/>
                  </a:lnTo>
                  <a:lnTo>
                    <a:pt x="79" y="310"/>
                  </a:lnTo>
                  <a:lnTo>
                    <a:pt x="82" y="310"/>
                  </a:lnTo>
                  <a:lnTo>
                    <a:pt x="84" y="313"/>
                  </a:lnTo>
                  <a:lnTo>
                    <a:pt x="90" y="313"/>
                  </a:lnTo>
                  <a:lnTo>
                    <a:pt x="95" y="313"/>
                  </a:lnTo>
                  <a:lnTo>
                    <a:pt x="98" y="313"/>
                  </a:lnTo>
                  <a:lnTo>
                    <a:pt x="104" y="315"/>
                  </a:lnTo>
                  <a:lnTo>
                    <a:pt x="106" y="315"/>
                  </a:lnTo>
                  <a:lnTo>
                    <a:pt x="112" y="315"/>
                  </a:lnTo>
                  <a:lnTo>
                    <a:pt x="114" y="315"/>
                  </a:lnTo>
                  <a:lnTo>
                    <a:pt x="120" y="315"/>
                  </a:lnTo>
                  <a:lnTo>
                    <a:pt x="123" y="315"/>
                  </a:lnTo>
                  <a:lnTo>
                    <a:pt x="128" y="315"/>
                  </a:lnTo>
                  <a:lnTo>
                    <a:pt x="134" y="313"/>
                  </a:lnTo>
                  <a:lnTo>
                    <a:pt x="136" y="313"/>
                  </a:lnTo>
                  <a:lnTo>
                    <a:pt x="142" y="313"/>
                  </a:lnTo>
                  <a:lnTo>
                    <a:pt x="144" y="313"/>
                  </a:lnTo>
                  <a:lnTo>
                    <a:pt x="150" y="313"/>
                  </a:lnTo>
                  <a:lnTo>
                    <a:pt x="153" y="313"/>
                  </a:lnTo>
                  <a:lnTo>
                    <a:pt x="153" y="318"/>
                  </a:lnTo>
                  <a:lnTo>
                    <a:pt x="150" y="323"/>
                  </a:lnTo>
                  <a:lnTo>
                    <a:pt x="150" y="326"/>
                  </a:lnTo>
                  <a:lnTo>
                    <a:pt x="150" y="331"/>
                  </a:lnTo>
                  <a:lnTo>
                    <a:pt x="150" y="336"/>
                  </a:lnTo>
                  <a:lnTo>
                    <a:pt x="150" y="341"/>
                  </a:lnTo>
                  <a:lnTo>
                    <a:pt x="150" y="344"/>
                  </a:lnTo>
                  <a:lnTo>
                    <a:pt x="150" y="349"/>
                  </a:lnTo>
                  <a:lnTo>
                    <a:pt x="150" y="351"/>
                  </a:lnTo>
                  <a:lnTo>
                    <a:pt x="150" y="354"/>
                  </a:lnTo>
                  <a:lnTo>
                    <a:pt x="153" y="357"/>
                  </a:lnTo>
                  <a:lnTo>
                    <a:pt x="153" y="359"/>
                  </a:lnTo>
                  <a:lnTo>
                    <a:pt x="155" y="362"/>
                  </a:lnTo>
                  <a:lnTo>
                    <a:pt x="158" y="364"/>
                  </a:lnTo>
                  <a:lnTo>
                    <a:pt x="161" y="367"/>
                  </a:lnTo>
                  <a:lnTo>
                    <a:pt x="161" y="370"/>
                  </a:lnTo>
                  <a:lnTo>
                    <a:pt x="164" y="370"/>
                  </a:lnTo>
                  <a:lnTo>
                    <a:pt x="164" y="372"/>
                  </a:lnTo>
                  <a:lnTo>
                    <a:pt x="166" y="372"/>
                  </a:lnTo>
                  <a:lnTo>
                    <a:pt x="166" y="375"/>
                  </a:lnTo>
                  <a:lnTo>
                    <a:pt x="169" y="375"/>
                  </a:lnTo>
                  <a:lnTo>
                    <a:pt x="172" y="377"/>
                  </a:lnTo>
                  <a:lnTo>
                    <a:pt x="174" y="380"/>
                  </a:lnTo>
                  <a:lnTo>
                    <a:pt x="180" y="380"/>
                  </a:lnTo>
                  <a:lnTo>
                    <a:pt x="183" y="380"/>
                  </a:lnTo>
                  <a:lnTo>
                    <a:pt x="185" y="380"/>
                  </a:lnTo>
                  <a:lnTo>
                    <a:pt x="188" y="377"/>
                  </a:lnTo>
                  <a:lnTo>
                    <a:pt x="191" y="377"/>
                  </a:lnTo>
                  <a:lnTo>
                    <a:pt x="196" y="377"/>
                  </a:lnTo>
                  <a:lnTo>
                    <a:pt x="199" y="380"/>
                  </a:lnTo>
                  <a:lnTo>
                    <a:pt x="202" y="380"/>
                  </a:lnTo>
                  <a:lnTo>
                    <a:pt x="204" y="380"/>
                  </a:lnTo>
                  <a:lnTo>
                    <a:pt x="207" y="380"/>
                  </a:lnTo>
                  <a:lnTo>
                    <a:pt x="207" y="382"/>
                  </a:lnTo>
                  <a:lnTo>
                    <a:pt x="210" y="382"/>
                  </a:lnTo>
                  <a:lnTo>
                    <a:pt x="213" y="382"/>
                  </a:lnTo>
                  <a:lnTo>
                    <a:pt x="215" y="382"/>
                  </a:lnTo>
                  <a:lnTo>
                    <a:pt x="218" y="380"/>
                  </a:lnTo>
                  <a:lnTo>
                    <a:pt x="218" y="382"/>
                  </a:lnTo>
                  <a:lnTo>
                    <a:pt x="218" y="385"/>
                  </a:lnTo>
                  <a:lnTo>
                    <a:pt x="221" y="385"/>
                  </a:lnTo>
                  <a:lnTo>
                    <a:pt x="221" y="388"/>
                  </a:lnTo>
                  <a:lnTo>
                    <a:pt x="223" y="390"/>
                  </a:lnTo>
                  <a:lnTo>
                    <a:pt x="229" y="390"/>
                  </a:lnTo>
                  <a:lnTo>
                    <a:pt x="232" y="393"/>
                  </a:lnTo>
                  <a:lnTo>
                    <a:pt x="234" y="393"/>
                  </a:lnTo>
                  <a:lnTo>
                    <a:pt x="240" y="393"/>
                  </a:lnTo>
                  <a:lnTo>
                    <a:pt x="243" y="393"/>
                  </a:lnTo>
                  <a:lnTo>
                    <a:pt x="245" y="395"/>
                  </a:lnTo>
                  <a:lnTo>
                    <a:pt x="251" y="395"/>
                  </a:lnTo>
                  <a:lnTo>
                    <a:pt x="253" y="395"/>
                  </a:lnTo>
                  <a:lnTo>
                    <a:pt x="256" y="395"/>
                  </a:lnTo>
                  <a:lnTo>
                    <a:pt x="262" y="395"/>
                  </a:lnTo>
                  <a:lnTo>
                    <a:pt x="264" y="395"/>
                  </a:lnTo>
                  <a:lnTo>
                    <a:pt x="267" y="395"/>
                  </a:lnTo>
                  <a:lnTo>
                    <a:pt x="273" y="395"/>
                  </a:lnTo>
                  <a:lnTo>
                    <a:pt x="275" y="398"/>
                  </a:lnTo>
                  <a:lnTo>
                    <a:pt x="278" y="398"/>
                  </a:lnTo>
                  <a:lnTo>
                    <a:pt x="283" y="398"/>
                  </a:lnTo>
                  <a:lnTo>
                    <a:pt x="286" y="398"/>
                  </a:lnTo>
                  <a:lnTo>
                    <a:pt x="289" y="398"/>
                  </a:lnTo>
                  <a:lnTo>
                    <a:pt x="292" y="398"/>
                  </a:lnTo>
                  <a:lnTo>
                    <a:pt x="297" y="398"/>
                  </a:lnTo>
                  <a:lnTo>
                    <a:pt x="300" y="395"/>
                  </a:lnTo>
                  <a:lnTo>
                    <a:pt x="303" y="393"/>
                  </a:lnTo>
                  <a:lnTo>
                    <a:pt x="305" y="393"/>
                  </a:lnTo>
                  <a:lnTo>
                    <a:pt x="308" y="390"/>
                  </a:lnTo>
                  <a:lnTo>
                    <a:pt x="311" y="390"/>
                  </a:lnTo>
                  <a:lnTo>
                    <a:pt x="313" y="388"/>
                  </a:lnTo>
                  <a:lnTo>
                    <a:pt x="316" y="385"/>
                  </a:lnTo>
                  <a:lnTo>
                    <a:pt x="319" y="382"/>
                  </a:lnTo>
                  <a:lnTo>
                    <a:pt x="322" y="380"/>
                  </a:lnTo>
                  <a:lnTo>
                    <a:pt x="324" y="377"/>
                  </a:lnTo>
                  <a:lnTo>
                    <a:pt x="327" y="375"/>
                  </a:lnTo>
                  <a:lnTo>
                    <a:pt x="333" y="375"/>
                  </a:lnTo>
                  <a:lnTo>
                    <a:pt x="333" y="372"/>
                  </a:lnTo>
                  <a:lnTo>
                    <a:pt x="335" y="372"/>
                  </a:lnTo>
                  <a:lnTo>
                    <a:pt x="338" y="370"/>
                  </a:lnTo>
                  <a:lnTo>
                    <a:pt x="341" y="370"/>
                  </a:lnTo>
                  <a:lnTo>
                    <a:pt x="341" y="367"/>
                  </a:lnTo>
                  <a:lnTo>
                    <a:pt x="343" y="367"/>
                  </a:lnTo>
                  <a:lnTo>
                    <a:pt x="346" y="364"/>
                  </a:lnTo>
                  <a:lnTo>
                    <a:pt x="349" y="364"/>
                  </a:lnTo>
                  <a:lnTo>
                    <a:pt x="352" y="364"/>
                  </a:lnTo>
                  <a:lnTo>
                    <a:pt x="354" y="362"/>
                  </a:lnTo>
                  <a:lnTo>
                    <a:pt x="357" y="362"/>
                  </a:lnTo>
                  <a:lnTo>
                    <a:pt x="357" y="359"/>
                  </a:lnTo>
                  <a:lnTo>
                    <a:pt x="360" y="359"/>
                  </a:lnTo>
                  <a:lnTo>
                    <a:pt x="363" y="357"/>
                  </a:lnTo>
                  <a:lnTo>
                    <a:pt x="365" y="357"/>
                  </a:lnTo>
                  <a:lnTo>
                    <a:pt x="371" y="354"/>
                  </a:lnTo>
                  <a:lnTo>
                    <a:pt x="373" y="354"/>
                  </a:lnTo>
                  <a:lnTo>
                    <a:pt x="376" y="351"/>
                  </a:lnTo>
                  <a:lnTo>
                    <a:pt x="382" y="351"/>
                  </a:lnTo>
                  <a:lnTo>
                    <a:pt x="384" y="351"/>
                  </a:lnTo>
                  <a:lnTo>
                    <a:pt x="387" y="349"/>
                  </a:lnTo>
                  <a:lnTo>
                    <a:pt x="390" y="349"/>
                  </a:lnTo>
                  <a:lnTo>
                    <a:pt x="395" y="346"/>
                  </a:lnTo>
                  <a:lnTo>
                    <a:pt x="398" y="344"/>
                  </a:lnTo>
                  <a:lnTo>
                    <a:pt x="401" y="341"/>
                  </a:lnTo>
                  <a:lnTo>
                    <a:pt x="403" y="339"/>
                  </a:lnTo>
                  <a:lnTo>
                    <a:pt x="406" y="339"/>
                  </a:lnTo>
                  <a:lnTo>
                    <a:pt x="409" y="336"/>
                  </a:lnTo>
                  <a:lnTo>
                    <a:pt x="412" y="336"/>
                  </a:lnTo>
                  <a:lnTo>
                    <a:pt x="414" y="333"/>
                  </a:lnTo>
                  <a:lnTo>
                    <a:pt x="417" y="333"/>
                  </a:lnTo>
                  <a:lnTo>
                    <a:pt x="420" y="331"/>
                  </a:lnTo>
                  <a:lnTo>
                    <a:pt x="422" y="331"/>
                  </a:lnTo>
                  <a:lnTo>
                    <a:pt x="428" y="331"/>
                  </a:lnTo>
                  <a:lnTo>
                    <a:pt x="431" y="328"/>
                  </a:lnTo>
                  <a:lnTo>
                    <a:pt x="433" y="328"/>
                  </a:lnTo>
                  <a:lnTo>
                    <a:pt x="436" y="328"/>
                  </a:lnTo>
                  <a:lnTo>
                    <a:pt x="439" y="326"/>
                  </a:lnTo>
                  <a:lnTo>
                    <a:pt x="442" y="326"/>
                  </a:lnTo>
                  <a:lnTo>
                    <a:pt x="444" y="323"/>
                  </a:lnTo>
                  <a:lnTo>
                    <a:pt x="447" y="323"/>
                  </a:lnTo>
                  <a:lnTo>
                    <a:pt x="447" y="320"/>
                  </a:lnTo>
                  <a:lnTo>
                    <a:pt x="450" y="320"/>
                  </a:lnTo>
                  <a:lnTo>
                    <a:pt x="455" y="318"/>
                  </a:lnTo>
                  <a:lnTo>
                    <a:pt x="458" y="315"/>
                  </a:lnTo>
                  <a:lnTo>
                    <a:pt x="463" y="315"/>
                  </a:lnTo>
                  <a:lnTo>
                    <a:pt x="466" y="310"/>
                  </a:lnTo>
                  <a:lnTo>
                    <a:pt x="469" y="308"/>
                  </a:lnTo>
                  <a:lnTo>
                    <a:pt x="472" y="305"/>
                  </a:lnTo>
                  <a:lnTo>
                    <a:pt x="474" y="302"/>
                  </a:lnTo>
                  <a:lnTo>
                    <a:pt x="477" y="297"/>
                  </a:lnTo>
                  <a:lnTo>
                    <a:pt x="480" y="300"/>
                  </a:lnTo>
                  <a:lnTo>
                    <a:pt x="485" y="300"/>
                  </a:lnTo>
                  <a:lnTo>
                    <a:pt x="488" y="302"/>
                  </a:lnTo>
                  <a:lnTo>
                    <a:pt x="491" y="302"/>
                  </a:lnTo>
                  <a:lnTo>
                    <a:pt x="493" y="302"/>
                  </a:lnTo>
                  <a:lnTo>
                    <a:pt x="499" y="302"/>
                  </a:lnTo>
                  <a:lnTo>
                    <a:pt x="502" y="300"/>
                  </a:lnTo>
                  <a:lnTo>
                    <a:pt x="504" y="300"/>
                  </a:lnTo>
                  <a:lnTo>
                    <a:pt x="507" y="300"/>
                  </a:lnTo>
                  <a:lnTo>
                    <a:pt x="507" y="297"/>
                  </a:lnTo>
                  <a:lnTo>
                    <a:pt x="510" y="297"/>
                  </a:lnTo>
                  <a:lnTo>
                    <a:pt x="512" y="297"/>
                  </a:lnTo>
                  <a:lnTo>
                    <a:pt x="512" y="295"/>
                  </a:lnTo>
                  <a:lnTo>
                    <a:pt x="515" y="295"/>
                  </a:lnTo>
                  <a:lnTo>
                    <a:pt x="518" y="295"/>
                  </a:lnTo>
                  <a:lnTo>
                    <a:pt x="521" y="295"/>
                  </a:lnTo>
                  <a:lnTo>
                    <a:pt x="521" y="292"/>
                  </a:lnTo>
                  <a:lnTo>
                    <a:pt x="523" y="292"/>
                  </a:lnTo>
                  <a:lnTo>
                    <a:pt x="526" y="292"/>
                  </a:lnTo>
                  <a:lnTo>
                    <a:pt x="529" y="292"/>
                  </a:lnTo>
                  <a:lnTo>
                    <a:pt x="531" y="292"/>
                  </a:lnTo>
                  <a:lnTo>
                    <a:pt x="534" y="292"/>
                  </a:lnTo>
                  <a:lnTo>
                    <a:pt x="537" y="292"/>
                  </a:lnTo>
                  <a:lnTo>
                    <a:pt x="540" y="289"/>
                  </a:lnTo>
                  <a:lnTo>
                    <a:pt x="542" y="289"/>
                  </a:lnTo>
                  <a:lnTo>
                    <a:pt x="545" y="289"/>
                  </a:lnTo>
                  <a:lnTo>
                    <a:pt x="548" y="289"/>
                  </a:lnTo>
                  <a:lnTo>
                    <a:pt x="551" y="289"/>
                  </a:lnTo>
                  <a:lnTo>
                    <a:pt x="553" y="287"/>
                  </a:lnTo>
                  <a:lnTo>
                    <a:pt x="556" y="287"/>
                  </a:lnTo>
                  <a:lnTo>
                    <a:pt x="559" y="284"/>
                  </a:lnTo>
                  <a:lnTo>
                    <a:pt x="561" y="284"/>
                  </a:lnTo>
                  <a:lnTo>
                    <a:pt x="567" y="279"/>
                  </a:lnTo>
                  <a:lnTo>
                    <a:pt x="572" y="277"/>
                  </a:lnTo>
                  <a:lnTo>
                    <a:pt x="578" y="269"/>
                  </a:lnTo>
                  <a:lnTo>
                    <a:pt x="581" y="264"/>
                  </a:lnTo>
                  <a:lnTo>
                    <a:pt x="583" y="258"/>
                  </a:lnTo>
                  <a:lnTo>
                    <a:pt x="586" y="251"/>
                  </a:lnTo>
                  <a:lnTo>
                    <a:pt x="586" y="243"/>
                  </a:lnTo>
                  <a:lnTo>
                    <a:pt x="586" y="235"/>
                  </a:lnTo>
                  <a:lnTo>
                    <a:pt x="583" y="235"/>
                  </a:lnTo>
                  <a:lnTo>
                    <a:pt x="581" y="235"/>
                  </a:lnTo>
                  <a:lnTo>
                    <a:pt x="583" y="233"/>
                  </a:lnTo>
                  <a:lnTo>
                    <a:pt x="586" y="230"/>
                  </a:lnTo>
                  <a:lnTo>
                    <a:pt x="586" y="227"/>
                  </a:lnTo>
                  <a:lnTo>
                    <a:pt x="586" y="225"/>
                  </a:lnTo>
                  <a:lnTo>
                    <a:pt x="586" y="222"/>
                  </a:lnTo>
                  <a:lnTo>
                    <a:pt x="586" y="220"/>
                  </a:lnTo>
                  <a:lnTo>
                    <a:pt x="586" y="217"/>
                  </a:lnTo>
                  <a:lnTo>
                    <a:pt x="586" y="215"/>
                  </a:lnTo>
                  <a:lnTo>
                    <a:pt x="586" y="209"/>
                  </a:lnTo>
                  <a:lnTo>
                    <a:pt x="586" y="204"/>
                  </a:lnTo>
                  <a:lnTo>
                    <a:pt x="586" y="202"/>
                  </a:lnTo>
                  <a:lnTo>
                    <a:pt x="586" y="196"/>
                  </a:lnTo>
                  <a:lnTo>
                    <a:pt x="583" y="191"/>
                  </a:lnTo>
                  <a:lnTo>
                    <a:pt x="583" y="189"/>
                  </a:lnTo>
                  <a:lnTo>
                    <a:pt x="581" y="183"/>
                  </a:lnTo>
                  <a:lnTo>
                    <a:pt x="578" y="178"/>
                  </a:lnTo>
                  <a:lnTo>
                    <a:pt x="578" y="176"/>
                  </a:lnTo>
                  <a:lnTo>
                    <a:pt x="575" y="173"/>
                  </a:lnTo>
                  <a:lnTo>
                    <a:pt x="572" y="171"/>
                  </a:lnTo>
                  <a:lnTo>
                    <a:pt x="572" y="165"/>
                  </a:lnTo>
                  <a:lnTo>
                    <a:pt x="570" y="163"/>
                  </a:lnTo>
                  <a:lnTo>
                    <a:pt x="570" y="160"/>
                  </a:lnTo>
                  <a:lnTo>
                    <a:pt x="567" y="158"/>
                  </a:lnTo>
                  <a:lnTo>
                    <a:pt x="564" y="152"/>
                  </a:lnTo>
                  <a:lnTo>
                    <a:pt x="564" y="150"/>
                  </a:lnTo>
                  <a:lnTo>
                    <a:pt x="561" y="150"/>
                  </a:lnTo>
                  <a:lnTo>
                    <a:pt x="561" y="145"/>
                  </a:lnTo>
                  <a:lnTo>
                    <a:pt x="559" y="142"/>
                  </a:lnTo>
                  <a:lnTo>
                    <a:pt x="559" y="140"/>
                  </a:lnTo>
                  <a:lnTo>
                    <a:pt x="556" y="134"/>
                  </a:lnTo>
                  <a:lnTo>
                    <a:pt x="556" y="129"/>
                  </a:lnTo>
                  <a:lnTo>
                    <a:pt x="553" y="127"/>
                  </a:lnTo>
                  <a:lnTo>
                    <a:pt x="551" y="124"/>
                  </a:lnTo>
                  <a:lnTo>
                    <a:pt x="548" y="119"/>
                  </a:lnTo>
                  <a:lnTo>
                    <a:pt x="545" y="116"/>
                  </a:lnTo>
                  <a:lnTo>
                    <a:pt x="542" y="114"/>
                  </a:lnTo>
                  <a:lnTo>
                    <a:pt x="540" y="109"/>
                  </a:lnTo>
                  <a:lnTo>
                    <a:pt x="537" y="106"/>
                  </a:lnTo>
                  <a:lnTo>
                    <a:pt x="534" y="103"/>
                  </a:lnTo>
                  <a:lnTo>
                    <a:pt x="529" y="101"/>
                  </a:lnTo>
                  <a:lnTo>
                    <a:pt x="526" y="98"/>
                  </a:lnTo>
                  <a:lnTo>
                    <a:pt x="523" y="96"/>
                  </a:lnTo>
                  <a:lnTo>
                    <a:pt x="521" y="93"/>
                  </a:lnTo>
                  <a:lnTo>
                    <a:pt x="518" y="93"/>
                  </a:lnTo>
                  <a:lnTo>
                    <a:pt x="518" y="90"/>
                  </a:lnTo>
                  <a:lnTo>
                    <a:pt x="515" y="88"/>
                  </a:lnTo>
                  <a:lnTo>
                    <a:pt x="512" y="85"/>
                  </a:lnTo>
                  <a:lnTo>
                    <a:pt x="510" y="83"/>
                  </a:lnTo>
                  <a:lnTo>
                    <a:pt x="507" y="83"/>
                  </a:lnTo>
                  <a:lnTo>
                    <a:pt x="504" y="80"/>
                  </a:lnTo>
                  <a:lnTo>
                    <a:pt x="502" y="78"/>
                  </a:lnTo>
                  <a:lnTo>
                    <a:pt x="499" y="75"/>
                  </a:lnTo>
                  <a:lnTo>
                    <a:pt x="496" y="75"/>
                  </a:lnTo>
                  <a:lnTo>
                    <a:pt x="493" y="72"/>
                  </a:lnTo>
                  <a:lnTo>
                    <a:pt x="491" y="72"/>
                  </a:lnTo>
                  <a:lnTo>
                    <a:pt x="488" y="70"/>
                  </a:lnTo>
                  <a:lnTo>
                    <a:pt x="485" y="70"/>
                  </a:lnTo>
                  <a:lnTo>
                    <a:pt x="482" y="70"/>
                  </a:lnTo>
                  <a:lnTo>
                    <a:pt x="480" y="67"/>
                  </a:lnTo>
                  <a:lnTo>
                    <a:pt x="477" y="67"/>
                  </a:lnTo>
                  <a:lnTo>
                    <a:pt x="477" y="65"/>
                  </a:lnTo>
                  <a:lnTo>
                    <a:pt x="474" y="65"/>
                  </a:lnTo>
                  <a:lnTo>
                    <a:pt x="474" y="62"/>
                  </a:lnTo>
                  <a:lnTo>
                    <a:pt x="472" y="62"/>
                  </a:lnTo>
                  <a:lnTo>
                    <a:pt x="469" y="62"/>
                  </a:lnTo>
                  <a:lnTo>
                    <a:pt x="466" y="62"/>
                  </a:lnTo>
                  <a:lnTo>
                    <a:pt x="466" y="59"/>
                  </a:lnTo>
                  <a:lnTo>
                    <a:pt x="466" y="57"/>
                  </a:lnTo>
                  <a:lnTo>
                    <a:pt x="463" y="54"/>
                  </a:lnTo>
                  <a:lnTo>
                    <a:pt x="461" y="52"/>
                  </a:lnTo>
                  <a:lnTo>
                    <a:pt x="458" y="49"/>
                  </a:lnTo>
                  <a:lnTo>
                    <a:pt x="455" y="49"/>
                  </a:lnTo>
                  <a:lnTo>
                    <a:pt x="455" y="47"/>
                  </a:lnTo>
                  <a:lnTo>
                    <a:pt x="452" y="47"/>
                  </a:lnTo>
                  <a:lnTo>
                    <a:pt x="450" y="44"/>
                  </a:lnTo>
                  <a:lnTo>
                    <a:pt x="447" y="44"/>
                  </a:lnTo>
                  <a:lnTo>
                    <a:pt x="444" y="41"/>
                  </a:lnTo>
                  <a:lnTo>
                    <a:pt x="442" y="41"/>
                  </a:lnTo>
                  <a:lnTo>
                    <a:pt x="439" y="41"/>
                  </a:lnTo>
                  <a:lnTo>
                    <a:pt x="436" y="39"/>
                  </a:lnTo>
                  <a:lnTo>
                    <a:pt x="433" y="39"/>
                  </a:lnTo>
                  <a:lnTo>
                    <a:pt x="431" y="41"/>
                  </a:lnTo>
                  <a:lnTo>
                    <a:pt x="428" y="39"/>
                  </a:lnTo>
                  <a:lnTo>
                    <a:pt x="428" y="36"/>
                  </a:lnTo>
                  <a:lnTo>
                    <a:pt x="425" y="36"/>
                  </a:lnTo>
                  <a:lnTo>
                    <a:pt x="422" y="34"/>
                  </a:lnTo>
                  <a:lnTo>
                    <a:pt x="420" y="34"/>
                  </a:lnTo>
                  <a:lnTo>
                    <a:pt x="417" y="31"/>
                  </a:lnTo>
                  <a:lnTo>
                    <a:pt x="414" y="31"/>
                  </a:lnTo>
                  <a:lnTo>
                    <a:pt x="412" y="28"/>
                  </a:lnTo>
                  <a:lnTo>
                    <a:pt x="409" y="28"/>
                  </a:lnTo>
                  <a:lnTo>
                    <a:pt x="406" y="26"/>
                  </a:lnTo>
                  <a:lnTo>
                    <a:pt x="403" y="26"/>
                  </a:lnTo>
                  <a:lnTo>
                    <a:pt x="401" y="23"/>
                  </a:lnTo>
                  <a:lnTo>
                    <a:pt x="398" y="23"/>
                  </a:lnTo>
                  <a:lnTo>
                    <a:pt x="392" y="21"/>
                  </a:lnTo>
                  <a:lnTo>
                    <a:pt x="390" y="21"/>
                  </a:lnTo>
                  <a:lnTo>
                    <a:pt x="387" y="21"/>
                  </a:lnTo>
                  <a:lnTo>
                    <a:pt x="384" y="18"/>
                  </a:lnTo>
                  <a:lnTo>
                    <a:pt x="382" y="18"/>
                  </a:lnTo>
                  <a:lnTo>
                    <a:pt x="379" y="18"/>
                  </a:lnTo>
                  <a:lnTo>
                    <a:pt x="376" y="18"/>
                  </a:lnTo>
                  <a:lnTo>
                    <a:pt x="376" y="16"/>
                  </a:lnTo>
                  <a:lnTo>
                    <a:pt x="373" y="16"/>
                  </a:lnTo>
                  <a:lnTo>
                    <a:pt x="371" y="16"/>
                  </a:lnTo>
                  <a:lnTo>
                    <a:pt x="371" y="18"/>
                  </a:lnTo>
                  <a:lnTo>
                    <a:pt x="368" y="18"/>
                  </a:lnTo>
                  <a:lnTo>
                    <a:pt x="368" y="16"/>
                  </a:lnTo>
                  <a:lnTo>
                    <a:pt x="365" y="16"/>
                  </a:lnTo>
                  <a:lnTo>
                    <a:pt x="365" y="13"/>
                  </a:lnTo>
                  <a:lnTo>
                    <a:pt x="363" y="10"/>
                  </a:lnTo>
                  <a:lnTo>
                    <a:pt x="360" y="10"/>
                  </a:lnTo>
                  <a:lnTo>
                    <a:pt x="357" y="10"/>
                  </a:lnTo>
                  <a:lnTo>
                    <a:pt x="354" y="8"/>
                  </a:lnTo>
                  <a:lnTo>
                    <a:pt x="352" y="8"/>
                  </a:lnTo>
                  <a:lnTo>
                    <a:pt x="349" y="5"/>
                  </a:lnTo>
                  <a:lnTo>
                    <a:pt x="343" y="5"/>
                  </a:lnTo>
                  <a:lnTo>
                    <a:pt x="341" y="3"/>
                  </a:lnTo>
                  <a:lnTo>
                    <a:pt x="335" y="3"/>
                  </a:lnTo>
                  <a:lnTo>
                    <a:pt x="333" y="3"/>
                  </a:lnTo>
                  <a:lnTo>
                    <a:pt x="330" y="3"/>
                  </a:lnTo>
                  <a:lnTo>
                    <a:pt x="324" y="3"/>
                  </a:lnTo>
                  <a:lnTo>
                    <a:pt x="319" y="3"/>
                  </a:lnTo>
                  <a:lnTo>
                    <a:pt x="316" y="3"/>
                  </a:lnTo>
                  <a:lnTo>
                    <a:pt x="311" y="0"/>
                  </a:lnTo>
                  <a:lnTo>
                    <a:pt x="308" y="0"/>
                  </a:lnTo>
                  <a:lnTo>
                    <a:pt x="303" y="0"/>
                  </a:lnTo>
                  <a:lnTo>
                    <a:pt x="297" y="0"/>
                  </a:lnTo>
                  <a:lnTo>
                    <a:pt x="294" y="3"/>
                  </a:lnTo>
                  <a:lnTo>
                    <a:pt x="289" y="3"/>
                  </a:lnTo>
                  <a:lnTo>
                    <a:pt x="283" y="3"/>
                  </a:lnTo>
                  <a:lnTo>
                    <a:pt x="281" y="3"/>
                  </a:lnTo>
                  <a:lnTo>
                    <a:pt x="275" y="3"/>
                  </a:lnTo>
                  <a:lnTo>
                    <a:pt x="273" y="5"/>
                  </a:lnTo>
                  <a:lnTo>
                    <a:pt x="267" y="5"/>
                  </a:lnTo>
                  <a:lnTo>
                    <a:pt x="264" y="8"/>
                  </a:lnTo>
                  <a:lnTo>
                    <a:pt x="259" y="8"/>
                  </a:lnTo>
                  <a:lnTo>
                    <a:pt x="256" y="10"/>
                  </a:lnTo>
                  <a:lnTo>
                    <a:pt x="256" y="13"/>
                  </a:lnTo>
                  <a:lnTo>
                    <a:pt x="256" y="10"/>
                  </a:lnTo>
                  <a:lnTo>
                    <a:pt x="256" y="8"/>
                  </a:lnTo>
                  <a:lnTo>
                    <a:pt x="256" y="5"/>
                  </a:lnTo>
                  <a:lnTo>
                    <a:pt x="253" y="5"/>
                  </a:lnTo>
                  <a:lnTo>
                    <a:pt x="251" y="5"/>
                  </a:lnTo>
                  <a:lnTo>
                    <a:pt x="248" y="5"/>
                  </a:lnTo>
                  <a:lnTo>
                    <a:pt x="245" y="5"/>
                  </a:lnTo>
                  <a:lnTo>
                    <a:pt x="243" y="5"/>
                  </a:lnTo>
                  <a:lnTo>
                    <a:pt x="240" y="5"/>
                  </a:lnTo>
                  <a:lnTo>
                    <a:pt x="237" y="5"/>
                  </a:lnTo>
                  <a:lnTo>
                    <a:pt x="234" y="5"/>
                  </a:lnTo>
                  <a:lnTo>
                    <a:pt x="232" y="5"/>
                  </a:lnTo>
                  <a:lnTo>
                    <a:pt x="229" y="5"/>
                  </a:lnTo>
                  <a:lnTo>
                    <a:pt x="226" y="5"/>
                  </a:lnTo>
                  <a:lnTo>
                    <a:pt x="223" y="5"/>
                  </a:lnTo>
                  <a:lnTo>
                    <a:pt x="221" y="8"/>
                  </a:lnTo>
                  <a:lnTo>
                    <a:pt x="218" y="8"/>
                  </a:lnTo>
                  <a:lnTo>
                    <a:pt x="215" y="8"/>
                  </a:lnTo>
                  <a:lnTo>
                    <a:pt x="213" y="10"/>
                  </a:lnTo>
                  <a:lnTo>
                    <a:pt x="210" y="10"/>
                  </a:lnTo>
                  <a:lnTo>
                    <a:pt x="207" y="10"/>
                  </a:lnTo>
                  <a:lnTo>
                    <a:pt x="204" y="13"/>
                  </a:lnTo>
                  <a:lnTo>
                    <a:pt x="202" y="13"/>
                  </a:lnTo>
                  <a:lnTo>
                    <a:pt x="199" y="16"/>
                  </a:lnTo>
                  <a:lnTo>
                    <a:pt x="196" y="16"/>
                  </a:lnTo>
                  <a:lnTo>
                    <a:pt x="194" y="16"/>
                  </a:lnTo>
                  <a:lnTo>
                    <a:pt x="191" y="16"/>
                  </a:lnTo>
                  <a:lnTo>
                    <a:pt x="188" y="18"/>
                  </a:lnTo>
                  <a:lnTo>
                    <a:pt x="185" y="18"/>
                  </a:lnTo>
                  <a:lnTo>
                    <a:pt x="183" y="21"/>
                  </a:lnTo>
                  <a:lnTo>
                    <a:pt x="180" y="21"/>
                  </a:lnTo>
                  <a:lnTo>
                    <a:pt x="177" y="23"/>
                  </a:lnTo>
                  <a:lnTo>
                    <a:pt x="174" y="26"/>
                  </a:lnTo>
                  <a:lnTo>
                    <a:pt x="172" y="26"/>
                  </a:lnTo>
                  <a:lnTo>
                    <a:pt x="174" y="26"/>
                  </a:ln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" name="Freeform 36"/>
            <p:cNvSpPr>
              <a:spLocks/>
            </p:cNvSpPr>
            <p:nvPr/>
          </p:nvSpPr>
          <p:spPr bwMode="auto">
            <a:xfrm>
              <a:off x="5504" y="3201"/>
              <a:ext cx="15" cy="1"/>
            </a:xfrm>
            <a:custGeom>
              <a:avLst/>
              <a:gdLst>
                <a:gd name="T0" fmla="*/ 0 w 15"/>
                <a:gd name="T1" fmla="*/ 0 h 1"/>
                <a:gd name="T2" fmla="*/ 2 w 15"/>
                <a:gd name="T3" fmla="*/ 0 h 1"/>
                <a:gd name="T4" fmla="*/ 5 w 15"/>
                <a:gd name="T5" fmla="*/ 0 h 1"/>
                <a:gd name="T6" fmla="*/ 7 w 15"/>
                <a:gd name="T7" fmla="*/ 0 h 1"/>
                <a:gd name="T8" fmla="*/ 9 w 15"/>
                <a:gd name="T9" fmla="*/ 0 h 1"/>
                <a:gd name="T10" fmla="*/ 12 w 15"/>
                <a:gd name="T11" fmla="*/ 0 h 1"/>
                <a:gd name="T12" fmla="*/ 14 w 15"/>
                <a:gd name="T13" fmla="*/ 0 h 1"/>
                <a:gd name="T14" fmla="*/ 0 w 15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"/>
                <a:gd name="T26" fmla="*/ 15 w 15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" name="Freeform 37"/>
            <p:cNvSpPr>
              <a:spLocks/>
            </p:cNvSpPr>
            <p:nvPr/>
          </p:nvSpPr>
          <p:spPr bwMode="auto">
            <a:xfrm>
              <a:off x="5422" y="3197"/>
              <a:ext cx="28" cy="5"/>
            </a:xfrm>
            <a:custGeom>
              <a:avLst/>
              <a:gdLst>
                <a:gd name="T0" fmla="*/ 27 w 28"/>
                <a:gd name="T1" fmla="*/ 4 h 5"/>
                <a:gd name="T2" fmla="*/ 25 w 28"/>
                <a:gd name="T3" fmla="*/ 4 h 5"/>
                <a:gd name="T4" fmla="*/ 22 w 28"/>
                <a:gd name="T5" fmla="*/ 2 h 5"/>
                <a:gd name="T6" fmla="*/ 20 w 28"/>
                <a:gd name="T7" fmla="*/ 2 h 5"/>
                <a:gd name="T8" fmla="*/ 17 w 28"/>
                <a:gd name="T9" fmla="*/ 0 h 5"/>
                <a:gd name="T10" fmla="*/ 15 w 28"/>
                <a:gd name="T11" fmla="*/ 0 h 5"/>
                <a:gd name="T12" fmla="*/ 12 w 28"/>
                <a:gd name="T13" fmla="*/ 0 h 5"/>
                <a:gd name="T14" fmla="*/ 10 w 28"/>
                <a:gd name="T15" fmla="*/ 0 h 5"/>
                <a:gd name="T16" fmla="*/ 7 w 28"/>
                <a:gd name="T17" fmla="*/ 0 h 5"/>
                <a:gd name="T18" fmla="*/ 5 w 28"/>
                <a:gd name="T19" fmla="*/ 0 h 5"/>
                <a:gd name="T20" fmla="*/ 2 w 28"/>
                <a:gd name="T21" fmla="*/ 0 h 5"/>
                <a:gd name="T22" fmla="*/ 0 w 28"/>
                <a:gd name="T23" fmla="*/ 0 h 5"/>
                <a:gd name="T24" fmla="*/ 0 w 28"/>
                <a:gd name="T25" fmla="*/ 2 h 5"/>
                <a:gd name="T26" fmla="*/ 2 w 28"/>
                <a:gd name="T27" fmla="*/ 2 h 5"/>
                <a:gd name="T28" fmla="*/ 5 w 28"/>
                <a:gd name="T29" fmla="*/ 2 h 5"/>
                <a:gd name="T30" fmla="*/ 7 w 28"/>
                <a:gd name="T31" fmla="*/ 2 h 5"/>
                <a:gd name="T32" fmla="*/ 10 w 28"/>
                <a:gd name="T33" fmla="*/ 2 h 5"/>
                <a:gd name="T34" fmla="*/ 12 w 28"/>
                <a:gd name="T35" fmla="*/ 2 h 5"/>
                <a:gd name="T36" fmla="*/ 15 w 28"/>
                <a:gd name="T37" fmla="*/ 2 h 5"/>
                <a:gd name="T38" fmla="*/ 27 w 28"/>
                <a:gd name="T39" fmla="*/ 4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"/>
                <a:gd name="T61" fmla="*/ 0 h 5"/>
                <a:gd name="T62" fmla="*/ 28 w 28"/>
                <a:gd name="T63" fmla="*/ 5 h 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" h="5">
                  <a:moveTo>
                    <a:pt x="27" y="4"/>
                  </a:moveTo>
                  <a:lnTo>
                    <a:pt x="25" y="4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27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" name="Freeform 38"/>
            <p:cNvSpPr>
              <a:spLocks/>
            </p:cNvSpPr>
            <p:nvPr/>
          </p:nvSpPr>
          <p:spPr bwMode="auto">
            <a:xfrm>
              <a:off x="5926" y="3050"/>
              <a:ext cx="15" cy="34"/>
            </a:xfrm>
            <a:custGeom>
              <a:avLst/>
              <a:gdLst>
                <a:gd name="T0" fmla="*/ 14 w 15"/>
                <a:gd name="T1" fmla="*/ 2 h 34"/>
                <a:gd name="T2" fmla="*/ 12 w 15"/>
                <a:gd name="T3" fmla="*/ 2 h 34"/>
                <a:gd name="T4" fmla="*/ 12 w 15"/>
                <a:gd name="T5" fmla="*/ 5 h 34"/>
                <a:gd name="T6" fmla="*/ 9 w 15"/>
                <a:gd name="T7" fmla="*/ 5 h 34"/>
                <a:gd name="T8" fmla="*/ 9 w 15"/>
                <a:gd name="T9" fmla="*/ 7 h 34"/>
                <a:gd name="T10" fmla="*/ 7 w 15"/>
                <a:gd name="T11" fmla="*/ 7 h 34"/>
                <a:gd name="T12" fmla="*/ 7 w 15"/>
                <a:gd name="T13" fmla="*/ 14 h 34"/>
                <a:gd name="T14" fmla="*/ 7 w 15"/>
                <a:gd name="T15" fmla="*/ 19 h 34"/>
                <a:gd name="T16" fmla="*/ 7 w 15"/>
                <a:gd name="T17" fmla="*/ 24 h 34"/>
                <a:gd name="T18" fmla="*/ 7 w 15"/>
                <a:gd name="T19" fmla="*/ 33 h 34"/>
                <a:gd name="T20" fmla="*/ 5 w 15"/>
                <a:gd name="T21" fmla="*/ 33 h 34"/>
                <a:gd name="T22" fmla="*/ 5 w 15"/>
                <a:gd name="T23" fmla="*/ 31 h 34"/>
                <a:gd name="T24" fmla="*/ 5 w 15"/>
                <a:gd name="T25" fmla="*/ 28 h 34"/>
                <a:gd name="T26" fmla="*/ 5 w 15"/>
                <a:gd name="T27" fmla="*/ 24 h 34"/>
                <a:gd name="T28" fmla="*/ 5 w 15"/>
                <a:gd name="T29" fmla="*/ 19 h 34"/>
                <a:gd name="T30" fmla="*/ 5 w 15"/>
                <a:gd name="T31" fmla="*/ 17 h 34"/>
                <a:gd name="T32" fmla="*/ 5 w 15"/>
                <a:gd name="T33" fmla="*/ 12 h 34"/>
                <a:gd name="T34" fmla="*/ 2 w 15"/>
                <a:gd name="T35" fmla="*/ 12 h 34"/>
                <a:gd name="T36" fmla="*/ 0 w 15"/>
                <a:gd name="T37" fmla="*/ 9 h 34"/>
                <a:gd name="T38" fmla="*/ 2 w 15"/>
                <a:gd name="T39" fmla="*/ 7 h 34"/>
                <a:gd name="T40" fmla="*/ 5 w 15"/>
                <a:gd name="T41" fmla="*/ 7 h 34"/>
                <a:gd name="T42" fmla="*/ 7 w 15"/>
                <a:gd name="T43" fmla="*/ 5 h 34"/>
                <a:gd name="T44" fmla="*/ 9 w 15"/>
                <a:gd name="T45" fmla="*/ 5 h 34"/>
                <a:gd name="T46" fmla="*/ 12 w 15"/>
                <a:gd name="T47" fmla="*/ 2 h 34"/>
                <a:gd name="T48" fmla="*/ 14 w 15"/>
                <a:gd name="T49" fmla="*/ 0 h 34"/>
                <a:gd name="T50" fmla="*/ 14 w 15"/>
                <a:gd name="T51" fmla="*/ 2 h 3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"/>
                <a:gd name="T79" fmla="*/ 0 h 34"/>
                <a:gd name="T80" fmla="*/ 15 w 15"/>
                <a:gd name="T81" fmla="*/ 34 h 3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" h="34">
                  <a:moveTo>
                    <a:pt x="14" y="2"/>
                  </a:moveTo>
                  <a:lnTo>
                    <a:pt x="12" y="2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4"/>
                  </a:lnTo>
                  <a:lnTo>
                    <a:pt x="7" y="33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5" y="28"/>
                  </a:lnTo>
                  <a:lnTo>
                    <a:pt x="5" y="24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5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4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" name="Freeform 39"/>
            <p:cNvSpPr>
              <a:spLocks/>
            </p:cNvSpPr>
            <p:nvPr/>
          </p:nvSpPr>
          <p:spPr bwMode="auto">
            <a:xfrm>
              <a:off x="5926" y="3050"/>
              <a:ext cx="18" cy="37"/>
            </a:xfrm>
            <a:custGeom>
              <a:avLst/>
              <a:gdLst>
                <a:gd name="T0" fmla="*/ 14 w 18"/>
                <a:gd name="T1" fmla="*/ 0 h 37"/>
                <a:gd name="T2" fmla="*/ 14 w 18"/>
                <a:gd name="T3" fmla="*/ 3 h 37"/>
                <a:gd name="T4" fmla="*/ 11 w 18"/>
                <a:gd name="T5" fmla="*/ 5 h 37"/>
                <a:gd name="T6" fmla="*/ 9 w 18"/>
                <a:gd name="T7" fmla="*/ 8 h 37"/>
                <a:gd name="T8" fmla="*/ 9 w 18"/>
                <a:gd name="T9" fmla="*/ 13 h 37"/>
                <a:gd name="T10" fmla="*/ 9 w 18"/>
                <a:gd name="T11" fmla="*/ 18 h 37"/>
                <a:gd name="T12" fmla="*/ 9 w 18"/>
                <a:gd name="T13" fmla="*/ 26 h 37"/>
                <a:gd name="T14" fmla="*/ 6 w 18"/>
                <a:gd name="T15" fmla="*/ 36 h 37"/>
                <a:gd name="T16" fmla="*/ 6 w 18"/>
                <a:gd name="T17" fmla="*/ 33 h 37"/>
                <a:gd name="T18" fmla="*/ 6 w 18"/>
                <a:gd name="T19" fmla="*/ 31 h 37"/>
                <a:gd name="T20" fmla="*/ 6 w 18"/>
                <a:gd name="T21" fmla="*/ 26 h 37"/>
                <a:gd name="T22" fmla="*/ 6 w 18"/>
                <a:gd name="T23" fmla="*/ 21 h 37"/>
                <a:gd name="T24" fmla="*/ 6 w 18"/>
                <a:gd name="T25" fmla="*/ 15 h 37"/>
                <a:gd name="T26" fmla="*/ 6 w 18"/>
                <a:gd name="T27" fmla="*/ 13 h 37"/>
                <a:gd name="T28" fmla="*/ 3 w 18"/>
                <a:gd name="T29" fmla="*/ 10 h 37"/>
                <a:gd name="T30" fmla="*/ 0 w 18"/>
                <a:gd name="T31" fmla="*/ 10 h 37"/>
                <a:gd name="T32" fmla="*/ 3 w 18"/>
                <a:gd name="T33" fmla="*/ 8 h 37"/>
                <a:gd name="T34" fmla="*/ 6 w 18"/>
                <a:gd name="T35" fmla="*/ 5 h 37"/>
                <a:gd name="T36" fmla="*/ 9 w 18"/>
                <a:gd name="T37" fmla="*/ 5 h 37"/>
                <a:gd name="T38" fmla="*/ 11 w 18"/>
                <a:gd name="T39" fmla="*/ 3 h 37"/>
                <a:gd name="T40" fmla="*/ 14 w 18"/>
                <a:gd name="T41" fmla="*/ 0 h 37"/>
                <a:gd name="T42" fmla="*/ 17 w 18"/>
                <a:gd name="T43" fmla="*/ 0 h 37"/>
                <a:gd name="T44" fmla="*/ 14 w 18"/>
                <a:gd name="T45" fmla="*/ 0 h 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"/>
                <a:gd name="T70" fmla="*/ 0 h 37"/>
                <a:gd name="T71" fmla="*/ 18 w 18"/>
                <a:gd name="T72" fmla="*/ 37 h 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" h="37">
                  <a:moveTo>
                    <a:pt x="14" y="0"/>
                  </a:moveTo>
                  <a:lnTo>
                    <a:pt x="14" y="3"/>
                  </a:lnTo>
                  <a:lnTo>
                    <a:pt x="11" y="5"/>
                  </a:lnTo>
                  <a:lnTo>
                    <a:pt x="9" y="8"/>
                  </a:lnTo>
                  <a:lnTo>
                    <a:pt x="9" y="13"/>
                  </a:lnTo>
                  <a:lnTo>
                    <a:pt x="9" y="18"/>
                  </a:lnTo>
                  <a:lnTo>
                    <a:pt x="9" y="26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6" y="31"/>
                  </a:lnTo>
                  <a:lnTo>
                    <a:pt x="6" y="26"/>
                  </a:lnTo>
                  <a:lnTo>
                    <a:pt x="6" y="21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8"/>
                  </a:lnTo>
                  <a:lnTo>
                    <a:pt x="6" y="5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5397" y="3183"/>
              <a:ext cx="34" cy="1"/>
            </a:xfrm>
            <a:custGeom>
              <a:avLst/>
              <a:gdLst>
                <a:gd name="T0" fmla="*/ 30 w 34"/>
                <a:gd name="T1" fmla="*/ 0 h 1"/>
                <a:gd name="T2" fmla="*/ 30 w 34"/>
                <a:gd name="T3" fmla="*/ 0 h 1"/>
                <a:gd name="T4" fmla="*/ 28 w 34"/>
                <a:gd name="T5" fmla="*/ 0 h 1"/>
                <a:gd name="T6" fmla="*/ 25 w 34"/>
                <a:gd name="T7" fmla="*/ 0 h 1"/>
                <a:gd name="T8" fmla="*/ 23 w 34"/>
                <a:gd name="T9" fmla="*/ 0 h 1"/>
                <a:gd name="T10" fmla="*/ 20 w 34"/>
                <a:gd name="T11" fmla="*/ 0 h 1"/>
                <a:gd name="T12" fmla="*/ 18 w 34"/>
                <a:gd name="T13" fmla="*/ 0 h 1"/>
                <a:gd name="T14" fmla="*/ 15 w 34"/>
                <a:gd name="T15" fmla="*/ 0 h 1"/>
                <a:gd name="T16" fmla="*/ 13 w 34"/>
                <a:gd name="T17" fmla="*/ 0 h 1"/>
                <a:gd name="T18" fmla="*/ 10 w 34"/>
                <a:gd name="T19" fmla="*/ 0 h 1"/>
                <a:gd name="T20" fmla="*/ 8 w 34"/>
                <a:gd name="T21" fmla="*/ 0 h 1"/>
                <a:gd name="T22" fmla="*/ 5 w 34"/>
                <a:gd name="T23" fmla="*/ 0 h 1"/>
                <a:gd name="T24" fmla="*/ 3 w 34"/>
                <a:gd name="T25" fmla="*/ 0 h 1"/>
                <a:gd name="T26" fmla="*/ 3 w 34"/>
                <a:gd name="T27" fmla="*/ 0 h 1"/>
                <a:gd name="T28" fmla="*/ 0 w 34"/>
                <a:gd name="T29" fmla="*/ 0 h 1"/>
                <a:gd name="T30" fmla="*/ 3 w 34"/>
                <a:gd name="T31" fmla="*/ 0 h 1"/>
                <a:gd name="T32" fmla="*/ 5 w 34"/>
                <a:gd name="T33" fmla="*/ 0 h 1"/>
                <a:gd name="T34" fmla="*/ 8 w 34"/>
                <a:gd name="T35" fmla="*/ 0 h 1"/>
                <a:gd name="T36" fmla="*/ 10 w 34"/>
                <a:gd name="T37" fmla="*/ 0 h 1"/>
                <a:gd name="T38" fmla="*/ 13 w 34"/>
                <a:gd name="T39" fmla="*/ 0 h 1"/>
                <a:gd name="T40" fmla="*/ 15 w 34"/>
                <a:gd name="T41" fmla="*/ 0 h 1"/>
                <a:gd name="T42" fmla="*/ 18 w 34"/>
                <a:gd name="T43" fmla="*/ 0 h 1"/>
                <a:gd name="T44" fmla="*/ 20 w 34"/>
                <a:gd name="T45" fmla="*/ 0 h 1"/>
                <a:gd name="T46" fmla="*/ 23 w 34"/>
                <a:gd name="T47" fmla="*/ 0 h 1"/>
                <a:gd name="T48" fmla="*/ 25 w 34"/>
                <a:gd name="T49" fmla="*/ 0 h 1"/>
                <a:gd name="T50" fmla="*/ 28 w 34"/>
                <a:gd name="T51" fmla="*/ 0 h 1"/>
                <a:gd name="T52" fmla="*/ 30 w 34"/>
                <a:gd name="T53" fmla="*/ 0 h 1"/>
                <a:gd name="T54" fmla="*/ 33 w 34"/>
                <a:gd name="T55" fmla="*/ 0 h 1"/>
                <a:gd name="T56" fmla="*/ 33 w 34"/>
                <a:gd name="T57" fmla="*/ 0 h 1"/>
                <a:gd name="T58" fmla="*/ 30 w 34"/>
                <a:gd name="T59" fmla="*/ 0 h 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4"/>
                <a:gd name="T91" fmla="*/ 0 h 1"/>
                <a:gd name="T92" fmla="*/ 34 w 34"/>
                <a:gd name="T93" fmla="*/ 1 h 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4" h="1">
                  <a:moveTo>
                    <a:pt x="30" y="0"/>
                  </a:moveTo>
                  <a:lnTo>
                    <a:pt x="30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5397" y="3183"/>
              <a:ext cx="38" cy="5"/>
            </a:xfrm>
            <a:custGeom>
              <a:avLst/>
              <a:gdLst>
                <a:gd name="T0" fmla="*/ 34 w 38"/>
                <a:gd name="T1" fmla="*/ 0 h 5"/>
                <a:gd name="T2" fmla="*/ 34 w 38"/>
                <a:gd name="T3" fmla="*/ 0 h 5"/>
                <a:gd name="T4" fmla="*/ 31 w 38"/>
                <a:gd name="T5" fmla="*/ 0 h 5"/>
                <a:gd name="T6" fmla="*/ 28 w 38"/>
                <a:gd name="T7" fmla="*/ 0 h 5"/>
                <a:gd name="T8" fmla="*/ 26 w 38"/>
                <a:gd name="T9" fmla="*/ 0 h 5"/>
                <a:gd name="T10" fmla="*/ 23 w 38"/>
                <a:gd name="T11" fmla="*/ 0 h 5"/>
                <a:gd name="T12" fmla="*/ 20 w 38"/>
                <a:gd name="T13" fmla="*/ 0 h 5"/>
                <a:gd name="T14" fmla="*/ 17 w 38"/>
                <a:gd name="T15" fmla="*/ 0 h 5"/>
                <a:gd name="T16" fmla="*/ 14 w 38"/>
                <a:gd name="T17" fmla="*/ 0 h 5"/>
                <a:gd name="T18" fmla="*/ 11 w 38"/>
                <a:gd name="T19" fmla="*/ 0 h 5"/>
                <a:gd name="T20" fmla="*/ 9 w 38"/>
                <a:gd name="T21" fmla="*/ 0 h 5"/>
                <a:gd name="T22" fmla="*/ 6 w 38"/>
                <a:gd name="T23" fmla="*/ 0 h 5"/>
                <a:gd name="T24" fmla="*/ 3 w 38"/>
                <a:gd name="T25" fmla="*/ 0 h 5"/>
                <a:gd name="T26" fmla="*/ 0 w 38"/>
                <a:gd name="T27" fmla="*/ 0 h 5"/>
                <a:gd name="T28" fmla="*/ 0 w 38"/>
                <a:gd name="T29" fmla="*/ 4 h 5"/>
                <a:gd name="T30" fmla="*/ 3 w 38"/>
                <a:gd name="T31" fmla="*/ 4 h 5"/>
                <a:gd name="T32" fmla="*/ 6 w 38"/>
                <a:gd name="T33" fmla="*/ 4 h 5"/>
                <a:gd name="T34" fmla="*/ 9 w 38"/>
                <a:gd name="T35" fmla="*/ 4 h 5"/>
                <a:gd name="T36" fmla="*/ 11 w 38"/>
                <a:gd name="T37" fmla="*/ 4 h 5"/>
                <a:gd name="T38" fmla="*/ 14 w 38"/>
                <a:gd name="T39" fmla="*/ 4 h 5"/>
                <a:gd name="T40" fmla="*/ 20 w 38"/>
                <a:gd name="T41" fmla="*/ 4 h 5"/>
                <a:gd name="T42" fmla="*/ 23 w 38"/>
                <a:gd name="T43" fmla="*/ 4 h 5"/>
                <a:gd name="T44" fmla="*/ 26 w 38"/>
                <a:gd name="T45" fmla="*/ 4 h 5"/>
                <a:gd name="T46" fmla="*/ 28 w 38"/>
                <a:gd name="T47" fmla="*/ 4 h 5"/>
                <a:gd name="T48" fmla="*/ 31 w 38"/>
                <a:gd name="T49" fmla="*/ 4 h 5"/>
                <a:gd name="T50" fmla="*/ 34 w 38"/>
                <a:gd name="T51" fmla="*/ 4 h 5"/>
                <a:gd name="T52" fmla="*/ 37 w 38"/>
                <a:gd name="T53" fmla="*/ 0 h 5"/>
                <a:gd name="T54" fmla="*/ 34 w 38"/>
                <a:gd name="T55" fmla="*/ 0 h 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8"/>
                <a:gd name="T85" fmla="*/ 0 h 5"/>
                <a:gd name="T86" fmla="*/ 38 w 38"/>
                <a:gd name="T87" fmla="*/ 5 h 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8" h="5">
                  <a:moveTo>
                    <a:pt x="34" y="0"/>
                  </a:moveTo>
                  <a:lnTo>
                    <a:pt x="34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3" y="4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1" y="4"/>
                  </a:lnTo>
                  <a:lnTo>
                    <a:pt x="34" y="4"/>
                  </a:lnTo>
                  <a:lnTo>
                    <a:pt x="37" y="0"/>
                  </a:lnTo>
                  <a:lnTo>
                    <a:pt x="3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" name="Freeform 42"/>
            <p:cNvSpPr>
              <a:spLocks/>
            </p:cNvSpPr>
            <p:nvPr/>
          </p:nvSpPr>
          <p:spPr bwMode="auto">
            <a:xfrm>
              <a:off x="5397" y="3187"/>
              <a:ext cx="38" cy="15"/>
            </a:xfrm>
            <a:custGeom>
              <a:avLst/>
              <a:gdLst>
                <a:gd name="T0" fmla="*/ 0 w 38"/>
                <a:gd name="T1" fmla="*/ 0 h 15"/>
                <a:gd name="T2" fmla="*/ 0 w 38"/>
                <a:gd name="T3" fmla="*/ 0 h 15"/>
                <a:gd name="T4" fmla="*/ 3 w 38"/>
                <a:gd name="T5" fmla="*/ 3 h 15"/>
                <a:gd name="T6" fmla="*/ 6 w 38"/>
                <a:gd name="T7" fmla="*/ 6 h 15"/>
                <a:gd name="T8" fmla="*/ 6 w 38"/>
                <a:gd name="T9" fmla="*/ 8 h 15"/>
                <a:gd name="T10" fmla="*/ 9 w 38"/>
                <a:gd name="T11" fmla="*/ 8 h 15"/>
                <a:gd name="T12" fmla="*/ 9 w 38"/>
                <a:gd name="T13" fmla="*/ 11 h 15"/>
                <a:gd name="T14" fmla="*/ 11 w 38"/>
                <a:gd name="T15" fmla="*/ 11 h 15"/>
                <a:gd name="T16" fmla="*/ 17 w 38"/>
                <a:gd name="T17" fmla="*/ 11 h 15"/>
                <a:gd name="T18" fmla="*/ 20 w 38"/>
                <a:gd name="T19" fmla="*/ 14 h 15"/>
                <a:gd name="T20" fmla="*/ 23 w 38"/>
                <a:gd name="T21" fmla="*/ 14 h 15"/>
                <a:gd name="T22" fmla="*/ 28 w 38"/>
                <a:gd name="T23" fmla="*/ 14 h 15"/>
                <a:gd name="T24" fmla="*/ 31 w 38"/>
                <a:gd name="T25" fmla="*/ 14 h 15"/>
                <a:gd name="T26" fmla="*/ 34 w 38"/>
                <a:gd name="T27" fmla="*/ 11 h 15"/>
                <a:gd name="T28" fmla="*/ 37 w 38"/>
                <a:gd name="T29" fmla="*/ 11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15"/>
                <a:gd name="T47" fmla="*/ 38 w 38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15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6" y="6"/>
                  </a:lnTo>
                  <a:lnTo>
                    <a:pt x="6" y="8"/>
                  </a:lnTo>
                  <a:lnTo>
                    <a:pt x="9" y="8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7" y="11"/>
                  </a:lnTo>
                  <a:lnTo>
                    <a:pt x="20" y="14"/>
                  </a:lnTo>
                  <a:lnTo>
                    <a:pt x="23" y="14"/>
                  </a:lnTo>
                  <a:lnTo>
                    <a:pt x="28" y="14"/>
                  </a:lnTo>
                  <a:lnTo>
                    <a:pt x="31" y="14"/>
                  </a:lnTo>
                  <a:lnTo>
                    <a:pt x="34" y="11"/>
                  </a:lnTo>
                  <a:lnTo>
                    <a:pt x="37" y="1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" name="Freeform 43"/>
            <p:cNvSpPr>
              <a:spLocks/>
            </p:cNvSpPr>
            <p:nvPr/>
          </p:nvSpPr>
          <p:spPr bwMode="auto">
            <a:xfrm>
              <a:off x="5874" y="3028"/>
              <a:ext cx="45" cy="90"/>
            </a:xfrm>
            <a:custGeom>
              <a:avLst/>
              <a:gdLst>
                <a:gd name="T0" fmla="*/ 13 w 45"/>
                <a:gd name="T1" fmla="*/ 5 h 90"/>
                <a:gd name="T2" fmla="*/ 13 w 45"/>
                <a:gd name="T3" fmla="*/ 10 h 90"/>
                <a:gd name="T4" fmla="*/ 10 w 45"/>
                <a:gd name="T5" fmla="*/ 15 h 90"/>
                <a:gd name="T6" fmla="*/ 5 w 45"/>
                <a:gd name="T7" fmla="*/ 18 h 90"/>
                <a:gd name="T8" fmla="*/ 0 w 45"/>
                <a:gd name="T9" fmla="*/ 20 h 90"/>
                <a:gd name="T10" fmla="*/ 0 w 45"/>
                <a:gd name="T11" fmla="*/ 25 h 90"/>
                <a:gd name="T12" fmla="*/ 3 w 45"/>
                <a:gd name="T13" fmla="*/ 28 h 90"/>
                <a:gd name="T14" fmla="*/ 8 w 45"/>
                <a:gd name="T15" fmla="*/ 28 h 90"/>
                <a:gd name="T16" fmla="*/ 13 w 45"/>
                <a:gd name="T17" fmla="*/ 28 h 90"/>
                <a:gd name="T18" fmla="*/ 18 w 45"/>
                <a:gd name="T19" fmla="*/ 41 h 90"/>
                <a:gd name="T20" fmla="*/ 21 w 45"/>
                <a:gd name="T21" fmla="*/ 51 h 90"/>
                <a:gd name="T22" fmla="*/ 21 w 45"/>
                <a:gd name="T23" fmla="*/ 61 h 90"/>
                <a:gd name="T24" fmla="*/ 21 w 45"/>
                <a:gd name="T25" fmla="*/ 74 h 90"/>
                <a:gd name="T26" fmla="*/ 16 w 45"/>
                <a:gd name="T27" fmla="*/ 74 h 90"/>
                <a:gd name="T28" fmla="*/ 13 w 45"/>
                <a:gd name="T29" fmla="*/ 71 h 90"/>
                <a:gd name="T30" fmla="*/ 10 w 45"/>
                <a:gd name="T31" fmla="*/ 69 h 90"/>
                <a:gd name="T32" fmla="*/ 5 w 45"/>
                <a:gd name="T33" fmla="*/ 71 h 90"/>
                <a:gd name="T34" fmla="*/ 5 w 45"/>
                <a:gd name="T35" fmla="*/ 76 h 90"/>
                <a:gd name="T36" fmla="*/ 8 w 45"/>
                <a:gd name="T37" fmla="*/ 81 h 90"/>
                <a:gd name="T38" fmla="*/ 13 w 45"/>
                <a:gd name="T39" fmla="*/ 81 h 90"/>
                <a:gd name="T40" fmla="*/ 16 w 45"/>
                <a:gd name="T41" fmla="*/ 84 h 90"/>
                <a:gd name="T42" fmla="*/ 23 w 45"/>
                <a:gd name="T43" fmla="*/ 86 h 90"/>
                <a:gd name="T44" fmla="*/ 28 w 45"/>
                <a:gd name="T45" fmla="*/ 89 h 90"/>
                <a:gd name="T46" fmla="*/ 36 w 45"/>
                <a:gd name="T47" fmla="*/ 89 h 90"/>
                <a:gd name="T48" fmla="*/ 44 w 45"/>
                <a:gd name="T49" fmla="*/ 86 h 90"/>
                <a:gd name="T50" fmla="*/ 41 w 45"/>
                <a:gd name="T51" fmla="*/ 81 h 90"/>
                <a:gd name="T52" fmla="*/ 36 w 45"/>
                <a:gd name="T53" fmla="*/ 79 h 90"/>
                <a:gd name="T54" fmla="*/ 34 w 45"/>
                <a:gd name="T55" fmla="*/ 76 h 90"/>
                <a:gd name="T56" fmla="*/ 28 w 45"/>
                <a:gd name="T57" fmla="*/ 71 h 90"/>
                <a:gd name="T58" fmla="*/ 28 w 45"/>
                <a:gd name="T59" fmla="*/ 58 h 90"/>
                <a:gd name="T60" fmla="*/ 28 w 45"/>
                <a:gd name="T61" fmla="*/ 48 h 90"/>
                <a:gd name="T62" fmla="*/ 28 w 45"/>
                <a:gd name="T63" fmla="*/ 43 h 90"/>
                <a:gd name="T64" fmla="*/ 28 w 45"/>
                <a:gd name="T65" fmla="*/ 36 h 90"/>
                <a:gd name="T66" fmla="*/ 26 w 45"/>
                <a:gd name="T67" fmla="*/ 25 h 90"/>
                <a:gd name="T68" fmla="*/ 23 w 45"/>
                <a:gd name="T69" fmla="*/ 20 h 90"/>
                <a:gd name="T70" fmla="*/ 26 w 45"/>
                <a:gd name="T71" fmla="*/ 13 h 90"/>
                <a:gd name="T72" fmla="*/ 26 w 45"/>
                <a:gd name="T73" fmla="*/ 5 h 90"/>
                <a:gd name="T74" fmla="*/ 21 w 45"/>
                <a:gd name="T75" fmla="*/ 0 h 90"/>
                <a:gd name="T76" fmla="*/ 16 w 45"/>
                <a:gd name="T77" fmla="*/ 0 h 90"/>
                <a:gd name="T78" fmla="*/ 13 w 45"/>
                <a:gd name="T79" fmla="*/ 3 h 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5"/>
                <a:gd name="T121" fmla="*/ 0 h 90"/>
                <a:gd name="T122" fmla="*/ 45 w 45"/>
                <a:gd name="T123" fmla="*/ 90 h 9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5" h="90">
                  <a:moveTo>
                    <a:pt x="13" y="3"/>
                  </a:moveTo>
                  <a:lnTo>
                    <a:pt x="13" y="5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8" y="18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5" y="28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3" y="28"/>
                  </a:lnTo>
                  <a:lnTo>
                    <a:pt x="16" y="36"/>
                  </a:lnTo>
                  <a:lnTo>
                    <a:pt x="18" y="41"/>
                  </a:lnTo>
                  <a:lnTo>
                    <a:pt x="18" y="46"/>
                  </a:lnTo>
                  <a:lnTo>
                    <a:pt x="21" y="51"/>
                  </a:lnTo>
                  <a:lnTo>
                    <a:pt x="21" y="56"/>
                  </a:lnTo>
                  <a:lnTo>
                    <a:pt x="21" y="61"/>
                  </a:lnTo>
                  <a:lnTo>
                    <a:pt x="21" y="69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6" y="74"/>
                  </a:lnTo>
                  <a:lnTo>
                    <a:pt x="16" y="71"/>
                  </a:lnTo>
                  <a:lnTo>
                    <a:pt x="13" y="71"/>
                  </a:lnTo>
                  <a:lnTo>
                    <a:pt x="10" y="71"/>
                  </a:lnTo>
                  <a:lnTo>
                    <a:pt x="10" y="69"/>
                  </a:lnTo>
                  <a:lnTo>
                    <a:pt x="8" y="69"/>
                  </a:lnTo>
                  <a:lnTo>
                    <a:pt x="5" y="71"/>
                  </a:lnTo>
                  <a:lnTo>
                    <a:pt x="5" y="74"/>
                  </a:lnTo>
                  <a:lnTo>
                    <a:pt x="5" y="76"/>
                  </a:lnTo>
                  <a:lnTo>
                    <a:pt x="8" y="79"/>
                  </a:lnTo>
                  <a:lnTo>
                    <a:pt x="8" y="81"/>
                  </a:lnTo>
                  <a:lnTo>
                    <a:pt x="10" y="81"/>
                  </a:lnTo>
                  <a:lnTo>
                    <a:pt x="13" y="81"/>
                  </a:lnTo>
                  <a:lnTo>
                    <a:pt x="13" y="84"/>
                  </a:lnTo>
                  <a:lnTo>
                    <a:pt x="16" y="84"/>
                  </a:lnTo>
                  <a:lnTo>
                    <a:pt x="21" y="86"/>
                  </a:lnTo>
                  <a:lnTo>
                    <a:pt x="23" y="86"/>
                  </a:lnTo>
                  <a:lnTo>
                    <a:pt x="26" y="89"/>
                  </a:lnTo>
                  <a:lnTo>
                    <a:pt x="28" y="89"/>
                  </a:lnTo>
                  <a:lnTo>
                    <a:pt x="34" y="89"/>
                  </a:lnTo>
                  <a:lnTo>
                    <a:pt x="36" y="89"/>
                  </a:lnTo>
                  <a:lnTo>
                    <a:pt x="41" y="89"/>
                  </a:lnTo>
                  <a:lnTo>
                    <a:pt x="44" y="86"/>
                  </a:lnTo>
                  <a:lnTo>
                    <a:pt x="44" y="84"/>
                  </a:lnTo>
                  <a:lnTo>
                    <a:pt x="41" y="81"/>
                  </a:lnTo>
                  <a:lnTo>
                    <a:pt x="39" y="79"/>
                  </a:lnTo>
                  <a:lnTo>
                    <a:pt x="36" y="79"/>
                  </a:lnTo>
                  <a:lnTo>
                    <a:pt x="34" y="79"/>
                  </a:lnTo>
                  <a:lnTo>
                    <a:pt x="34" y="76"/>
                  </a:lnTo>
                  <a:lnTo>
                    <a:pt x="31" y="74"/>
                  </a:lnTo>
                  <a:lnTo>
                    <a:pt x="28" y="71"/>
                  </a:lnTo>
                  <a:lnTo>
                    <a:pt x="28" y="64"/>
                  </a:lnTo>
                  <a:lnTo>
                    <a:pt x="28" y="58"/>
                  </a:lnTo>
                  <a:lnTo>
                    <a:pt x="28" y="53"/>
                  </a:lnTo>
                  <a:lnTo>
                    <a:pt x="28" y="48"/>
                  </a:lnTo>
                  <a:lnTo>
                    <a:pt x="28" y="46"/>
                  </a:lnTo>
                  <a:lnTo>
                    <a:pt x="28" y="43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1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3" y="20"/>
                  </a:lnTo>
                  <a:lnTo>
                    <a:pt x="23" y="18"/>
                  </a:lnTo>
                  <a:lnTo>
                    <a:pt x="26" y="13"/>
                  </a:lnTo>
                  <a:lnTo>
                    <a:pt x="26" y="10"/>
                  </a:lnTo>
                  <a:lnTo>
                    <a:pt x="26" y="5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3" y="3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" name="Freeform 44"/>
            <p:cNvSpPr>
              <a:spLocks/>
            </p:cNvSpPr>
            <p:nvPr/>
          </p:nvSpPr>
          <p:spPr bwMode="auto">
            <a:xfrm>
              <a:off x="5877" y="3032"/>
              <a:ext cx="37" cy="83"/>
            </a:xfrm>
            <a:custGeom>
              <a:avLst/>
              <a:gdLst>
                <a:gd name="T0" fmla="*/ 28 w 37"/>
                <a:gd name="T1" fmla="*/ 77 h 83"/>
                <a:gd name="T2" fmla="*/ 31 w 37"/>
                <a:gd name="T3" fmla="*/ 79 h 83"/>
                <a:gd name="T4" fmla="*/ 36 w 37"/>
                <a:gd name="T5" fmla="*/ 79 h 83"/>
                <a:gd name="T6" fmla="*/ 33 w 37"/>
                <a:gd name="T7" fmla="*/ 82 h 83"/>
                <a:gd name="T8" fmla="*/ 28 w 37"/>
                <a:gd name="T9" fmla="*/ 79 h 83"/>
                <a:gd name="T10" fmla="*/ 23 w 37"/>
                <a:gd name="T11" fmla="*/ 79 h 83"/>
                <a:gd name="T12" fmla="*/ 18 w 37"/>
                <a:gd name="T13" fmla="*/ 77 h 83"/>
                <a:gd name="T14" fmla="*/ 13 w 37"/>
                <a:gd name="T15" fmla="*/ 77 h 83"/>
                <a:gd name="T16" fmla="*/ 10 w 37"/>
                <a:gd name="T17" fmla="*/ 74 h 83"/>
                <a:gd name="T18" fmla="*/ 8 w 37"/>
                <a:gd name="T19" fmla="*/ 72 h 83"/>
                <a:gd name="T20" fmla="*/ 8 w 37"/>
                <a:gd name="T21" fmla="*/ 69 h 83"/>
                <a:gd name="T22" fmla="*/ 13 w 37"/>
                <a:gd name="T23" fmla="*/ 72 h 83"/>
                <a:gd name="T24" fmla="*/ 18 w 37"/>
                <a:gd name="T25" fmla="*/ 74 h 83"/>
                <a:gd name="T26" fmla="*/ 23 w 37"/>
                <a:gd name="T27" fmla="*/ 77 h 83"/>
                <a:gd name="T28" fmla="*/ 23 w 37"/>
                <a:gd name="T29" fmla="*/ 72 h 83"/>
                <a:gd name="T30" fmla="*/ 23 w 37"/>
                <a:gd name="T31" fmla="*/ 62 h 83"/>
                <a:gd name="T32" fmla="*/ 23 w 37"/>
                <a:gd name="T33" fmla="*/ 54 h 83"/>
                <a:gd name="T34" fmla="*/ 21 w 37"/>
                <a:gd name="T35" fmla="*/ 46 h 83"/>
                <a:gd name="T36" fmla="*/ 18 w 37"/>
                <a:gd name="T37" fmla="*/ 38 h 83"/>
                <a:gd name="T38" fmla="*/ 18 w 37"/>
                <a:gd name="T39" fmla="*/ 28 h 83"/>
                <a:gd name="T40" fmla="*/ 18 w 37"/>
                <a:gd name="T41" fmla="*/ 23 h 83"/>
                <a:gd name="T42" fmla="*/ 15 w 37"/>
                <a:gd name="T43" fmla="*/ 18 h 83"/>
                <a:gd name="T44" fmla="*/ 8 w 37"/>
                <a:gd name="T45" fmla="*/ 18 h 83"/>
                <a:gd name="T46" fmla="*/ 3 w 37"/>
                <a:gd name="T47" fmla="*/ 18 h 83"/>
                <a:gd name="T48" fmla="*/ 0 w 37"/>
                <a:gd name="T49" fmla="*/ 21 h 83"/>
                <a:gd name="T50" fmla="*/ 3 w 37"/>
                <a:gd name="T51" fmla="*/ 15 h 83"/>
                <a:gd name="T52" fmla="*/ 8 w 37"/>
                <a:gd name="T53" fmla="*/ 15 h 83"/>
                <a:gd name="T54" fmla="*/ 13 w 37"/>
                <a:gd name="T55" fmla="*/ 15 h 83"/>
                <a:gd name="T56" fmla="*/ 15 w 37"/>
                <a:gd name="T57" fmla="*/ 10 h 83"/>
                <a:gd name="T58" fmla="*/ 18 w 37"/>
                <a:gd name="T59" fmla="*/ 5 h 83"/>
                <a:gd name="T60" fmla="*/ 15 w 37"/>
                <a:gd name="T61" fmla="*/ 0 h 83"/>
                <a:gd name="T62" fmla="*/ 21 w 37"/>
                <a:gd name="T63" fmla="*/ 0 h 83"/>
                <a:gd name="T64" fmla="*/ 21 w 37"/>
                <a:gd name="T65" fmla="*/ 8 h 83"/>
                <a:gd name="T66" fmla="*/ 18 w 37"/>
                <a:gd name="T67" fmla="*/ 13 h 83"/>
                <a:gd name="T68" fmla="*/ 21 w 37"/>
                <a:gd name="T69" fmla="*/ 23 h 83"/>
                <a:gd name="T70" fmla="*/ 23 w 37"/>
                <a:gd name="T71" fmla="*/ 31 h 83"/>
                <a:gd name="T72" fmla="*/ 21 w 37"/>
                <a:gd name="T73" fmla="*/ 38 h 83"/>
                <a:gd name="T74" fmla="*/ 23 w 37"/>
                <a:gd name="T75" fmla="*/ 46 h 83"/>
                <a:gd name="T76" fmla="*/ 23 w 37"/>
                <a:gd name="T77" fmla="*/ 54 h 83"/>
                <a:gd name="T78" fmla="*/ 23 w 37"/>
                <a:gd name="T79" fmla="*/ 64 h 83"/>
                <a:gd name="T80" fmla="*/ 26 w 37"/>
                <a:gd name="T81" fmla="*/ 72 h 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7"/>
                <a:gd name="T124" fmla="*/ 0 h 83"/>
                <a:gd name="T125" fmla="*/ 37 w 37"/>
                <a:gd name="T126" fmla="*/ 83 h 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7" h="83">
                  <a:moveTo>
                    <a:pt x="28" y="77"/>
                  </a:moveTo>
                  <a:lnTo>
                    <a:pt x="28" y="77"/>
                  </a:lnTo>
                  <a:lnTo>
                    <a:pt x="31" y="77"/>
                  </a:lnTo>
                  <a:lnTo>
                    <a:pt x="31" y="79"/>
                  </a:lnTo>
                  <a:lnTo>
                    <a:pt x="33" y="79"/>
                  </a:lnTo>
                  <a:lnTo>
                    <a:pt x="36" y="79"/>
                  </a:lnTo>
                  <a:lnTo>
                    <a:pt x="36" y="82"/>
                  </a:lnTo>
                  <a:lnTo>
                    <a:pt x="33" y="82"/>
                  </a:lnTo>
                  <a:lnTo>
                    <a:pt x="31" y="82"/>
                  </a:lnTo>
                  <a:lnTo>
                    <a:pt x="28" y="79"/>
                  </a:lnTo>
                  <a:lnTo>
                    <a:pt x="26" y="79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18" y="77"/>
                  </a:lnTo>
                  <a:lnTo>
                    <a:pt x="15" y="77"/>
                  </a:lnTo>
                  <a:lnTo>
                    <a:pt x="13" y="77"/>
                  </a:lnTo>
                  <a:lnTo>
                    <a:pt x="13" y="74"/>
                  </a:lnTo>
                  <a:lnTo>
                    <a:pt x="10" y="74"/>
                  </a:lnTo>
                  <a:lnTo>
                    <a:pt x="10" y="72"/>
                  </a:lnTo>
                  <a:lnTo>
                    <a:pt x="8" y="72"/>
                  </a:lnTo>
                  <a:lnTo>
                    <a:pt x="5" y="69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8" y="74"/>
                  </a:lnTo>
                  <a:lnTo>
                    <a:pt x="21" y="77"/>
                  </a:lnTo>
                  <a:lnTo>
                    <a:pt x="23" y="77"/>
                  </a:lnTo>
                  <a:lnTo>
                    <a:pt x="23" y="74"/>
                  </a:lnTo>
                  <a:lnTo>
                    <a:pt x="23" y="72"/>
                  </a:lnTo>
                  <a:lnTo>
                    <a:pt x="23" y="67"/>
                  </a:lnTo>
                  <a:lnTo>
                    <a:pt x="23" y="62"/>
                  </a:lnTo>
                  <a:lnTo>
                    <a:pt x="23" y="59"/>
                  </a:lnTo>
                  <a:lnTo>
                    <a:pt x="23" y="54"/>
                  </a:lnTo>
                  <a:lnTo>
                    <a:pt x="23" y="51"/>
                  </a:lnTo>
                  <a:lnTo>
                    <a:pt x="21" y="46"/>
                  </a:lnTo>
                  <a:lnTo>
                    <a:pt x="21" y="41"/>
                  </a:lnTo>
                  <a:lnTo>
                    <a:pt x="18" y="38"/>
                  </a:lnTo>
                  <a:lnTo>
                    <a:pt x="18" y="33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8" y="23"/>
                  </a:lnTo>
                  <a:lnTo>
                    <a:pt x="15" y="21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8" y="5"/>
                  </a:lnTo>
                  <a:lnTo>
                    <a:pt x="18" y="3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21" y="8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8" y="18"/>
                  </a:lnTo>
                  <a:lnTo>
                    <a:pt x="21" y="23"/>
                  </a:lnTo>
                  <a:lnTo>
                    <a:pt x="21" y="28"/>
                  </a:lnTo>
                  <a:lnTo>
                    <a:pt x="23" y="31"/>
                  </a:lnTo>
                  <a:lnTo>
                    <a:pt x="21" y="33"/>
                  </a:lnTo>
                  <a:lnTo>
                    <a:pt x="21" y="38"/>
                  </a:lnTo>
                  <a:lnTo>
                    <a:pt x="23" y="41"/>
                  </a:lnTo>
                  <a:lnTo>
                    <a:pt x="23" y="46"/>
                  </a:lnTo>
                  <a:lnTo>
                    <a:pt x="23" y="51"/>
                  </a:lnTo>
                  <a:lnTo>
                    <a:pt x="23" y="54"/>
                  </a:lnTo>
                  <a:lnTo>
                    <a:pt x="23" y="59"/>
                  </a:lnTo>
                  <a:lnTo>
                    <a:pt x="23" y="64"/>
                  </a:lnTo>
                  <a:lnTo>
                    <a:pt x="26" y="69"/>
                  </a:lnTo>
                  <a:lnTo>
                    <a:pt x="26" y="72"/>
                  </a:lnTo>
                  <a:lnTo>
                    <a:pt x="28" y="7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" name="Freeform 45"/>
            <p:cNvSpPr>
              <a:spLocks/>
            </p:cNvSpPr>
            <p:nvPr/>
          </p:nvSpPr>
          <p:spPr bwMode="auto">
            <a:xfrm>
              <a:off x="5874" y="3032"/>
              <a:ext cx="42" cy="86"/>
            </a:xfrm>
            <a:custGeom>
              <a:avLst/>
              <a:gdLst>
                <a:gd name="T0" fmla="*/ 33 w 42"/>
                <a:gd name="T1" fmla="*/ 80 h 86"/>
                <a:gd name="T2" fmla="*/ 38 w 42"/>
                <a:gd name="T3" fmla="*/ 82 h 86"/>
                <a:gd name="T4" fmla="*/ 41 w 42"/>
                <a:gd name="T5" fmla="*/ 85 h 86"/>
                <a:gd name="T6" fmla="*/ 36 w 42"/>
                <a:gd name="T7" fmla="*/ 82 h 86"/>
                <a:gd name="T8" fmla="*/ 30 w 42"/>
                <a:gd name="T9" fmla="*/ 82 h 86"/>
                <a:gd name="T10" fmla="*/ 25 w 42"/>
                <a:gd name="T11" fmla="*/ 80 h 86"/>
                <a:gd name="T12" fmla="*/ 19 w 42"/>
                <a:gd name="T13" fmla="*/ 80 h 86"/>
                <a:gd name="T14" fmla="*/ 14 w 42"/>
                <a:gd name="T15" fmla="*/ 77 h 86"/>
                <a:gd name="T16" fmla="*/ 11 w 42"/>
                <a:gd name="T17" fmla="*/ 75 h 86"/>
                <a:gd name="T18" fmla="*/ 8 w 42"/>
                <a:gd name="T19" fmla="*/ 72 h 86"/>
                <a:gd name="T20" fmla="*/ 14 w 42"/>
                <a:gd name="T21" fmla="*/ 72 h 86"/>
                <a:gd name="T22" fmla="*/ 19 w 42"/>
                <a:gd name="T23" fmla="*/ 77 h 86"/>
                <a:gd name="T24" fmla="*/ 25 w 42"/>
                <a:gd name="T25" fmla="*/ 77 h 86"/>
                <a:gd name="T26" fmla="*/ 27 w 42"/>
                <a:gd name="T27" fmla="*/ 72 h 86"/>
                <a:gd name="T28" fmla="*/ 27 w 42"/>
                <a:gd name="T29" fmla="*/ 64 h 86"/>
                <a:gd name="T30" fmla="*/ 27 w 42"/>
                <a:gd name="T31" fmla="*/ 57 h 86"/>
                <a:gd name="T32" fmla="*/ 25 w 42"/>
                <a:gd name="T33" fmla="*/ 49 h 86"/>
                <a:gd name="T34" fmla="*/ 22 w 42"/>
                <a:gd name="T35" fmla="*/ 41 h 86"/>
                <a:gd name="T36" fmla="*/ 22 w 42"/>
                <a:gd name="T37" fmla="*/ 31 h 86"/>
                <a:gd name="T38" fmla="*/ 19 w 42"/>
                <a:gd name="T39" fmla="*/ 23 h 86"/>
                <a:gd name="T40" fmla="*/ 16 w 42"/>
                <a:gd name="T41" fmla="*/ 21 h 86"/>
                <a:gd name="T42" fmla="*/ 11 w 42"/>
                <a:gd name="T43" fmla="*/ 21 h 86"/>
                <a:gd name="T44" fmla="*/ 5 w 42"/>
                <a:gd name="T45" fmla="*/ 21 h 86"/>
                <a:gd name="T46" fmla="*/ 3 w 42"/>
                <a:gd name="T47" fmla="*/ 23 h 86"/>
                <a:gd name="T48" fmla="*/ 3 w 42"/>
                <a:gd name="T49" fmla="*/ 21 h 86"/>
                <a:gd name="T50" fmla="*/ 8 w 42"/>
                <a:gd name="T51" fmla="*/ 18 h 86"/>
                <a:gd name="T52" fmla="*/ 14 w 42"/>
                <a:gd name="T53" fmla="*/ 18 h 86"/>
                <a:gd name="T54" fmla="*/ 16 w 42"/>
                <a:gd name="T55" fmla="*/ 13 h 86"/>
                <a:gd name="T56" fmla="*/ 19 w 42"/>
                <a:gd name="T57" fmla="*/ 8 h 86"/>
                <a:gd name="T58" fmla="*/ 22 w 42"/>
                <a:gd name="T59" fmla="*/ 5 h 86"/>
                <a:gd name="T60" fmla="*/ 19 w 42"/>
                <a:gd name="T61" fmla="*/ 3 h 86"/>
                <a:gd name="T62" fmla="*/ 22 w 42"/>
                <a:gd name="T63" fmla="*/ 0 h 86"/>
                <a:gd name="T64" fmla="*/ 25 w 42"/>
                <a:gd name="T65" fmla="*/ 3 h 86"/>
                <a:gd name="T66" fmla="*/ 22 w 42"/>
                <a:gd name="T67" fmla="*/ 10 h 86"/>
                <a:gd name="T68" fmla="*/ 22 w 42"/>
                <a:gd name="T69" fmla="*/ 15 h 86"/>
                <a:gd name="T70" fmla="*/ 22 w 42"/>
                <a:gd name="T71" fmla="*/ 26 h 86"/>
                <a:gd name="T72" fmla="*/ 25 w 42"/>
                <a:gd name="T73" fmla="*/ 33 h 86"/>
                <a:gd name="T74" fmla="*/ 25 w 42"/>
                <a:gd name="T75" fmla="*/ 41 h 86"/>
                <a:gd name="T76" fmla="*/ 27 w 42"/>
                <a:gd name="T77" fmla="*/ 46 h 86"/>
                <a:gd name="T78" fmla="*/ 27 w 42"/>
                <a:gd name="T79" fmla="*/ 57 h 86"/>
                <a:gd name="T80" fmla="*/ 27 w 42"/>
                <a:gd name="T81" fmla="*/ 67 h 86"/>
                <a:gd name="T82" fmla="*/ 30 w 42"/>
                <a:gd name="T83" fmla="*/ 75 h 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"/>
                <a:gd name="T127" fmla="*/ 0 h 86"/>
                <a:gd name="T128" fmla="*/ 42 w 42"/>
                <a:gd name="T129" fmla="*/ 86 h 8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" h="86">
                  <a:moveTo>
                    <a:pt x="33" y="80"/>
                  </a:moveTo>
                  <a:lnTo>
                    <a:pt x="33" y="80"/>
                  </a:lnTo>
                  <a:lnTo>
                    <a:pt x="36" y="80"/>
                  </a:lnTo>
                  <a:lnTo>
                    <a:pt x="38" y="82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38" y="85"/>
                  </a:lnTo>
                  <a:lnTo>
                    <a:pt x="36" y="82"/>
                  </a:lnTo>
                  <a:lnTo>
                    <a:pt x="33" y="82"/>
                  </a:lnTo>
                  <a:lnTo>
                    <a:pt x="30" y="82"/>
                  </a:lnTo>
                  <a:lnTo>
                    <a:pt x="27" y="82"/>
                  </a:lnTo>
                  <a:lnTo>
                    <a:pt x="25" y="80"/>
                  </a:lnTo>
                  <a:lnTo>
                    <a:pt x="22" y="80"/>
                  </a:lnTo>
                  <a:lnTo>
                    <a:pt x="19" y="80"/>
                  </a:lnTo>
                  <a:lnTo>
                    <a:pt x="16" y="77"/>
                  </a:lnTo>
                  <a:lnTo>
                    <a:pt x="14" y="77"/>
                  </a:lnTo>
                  <a:lnTo>
                    <a:pt x="14" y="75"/>
                  </a:lnTo>
                  <a:lnTo>
                    <a:pt x="11" y="75"/>
                  </a:lnTo>
                  <a:lnTo>
                    <a:pt x="11" y="72"/>
                  </a:lnTo>
                  <a:lnTo>
                    <a:pt x="8" y="72"/>
                  </a:lnTo>
                  <a:lnTo>
                    <a:pt x="11" y="72"/>
                  </a:lnTo>
                  <a:lnTo>
                    <a:pt x="14" y="72"/>
                  </a:lnTo>
                  <a:lnTo>
                    <a:pt x="16" y="75"/>
                  </a:lnTo>
                  <a:lnTo>
                    <a:pt x="19" y="77"/>
                  </a:lnTo>
                  <a:lnTo>
                    <a:pt x="22" y="77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7" y="72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7" y="62"/>
                  </a:lnTo>
                  <a:lnTo>
                    <a:pt x="27" y="57"/>
                  </a:lnTo>
                  <a:lnTo>
                    <a:pt x="25" y="52"/>
                  </a:lnTo>
                  <a:lnTo>
                    <a:pt x="25" y="49"/>
                  </a:lnTo>
                  <a:lnTo>
                    <a:pt x="22" y="44"/>
                  </a:lnTo>
                  <a:lnTo>
                    <a:pt x="22" y="41"/>
                  </a:lnTo>
                  <a:lnTo>
                    <a:pt x="22" y="36"/>
                  </a:lnTo>
                  <a:lnTo>
                    <a:pt x="22" y="31"/>
                  </a:lnTo>
                  <a:lnTo>
                    <a:pt x="22" y="26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3" y="21"/>
                  </a:lnTo>
                  <a:lnTo>
                    <a:pt x="5" y="18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8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5" y="8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2" y="26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5" y="36"/>
                  </a:lnTo>
                  <a:lnTo>
                    <a:pt x="25" y="41"/>
                  </a:lnTo>
                  <a:lnTo>
                    <a:pt x="25" y="44"/>
                  </a:lnTo>
                  <a:lnTo>
                    <a:pt x="27" y="46"/>
                  </a:lnTo>
                  <a:lnTo>
                    <a:pt x="27" y="52"/>
                  </a:lnTo>
                  <a:lnTo>
                    <a:pt x="27" y="57"/>
                  </a:lnTo>
                  <a:lnTo>
                    <a:pt x="27" y="62"/>
                  </a:lnTo>
                  <a:lnTo>
                    <a:pt x="27" y="67"/>
                  </a:lnTo>
                  <a:lnTo>
                    <a:pt x="27" y="72"/>
                  </a:lnTo>
                  <a:lnTo>
                    <a:pt x="30" y="75"/>
                  </a:lnTo>
                  <a:lnTo>
                    <a:pt x="33" y="8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" name="Freeform 46"/>
            <p:cNvSpPr>
              <a:spLocks/>
            </p:cNvSpPr>
            <p:nvPr/>
          </p:nvSpPr>
          <p:spPr bwMode="auto">
            <a:xfrm>
              <a:off x="5924" y="3043"/>
              <a:ext cx="22" cy="44"/>
            </a:xfrm>
            <a:custGeom>
              <a:avLst/>
              <a:gdLst>
                <a:gd name="T0" fmla="*/ 12 w 22"/>
                <a:gd name="T1" fmla="*/ 5 h 44"/>
                <a:gd name="T2" fmla="*/ 12 w 22"/>
                <a:gd name="T3" fmla="*/ 5 h 44"/>
                <a:gd name="T4" fmla="*/ 9 w 22"/>
                <a:gd name="T5" fmla="*/ 5 h 44"/>
                <a:gd name="T6" fmla="*/ 7 w 22"/>
                <a:gd name="T7" fmla="*/ 5 h 44"/>
                <a:gd name="T8" fmla="*/ 7 w 22"/>
                <a:gd name="T9" fmla="*/ 8 h 44"/>
                <a:gd name="T10" fmla="*/ 5 w 22"/>
                <a:gd name="T11" fmla="*/ 10 h 44"/>
                <a:gd name="T12" fmla="*/ 2 w 22"/>
                <a:gd name="T13" fmla="*/ 10 h 44"/>
                <a:gd name="T14" fmla="*/ 2 w 22"/>
                <a:gd name="T15" fmla="*/ 13 h 44"/>
                <a:gd name="T16" fmla="*/ 0 w 22"/>
                <a:gd name="T17" fmla="*/ 15 h 44"/>
                <a:gd name="T18" fmla="*/ 2 w 22"/>
                <a:gd name="T19" fmla="*/ 18 h 44"/>
                <a:gd name="T20" fmla="*/ 2 w 22"/>
                <a:gd name="T21" fmla="*/ 20 h 44"/>
                <a:gd name="T22" fmla="*/ 5 w 22"/>
                <a:gd name="T23" fmla="*/ 23 h 44"/>
                <a:gd name="T24" fmla="*/ 5 w 22"/>
                <a:gd name="T25" fmla="*/ 25 h 44"/>
                <a:gd name="T26" fmla="*/ 7 w 22"/>
                <a:gd name="T27" fmla="*/ 30 h 44"/>
                <a:gd name="T28" fmla="*/ 5 w 22"/>
                <a:gd name="T29" fmla="*/ 35 h 44"/>
                <a:gd name="T30" fmla="*/ 5 w 22"/>
                <a:gd name="T31" fmla="*/ 38 h 44"/>
                <a:gd name="T32" fmla="*/ 7 w 22"/>
                <a:gd name="T33" fmla="*/ 43 h 44"/>
                <a:gd name="T34" fmla="*/ 9 w 22"/>
                <a:gd name="T35" fmla="*/ 43 h 44"/>
                <a:gd name="T36" fmla="*/ 12 w 22"/>
                <a:gd name="T37" fmla="*/ 43 h 44"/>
                <a:gd name="T38" fmla="*/ 12 w 22"/>
                <a:gd name="T39" fmla="*/ 40 h 44"/>
                <a:gd name="T40" fmla="*/ 12 w 22"/>
                <a:gd name="T41" fmla="*/ 38 h 44"/>
                <a:gd name="T42" fmla="*/ 12 w 22"/>
                <a:gd name="T43" fmla="*/ 35 h 44"/>
                <a:gd name="T44" fmla="*/ 14 w 22"/>
                <a:gd name="T45" fmla="*/ 30 h 44"/>
                <a:gd name="T46" fmla="*/ 12 w 22"/>
                <a:gd name="T47" fmla="*/ 25 h 44"/>
                <a:gd name="T48" fmla="*/ 12 w 22"/>
                <a:gd name="T49" fmla="*/ 20 h 44"/>
                <a:gd name="T50" fmla="*/ 12 w 22"/>
                <a:gd name="T51" fmla="*/ 15 h 44"/>
                <a:gd name="T52" fmla="*/ 14 w 22"/>
                <a:gd name="T53" fmla="*/ 13 h 44"/>
                <a:gd name="T54" fmla="*/ 16 w 22"/>
                <a:gd name="T55" fmla="*/ 13 h 44"/>
                <a:gd name="T56" fmla="*/ 16 w 22"/>
                <a:gd name="T57" fmla="*/ 10 h 44"/>
                <a:gd name="T58" fmla="*/ 19 w 22"/>
                <a:gd name="T59" fmla="*/ 10 h 44"/>
                <a:gd name="T60" fmla="*/ 19 w 22"/>
                <a:gd name="T61" fmla="*/ 8 h 44"/>
                <a:gd name="T62" fmla="*/ 21 w 22"/>
                <a:gd name="T63" fmla="*/ 5 h 44"/>
                <a:gd name="T64" fmla="*/ 21 w 22"/>
                <a:gd name="T65" fmla="*/ 3 h 44"/>
                <a:gd name="T66" fmla="*/ 19 w 22"/>
                <a:gd name="T67" fmla="*/ 3 h 44"/>
                <a:gd name="T68" fmla="*/ 19 w 22"/>
                <a:gd name="T69" fmla="*/ 0 h 44"/>
                <a:gd name="T70" fmla="*/ 16 w 22"/>
                <a:gd name="T71" fmla="*/ 0 h 44"/>
                <a:gd name="T72" fmla="*/ 16 w 22"/>
                <a:gd name="T73" fmla="*/ 3 h 44"/>
                <a:gd name="T74" fmla="*/ 14 w 22"/>
                <a:gd name="T75" fmla="*/ 3 h 44"/>
                <a:gd name="T76" fmla="*/ 14 w 22"/>
                <a:gd name="T77" fmla="*/ 5 h 44"/>
                <a:gd name="T78" fmla="*/ 12 w 22"/>
                <a:gd name="T79" fmla="*/ 5 h 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"/>
                <a:gd name="T121" fmla="*/ 0 h 44"/>
                <a:gd name="T122" fmla="*/ 22 w 22"/>
                <a:gd name="T123" fmla="*/ 44 h 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" h="44">
                  <a:moveTo>
                    <a:pt x="12" y="5"/>
                  </a:moveTo>
                  <a:lnTo>
                    <a:pt x="12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0" y="15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7" y="30"/>
                  </a:lnTo>
                  <a:lnTo>
                    <a:pt x="5" y="35"/>
                  </a:lnTo>
                  <a:lnTo>
                    <a:pt x="5" y="38"/>
                  </a:lnTo>
                  <a:lnTo>
                    <a:pt x="7" y="43"/>
                  </a:lnTo>
                  <a:lnTo>
                    <a:pt x="9" y="43"/>
                  </a:lnTo>
                  <a:lnTo>
                    <a:pt x="12" y="43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14" y="30"/>
                  </a:lnTo>
                  <a:lnTo>
                    <a:pt x="12" y="25"/>
                  </a:lnTo>
                  <a:lnTo>
                    <a:pt x="12" y="20"/>
                  </a:lnTo>
                  <a:lnTo>
                    <a:pt x="12" y="15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2" y="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" name="Freeform 47"/>
            <p:cNvSpPr>
              <a:spLocks/>
            </p:cNvSpPr>
            <p:nvPr/>
          </p:nvSpPr>
          <p:spPr bwMode="auto">
            <a:xfrm>
              <a:off x="5945" y="3097"/>
              <a:ext cx="7" cy="18"/>
            </a:xfrm>
            <a:custGeom>
              <a:avLst/>
              <a:gdLst>
                <a:gd name="T0" fmla="*/ 4 w 7"/>
                <a:gd name="T1" fmla="*/ 2 h 18"/>
                <a:gd name="T2" fmla="*/ 2 w 7"/>
                <a:gd name="T3" fmla="*/ 0 h 18"/>
                <a:gd name="T4" fmla="*/ 0 w 7"/>
                <a:gd name="T5" fmla="*/ 0 h 18"/>
                <a:gd name="T6" fmla="*/ 0 w 7"/>
                <a:gd name="T7" fmla="*/ 2 h 18"/>
                <a:gd name="T8" fmla="*/ 0 w 7"/>
                <a:gd name="T9" fmla="*/ 4 h 18"/>
                <a:gd name="T10" fmla="*/ 0 w 7"/>
                <a:gd name="T11" fmla="*/ 9 h 18"/>
                <a:gd name="T12" fmla="*/ 0 w 7"/>
                <a:gd name="T13" fmla="*/ 11 h 18"/>
                <a:gd name="T14" fmla="*/ 0 w 7"/>
                <a:gd name="T15" fmla="*/ 13 h 18"/>
                <a:gd name="T16" fmla="*/ 0 w 7"/>
                <a:gd name="T17" fmla="*/ 15 h 18"/>
                <a:gd name="T18" fmla="*/ 0 w 7"/>
                <a:gd name="T19" fmla="*/ 17 h 18"/>
                <a:gd name="T20" fmla="*/ 2 w 7"/>
                <a:gd name="T21" fmla="*/ 17 h 18"/>
                <a:gd name="T22" fmla="*/ 4 w 7"/>
                <a:gd name="T23" fmla="*/ 15 h 18"/>
                <a:gd name="T24" fmla="*/ 4 w 7"/>
                <a:gd name="T25" fmla="*/ 13 h 18"/>
                <a:gd name="T26" fmla="*/ 4 w 7"/>
                <a:gd name="T27" fmla="*/ 11 h 18"/>
                <a:gd name="T28" fmla="*/ 6 w 7"/>
                <a:gd name="T29" fmla="*/ 6 h 18"/>
                <a:gd name="T30" fmla="*/ 6 w 7"/>
                <a:gd name="T31" fmla="*/ 4 h 18"/>
                <a:gd name="T32" fmla="*/ 4 w 7"/>
                <a:gd name="T33" fmla="*/ 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"/>
                <a:gd name="T52" fmla="*/ 0 h 18"/>
                <a:gd name="T53" fmla="*/ 7 w 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" h="18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6" y="6"/>
                  </a:lnTo>
                  <a:lnTo>
                    <a:pt x="6" y="4"/>
                  </a:lnTo>
                  <a:lnTo>
                    <a:pt x="4" y="2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5" name="Freeform 48"/>
            <p:cNvSpPr>
              <a:spLocks/>
            </p:cNvSpPr>
            <p:nvPr/>
          </p:nvSpPr>
          <p:spPr bwMode="auto">
            <a:xfrm>
              <a:off x="5948" y="3098"/>
              <a:ext cx="1" cy="15"/>
            </a:xfrm>
            <a:custGeom>
              <a:avLst/>
              <a:gdLst>
                <a:gd name="T0" fmla="*/ 0 w 1"/>
                <a:gd name="T1" fmla="*/ 5 h 15"/>
                <a:gd name="T2" fmla="*/ 0 w 1"/>
                <a:gd name="T3" fmla="*/ 7 h 15"/>
                <a:gd name="T4" fmla="*/ 0 w 1"/>
                <a:gd name="T5" fmla="*/ 9 h 15"/>
                <a:gd name="T6" fmla="*/ 0 w 1"/>
                <a:gd name="T7" fmla="*/ 12 h 15"/>
                <a:gd name="T8" fmla="*/ 0 w 1"/>
                <a:gd name="T9" fmla="*/ 14 h 15"/>
                <a:gd name="T10" fmla="*/ 0 w 1"/>
                <a:gd name="T11" fmla="*/ 9 h 15"/>
                <a:gd name="T12" fmla="*/ 0 w 1"/>
                <a:gd name="T13" fmla="*/ 7 h 15"/>
                <a:gd name="T14" fmla="*/ 0 w 1"/>
                <a:gd name="T15" fmla="*/ 5 h 15"/>
                <a:gd name="T16" fmla="*/ 0 w 1"/>
                <a:gd name="T17" fmla="*/ 0 h 15"/>
                <a:gd name="T18" fmla="*/ 0 w 1"/>
                <a:gd name="T19" fmla="*/ 2 h 15"/>
                <a:gd name="T20" fmla="*/ 0 w 1"/>
                <a:gd name="T21" fmla="*/ 2 h 15"/>
                <a:gd name="T22" fmla="*/ 0 w 1"/>
                <a:gd name="T23" fmla="*/ 5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"/>
                <a:gd name="T37" fmla="*/ 0 h 15"/>
                <a:gd name="T38" fmla="*/ 1 w 1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" h="15">
                  <a:moveTo>
                    <a:pt x="0" y="5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6" name="Freeform 49"/>
            <p:cNvSpPr>
              <a:spLocks/>
            </p:cNvSpPr>
            <p:nvPr/>
          </p:nvSpPr>
          <p:spPr bwMode="auto">
            <a:xfrm>
              <a:off x="5948" y="3098"/>
              <a:ext cx="1" cy="15"/>
            </a:xfrm>
            <a:custGeom>
              <a:avLst/>
              <a:gdLst>
                <a:gd name="T0" fmla="*/ 0 w 1"/>
                <a:gd name="T1" fmla="*/ 6 h 15"/>
                <a:gd name="T2" fmla="*/ 0 w 1"/>
                <a:gd name="T3" fmla="*/ 8 h 15"/>
                <a:gd name="T4" fmla="*/ 0 w 1"/>
                <a:gd name="T5" fmla="*/ 11 h 15"/>
                <a:gd name="T6" fmla="*/ 0 w 1"/>
                <a:gd name="T7" fmla="*/ 14 h 15"/>
                <a:gd name="T8" fmla="*/ 0 w 1"/>
                <a:gd name="T9" fmla="*/ 11 h 15"/>
                <a:gd name="T10" fmla="*/ 0 w 1"/>
                <a:gd name="T11" fmla="*/ 6 h 15"/>
                <a:gd name="T12" fmla="*/ 0 w 1"/>
                <a:gd name="T13" fmla="*/ 3 h 15"/>
                <a:gd name="T14" fmla="*/ 0 w 1"/>
                <a:gd name="T15" fmla="*/ 0 h 15"/>
                <a:gd name="T16" fmla="*/ 0 w 1"/>
                <a:gd name="T17" fmla="*/ 3 h 15"/>
                <a:gd name="T18" fmla="*/ 0 w 1"/>
                <a:gd name="T19" fmla="*/ 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"/>
                <a:gd name="T31" fmla="*/ 0 h 15"/>
                <a:gd name="T32" fmla="*/ 1 w 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" h="15">
                  <a:moveTo>
                    <a:pt x="0" y="6"/>
                  </a:moveTo>
                  <a:lnTo>
                    <a:pt x="0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7" name="Freeform 50"/>
            <p:cNvSpPr>
              <a:spLocks/>
            </p:cNvSpPr>
            <p:nvPr/>
          </p:nvSpPr>
          <p:spPr bwMode="auto">
            <a:xfrm>
              <a:off x="5951" y="3121"/>
              <a:ext cx="17" cy="17"/>
            </a:xfrm>
            <a:custGeom>
              <a:avLst/>
              <a:gdLst>
                <a:gd name="T0" fmla="*/ 14 w 17"/>
                <a:gd name="T1" fmla="*/ 0 h 17"/>
                <a:gd name="T2" fmla="*/ 11 w 17"/>
                <a:gd name="T3" fmla="*/ 0 h 17"/>
                <a:gd name="T4" fmla="*/ 11 w 17"/>
                <a:gd name="T5" fmla="*/ 2 h 17"/>
                <a:gd name="T6" fmla="*/ 9 w 17"/>
                <a:gd name="T7" fmla="*/ 5 h 17"/>
                <a:gd name="T8" fmla="*/ 7 w 17"/>
                <a:gd name="T9" fmla="*/ 7 h 17"/>
                <a:gd name="T10" fmla="*/ 5 w 17"/>
                <a:gd name="T11" fmla="*/ 7 h 17"/>
                <a:gd name="T12" fmla="*/ 5 w 17"/>
                <a:gd name="T13" fmla="*/ 9 h 17"/>
                <a:gd name="T14" fmla="*/ 2 w 17"/>
                <a:gd name="T15" fmla="*/ 9 h 17"/>
                <a:gd name="T16" fmla="*/ 0 w 17"/>
                <a:gd name="T17" fmla="*/ 11 h 17"/>
                <a:gd name="T18" fmla="*/ 0 w 17"/>
                <a:gd name="T19" fmla="*/ 14 h 17"/>
                <a:gd name="T20" fmla="*/ 0 w 17"/>
                <a:gd name="T21" fmla="*/ 16 h 17"/>
                <a:gd name="T22" fmla="*/ 2 w 17"/>
                <a:gd name="T23" fmla="*/ 16 h 17"/>
                <a:gd name="T24" fmla="*/ 5 w 17"/>
                <a:gd name="T25" fmla="*/ 14 h 17"/>
                <a:gd name="T26" fmla="*/ 7 w 17"/>
                <a:gd name="T27" fmla="*/ 14 h 17"/>
                <a:gd name="T28" fmla="*/ 9 w 17"/>
                <a:gd name="T29" fmla="*/ 14 h 17"/>
                <a:gd name="T30" fmla="*/ 11 w 17"/>
                <a:gd name="T31" fmla="*/ 11 h 17"/>
                <a:gd name="T32" fmla="*/ 14 w 17"/>
                <a:gd name="T33" fmla="*/ 9 h 17"/>
                <a:gd name="T34" fmla="*/ 16 w 17"/>
                <a:gd name="T35" fmla="*/ 7 h 17"/>
                <a:gd name="T36" fmla="*/ 16 w 17"/>
                <a:gd name="T37" fmla="*/ 5 h 17"/>
                <a:gd name="T38" fmla="*/ 16 w 17"/>
                <a:gd name="T39" fmla="*/ 0 h 17"/>
                <a:gd name="T40" fmla="*/ 14 w 17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17"/>
                <a:gd name="T65" fmla="*/ 17 w 17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17">
                  <a:moveTo>
                    <a:pt x="14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9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1" y="11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6" y="0"/>
                  </a:lnTo>
                  <a:lnTo>
                    <a:pt x="14" y="0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8" name="Freeform 51"/>
            <p:cNvSpPr>
              <a:spLocks/>
            </p:cNvSpPr>
            <p:nvPr/>
          </p:nvSpPr>
          <p:spPr bwMode="auto">
            <a:xfrm>
              <a:off x="5910" y="3137"/>
              <a:ext cx="28" cy="25"/>
            </a:xfrm>
            <a:custGeom>
              <a:avLst/>
              <a:gdLst>
                <a:gd name="T0" fmla="*/ 25 w 28"/>
                <a:gd name="T1" fmla="*/ 7 h 25"/>
                <a:gd name="T2" fmla="*/ 22 w 28"/>
                <a:gd name="T3" fmla="*/ 7 h 25"/>
                <a:gd name="T4" fmla="*/ 22 w 28"/>
                <a:gd name="T5" fmla="*/ 10 h 25"/>
                <a:gd name="T6" fmla="*/ 20 w 28"/>
                <a:gd name="T7" fmla="*/ 10 h 25"/>
                <a:gd name="T8" fmla="*/ 17 w 28"/>
                <a:gd name="T9" fmla="*/ 12 h 25"/>
                <a:gd name="T10" fmla="*/ 15 w 28"/>
                <a:gd name="T11" fmla="*/ 14 h 25"/>
                <a:gd name="T12" fmla="*/ 15 w 28"/>
                <a:gd name="T13" fmla="*/ 17 h 25"/>
                <a:gd name="T14" fmla="*/ 12 w 28"/>
                <a:gd name="T15" fmla="*/ 17 h 25"/>
                <a:gd name="T16" fmla="*/ 12 w 28"/>
                <a:gd name="T17" fmla="*/ 19 h 25"/>
                <a:gd name="T18" fmla="*/ 12 w 28"/>
                <a:gd name="T19" fmla="*/ 22 h 25"/>
                <a:gd name="T20" fmla="*/ 10 w 28"/>
                <a:gd name="T21" fmla="*/ 22 h 25"/>
                <a:gd name="T22" fmla="*/ 10 w 28"/>
                <a:gd name="T23" fmla="*/ 24 h 25"/>
                <a:gd name="T24" fmla="*/ 7 w 28"/>
                <a:gd name="T25" fmla="*/ 24 h 25"/>
                <a:gd name="T26" fmla="*/ 5 w 28"/>
                <a:gd name="T27" fmla="*/ 24 h 25"/>
                <a:gd name="T28" fmla="*/ 2 w 28"/>
                <a:gd name="T29" fmla="*/ 24 h 25"/>
                <a:gd name="T30" fmla="*/ 0 w 28"/>
                <a:gd name="T31" fmla="*/ 22 h 25"/>
                <a:gd name="T32" fmla="*/ 0 w 28"/>
                <a:gd name="T33" fmla="*/ 19 h 25"/>
                <a:gd name="T34" fmla="*/ 2 w 28"/>
                <a:gd name="T35" fmla="*/ 19 h 25"/>
                <a:gd name="T36" fmla="*/ 2 w 28"/>
                <a:gd name="T37" fmla="*/ 17 h 25"/>
                <a:gd name="T38" fmla="*/ 2 w 28"/>
                <a:gd name="T39" fmla="*/ 14 h 25"/>
                <a:gd name="T40" fmla="*/ 5 w 28"/>
                <a:gd name="T41" fmla="*/ 14 h 25"/>
                <a:gd name="T42" fmla="*/ 7 w 28"/>
                <a:gd name="T43" fmla="*/ 12 h 25"/>
                <a:gd name="T44" fmla="*/ 7 w 28"/>
                <a:gd name="T45" fmla="*/ 10 h 25"/>
                <a:gd name="T46" fmla="*/ 10 w 28"/>
                <a:gd name="T47" fmla="*/ 10 h 25"/>
                <a:gd name="T48" fmla="*/ 10 w 28"/>
                <a:gd name="T49" fmla="*/ 7 h 25"/>
                <a:gd name="T50" fmla="*/ 12 w 28"/>
                <a:gd name="T51" fmla="*/ 5 h 25"/>
                <a:gd name="T52" fmla="*/ 12 w 28"/>
                <a:gd name="T53" fmla="*/ 2 h 25"/>
                <a:gd name="T54" fmla="*/ 15 w 28"/>
                <a:gd name="T55" fmla="*/ 0 h 25"/>
                <a:gd name="T56" fmla="*/ 17 w 28"/>
                <a:gd name="T57" fmla="*/ 0 h 25"/>
                <a:gd name="T58" fmla="*/ 20 w 28"/>
                <a:gd name="T59" fmla="*/ 0 h 25"/>
                <a:gd name="T60" fmla="*/ 22 w 28"/>
                <a:gd name="T61" fmla="*/ 0 h 25"/>
                <a:gd name="T62" fmla="*/ 25 w 28"/>
                <a:gd name="T63" fmla="*/ 0 h 25"/>
                <a:gd name="T64" fmla="*/ 27 w 28"/>
                <a:gd name="T65" fmla="*/ 2 h 25"/>
                <a:gd name="T66" fmla="*/ 27 w 28"/>
                <a:gd name="T67" fmla="*/ 5 h 25"/>
                <a:gd name="T68" fmla="*/ 25 w 28"/>
                <a:gd name="T69" fmla="*/ 7 h 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"/>
                <a:gd name="T106" fmla="*/ 0 h 25"/>
                <a:gd name="T107" fmla="*/ 28 w 28"/>
                <a:gd name="T108" fmla="*/ 25 h 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" h="25">
                  <a:moveTo>
                    <a:pt x="25" y="7"/>
                  </a:moveTo>
                  <a:lnTo>
                    <a:pt x="22" y="7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17" y="12"/>
                  </a:lnTo>
                  <a:lnTo>
                    <a:pt x="15" y="14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7" y="5"/>
                  </a:lnTo>
                  <a:lnTo>
                    <a:pt x="25" y="7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9" name="Freeform 52"/>
            <p:cNvSpPr>
              <a:spLocks/>
            </p:cNvSpPr>
            <p:nvPr/>
          </p:nvSpPr>
          <p:spPr bwMode="auto">
            <a:xfrm>
              <a:off x="5915" y="3137"/>
              <a:ext cx="21" cy="25"/>
            </a:xfrm>
            <a:custGeom>
              <a:avLst/>
              <a:gdLst>
                <a:gd name="T0" fmla="*/ 18 w 21"/>
                <a:gd name="T1" fmla="*/ 2 h 25"/>
                <a:gd name="T2" fmla="*/ 18 w 21"/>
                <a:gd name="T3" fmla="*/ 5 h 25"/>
                <a:gd name="T4" fmla="*/ 15 w 21"/>
                <a:gd name="T5" fmla="*/ 5 h 25"/>
                <a:gd name="T6" fmla="*/ 15 w 21"/>
                <a:gd name="T7" fmla="*/ 7 h 25"/>
                <a:gd name="T8" fmla="*/ 13 w 21"/>
                <a:gd name="T9" fmla="*/ 7 h 25"/>
                <a:gd name="T10" fmla="*/ 13 w 21"/>
                <a:gd name="T11" fmla="*/ 10 h 25"/>
                <a:gd name="T12" fmla="*/ 10 w 21"/>
                <a:gd name="T13" fmla="*/ 10 h 25"/>
                <a:gd name="T14" fmla="*/ 10 w 21"/>
                <a:gd name="T15" fmla="*/ 12 h 25"/>
                <a:gd name="T16" fmla="*/ 8 w 21"/>
                <a:gd name="T17" fmla="*/ 12 h 25"/>
                <a:gd name="T18" fmla="*/ 8 w 21"/>
                <a:gd name="T19" fmla="*/ 14 h 25"/>
                <a:gd name="T20" fmla="*/ 5 w 21"/>
                <a:gd name="T21" fmla="*/ 17 h 25"/>
                <a:gd name="T22" fmla="*/ 5 w 21"/>
                <a:gd name="T23" fmla="*/ 19 h 25"/>
                <a:gd name="T24" fmla="*/ 3 w 21"/>
                <a:gd name="T25" fmla="*/ 19 h 25"/>
                <a:gd name="T26" fmla="*/ 3 w 21"/>
                <a:gd name="T27" fmla="*/ 22 h 25"/>
                <a:gd name="T28" fmla="*/ 0 w 21"/>
                <a:gd name="T29" fmla="*/ 22 h 25"/>
                <a:gd name="T30" fmla="*/ 0 w 21"/>
                <a:gd name="T31" fmla="*/ 24 h 25"/>
                <a:gd name="T32" fmla="*/ 0 w 21"/>
                <a:gd name="T33" fmla="*/ 22 h 25"/>
                <a:gd name="T34" fmla="*/ 0 w 21"/>
                <a:gd name="T35" fmla="*/ 17 h 25"/>
                <a:gd name="T36" fmla="*/ 3 w 21"/>
                <a:gd name="T37" fmla="*/ 14 h 25"/>
                <a:gd name="T38" fmla="*/ 5 w 21"/>
                <a:gd name="T39" fmla="*/ 12 h 25"/>
                <a:gd name="T40" fmla="*/ 5 w 21"/>
                <a:gd name="T41" fmla="*/ 10 h 25"/>
                <a:gd name="T42" fmla="*/ 8 w 21"/>
                <a:gd name="T43" fmla="*/ 7 h 25"/>
                <a:gd name="T44" fmla="*/ 10 w 21"/>
                <a:gd name="T45" fmla="*/ 5 h 25"/>
                <a:gd name="T46" fmla="*/ 13 w 21"/>
                <a:gd name="T47" fmla="*/ 2 h 25"/>
                <a:gd name="T48" fmla="*/ 18 w 21"/>
                <a:gd name="T49" fmla="*/ 2 h 25"/>
                <a:gd name="T50" fmla="*/ 18 w 21"/>
                <a:gd name="T51" fmla="*/ 0 h 25"/>
                <a:gd name="T52" fmla="*/ 18 w 21"/>
                <a:gd name="T53" fmla="*/ 2 h 25"/>
                <a:gd name="T54" fmla="*/ 20 w 21"/>
                <a:gd name="T55" fmla="*/ 2 h 25"/>
                <a:gd name="T56" fmla="*/ 18 w 21"/>
                <a:gd name="T57" fmla="*/ 2 h 25"/>
                <a:gd name="T58" fmla="*/ 18 w 21"/>
                <a:gd name="T59" fmla="*/ 5 h 25"/>
                <a:gd name="T60" fmla="*/ 15 w 21"/>
                <a:gd name="T61" fmla="*/ 5 h 25"/>
                <a:gd name="T62" fmla="*/ 15 w 21"/>
                <a:gd name="T63" fmla="*/ 7 h 25"/>
                <a:gd name="T64" fmla="*/ 18 w 21"/>
                <a:gd name="T65" fmla="*/ 2 h 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25"/>
                <a:gd name="T101" fmla="*/ 21 w 21"/>
                <a:gd name="T102" fmla="*/ 25 h 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25">
                  <a:moveTo>
                    <a:pt x="18" y="2"/>
                  </a:moveTo>
                  <a:lnTo>
                    <a:pt x="18" y="5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3" y="14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3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8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0" name="Freeform 53"/>
            <p:cNvSpPr>
              <a:spLocks/>
            </p:cNvSpPr>
            <p:nvPr/>
          </p:nvSpPr>
          <p:spPr bwMode="auto">
            <a:xfrm>
              <a:off x="5913" y="3137"/>
              <a:ext cx="23" cy="25"/>
            </a:xfrm>
            <a:custGeom>
              <a:avLst/>
              <a:gdLst>
                <a:gd name="T0" fmla="*/ 22 w 23"/>
                <a:gd name="T1" fmla="*/ 3 h 25"/>
                <a:gd name="T2" fmla="*/ 19 w 23"/>
                <a:gd name="T3" fmla="*/ 5 h 25"/>
                <a:gd name="T4" fmla="*/ 17 w 23"/>
                <a:gd name="T5" fmla="*/ 5 h 25"/>
                <a:gd name="T6" fmla="*/ 17 w 23"/>
                <a:gd name="T7" fmla="*/ 8 h 25"/>
                <a:gd name="T8" fmla="*/ 14 w 23"/>
                <a:gd name="T9" fmla="*/ 8 h 25"/>
                <a:gd name="T10" fmla="*/ 14 w 23"/>
                <a:gd name="T11" fmla="*/ 11 h 25"/>
                <a:gd name="T12" fmla="*/ 11 w 23"/>
                <a:gd name="T13" fmla="*/ 13 h 25"/>
                <a:gd name="T14" fmla="*/ 8 w 23"/>
                <a:gd name="T15" fmla="*/ 16 h 25"/>
                <a:gd name="T16" fmla="*/ 8 w 23"/>
                <a:gd name="T17" fmla="*/ 19 h 25"/>
                <a:gd name="T18" fmla="*/ 8 w 23"/>
                <a:gd name="T19" fmla="*/ 21 h 25"/>
                <a:gd name="T20" fmla="*/ 6 w 23"/>
                <a:gd name="T21" fmla="*/ 21 h 25"/>
                <a:gd name="T22" fmla="*/ 6 w 23"/>
                <a:gd name="T23" fmla="*/ 24 h 25"/>
                <a:gd name="T24" fmla="*/ 3 w 23"/>
                <a:gd name="T25" fmla="*/ 24 h 25"/>
                <a:gd name="T26" fmla="*/ 0 w 23"/>
                <a:gd name="T27" fmla="*/ 24 h 25"/>
                <a:gd name="T28" fmla="*/ 3 w 23"/>
                <a:gd name="T29" fmla="*/ 19 h 25"/>
                <a:gd name="T30" fmla="*/ 6 w 23"/>
                <a:gd name="T31" fmla="*/ 16 h 25"/>
                <a:gd name="T32" fmla="*/ 6 w 23"/>
                <a:gd name="T33" fmla="*/ 13 h 25"/>
                <a:gd name="T34" fmla="*/ 8 w 23"/>
                <a:gd name="T35" fmla="*/ 11 h 25"/>
                <a:gd name="T36" fmla="*/ 11 w 23"/>
                <a:gd name="T37" fmla="*/ 8 h 25"/>
                <a:gd name="T38" fmla="*/ 14 w 23"/>
                <a:gd name="T39" fmla="*/ 5 h 25"/>
                <a:gd name="T40" fmla="*/ 17 w 23"/>
                <a:gd name="T41" fmla="*/ 3 h 25"/>
                <a:gd name="T42" fmla="*/ 19 w 23"/>
                <a:gd name="T43" fmla="*/ 0 h 25"/>
                <a:gd name="T44" fmla="*/ 22 w 23"/>
                <a:gd name="T45" fmla="*/ 0 h 25"/>
                <a:gd name="T46" fmla="*/ 22 w 23"/>
                <a:gd name="T47" fmla="*/ 3 h 25"/>
                <a:gd name="T48" fmla="*/ 19 w 23"/>
                <a:gd name="T49" fmla="*/ 5 h 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"/>
                <a:gd name="T76" fmla="*/ 0 h 25"/>
                <a:gd name="T77" fmla="*/ 23 w 23"/>
                <a:gd name="T78" fmla="*/ 25 h 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" h="25">
                  <a:moveTo>
                    <a:pt x="22" y="3"/>
                  </a:moveTo>
                  <a:lnTo>
                    <a:pt x="19" y="5"/>
                  </a:lnTo>
                  <a:lnTo>
                    <a:pt x="17" y="5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8" y="16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6" y="24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19" y="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1" name="Freeform 54"/>
            <p:cNvSpPr>
              <a:spLocks/>
            </p:cNvSpPr>
            <p:nvPr/>
          </p:nvSpPr>
          <p:spPr bwMode="auto">
            <a:xfrm>
              <a:off x="5864" y="3124"/>
              <a:ext cx="42" cy="32"/>
            </a:xfrm>
            <a:custGeom>
              <a:avLst/>
              <a:gdLst>
                <a:gd name="T0" fmla="*/ 38 w 42"/>
                <a:gd name="T1" fmla="*/ 19 h 32"/>
                <a:gd name="T2" fmla="*/ 36 w 42"/>
                <a:gd name="T3" fmla="*/ 19 h 32"/>
                <a:gd name="T4" fmla="*/ 33 w 42"/>
                <a:gd name="T5" fmla="*/ 19 h 32"/>
                <a:gd name="T6" fmla="*/ 31 w 42"/>
                <a:gd name="T7" fmla="*/ 21 h 32"/>
                <a:gd name="T8" fmla="*/ 28 w 42"/>
                <a:gd name="T9" fmla="*/ 21 h 32"/>
                <a:gd name="T10" fmla="*/ 26 w 42"/>
                <a:gd name="T11" fmla="*/ 21 h 32"/>
                <a:gd name="T12" fmla="*/ 23 w 42"/>
                <a:gd name="T13" fmla="*/ 21 h 32"/>
                <a:gd name="T14" fmla="*/ 21 w 42"/>
                <a:gd name="T15" fmla="*/ 24 h 32"/>
                <a:gd name="T16" fmla="*/ 21 w 42"/>
                <a:gd name="T17" fmla="*/ 26 h 32"/>
                <a:gd name="T18" fmla="*/ 18 w 42"/>
                <a:gd name="T19" fmla="*/ 29 h 32"/>
                <a:gd name="T20" fmla="*/ 18 w 42"/>
                <a:gd name="T21" fmla="*/ 31 h 32"/>
                <a:gd name="T22" fmla="*/ 15 w 42"/>
                <a:gd name="T23" fmla="*/ 31 h 32"/>
                <a:gd name="T24" fmla="*/ 13 w 42"/>
                <a:gd name="T25" fmla="*/ 31 h 32"/>
                <a:gd name="T26" fmla="*/ 10 w 42"/>
                <a:gd name="T27" fmla="*/ 31 h 32"/>
                <a:gd name="T28" fmla="*/ 10 w 42"/>
                <a:gd name="T29" fmla="*/ 29 h 32"/>
                <a:gd name="T30" fmla="*/ 10 w 42"/>
                <a:gd name="T31" fmla="*/ 26 h 32"/>
                <a:gd name="T32" fmla="*/ 8 w 42"/>
                <a:gd name="T33" fmla="*/ 24 h 32"/>
                <a:gd name="T34" fmla="*/ 8 w 42"/>
                <a:gd name="T35" fmla="*/ 19 h 32"/>
                <a:gd name="T36" fmla="*/ 8 w 42"/>
                <a:gd name="T37" fmla="*/ 14 h 32"/>
                <a:gd name="T38" fmla="*/ 5 w 42"/>
                <a:gd name="T39" fmla="*/ 12 h 32"/>
                <a:gd name="T40" fmla="*/ 5 w 42"/>
                <a:gd name="T41" fmla="*/ 10 h 32"/>
                <a:gd name="T42" fmla="*/ 3 w 42"/>
                <a:gd name="T43" fmla="*/ 10 h 32"/>
                <a:gd name="T44" fmla="*/ 3 w 42"/>
                <a:gd name="T45" fmla="*/ 7 h 32"/>
                <a:gd name="T46" fmla="*/ 0 w 42"/>
                <a:gd name="T47" fmla="*/ 5 h 32"/>
                <a:gd name="T48" fmla="*/ 0 w 42"/>
                <a:gd name="T49" fmla="*/ 2 h 32"/>
                <a:gd name="T50" fmla="*/ 3 w 42"/>
                <a:gd name="T51" fmla="*/ 0 h 32"/>
                <a:gd name="T52" fmla="*/ 5 w 42"/>
                <a:gd name="T53" fmla="*/ 0 h 32"/>
                <a:gd name="T54" fmla="*/ 8 w 42"/>
                <a:gd name="T55" fmla="*/ 0 h 32"/>
                <a:gd name="T56" fmla="*/ 8 w 42"/>
                <a:gd name="T57" fmla="*/ 2 h 32"/>
                <a:gd name="T58" fmla="*/ 10 w 42"/>
                <a:gd name="T59" fmla="*/ 2 h 32"/>
                <a:gd name="T60" fmla="*/ 10 w 42"/>
                <a:gd name="T61" fmla="*/ 5 h 32"/>
                <a:gd name="T62" fmla="*/ 10 w 42"/>
                <a:gd name="T63" fmla="*/ 7 h 32"/>
                <a:gd name="T64" fmla="*/ 13 w 42"/>
                <a:gd name="T65" fmla="*/ 10 h 32"/>
                <a:gd name="T66" fmla="*/ 15 w 42"/>
                <a:gd name="T67" fmla="*/ 12 h 32"/>
                <a:gd name="T68" fmla="*/ 18 w 42"/>
                <a:gd name="T69" fmla="*/ 12 h 32"/>
                <a:gd name="T70" fmla="*/ 21 w 42"/>
                <a:gd name="T71" fmla="*/ 14 h 32"/>
                <a:gd name="T72" fmla="*/ 23 w 42"/>
                <a:gd name="T73" fmla="*/ 14 h 32"/>
                <a:gd name="T74" fmla="*/ 28 w 42"/>
                <a:gd name="T75" fmla="*/ 14 h 32"/>
                <a:gd name="T76" fmla="*/ 31 w 42"/>
                <a:gd name="T77" fmla="*/ 14 h 32"/>
                <a:gd name="T78" fmla="*/ 33 w 42"/>
                <a:gd name="T79" fmla="*/ 14 h 32"/>
                <a:gd name="T80" fmla="*/ 36 w 42"/>
                <a:gd name="T81" fmla="*/ 14 h 32"/>
                <a:gd name="T82" fmla="*/ 38 w 42"/>
                <a:gd name="T83" fmla="*/ 14 h 32"/>
                <a:gd name="T84" fmla="*/ 41 w 42"/>
                <a:gd name="T85" fmla="*/ 14 h 32"/>
                <a:gd name="T86" fmla="*/ 41 w 42"/>
                <a:gd name="T87" fmla="*/ 17 h 32"/>
                <a:gd name="T88" fmla="*/ 38 w 42"/>
                <a:gd name="T89" fmla="*/ 17 h 32"/>
                <a:gd name="T90" fmla="*/ 38 w 42"/>
                <a:gd name="T91" fmla="*/ 19 h 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2"/>
                <a:gd name="T139" fmla="*/ 0 h 32"/>
                <a:gd name="T140" fmla="*/ 42 w 42"/>
                <a:gd name="T141" fmla="*/ 32 h 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2" h="32">
                  <a:moveTo>
                    <a:pt x="38" y="19"/>
                  </a:moveTo>
                  <a:lnTo>
                    <a:pt x="36" y="19"/>
                  </a:lnTo>
                  <a:lnTo>
                    <a:pt x="33" y="19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21" y="24"/>
                  </a:lnTo>
                  <a:lnTo>
                    <a:pt x="21" y="26"/>
                  </a:lnTo>
                  <a:lnTo>
                    <a:pt x="18" y="29"/>
                  </a:lnTo>
                  <a:lnTo>
                    <a:pt x="18" y="3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10" y="31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8" y="24"/>
                  </a:lnTo>
                  <a:lnTo>
                    <a:pt x="8" y="19"/>
                  </a:lnTo>
                  <a:lnTo>
                    <a:pt x="8" y="14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3" y="10"/>
                  </a:lnTo>
                  <a:lnTo>
                    <a:pt x="15" y="12"/>
                  </a:lnTo>
                  <a:lnTo>
                    <a:pt x="18" y="12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8" y="14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6" y="14"/>
                  </a:lnTo>
                  <a:lnTo>
                    <a:pt x="38" y="14"/>
                  </a:lnTo>
                  <a:lnTo>
                    <a:pt x="41" y="14"/>
                  </a:lnTo>
                  <a:lnTo>
                    <a:pt x="41" y="17"/>
                  </a:lnTo>
                  <a:lnTo>
                    <a:pt x="38" y="17"/>
                  </a:lnTo>
                  <a:lnTo>
                    <a:pt x="38" y="19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2" name="Freeform 55"/>
            <p:cNvSpPr>
              <a:spLocks/>
            </p:cNvSpPr>
            <p:nvPr/>
          </p:nvSpPr>
          <p:spPr bwMode="auto">
            <a:xfrm>
              <a:off x="5867" y="3126"/>
              <a:ext cx="36" cy="29"/>
            </a:xfrm>
            <a:custGeom>
              <a:avLst/>
              <a:gdLst>
                <a:gd name="T0" fmla="*/ 15 w 36"/>
                <a:gd name="T1" fmla="*/ 15 h 29"/>
                <a:gd name="T2" fmla="*/ 18 w 36"/>
                <a:gd name="T3" fmla="*/ 15 h 29"/>
                <a:gd name="T4" fmla="*/ 20 w 36"/>
                <a:gd name="T5" fmla="*/ 15 h 29"/>
                <a:gd name="T6" fmla="*/ 25 w 36"/>
                <a:gd name="T7" fmla="*/ 15 h 29"/>
                <a:gd name="T8" fmla="*/ 28 w 36"/>
                <a:gd name="T9" fmla="*/ 15 h 29"/>
                <a:gd name="T10" fmla="*/ 33 w 36"/>
                <a:gd name="T11" fmla="*/ 15 h 29"/>
                <a:gd name="T12" fmla="*/ 35 w 36"/>
                <a:gd name="T13" fmla="*/ 15 h 29"/>
                <a:gd name="T14" fmla="*/ 33 w 36"/>
                <a:gd name="T15" fmla="*/ 15 h 29"/>
                <a:gd name="T16" fmla="*/ 30 w 36"/>
                <a:gd name="T17" fmla="*/ 18 h 29"/>
                <a:gd name="T18" fmla="*/ 25 w 36"/>
                <a:gd name="T19" fmla="*/ 18 h 29"/>
                <a:gd name="T20" fmla="*/ 23 w 36"/>
                <a:gd name="T21" fmla="*/ 18 h 29"/>
                <a:gd name="T22" fmla="*/ 20 w 36"/>
                <a:gd name="T23" fmla="*/ 18 h 29"/>
                <a:gd name="T24" fmla="*/ 18 w 36"/>
                <a:gd name="T25" fmla="*/ 18 h 29"/>
                <a:gd name="T26" fmla="*/ 15 w 36"/>
                <a:gd name="T27" fmla="*/ 20 h 29"/>
                <a:gd name="T28" fmla="*/ 13 w 36"/>
                <a:gd name="T29" fmla="*/ 23 h 29"/>
                <a:gd name="T30" fmla="*/ 13 w 36"/>
                <a:gd name="T31" fmla="*/ 25 h 29"/>
                <a:gd name="T32" fmla="*/ 13 w 36"/>
                <a:gd name="T33" fmla="*/ 28 h 29"/>
                <a:gd name="T34" fmla="*/ 10 w 36"/>
                <a:gd name="T35" fmla="*/ 28 h 29"/>
                <a:gd name="T36" fmla="*/ 10 w 36"/>
                <a:gd name="T37" fmla="*/ 25 h 29"/>
                <a:gd name="T38" fmla="*/ 10 w 36"/>
                <a:gd name="T39" fmla="*/ 23 h 29"/>
                <a:gd name="T40" fmla="*/ 10 w 36"/>
                <a:gd name="T41" fmla="*/ 18 h 29"/>
                <a:gd name="T42" fmla="*/ 8 w 36"/>
                <a:gd name="T43" fmla="*/ 15 h 29"/>
                <a:gd name="T44" fmla="*/ 8 w 36"/>
                <a:gd name="T45" fmla="*/ 13 h 29"/>
                <a:gd name="T46" fmla="*/ 5 w 36"/>
                <a:gd name="T47" fmla="*/ 10 h 29"/>
                <a:gd name="T48" fmla="*/ 3 w 36"/>
                <a:gd name="T49" fmla="*/ 8 h 29"/>
                <a:gd name="T50" fmla="*/ 0 w 36"/>
                <a:gd name="T51" fmla="*/ 3 h 29"/>
                <a:gd name="T52" fmla="*/ 0 w 36"/>
                <a:gd name="T53" fmla="*/ 0 h 29"/>
                <a:gd name="T54" fmla="*/ 3 w 36"/>
                <a:gd name="T55" fmla="*/ 0 h 29"/>
                <a:gd name="T56" fmla="*/ 5 w 36"/>
                <a:gd name="T57" fmla="*/ 3 h 29"/>
                <a:gd name="T58" fmla="*/ 5 w 36"/>
                <a:gd name="T59" fmla="*/ 5 h 29"/>
                <a:gd name="T60" fmla="*/ 8 w 36"/>
                <a:gd name="T61" fmla="*/ 8 h 29"/>
                <a:gd name="T62" fmla="*/ 8 w 36"/>
                <a:gd name="T63" fmla="*/ 10 h 29"/>
                <a:gd name="T64" fmla="*/ 10 w 36"/>
                <a:gd name="T65" fmla="*/ 13 h 29"/>
                <a:gd name="T66" fmla="*/ 13 w 36"/>
                <a:gd name="T67" fmla="*/ 13 h 29"/>
                <a:gd name="T68" fmla="*/ 15 w 36"/>
                <a:gd name="T69" fmla="*/ 15 h 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"/>
                <a:gd name="T106" fmla="*/ 0 h 29"/>
                <a:gd name="T107" fmla="*/ 36 w 36"/>
                <a:gd name="T108" fmla="*/ 29 h 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" h="29">
                  <a:moveTo>
                    <a:pt x="15" y="15"/>
                  </a:moveTo>
                  <a:lnTo>
                    <a:pt x="18" y="15"/>
                  </a:lnTo>
                  <a:lnTo>
                    <a:pt x="20" y="15"/>
                  </a:lnTo>
                  <a:lnTo>
                    <a:pt x="25" y="15"/>
                  </a:lnTo>
                  <a:lnTo>
                    <a:pt x="28" y="15"/>
                  </a:lnTo>
                  <a:lnTo>
                    <a:pt x="33" y="15"/>
                  </a:lnTo>
                  <a:lnTo>
                    <a:pt x="35" y="15"/>
                  </a:lnTo>
                  <a:lnTo>
                    <a:pt x="33" y="15"/>
                  </a:lnTo>
                  <a:lnTo>
                    <a:pt x="30" y="18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5" y="20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0" y="18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8" y="8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5" y="1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3" name="Freeform 56"/>
            <p:cNvSpPr>
              <a:spLocks/>
            </p:cNvSpPr>
            <p:nvPr/>
          </p:nvSpPr>
          <p:spPr bwMode="auto">
            <a:xfrm>
              <a:off x="5867" y="3124"/>
              <a:ext cx="36" cy="32"/>
            </a:xfrm>
            <a:custGeom>
              <a:avLst/>
              <a:gdLst>
                <a:gd name="T0" fmla="*/ 13 w 36"/>
                <a:gd name="T1" fmla="*/ 16 h 32"/>
                <a:gd name="T2" fmla="*/ 16 w 36"/>
                <a:gd name="T3" fmla="*/ 16 h 32"/>
                <a:gd name="T4" fmla="*/ 22 w 36"/>
                <a:gd name="T5" fmla="*/ 18 h 32"/>
                <a:gd name="T6" fmla="*/ 24 w 36"/>
                <a:gd name="T7" fmla="*/ 18 h 32"/>
                <a:gd name="T8" fmla="*/ 27 w 36"/>
                <a:gd name="T9" fmla="*/ 18 h 32"/>
                <a:gd name="T10" fmla="*/ 30 w 36"/>
                <a:gd name="T11" fmla="*/ 18 h 32"/>
                <a:gd name="T12" fmla="*/ 32 w 36"/>
                <a:gd name="T13" fmla="*/ 18 h 32"/>
                <a:gd name="T14" fmla="*/ 35 w 36"/>
                <a:gd name="T15" fmla="*/ 16 h 32"/>
                <a:gd name="T16" fmla="*/ 35 w 36"/>
                <a:gd name="T17" fmla="*/ 18 h 32"/>
                <a:gd name="T18" fmla="*/ 32 w 36"/>
                <a:gd name="T19" fmla="*/ 18 h 32"/>
                <a:gd name="T20" fmla="*/ 30 w 36"/>
                <a:gd name="T21" fmla="*/ 18 h 32"/>
                <a:gd name="T22" fmla="*/ 27 w 36"/>
                <a:gd name="T23" fmla="*/ 21 h 32"/>
                <a:gd name="T24" fmla="*/ 24 w 36"/>
                <a:gd name="T25" fmla="*/ 21 h 32"/>
                <a:gd name="T26" fmla="*/ 22 w 36"/>
                <a:gd name="T27" fmla="*/ 21 h 32"/>
                <a:gd name="T28" fmla="*/ 19 w 36"/>
                <a:gd name="T29" fmla="*/ 21 h 32"/>
                <a:gd name="T30" fmla="*/ 16 w 36"/>
                <a:gd name="T31" fmla="*/ 23 h 32"/>
                <a:gd name="T32" fmla="*/ 13 w 36"/>
                <a:gd name="T33" fmla="*/ 26 h 32"/>
                <a:gd name="T34" fmla="*/ 13 w 36"/>
                <a:gd name="T35" fmla="*/ 28 h 32"/>
                <a:gd name="T36" fmla="*/ 13 w 36"/>
                <a:gd name="T37" fmla="*/ 31 h 32"/>
                <a:gd name="T38" fmla="*/ 11 w 36"/>
                <a:gd name="T39" fmla="*/ 31 h 32"/>
                <a:gd name="T40" fmla="*/ 11 w 36"/>
                <a:gd name="T41" fmla="*/ 28 h 32"/>
                <a:gd name="T42" fmla="*/ 11 w 36"/>
                <a:gd name="T43" fmla="*/ 23 h 32"/>
                <a:gd name="T44" fmla="*/ 8 w 36"/>
                <a:gd name="T45" fmla="*/ 21 h 32"/>
                <a:gd name="T46" fmla="*/ 8 w 36"/>
                <a:gd name="T47" fmla="*/ 18 h 32"/>
                <a:gd name="T48" fmla="*/ 5 w 36"/>
                <a:gd name="T49" fmla="*/ 13 h 32"/>
                <a:gd name="T50" fmla="*/ 5 w 36"/>
                <a:gd name="T51" fmla="*/ 10 h 32"/>
                <a:gd name="T52" fmla="*/ 3 w 36"/>
                <a:gd name="T53" fmla="*/ 8 h 32"/>
                <a:gd name="T54" fmla="*/ 0 w 36"/>
                <a:gd name="T55" fmla="*/ 5 h 32"/>
                <a:gd name="T56" fmla="*/ 0 w 36"/>
                <a:gd name="T57" fmla="*/ 3 h 32"/>
                <a:gd name="T58" fmla="*/ 0 w 36"/>
                <a:gd name="T59" fmla="*/ 0 h 32"/>
                <a:gd name="T60" fmla="*/ 3 w 36"/>
                <a:gd name="T61" fmla="*/ 3 h 32"/>
                <a:gd name="T62" fmla="*/ 3 w 36"/>
                <a:gd name="T63" fmla="*/ 5 h 32"/>
                <a:gd name="T64" fmla="*/ 5 w 36"/>
                <a:gd name="T65" fmla="*/ 8 h 32"/>
                <a:gd name="T66" fmla="*/ 5 w 36"/>
                <a:gd name="T67" fmla="*/ 10 h 32"/>
                <a:gd name="T68" fmla="*/ 8 w 36"/>
                <a:gd name="T69" fmla="*/ 13 h 32"/>
                <a:gd name="T70" fmla="*/ 11 w 36"/>
                <a:gd name="T71" fmla="*/ 16 h 32"/>
                <a:gd name="T72" fmla="*/ 13 w 36"/>
                <a:gd name="T73" fmla="*/ 16 h 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"/>
                <a:gd name="T112" fmla="*/ 0 h 32"/>
                <a:gd name="T113" fmla="*/ 36 w 36"/>
                <a:gd name="T114" fmla="*/ 32 h 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" h="32">
                  <a:moveTo>
                    <a:pt x="13" y="16"/>
                  </a:moveTo>
                  <a:lnTo>
                    <a:pt x="16" y="16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27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3" y="26"/>
                  </a:lnTo>
                  <a:lnTo>
                    <a:pt x="13" y="28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11" y="28"/>
                  </a:lnTo>
                  <a:lnTo>
                    <a:pt x="11" y="23"/>
                  </a:lnTo>
                  <a:lnTo>
                    <a:pt x="8" y="21"/>
                  </a:lnTo>
                  <a:lnTo>
                    <a:pt x="8" y="18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5"/>
                  </a:lnTo>
                  <a:lnTo>
                    <a:pt x="5" y="8"/>
                  </a:lnTo>
                  <a:lnTo>
                    <a:pt x="5" y="10"/>
                  </a:lnTo>
                  <a:lnTo>
                    <a:pt x="8" y="13"/>
                  </a:lnTo>
                  <a:lnTo>
                    <a:pt x="11" y="16"/>
                  </a:lnTo>
                  <a:lnTo>
                    <a:pt x="13" y="1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4" name="Freeform 57"/>
            <p:cNvSpPr>
              <a:spLocks/>
            </p:cNvSpPr>
            <p:nvPr/>
          </p:nvSpPr>
          <p:spPr bwMode="auto">
            <a:xfrm>
              <a:off x="5853" y="3061"/>
              <a:ext cx="27" cy="30"/>
            </a:xfrm>
            <a:custGeom>
              <a:avLst/>
              <a:gdLst>
                <a:gd name="T0" fmla="*/ 17 w 27"/>
                <a:gd name="T1" fmla="*/ 19 h 30"/>
                <a:gd name="T2" fmla="*/ 17 w 27"/>
                <a:gd name="T3" fmla="*/ 19 h 30"/>
                <a:gd name="T4" fmla="*/ 14 w 27"/>
                <a:gd name="T5" fmla="*/ 19 h 30"/>
                <a:gd name="T6" fmla="*/ 14 w 27"/>
                <a:gd name="T7" fmla="*/ 22 h 30"/>
                <a:gd name="T8" fmla="*/ 14 w 27"/>
                <a:gd name="T9" fmla="*/ 24 h 30"/>
                <a:gd name="T10" fmla="*/ 14 w 27"/>
                <a:gd name="T11" fmla="*/ 27 h 30"/>
                <a:gd name="T12" fmla="*/ 12 w 27"/>
                <a:gd name="T13" fmla="*/ 29 h 30"/>
                <a:gd name="T14" fmla="*/ 9 w 27"/>
                <a:gd name="T15" fmla="*/ 29 h 30"/>
                <a:gd name="T16" fmla="*/ 7 w 27"/>
                <a:gd name="T17" fmla="*/ 29 h 30"/>
                <a:gd name="T18" fmla="*/ 7 w 27"/>
                <a:gd name="T19" fmla="*/ 24 h 30"/>
                <a:gd name="T20" fmla="*/ 7 w 27"/>
                <a:gd name="T21" fmla="*/ 19 h 30"/>
                <a:gd name="T22" fmla="*/ 7 w 27"/>
                <a:gd name="T23" fmla="*/ 17 h 30"/>
                <a:gd name="T24" fmla="*/ 5 w 27"/>
                <a:gd name="T25" fmla="*/ 12 h 30"/>
                <a:gd name="T26" fmla="*/ 2 w 27"/>
                <a:gd name="T27" fmla="*/ 10 h 30"/>
                <a:gd name="T28" fmla="*/ 2 w 27"/>
                <a:gd name="T29" fmla="*/ 7 h 30"/>
                <a:gd name="T30" fmla="*/ 0 w 27"/>
                <a:gd name="T31" fmla="*/ 7 h 30"/>
                <a:gd name="T32" fmla="*/ 0 w 27"/>
                <a:gd name="T33" fmla="*/ 5 h 30"/>
                <a:gd name="T34" fmla="*/ 0 w 27"/>
                <a:gd name="T35" fmla="*/ 2 h 30"/>
                <a:gd name="T36" fmla="*/ 0 w 27"/>
                <a:gd name="T37" fmla="*/ 0 h 30"/>
                <a:gd name="T38" fmla="*/ 2 w 27"/>
                <a:gd name="T39" fmla="*/ 0 h 30"/>
                <a:gd name="T40" fmla="*/ 2 w 27"/>
                <a:gd name="T41" fmla="*/ 2 h 30"/>
                <a:gd name="T42" fmla="*/ 5 w 27"/>
                <a:gd name="T43" fmla="*/ 2 h 30"/>
                <a:gd name="T44" fmla="*/ 7 w 27"/>
                <a:gd name="T45" fmla="*/ 5 h 30"/>
                <a:gd name="T46" fmla="*/ 9 w 27"/>
                <a:gd name="T47" fmla="*/ 7 h 30"/>
                <a:gd name="T48" fmla="*/ 12 w 27"/>
                <a:gd name="T49" fmla="*/ 7 h 30"/>
                <a:gd name="T50" fmla="*/ 12 w 27"/>
                <a:gd name="T51" fmla="*/ 10 h 30"/>
                <a:gd name="T52" fmla="*/ 14 w 27"/>
                <a:gd name="T53" fmla="*/ 10 h 30"/>
                <a:gd name="T54" fmla="*/ 17 w 27"/>
                <a:gd name="T55" fmla="*/ 12 h 30"/>
                <a:gd name="T56" fmla="*/ 19 w 27"/>
                <a:gd name="T57" fmla="*/ 12 h 30"/>
                <a:gd name="T58" fmla="*/ 21 w 27"/>
                <a:gd name="T59" fmla="*/ 12 h 30"/>
                <a:gd name="T60" fmla="*/ 21 w 27"/>
                <a:gd name="T61" fmla="*/ 15 h 30"/>
                <a:gd name="T62" fmla="*/ 24 w 27"/>
                <a:gd name="T63" fmla="*/ 15 h 30"/>
                <a:gd name="T64" fmla="*/ 26 w 27"/>
                <a:gd name="T65" fmla="*/ 17 h 30"/>
                <a:gd name="T66" fmla="*/ 26 w 27"/>
                <a:gd name="T67" fmla="*/ 19 h 30"/>
                <a:gd name="T68" fmla="*/ 24 w 27"/>
                <a:gd name="T69" fmla="*/ 19 h 30"/>
                <a:gd name="T70" fmla="*/ 21 w 27"/>
                <a:gd name="T71" fmla="*/ 19 h 30"/>
                <a:gd name="T72" fmla="*/ 19 w 27"/>
                <a:gd name="T73" fmla="*/ 19 h 30"/>
                <a:gd name="T74" fmla="*/ 17 w 27"/>
                <a:gd name="T75" fmla="*/ 19 h 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"/>
                <a:gd name="T115" fmla="*/ 0 h 30"/>
                <a:gd name="T116" fmla="*/ 27 w 27"/>
                <a:gd name="T117" fmla="*/ 30 h 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" h="30">
                  <a:moveTo>
                    <a:pt x="17" y="19"/>
                  </a:moveTo>
                  <a:lnTo>
                    <a:pt x="17" y="19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7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5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6" y="17"/>
                  </a:lnTo>
                  <a:lnTo>
                    <a:pt x="26" y="19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7" y="19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5" name="Freeform 58"/>
            <p:cNvSpPr>
              <a:spLocks/>
            </p:cNvSpPr>
            <p:nvPr/>
          </p:nvSpPr>
          <p:spPr bwMode="auto">
            <a:xfrm>
              <a:off x="5853" y="3068"/>
              <a:ext cx="25" cy="21"/>
            </a:xfrm>
            <a:custGeom>
              <a:avLst/>
              <a:gdLst>
                <a:gd name="T0" fmla="*/ 14 w 25"/>
                <a:gd name="T1" fmla="*/ 7 h 21"/>
                <a:gd name="T2" fmla="*/ 14 w 25"/>
                <a:gd name="T3" fmla="*/ 9 h 21"/>
                <a:gd name="T4" fmla="*/ 17 w 25"/>
                <a:gd name="T5" fmla="*/ 9 h 21"/>
                <a:gd name="T6" fmla="*/ 19 w 25"/>
                <a:gd name="T7" fmla="*/ 9 h 21"/>
                <a:gd name="T8" fmla="*/ 22 w 25"/>
                <a:gd name="T9" fmla="*/ 11 h 21"/>
                <a:gd name="T10" fmla="*/ 24 w 25"/>
                <a:gd name="T11" fmla="*/ 11 h 21"/>
                <a:gd name="T12" fmla="*/ 22 w 25"/>
                <a:gd name="T13" fmla="*/ 11 h 21"/>
                <a:gd name="T14" fmla="*/ 19 w 25"/>
                <a:gd name="T15" fmla="*/ 11 h 21"/>
                <a:gd name="T16" fmla="*/ 17 w 25"/>
                <a:gd name="T17" fmla="*/ 11 h 21"/>
                <a:gd name="T18" fmla="*/ 14 w 25"/>
                <a:gd name="T19" fmla="*/ 9 h 21"/>
                <a:gd name="T20" fmla="*/ 12 w 25"/>
                <a:gd name="T21" fmla="*/ 13 h 21"/>
                <a:gd name="T22" fmla="*/ 12 w 25"/>
                <a:gd name="T23" fmla="*/ 16 h 21"/>
                <a:gd name="T24" fmla="*/ 12 w 25"/>
                <a:gd name="T25" fmla="*/ 18 h 21"/>
                <a:gd name="T26" fmla="*/ 12 w 25"/>
                <a:gd name="T27" fmla="*/ 20 h 21"/>
                <a:gd name="T28" fmla="*/ 12 w 25"/>
                <a:gd name="T29" fmla="*/ 18 h 21"/>
                <a:gd name="T30" fmla="*/ 12 w 25"/>
                <a:gd name="T31" fmla="*/ 16 h 21"/>
                <a:gd name="T32" fmla="*/ 10 w 25"/>
                <a:gd name="T33" fmla="*/ 9 h 21"/>
                <a:gd name="T34" fmla="*/ 7 w 25"/>
                <a:gd name="T35" fmla="*/ 7 h 21"/>
                <a:gd name="T36" fmla="*/ 7 w 25"/>
                <a:gd name="T37" fmla="*/ 4 h 21"/>
                <a:gd name="T38" fmla="*/ 5 w 25"/>
                <a:gd name="T39" fmla="*/ 4 h 21"/>
                <a:gd name="T40" fmla="*/ 2 w 25"/>
                <a:gd name="T41" fmla="*/ 2 h 21"/>
                <a:gd name="T42" fmla="*/ 2 w 25"/>
                <a:gd name="T43" fmla="*/ 0 h 21"/>
                <a:gd name="T44" fmla="*/ 0 w 25"/>
                <a:gd name="T45" fmla="*/ 0 h 21"/>
                <a:gd name="T46" fmla="*/ 2 w 25"/>
                <a:gd name="T47" fmla="*/ 0 h 21"/>
                <a:gd name="T48" fmla="*/ 5 w 25"/>
                <a:gd name="T49" fmla="*/ 2 h 21"/>
                <a:gd name="T50" fmla="*/ 7 w 25"/>
                <a:gd name="T51" fmla="*/ 4 h 21"/>
                <a:gd name="T52" fmla="*/ 10 w 25"/>
                <a:gd name="T53" fmla="*/ 4 h 21"/>
                <a:gd name="T54" fmla="*/ 12 w 25"/>
                <a:gd name="T55" fmla="*/ 7 h 21"/>
                <a:gd name="T56" fmla="*/ 14 w 25"/>
                <a:gd name="T57" fmla="*/ 7 h 2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"/>
                <a:gd name="T88" fmla="*/ 0 h 21"/>
                <a:gd name="T89" fmla="*/ 25 w 25"/>
                <a:gd name="T90" fmla="*/ 21 h 2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" h="21">
                  <a:moveTo>
                    <a:pt x="14" y="7"/>
                  </a:moveTo>
                  <a:lnTo>
                    <a:pt x="14" y="9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14" y="9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0" y="9"/>
                  </a:lnTo>
                  <a:lnTo>
                    <a:pt x="7" y="7"/>
                  </a:lnTo>
                  <a:lnTo>
                    <a:pt x="7" y="4"/>
                  </a:lnTo>
                  <a:lnTo>
                    <a:pt x="5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2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2" y="7"/>
                  </a:lnTo>
                  <a:lnTo>
                    <a:pt x="14" y="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6" name="Freeform 59"/>
            <p:cNvSpPr>
              <a:spLocks/>
            </p:cNvSpPr>
            <p:nvPr/>
          </p:nvSpPr>
          <p:spPr bwMode="auto">
            <a:xfrm>
              <a:off x="5853" y="3068"/>
              <a:ext cx="27" cy="23"/>
            </a:xfrm>
            <a:custGeom>
              <a:avLst/>
              <a:gdLst>
                <a:gd name="T0" fmla="*/ 16 w 27"/>
                <a:gd name="T1" fmla="*/ 7 h 23"/>
                <a:gd name="T2" fmla="*/ 16 w 27"/>
                <a:gd name="T3" fmla="*/ 7 h 23"/>
                <a:gd name="T4" fmla="*/ 18 w 27"/>
                <a:gd name="T5" fmla="*/ 10 h 23"/>
                <a:gd name="T6" fmla="*/ 21 w 27"/>
                <a:gd name="T7" fmla="*/ 10 h 23"/>
                <a:gd name="T8" fmla="*/ 23 w 27"/>
                <a:gd name="T9" fmla="*/ 12 h 23"/>
                <a:gd name="T10" fmla="*/ 26 w 27"/>
                <a:gd name="T11" fmla="*/ 12 h 23"/>
                <a:gd name="T12" fmla="*/ 23 w 27"/>
                <a:gd name="T13" fmla="*/ 12 h 23"/>
                <a:gd name="T14" fmla="*/ 21 w 27"/>
                <a:gd name="T15" fmla="*/ 12 h 23"/>
                <a:gd name="T16" fmla="*/ 18 w 27"/>
                <a:gd name="T17" fmla="*/ 10 h 23"/>
                <a:gd name="T18" fmla="*/ 16 w 27"/>
                <a:gd name="T19" fmla="*/ 10 h 23"/>
                <a:gd name="T20" fmla="*/ 13 w 27"/>
                <a:gd name="T21" fmla="*/ 10 h 23"/>
                <a:gd name="T22" fmla="*/ 13 w 27"/>
                <a:gd name="T23" fmla="*/ 12 h 23"/>
                <a:gd name="T24" fmla="*/ 13 w 27"/>
                <a:gd name="T25" fmla="*/ 17 h 23"/>
                <a:gd name="T26" fmla="*/ 13 w 27"/>
                <a:gd name="T27" fmla="*/ 20 h 23"/>
                <a:gd name="T28" fmla="*/ 13 w 27"/>
                <a:gd name="T29" fmla="*/ 22 h 23"/>
                <a:gd name="T30" fmla="*/ 10 w 27"/>
                <a:gd name="T31" fmla="*/ 22 h 23"/>
                <a:gd name="T32" fmla="*/ 10 w 27"/>
                <a:gd name="T33" fmla="*/ 20 h 23"/>
                <a:gd name="T34" fmla="*/ 10 w 27"/>
                <a:gd name="T35" fmla="*/ 15 h 23"/>
                <a:gd name="T36" fmla="*/ 10 w 27"/>
                <a:gd name="T37" fmla="*/ 10 h 23"/>
                <a:gd name="T38" fmla="*/ 10 w 27"/>
                <a:gd name="T39" fmla="*/ 7 h 23"/>
                <a:gd name="T40" fmla="*/ 8 w 27"/>
                <a:gd name="T41" fmla="*/ 7 h 23"/>
                <a:gd name="T42" fmla="*/ 5 w 27"/>
                <a:gd name="T43" fmla="*/ 5 h 23"/>
                <a:gd name="T44" fmla="*/ 3 w 27"/>
                <a:gd name="T45" fmla="*/ 2 h 23"/>
                <a:gd name="T46" fmla="*/ 0 w 27"/>
                <a:gd name="T47" fmla="*/ 0 h 23"/>
                <a:gd name="T48" fmla="*/ 3 w 27"/>
                <a:gd name="T49" fmla="*/ 0 h 23"/>
                <a:gd name="T50" fmla="*/ 5 w 27"/>
                <a:gd name="T51" fmla="*/ 2 h 23"/>
                <a:gd name="T52" fmla="*/ 8 w 27"/>
                <a:gd name="T53" fmla="*/ 2 h 23"/>
                <a:gd name="T54" fmla="*/ 10 w 27"/>
                <a:gd name="T55" fmla="*/ 5 h 23"/>
                <a:gd name="T56" fmla="*/ 13 w 27"/>
                <a:gd name="T57" fmla="*/ 7 h 23"/>
                <a:gd name="T58" fmla="*/ 16 w 27"/>
                <a:gd name="T59" fmla="*/ 7 h 2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"/>
                <a:gd name="T91" fmla="*/ 0 h 23"/>
                <a:gd name="T92" fmla="*/ 27 w 27"/>
                <a:gd name="T93" fmla="*/ 23 h 2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" h="23">
                  <a:moveTo>
                    <a:pt x="16" y="7"/>
                  </a:moveTo>
                  <a:lnTo>
                    <a:pt x="16" y="7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2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8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3" y="7"/>
                  </a:lnTo>
                  <a:lnTo>
                    <a:pt x="16" y="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7" name="Freeform 60"/>
            <p:cNvSpPr>
              <a:spLocks/>
            </p:cNvSpPr>
            <p:nvPr/>
          </p:nvSpPr>
          <p:spPr bwMode="auto">
            <a:xfrm>
              <a:off x="5784" y="2952"/>
              <a:ext cx="22" cy="31"/>
            </a:xfrm>
            <a:custGeom>
              <a:avLst/>
              <a:gdLst>
                <a:gd name="T0" fmla="*/ 19 w 22"/>
                <a:gd name="T1" fmla="*/ 5 h 31"/>
                <a:gd name="T2" fmla="*/ 19 w 22"/>
                <a:gd name="T3" fmla="*/ 5 h 31"/>
                <a:gd name="T4" fmla="*/ 16 w 22"/>
                <a:gd name="T5" fmla="*/ 5 h 31"/>
                <a:gd name="T6" fmla="*/ 16 w 22"/>
                <a:gd name="T7" fmla="*/ 8 h 31"/>
                <a:gd name="T8" fmla="*/ 14 w 22"/>
                <a:gd name="T9" fmla="*/ 10 h 31"/>
                <a:gd name="T10" fmla="*/ 14 w 22"/>
                <a:gd name="T11" fmla="*/ 13 h 31"/>
                <a:gd name="T12" fmla="*/ 12 w 22"/>
                <a:gd name="T13" fmla="*/ 15 h 31"/>
                <a:gd name="T14" fmla="*/ 12 w 22"/>
                <a:gd name="T15" fmla="*/ 18 h 31"/>
                <a:gd name="T16" fmla="*/ 12 w 22"/>
                <a:gd name="T17" fmla="*/ 20 h 31"/>
                <a:gd name="T18" fmla="*/ 12 w 22"/>
                <a:gd name="T19" fmla="*/ 25 h 31"/>
                <a:gd name="T20" fmla="*/ 9 w 22"/>
                <a:gd name="T21" fmla="*/ 28 h 31"/>
                <a:gd name="T22" fmla="*/ 9 w 22"/>
                <a:gd name="T23" fmla="*/ 30 h 31"/>
                <a:gd name="T24" fmla="*/ 7 w 22"/>
                <a:gd name="T25" fmla="*/ 30 h 31"/>
                <a:gd name="T26" fmla="*/ 5 w 22"/>
                <a:gd name="T27" fmla="*/ 30 h 31"/>
                <a:gd name="T28" fmla="*/ 2 w 22"/>
                <a:gd name="T29" fmla="*/ 28 h 31"/>
                <a:gd name="T30" fmla="*/ 2 w 22"/>
                <a:gd name="T31" fmla="*/ 25 h 31"/>
                <a:gd name="T32" fmla="*/ 2 w 22"/>
                <a:gd name="T33" fmla="*/ 23 h 31"/>
                <a:gd name="T34" fmla="*/ 2 w 22"/>
                <a:gd name="T35" fmla="*/ 20 h 31"/>
                <a:gd name="T36" fmla="*/ 5 w 22"/>
                <a:gd name="T37" fmla="*/ 18 h 31"/>
                <a:gd name="T38" fmla="*/ 5 w 22"/>
                <a:gd name="T39" fmla="*/ 15 h 31"/>
                <a:gd name="T40" fmla="*/ 5 w 22"/>
                <a:gd name="T41" fmla="*/ 13 h 31"/>
                <a:gd name="T42" fmla="*/ 5 w 22"/>
                <a:gd name="T43" fmla="*/ 10 h 31"/>
                <a:gd name="T44" fmla="*/ 5 w 22"/>
                <a:gd name="T45" fmla="*/ 8 h 31"/>
                <a:gd name="T46" fmla="*/ 2 w 22"/>
                <a:gd name="T47" fmla="*/ 5 h 31"/>
                <a:gd name="T48" fmla="*/ 0 w 22"/>
                <a:gd name="T49" fmla="*/ 3 h 31"/>
                <a:gd name="T50" fmla="*/ 0 w 22"/>
                <a:gd name="T51" fmla="*/ 0 h 31"/>
                <a:gd name="T52" fmla="*/ 2 w 22"/>
                <a:gd name="T53" fmla="*/ 0 h 31"/>
                <a:gd name="T54" fmla="*/ 5 w 22"/>
                <a:gd name="T55" fmla="*/ 0 h 31"/>
                <a:gd name="T56" fmla="*/ 7 w 22"/>
                <a:gd name="T57" fmla="*/ 0 h 31"/>
                <a:gd name="T58" fmla="*/ 9 w 22"/>
                <a:gd name="T59" fmla="*/ 0 h 31"/>
                <a:gd name="T60" fmla="*/ 12 w 22"/>
                <a:gd name="T61" fmla="*/ 0 h 31"/>
                <a:gd name="T62" fmla="*/ 14 w 22"/>
                <a:gd name="T63" fmla="*/ 0 h 31"/>
                <a:gd name="T64" fmla="*/ 16 w 22"/>
                <a:gd name="T65" fmla="*/ 0 h 31"/>
                <a:gd name="T66" fmla="*/ 19 w 22"/>
                <a:gd name="T67" fmla="*/ 0 h 31"/>
                <a:gd name="T68" fmla="*/ 21 w 22"/>
                <a:gd name="T69" fmla="*/ 5 h 31"/>
                <a:gd name="T70" fmla="*/ 19 w 22"/>
                <a:gd name="T71" fmla="*/ 5 h 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"/>
                <a:gd name="T109" fmla="*/ 0 h 31"/>
                <a:gd name="T110" fmla="*/ 22 w 22"/>
                <a:gd name="T111" fmla="*/ 31 h 3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" h="31">
                  <a:moveTo>
                    <a:pt x="19" y="5"/>
                  </a:moveTo>
                  <a:lnTo>
                    <a:pt x="19" y="5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2" y="25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5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5"/>
                  </a:lnTo>
                  <a:lnTo>
                    <a:pt x="19" y="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8" name="Freeform 61"/>
            <p:cNvSpPr>
              <a:spLocks/>
            </p:cNvSpPr>
            <p:nvPr/>
          </p:nvSpPr>
          <p:spPr bwMode="auto">
            <a:xfrm>
              <a:off x="5786" y="2952"/>
              <a:ext cx="15" cy="31"/>
            </a:xfrm>
            <a:custGeom>
              <a:avLst/>
              <a:gdLst>
                <a:gd name="T0" fmla="*/ 5 w 15"/>
                <a:gd name="T1" fmla="*/ 5 h 31"/>
                <a:gd name="T2" fmla="*/ 2 w 15"/>
                <a:gd name="T3" fmla="*/ 5 h 31"/>
                <a:gd name="T4" fmla="*/ 0 w 15"/>
                <a:gd name="T5" fmla="*/ 3 h 31"/>
                <a:gd name="T6" fmla="*/ 2 w 15"/>
                <a:gd name="T7" fmla="*/ 3 h 31"/>
                <a:gd name="T8" fmla="*/ 5 w 15"/>
                <a:gd name="T9" fmla="*/ 3 h 31"/>
                <a:gd name="T10" fmla="*/ 5 w 15"/>
                <a:gd name="T11" fmla="*/ 5 h 31"/>
                <a:gd name="T12" fmla="*/ 7 w 15"/>
                <a:gd name="T13" fmla="*/ 5 h 31"/>
                <a:gd name="T14" fmla="*/ 7 w 15"/>
                <a:gd name="T15" fmla="*/ 3 h 31"/>
                <a:gd name="T16" fmla="*/ 9 w 15"/>
                <a:gd name="T17" fmla="*/ 3 h 31"/>
                <a:gd name="T18" fmla="*/ 12 w 15"/>
                <a:gd name="T19" fmla="*/ 3 h 31"/>
                <a:gd name="T20" fmla="*/ 12 w 15"/>
                <a:gd name="T21" fmla="*/ 0 h 31"/>
                <a:gd name="T22" fmla="*/ 14 w 15"/>
                <a:gd name="T23" fmla="*/ 0 h 31"/>
                <a:gd name="T24" fmla="*/ 14 w 15"/>
                <a:gd name="T25" fmla="*/ 3 h 31"/>
                <a:gd name="T26" fmla="*/ 12 w 15"/>
                <a:gd name="T27" fmla="*/ 3 h 31"/>
                <a:gd name="T28" fmla="*/ 12 w 15"/>
                <a:gd name="T29" fmla="*/ 5 h 31"/>
                <a:gd name="T30" fmla="*/ 9 w 15"/>
                <a:gd name="T31" fmla="*/ 5 h 31"/>
                <a:gd name="T32" fmla="*/ 9 w 15"/>
                <a:gd name="T33" fmla="*/ 8 h 31"/>
                <a:gd name="T34" fmla="*/ 7 w 15"/>
                <a:gd name="T35" fmla="*/ 13 h 31"/>
                <a:gd name="T36" fmla="*/ 7 w 15"/>
                <a:gd name="T37" fmla="*/ 18 h 31"/>
                <a:gd name="T38" fmla="*/ 7 w 15"/>
                <a:gd name="T39" fmla="*/ 23 h 31"/>
                <a:gd name="T40" fmla="*/ 5 w 15"/>
                <a:gd name="T41" fmla="*/ 28 h 31"/>
                <a:gd name="T42" fmla="*/ 5 w 15"/>
                <a:gd name="T43" fmla="*/ 30 h 31"/>
                <a:gd name="T44" fmla="*/ 2 w 15"/>
                <a:gd name="T45" fmla="*/ 30 h 31"/>
                <a:gd name="T46" fmla="*/ 5 w 15"/>
                <a:gd name="T47" fmla="*/ 23 h 31"/>
                <a:gd name="T48" fmla="*/ 5 w 15"/>
                <a:gd name="T49" fmla="*/ 18 h 31"/>
                <a:gd name="T50" fmla="*/ 5 w 15"/>
                <a:gd name="T51" fmla="*/ 10 h 31"/>
                <a:gd name="T52" fmla="*/ 5 w 15"/>
                <a:gd name="T53" fmla="*/ 5 h 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"/>
                <a:gd name="T82" fmla="*/ 0 h 31"/>
                <a:gd name="T83" fmla="*/ 15 w 15"/>
                <a:gd name="T84" fmla="*/ 31 h 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" h="31">
                  <a:moveTo>
                    <a:pt x="5" y="5"/>
                  </a:moveTo>
                  <a:lnTo>
                    <a:pt x="2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8"/>
                  </a:lnTo>
                  <a:lnTo>
                    <a:pt x="7" y="23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5" y="23"/>
                  </a:lnTo>
                  <a:lnTo>
                    <a:pt x="5" y="18"/>
                  </a:lnTo>
                  <a:lnTo>
                    <a:pt x="5" y="10"/>
                  </a:lnTo>
                  <a:lnTo>
                    <a:pt x="5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49" name="Freeform 62"/>
            <p:cNvSpPr>
              <a:spLocks/>
            </p:cNvSpPr>
            <p:nvPr/>
          </p:nvSpPr>
          <p:spPr bwMode="auto">
            <a:xfrm>
              <a:off x="5786" y="2952"/>
              <a:ext cx="17" cy="31"/>
            </a:xfrm>
            <a:custGeom>
              <a:avLst/>
              <a:gdLst>
                <a:gd name="T0" fmla="*/ 3 w 17"/>
                <a:gd name="T1" fmla="*/ 5 h 31"/>
                <a:gd name="T2" fmla="*/ 3 w 17"/>
                <a:gd name="T3" fmla="*/ 5 h 31"/>
                <a:gd name="T4" fmla="*/ 0 w 17"/>
                <a:gd name="T5" fmla="*/ 3 h 31"/>
                <a:gd name="T6" fmla="*/ 0 w 17"/>
                <a:gd name="T7" fmla="*/ 0 h 31"/>
                <a:gd name="T8" fmla="*/ 3 w 17"/>
                <a:gd name="T9" fmla="*/ 3 h 31"/>
                <a:gd name="T10" fmla="*/ 5 w 17"/>
                <a:gd name="T11" fmla="*/ 3 h 31"/>
                <a:gd name="T12" fmla="*/ 8 w 17"/>
                <a:gd name="T13" fmla="*/ 3 h 31"/>
                <a:gd name="T14" fmla="*/ 11 w 17"/>
                <a:gd name="T15" fmla="*/ 3 h 31"/>
                <a:gd name="T16" fmla="*/ 11 w 17"/>
                <a:gd name="T17" fmla="*/ 0 h 31"/>
                <a:gd name="T18" fmla="*/ 13 w 17"/>
                <a:gd name="T19" fmla="*/ 0 h 31"/>
                <a:gd name="T20" fmla="*/ 16 w 17"/>
                <a:gd name="T21" fmla="*/ 0 h 31"/>
                <a:gd name="T22" fmla="*/ 16 w 17"/>
                <a:gd name="T23" fmla="*/ 3 h 31"/>
                <a:gd name="T24" fmla="*/ 13 w 17"/>
                <a:gd name="T25" fmla="*/ 3 h 31"/>
                <a:gd name="T26" fmla="*/ 13 w 17"/>
                <a:gd name="T27" fmla="*/ 5 h 31"/>
                <a:gd name="T28" fmla="*/ 11 w 17"/>
                <a:gd name="T29" fmla="*/ 5 h 31"/>
                <a:gd name="T30" fmla="*/ 8 w 17"/>
                <a:gd name="T31" fmla="*/ 5 h 31"/>
                <a:gd name="T32" fmla="*/ 8 w 17"/>
                <a:gd name="T33" fmla="*/ 8 h 31"/>
                <a:gd name="T34" fmla="*/ 8 w 17"/>
                <a:gd name="T35" fmla="*/ 14 h 31"/>
                <a:gd name="T36" fmla="*/ 8 w 17"/>
                <a:gd name="T37" fmla="*/ 19 h 31"/>
                <a:gd name="T38" fmla="*/ 5 w 17"/>
                <a:gd name="T39" fmla="*/ 25 h 31"/>
                <a:gd name="T40" fmla="*/ 5 w 17"/>
                <a:gd name="T41" fmla="*/ 30 h 31"/>
                <a:gd name="T42" fmla="*/ 3 w 17"/>
                <a:gd name="T43" fmla="*/ 30 h 31"/>
                <a:gd name="T44" fmla="*/ 5 w 17"/>
                <a:gd name="T45" fmla="*/ 25 h 31"/>
                <a:gd name="T46" fmla="*/ 5 w 17"/>
                <a:gd name="T47" fmla="*/ 19 h 31"/>
                <a:gd name="T48" fmla="*/ 5 w 17"/>
                <a:gd name="T49" fmla="*/ 11 h 31"/>
                <a:gd name="T50" fmla="*/ 3 w 17"/>
                <a:gd name="T51" fmla="*/ 5 h 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"/>
                <a:gd name="T79" fmla="*/ 0 h 31"/>
                <a:gd name="T80" fmla="*/ 17 w 17"/>
                <a:gd name="T81" fmla="*/ 31 h 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" h="31">
                  <a:moveTo>
                    <a:pt x="3" y="5"/>
                  </a:moveTo>
                  <a:lnTo>
                    <a:pt x="3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5" y="3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14"/>
                  </a:lnTo>
                  <a:lnTo>
                    <a:pt x="8" y="19"/>
                  </a:lnTo>
                  <a:lnTo>
                    <a:pt x="5" y="25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5" y="25"/>
                  </a:lnTo>
                  <a:lnTo>
                    <a:pt x="5" y="19"/>
                  </a:lnTo>
                  <a:lnTo>
                    <a:pt x="5" y="11"/>
                  </a:lnTo>
                  <a:lnTo>
                    <a:pt x="3" y="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0" name="Freeform 63"/>
            <p:cNvSpPr>
              <a:spLocks/>
            </p:cNvSpPr>
            <p:nvPr/>
          </p:nvSpPr>
          <p:spPr bwMode="auto">
            <a:xfrm>
              <a:off x="5823" y="2987"/>
              <a:ext cx="37" cy="19"/>
            </a:xfrm>
            <a:custGeom>
              <a:avLst/>
              <a:gdLst>
                <a:gd name="T0" fmla="*/ 10 w 37"/>
                <a:gd name="T1" fmla="*/ 2 h 19"/>
                <a:gd name="T2" fmla="*/ 10 w 37"/>
                <a:gd name="T3" fmla="*/ 2 h 19"/>
                <a:gd name="T4" fmla="*/ 8 w 37"/>
                <a:gd name="T5" fmla="*/ 2 h 19"/>
                <a:gd name="T6" fmla="*/ 5 w 37"/>
                <a:gd name="T7" fmla="*/ 2 h 19"/>
                <a:gd name="T8" fmla="*/ 3 w 37"/>
                <a:gd name="T9" fmla="*/ 2 h 19"/>
                <a:gd name="T10" fmla="*/ 0 w 37"/>
                <a:gd name="T11" fmla="*/ 5 h 19"/>
                <a:gd name="T12" fmla="*/ 3 w 37"/>
                <a:gd name="T13" fmla="*/ 7 h 19"/>
                <a:gd name="T14" fmla="*/ 3 w 37"/>
                <a:gd name="T15" fmla="*/ 9 h 19"/>
                <a:gd name="T16" fmla="*/ 5 w 37"/>
                <a:gd name="T17" fmla="*/ 9 h 19"/>
                <a:gd name="T18" fmla="*/ 5 w 37"/>
                <a:gd name="T19" fmla="*/ 11 h 19"/>
                <a:gd name="T20" fmla="*/ 8 w 37"/>
                <a:gd name="T21" fmla="*/ 11 h 19"/>
                <a:gd name="T22" fmla="*/ 8 w 37"/>
                <a:gd name="T23" fmla="*/ 14 h 19"/>
                <a:gd name="T24" fmla="*/ 10 w 37"/>
                <a:gd name="T25" fmla="*/ 14 h 19"/>
                <a:gd name="T26" fmla="*/ 10 w 37"/>
                <a:gd name="T27" fmla="*/ 16 h 19"/>
                <a:gd name="T28" fmla="*/ 13 w 37"/>
                <a:gd name="T29" fmla="*/ 16 h 19"/>
                <a:gd name="T30" fmla="*/ 13 w 37"/>
                <a:gd name="T31" fmla="*/ 18 h 19"/>
                <a:gd name="T32" fmla="*/ 15 w 37"/>
                <a:gd name="T33" fmla="*/ 18 h 19"/>
                <a:gd name="T34" fmla="*/ 18 w 37"/>
                <a:gd name="T35" fmla="*/ 18 h 19"/>
                <a:gd name="T36" fmla="*/ 21 w 37"/>
                <a:gd name="T37" fmla="*/ 18 h 19"/>
                <a:gd name="T38" fmla="*/ 23 w 37"/>
                <a:gd name="T39" fmla="*/ 18 h 19"/>
                <a:gd name="T40" fmla="*/ 26 w 37"/>
                <a:gd name="T41" fmla="*/ 18 h 19"/>
                <a:gd name="T42" fmla="*/ 28 w 37"/>
                <a:gd name="T43" fmla="*/ 18 h 19"/>
                <a:gd name="T44" fmla="*/ 31 w 37"/>
                <a:gd name="T45" fmla="*/ 18 h 19"/>
                <a:gd name="T46" fmla="*/ 31 w 37"/>
                <a:gd name="T47" fmla="*/ 16 h 19"/>
                <a:gd name="T48" fmla="*/ 33 w 37"/>
                <a:gd name="T49" fmla="*/ 16 h 19"/>
                <a:gd name="T50" fmla="*/ 36 w 37"/>
                <a:gd name="T51" fmla="*/ 14 h 19"/>
                <a:gd name="T52" fmla="*/ 33 w 37"/>
                <a:gd name="T53" fmla="*/ 11 h 19"/>
                <a:gd name="T54" fmla="*/ 31 w 37"/>
                <a:gd name="T55" fmla="*/ 11 h 19"/>
                <a:gd name="T56" fmla="*/ 28 w 37"/>
                <a:gd name="T57" fmla="*/ 11 h 19"/>
                <a:gd name="T58" fmla="*/ 26 w 37"/>
                <a:gd name="T59" fmla="*/ 11 h 19"/>
                <a:gd name="T60" fmla="*/ 23 w 37"/>
                <a:gd name="T61" fmla="*/ 11 h 19"/>
                <a:gd name="T62" fmla="*/ 21 w 37"/>
                <a:gd name="T63" fmla="*/ 11 h 19"/>
                <a:gd name="T64" fmla="*/ 18 w 37"/>
                <a:gd name="T65" fmla="*/ 11 h 19"/>
                <a:gd name="T66" fmla="*/ 18 w 37"/>
                <a:gd name="T67" fmla="*/ 9 h 19"/>
                <a:gd name="T68" fmla="*/ 18 w 37"/>
                <a:gd name="T69" fmla="*/ 5 h 19"/>
                <a:gd name="T70" fmla="*/ 18 w 37"/>
                <a:gd name="T71" fmla="*/ 2 h 19"/>
                <a:gd name="T72" fmla="*/ 15 w 37"/>
                <a:gd name="T73" fmla="*/ 0 h 19"/>
                <a:gd name="T74" fmla="*/ 13 w 37"/>
                <a:gd name="T75" fmla="*/ 0 h 19"/>
                <a:gd name="T76" fmla="*/ 10 w 37"/>
                <a:gd name="T77" fmla="*/ 2 h 1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7"/>
                <a:gd name="T118" fmla="*/ 0 h 19"/>
                <a:gd name="T119" fmla="*/ 37 w 37"/>
                <a:gd name="T120" fmla="*/ 19 h 1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7" h="19">
                  <a:moveTo>
                    <a:pt x="10" y="2"/>
                  </a:moveTo>
                  <a:lnTo>
                    <a:pt x="10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5"/>
                  </a:lnTo>
                  <a:lnTo>
                    <a:pt x="3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11"/>
                  </a:lnTo>
                  <a:lnTo>
                    <a:pt x="8" y="11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8" y="18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6" y="14"/>
                  </a:lnTo>
                  <a:lnTo>
                    <a:pt x="33" y="11"/>
                  </a:lnTo>
                  <a:lnTo>
                    <a:pt x="31" y="11"/>
                  </a:lnTo>
                  <a:lnTo>
                    <a:pt x="28" y="11"/>
                  </a:lnTo>
                  <a:lnTo>
                    <a:pt x="26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8" y="11"/>
                  </a:lnTo>
                  <a:lnTo>
                    <a:pt x="18" y="9"/>
                  </a:lnTo>
                  <a:lnTo>
                    <a:pt x="18" y="5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2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1" name="Freeform 64"/>
            <p:cNvSpPr>
              <a:spLocks/>
            </p:cNvSpPr>
            <p:nvPr/>
          </p:nvSpPr>
          <p:spPr bwMode="auto">
            <a:xfrm>
              <a:off x="5827" y="2990"/>
              <a:ext cx="27" cy="16"/>
            </a:xfrm>
            <a:custGeom>
              <a:avLst/>
              <a:gdLst>
                <a:gd name="T0" fmla="*/ 10 w 27"/>
                <a:gd name="T1" fmla="*/ 9 h 16"/>
                <a:gd name="T2" fmla="*/ 10 w 27"/>
                <a:gd name="T3" fmla="*/ 11 h 16"/>
                <a:gd name="T4" fmla="*/ 13 w 27"/>
                <a:gd name="T5" fmla="*/ 11 h 16"/>
                <a:gd name="T6" fmla="*/ 16 w 27"/>
                <a:gd name="T7" fmla="*/ 11 h 16"/>
                <a:gd name="T8" fmla="*/ 18 w 27"/>
                <a:gd name="T9" fmla="*/ 11 h 16"/>
                <a:gd name="T10" fmla="*/ 21 w 27"/>
                <a:gd name="T11" fmla="*/ 11 h 16"/>
                <a:gd name="T12" fmla="*/ 23 w 27"/>
                <a:gd name="T13" fmla="*/ 11 h 16"/>
                <a:gd name="T14" fmla="*/ 26 w 27"/>
                <a:gd name="T15" fmla="*/ 11 h 16"/>
                <a:gd name="T16" fmla="*/ 26 w 27"/>
                <a:gd name="T17" fmla="*/ 13 h 16"/>
                <a:gd name="T18" fmla="*/ 23 w 27"/>
                <a:gd name="T19" fmla="*/ 13 h 16"/>
                <a:gd name="T20" fmla="*/ 21 w 27"/>
                <a:gd name="T21" fmla="*/ 13 h 16"/>
                <a:gd name="T22" fmla="*/ 18 w 27"/>
                <a:gd name="T23" fmla="*/ 15 h 16"/>
                <a:gd name="T24" fmla="*/ 13 w 27"/>
                <a:gd name="T25" fmla="*/ 15 h 16"/>
                <a:gd name="T26" fmla="*/ 10 w 27"/>
                <a:gd name="T27" fmla="*/ 15 h 16"/>
                <a:gd name="T28" fmla="*/ 10 w 27"/>
                <a:gd name="T29" fmla="*/ 13 h 16"/>
                <a:gd name="T30" fmla="*/ 8 w 27"/>
                <a:gd name="T31" fmla="*/ 11 h 16"/>
                <a:gd name="T32" fmla="*/ 8 w 27"/>
                <a:gd name="T33" fmla="*/ 9 h 16"/>
                <a:gd name="T34" fmla="*/ 5 w 27"/>
                <a:gd name="T35" fmla="*/ 6 h 16"/>
                <a:gd name="T36" fmla="*/ 3 w 27"/>
                <a:gd name="T37" fmla="*/ 6 h 16"/>
                <a:gd name="T38" fmla="*/ 0 w 27"/>
                <a:gd name="T39" fmla="*/ 4 h 16"/>
                <a:gd name="T40" fmla="*/ 0 w 27"/>
                <a:gd name="T41" fmla="*/ 2 h 16"/>
                <a:gd name="T42" fmla="*/ 3 w 27"/>
                <a:gd name="T43" fmla="*/ 2 h 16"/>
                <a:gd name="T44" fmla="*/ 5 w 27"/>
                <a:gd name="T45" fmla="*/ 4 h 16"/>
                <a:gd name="T46" fmla="*/ 8 w 27"/>
                <a:gd name="T47" fmla="*/ 2 h 16"/>
                <a:gd name="T48" fmla="*/ 8 w 27"/>
                <a:gd name="T49" fmla="*/ 0 h 16"/>
                <a:gd name="T50" fmla="*/ 10 w 27"/>
                <a:gd name="T51" fmla="*/ 0 h 16"/>
                <a:gd name="T52" fmla="*/ 10 w 27"/>
                <a:gd name="T53" fmla="*/ 2 h 16"/>
                <a:gd name="T54" fmla="*/ 10 w 27"/>
                <a:gd name="T55" fmla="*/ 4 h 16"/>
                <a:gd name="T56" fmla="*/ 10 w 27"/>
                <a:gd name="T57" fmla="*/ 6 h 16"/>
                <a:gd name="T58" fmla="*/ 10 w 27"/>
                <a:gd name="T59" fmla="*/ 9 h 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"/>
                <a:gd name="T91" fmla="*/ 0 h 16"/>
                <a:gd name="T92" fmla="*/ 27 w 27"/>
                <a:gd name="T93" fmla="*/ 16 h 1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" h="16">
                  <a:moveTo>
                    <a:pt x="10" y="9"/>
                  </a:moveTo>
                  <a:lnTo>
                    <a:pt x="10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18" y="15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8" y="11"/>
                  </a:lnTo>
                  <a:lnTo>
                    <a:pt x="8" y="9"/>
                  </a:lnTo>
                  <a:lnTo>
                    <a:pt x="5" y="6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2" name="Freeform 65"/>
            <p:cNvSpPr>
              <a:spLocks/>
            </p:cNvSpPr>
            <p:nvPr/>
          </p:nvSpPr>
          <p:spPr bwMode="auto">
            <a:xfrm>
              <a:off x="5825" y="2990"/>
              <a:ext cx="30" cy="19"/>
            </a:xfrm>
            <a:custGeom>
              <a:avLst/>
              <a:gdLst>
                <a:gd name="T0" fmla="*/ 11 w 30"/>
                <a:gd name="T1" fmla="*/ 10 h 19"/>
                <a:gd name="T2" fmla="*/ 13 w 30"/>
                <a:gd name="T3" fmla="*/ 13 h 19"/>
                <a:gd name="T4" fmla="*/ 16 w 30"/>
                <a:gd name="T5" fmla="*/ 13 h 19"/>
                <a:gd name="T6" fmla="*/ 18 w 30"/>
                <a:gd name="T7" fmla="*/ 13 h 19"/>
                <a:gd name="T8" fmla="*/ 21 w 30"/>
                <a:gd name="T9" fmla="*/ 13 h 19"/>
                <a:gd name="T10" fmla="*/ 24 w 30"/>
                <a:gd name="T11" fmla="*/ 13 h 19"/>
                <a:gd name="T12" fmla="*/ 26 w 30"/>
                <a:gd name="T13" fmla="*/ 13 h 19"/>
                <a:gd name="T14" fmla="*/ 29 w 30"/>
                <a:gd name="T15" fmla="*/ 13 h 19"/>
                <a:gd name="T16" fmla="*/ 26 w 30"/>
                <a:gd name="T17" fmla="*/ 15 h 19"/>
                <a:gd name="T18" fmla="*/ 24 w 30"/>
                <a:gd name="T19" fmla="*/ 15 h 19"/>
                <a:gd name="T20" fmla="*/ 18 w 30"/>
                <a:gd name="T21" fmla="*/ 15 h 19"/>
                <a:gd name="T22" fmla="*/ 16 w 30"/>
                <a:gd name="T23" fmla="*/ 18 h 19"/>
                <a:gd name="T24" fmla="*/ 13 w 30"/>
                <a:gd name="T25" fmla="*/ 18 h 19"/>
                <a:gd name="T26" fmla="*/ 13 w 30"/>
                <a:gd name="T27" fmla="*/ 15 h 19"/>
                <a:gd name="T28" fmla="*/ 11 w 30"/>
                <a:gd name="T29" fmla="*/ 13 h 19"/>
                <a:gd name="T30" fmla="*/ 8 w 30"/>
                <a:gd name="T31" fmla="*/ 10 h 19"/>
                <a:gd name="T32" fmla="*/ 8 w 30"/>
                <a:gd name="T33" fmla="*/ 8 h 19"/>
                <a:gd name="T34" fmla="*/ 5 w 30"/>
                <a:gd name="T35" fmla="*/ 5 h 19"/>
                <a:gd name="T36" fmla="*/ 3 w 30"/>
                <a:gd name="T37" fmla="*/ 5 h 19"/>
                <a:gd name="T38" fmla="*/ 0 w 30"/>
                <a:gd name="T39" fmla="*/ 3 h 19"/>
                <a:gd name="T40" fmla="*/ 3 w 30"/>
                <a:gd name="T41" fmla="*/ 3 h 19"/>
                <a:gd name="T42" fmla="*/ 5 w 30"/>
                <a:gd name="T43" fmla="*/ 3 h 19"/>
                <a:gd name="T44" fmla="*/ 8 w 30"/>
                <a:gd name="T45" fmla="*/ 3 h 19"/>
                <a:gd name="T46" fmla="*/ 11 w 30"/>
                <a:gd name="T47" fmla="*/ 3 h 19"/>
                <a:gd name="T48" fmla="*/ 11 w 30"/>
                <a:gd name="T49" fmla="*/ 0 h 19"/>
                <a:gd name="T50" fmla="*/ 13 w 30"/>
                <a:gd name="T51" fmla="*/ 0 h 19"/>
                <a:gd name="T52" fmla="*/ 11 w 30"/>
                <a:gd name="T53" fmla="*/ 3 h 19"/>
                <a:gd name="T54" fmla="*/ 11 w 30"/>
                <a:gd name="T55" fmla="*/ 5 h 19"/>
                <a:gd name="T56" fmla="*/ 11 w 30"/>
                <a:gd name="T57" fmla="*/ 8 h 19"/>
                <a:gd name="T58" fmla="*/ 11 w 30"/>
                <a:gd name="T59" fmla="*/ 10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0"/>
                <a:gd name="T91" fmla="*/ 0 h 19"/>
                <a:gd name="T92" fmla="*/ 30 w 30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0" h="19">
                  <a:moveTo>
                    <a:pt x="11" y="10"/>
                  </a:moveTo>
                  <a:lnTo>
                    <a:pt x="13" y="13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6" y="15"/>
                  </a:lnTo>
                  <a:lnTo>
                    <a:pt x="24" y="15"/>
                  </a:lnTo>
                  <a:lnTo>
                    <a:pt x="18" y="1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15"/>
                  </a:lnTo>
                  <a:lnTo>
                    <a:pt x="11" y="13"/>
                  </a:lnTo>
                  <a:lnTo>
                    <a:pt x="8" y="10"/>
                  </a:lnTo>
                  <a:lnTo>
                    <a:pt x="8" y="8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11" y="1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3" name="Freeform 66"/>
            <p:cNvSpPr>
              <a:spLocks/>
            </p:cNvSpPr>
            <p:nvPr/>
          </p:nvSpPr>
          <p:spPr bwMode="auto">
            <a:xfrm>
              <a:off x="5885" y="2990"/>
              <a:ext cx="21" cy="16"/>
            </a:xfrm>
            <a:custGeom>
              <a:avLst/>
              <a:gdLst>
                <a:gd name="T0" fmla="*/ 18 w 21"/>
                <a:gd name="T1" fmla="*/ 4 h 16"/>
                <a:gd name="T2" fmla="*/ 15 w 21"/>
                <a:gd name="T3" fmla="*/ 4 h 16"/>
                <a:gd name="T4" fmla="*/ 13 w 21"/>
                <a:gd name="T5" fmla="*/ 4 h 16"/>
                <a:gd name="T6" fmla="*/ 10 w 21"/>
                <a:gd name="T7" fmla="*/ 6 h 16"/>
                <a:gd name="T8" fmla="*/ 8 w 21"/>
                <a:gd name="T9" fmla="*/ 6 h 16"/>
                <a:gd name="T10" fmla="*/ 5 w 21"/>
                <a:gd name="T11" fmla="*/ 9 h 16"/>
                <a:gd name="T12" fmla="*/ 3 w 21"/>
                <a:gd name="T13" fmla="*/ 11 h 16"/>
                <a:gd name="T14" fmla="*/ 3 w 21"/>
                <a:gd name="T15" fmla="*/ 13 h 16"/>
                <a:gd name="T16" fmla="*/ 3 w 21"/>
                <a:gd name="T17" fmla="*/ 15 h 16"/>
                <a:gd name="T18" fmla="*/ 0 w 21"/>
                <a:gd name="T19" fmla="*/ 15 h 16"/>
                <a:gd name="T20" fmla="*/ 0 w 21"/>
                <a:gd name="T21" fmla="*/ 13 h 16"/>
                <a:gd name="T22" fmla="*/ 0 w 21"/>
                <a:gd name="T23" fmla="*/ 11 h 16"/>
                <a:gd name="T24" fmla="*/ 0 w 21"/>
                <a:gd name="T25" fmla="*/ 9 h 16"/>
                <a:gd name="T26" fmla="*/ 3 w 21"/>
                <a:gd name="T27" fmla="*/ 6 h 16"/>
                <a:gd name="T28" fmla="*/ 3 w 21"/>
                <a:gd name="T29" fmla="*/ 4 h 16"/>
                <a:gd name="T30" fmla="*/ 5 w 21"/>
                <a:gd name="T31" fmla="*/ 4 h 16"/>
                <a:gd name="T32" fmla="*/ 5 w 21"/>
                <a:gd name="T33" fmla="*/ 2 h 16"/>
                <a:gd name="T34" fmla="*/ 8 w 21"/>
                <a:gd name="T35" fmla="*/ 2 h 16"/>
                <a:gd name="T36" fmla="*/ 10 w 21"/>
                <a:gd name="T37" fmla="*/ 2 h 16"/>
                <a:gd name="T38" fmla="*/ 13 w 21"/>
                <a:gd name="T39" fmla="*/ 0 h 16"/>
                <a:gd name="T40" fmla="*/ 15 w 21"/>
                <a:gd name="T41" fmla="*/ 0 h 16"/>
                <a:gd name="T42" fmla="*/ 18 w 21"/>
                <a:gd name="T43" fmla="*/ 2 h 16"/>
                <a:gd name="T44" fmla="*/ 20 w 21"/>
                <a:gd name="T45" fmla="*/ 2 h 16"/>
                <a:gd name="T46" fmla="*/ 20 w 21"/>
                <a:gd name="T47" fmla="*/ 4 h 16"/>
                <a:gd name="T48" fmla="*/ 18 w 21"/>
                <a:gd name="T49" fmla="*/ 4 h 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"/>
                <a:gd name="T76" fmla="*/ 0 h 16"/>
                <a:gd name="T77" fmla="*/ 21 w 21"/>
                <a:gd name="T78" fmla="*/ 16 h 1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" h="16">
                  <a:moveTo>
                    <a:pt x="18" y="4"/>
                  </a:moveTo>
                  <a:lnTo>
                    <a:pt x="15" y="4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5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6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18" y="4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4" name="Freeform 67"/>
            <p:cNvSpPr>
              <a:spLocks/>
            </p:cNvSpPr>
            <p:nvPr/>
          </p:nvSpPr>
          <p:spPr bwMode="auto">
            <a:xfrm>
              <a:off x="5729" y="2991"/>
              <a:ext cx="146" cy="71"/>
            </a:xfrm>
            <a:custGeom>
              <a:avLst/>
              <a:gdLst>
                <a:gd name="T0" fmla="*/ 124 w 146"/>
                <a:gd name="T1" fmla="*/ 23 h 71"/>
                <a:gd name="T2" fmla="*/ 132 w 146"/>
                <a:gd name="T3" fmla="*/ 33 h 71"/>
                <a:gd name="T4" fmla="*/ 140 w 146"/>
                <a:gd name="T5" fmla="*/ 40 h 71"/>
                <a:gd name="T6" fmla="*/ 145 w 146"/>
                <a:gd name="T7" fmla="*/ 45 h 71"/>
                <a:gd name="T8" fmla="*/ 145 w 146"/>
                <a:gd name="T9" fmla="*/ 53 h 71"/>
                <a:gd name="T10" fmla="*/ 137 w 146"/>
                <a:gd name="T11" fmla="*/ 50 h 71"/>
                <a:gd name="T12" fmla="*/ 129 w 146"/>
                <a:gd name="T13" fmla="*/ 45 h 71"/>
                <a:gd name="T14" fmla="*/ 121 w 146"/>
                <a:gd name="T15" fmla="*/ 43 h 71"/>
                <a:gd name="T16" fmla="*/ 115 w 146"/>
                <a:gd name="T17" fmla="*/ 45 h 71"/>
                <a:gd name="T18" fmla="*/ 113 w 146"/>
                <a:gd name="T19" fmla="*/ 50 h 71"/>
                <a:gd name="T20" fmla="*/ 107 w 146"/>
                <a:gd name="T21" fmla="*/ 53 h 71"/>
                <a:gd name="T22" fmla="*/ 99 w 146"/>
                <a:gd name="T23" fmla="*/ 55 h 71"/>
                <a:gd name="T24" fmla="*/ 91 w 146"/>
                <a:gd name="T25" fmla="*/ 55 h 71"/>
                <a:gd name="T26" fmla="*/ 86 w 146"/>
                <a:gd name="T27" fmla="*/ 50 h 71"/>
                <a:gd name="T28" fmla="*/ 78 w 146"/>
                <a:gd name="T29" fmla="*/ 45 h 71"/>
                <a:gd name="T30" fmla="*/ 70 w 146"/>
                <a:gd name="T31" fmla="*/ 45 h 71"/>
                <a:gd name="T32" fmla="*/ 62 w 146"/>
                <a:gd name="T33" fmla="*/ 48 h 71"/>
                <a:gd name="T34" fmla="*/ 59 w 146"/>
                <a:gd name="T35" fmla="*/ 58 h 71"/>
                <a:gd name="T36" fmla="*/ 56 w 146"/>
                <a:gd name="T37" fmla="*/ 70 h 71"/>
                <a:gd name="T38" fmla="*/ 51 w 146"/>
                <a:gd name="T39" fmla="*/ 68 h 71"/>
                <a:gd name="T40" fmla="*/ 48 w 146"/>
                <a:gd name="T41" fmla="*/ 53 h 71"/>
                <a:gd name="T42" fmla="*/ 40 w 146"/>
                <a:gd name="T43" fmla="*/ 43 h 71"/>
                <a:gd name="T44" fmla="*/ 32 w 146"/>
                <a:gd name="T45" fmla="*/ 38 h 71"/>
                <a:gd name="T46" fmla="*/ 24 w 146"/>
                <a:gd name="T47" fmla="*/ 33 h 71"/>
                <a:gd name="T48" fmla="*/ 16 w 146"/>
                <a:gd name="T49" fmla="*/ 33 h 71"/>
                <a:gd name="T50" fmla="*/ 8 w 146"/>
                <a:gd name="T51" fmla="*/ 35 h 71"/>
                <a:gd name="T52" fmla="*/ 0 w 146"/>
                <a:gd name="T53" fmla="*/ 38 h 71"/>
                <a:gd name="T54" fmla="*/ 5 w 146"/>
                <a:gd name="T55" fmla="*/ 30 h 71"/>
                <a:gd name="T56" fmla="*/ 13 w 146"/>
                <a:gd name="T57" fmla="*/ 28 h 71"/>
                <a:gd name="T58" fmla="*/ 21 w 146"/>
                <a:gd name="T59" fmla="*/ 18 h 71"/>
                <a:gd name="T60" fmla="*/ 21 w 146"/>
                <a:gd name="T61" fmla="*/ 3 h 71"/>
                <a:gd name="T62" fmla="*/ 30 w 146"/>
                <a:gd name="T63" fmla="*/ 3 h 71"/>
                <a:gd name="T64" fmla="*/ 38 w 146"/>
                <a:gd name="T65" fmla="*/ 0 h 71"/>
                <a:gd name="T66" fmla="*/ 40 w 146"/>
                <a:gd name="T67" fmla="*/ 5 h 71"/>
                <a:gd name="T68" fmla="*/ 35 w 146"/>
                <a:gd name="T69" fmla="*/ 10 h 71"/>
                <a:gd name="T70" fmla="*/ 32 w 146"/>
                <a:gd name="T71" fmla="*/ 15 h 71"/>
                <a:gd name="T72" fmla="*/ 30 w 146"/>
                <a:gd name="T73" fmla="*/ 25 h 71"/>
                <a:gd name="T74" fmla="*/ 38 w 146"/>
                <a:gd name="T75" fmla="*/ 30 h 71"/>
                <a:gd name="T76" fmla="*/ 46 w 146"/>
                <a:gd name="T77" fmla="*/ 35 h 71"/>
                <a:gd name="T78" fmla="*/ 54 w 146"/>
                <a:gd name="T79" fmla="*/ 38 h 71"/>
                <a:gd name="T80" fmla="*/ 59 w 146"/>
                <a:gd name="T81" fmla="*/ 40 h 71"/>
                <a:gd name="T82" fmla="*/ 64 w 146"/>
                <a:gd name="T83" fmla="*/ 38 h 71"/>
                <a:gd name="T84" fmla="*/ 70 w 146"/>
                <a:gd name="T85" fmla="*/ 33 h 71"/>
                <a:gd name="T86" fmla="*/ 78 w 146"/>
                <a:gd name="T87" fmla="*/ 33 h 71"/>
                <a:gd name="T88" fmla="*/ 86 w 146"/>
                <a:gd name="T89" fmla="*/ 38 h 71"/>
                <a:gd name="T90" fmla="*/ 91 w 146"/>
                <a:gd name="T91" fmla="*/ 40 h 71"/>
                <a:gd name="T92" fmla="*/ 99 w 146"/>
                <a:gd name="T93" fmla="*/ 43 h 71"/>
                <a:gd name="T94" fmla="*/ 107 w 146"/>
                <a:gd name="T95" fmla="*/ 40 h 71"/>
                <a:gd name="T96" fmla="*/ 113 w 146"/>
                <a:gd name="T97" fmla="*/ 38 h 71"/>
                <a:gd name="T98" fmla="*/ 115 w 146"/>
                <a:gd name="T99" fmla="*/ 28 h 71"/>
                <a:gd name="T100" fmla="*/ 115 w 146"/>
                <a:gd name="T101" fmla="*/ 18 h 71"/>
                <a:gd name="T102" fmla="*/ 121 w 146"/>
                <a:gd name="T103" fmla="*/ 15 h 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"/>
                <a:gd name="T157" fmla="*/ 0 h 71"/>
                <a:gd name="T158" fmla="*/ 146 w 146"/>
                <a:gd name="T159" fmla="*/ 71 h 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" h="71">
                  <a:moveTo>
                    <a:pt x="121" y="15"/>
                  </a:moveTo>
                  <a:lnTo>
                    <a:pt x="121" y="20"/>
                  </a:lnTo>
                  <a:lnTo>
                    <a:pt x="124" y="23"/>
                  </a:lnTo>
                  <a:lnTo>
                    <a:pt x="126" y="28"/>
                  </a:lnTo>
                  <a:lnTo>
                    <a:pt x="129" y="30"/>
                  </a:lnTo>
                  <a:lnTo>
                    <a:pt x="132" y="33"/>
                  </a:lnTo>
                  <a:lnTo>
                    <a:pt x="134" y="35"/>
                  </a:lnTo>
                  <a:lnTo>
                    <a:pt x="137" y="38"/>
                  </a:lnTo>
                  <a:lnTo>
                    <a:pt x="140" y="40"/>
                  </a:lnTo>
                  <a:lnTo>
                    <a:pt x="142" y="40"/>
                  </a:lnTo>
                  <a:lnTo>
                    <a:pt x="142" y="43"/>
                  </a:lnTo>
                  <a:lnTo>
                    <a:pt x="145" y="45"/>
                  </a:lnTo>
                  <a:lnTo>
                    <a:pt x="145" y="48"/>
                  </a:lnTo>
                  <a:lnTo>
                    <a:pt x="145" y="50"/>
                  </a:lnTo>
                  <a:lnTo>
                    <a:pt x="145" y="53"/>
                  </a:lnTo>
                  <a:lnTo>
                    <a:pt x="142" y="53"/>
                  </a:lnTo>
                  <a:lnTo>
                    <a:pt x="140" y="50"/>
                  </a:lnTo>
                  <a:lnTo>
                    <a:pt x="137" y="50"/>
                  </a:lnTo>
                  <a:lnTo>
                    <a:pt x="134" y="48"/>
                  </a:lnTo>
                  <a:lnTo>
                    <a:pt x="132" y="45"/>
                  </a:lnTo>
                  <a:lnTo>
                    <a:pt x="129" y="45"/>
                  </a:lnTo>
                  <a:lnTo>
                    <a:pt x="126" y="43"/>
                  </a:lnTo>
                  <a:lnTo>
                    <a:pt x="124" y="43"/>
                  </a:lnTo>
                  <a:lnTo>
                    <a:pt x="121" y="43"/>
                  </a:lnTo>
                  <a:lnTo>
                    <a:pt x="118" y="43"/>
                  </a:lnTo>
                  <a:lnTo>
                    <a:pt x="118" y="45"/>
                  </a:lnTo>
                  <a:lnTo>
                    <a:pt x="115" y="45"/>
                  </a:lnTo>
                  <a:lnTo>
                    <a:pt x="115" y="48"/>
                  </a:lnTo>
                  <a:lnTo>
                    <a:pt x="113" y="48"/>
                  </a:lnTo>
                  <a:lnTo>
                    <a:pt x="113" y="50"/>
                  </a:lnTo>
                  <a:lnTo>
                    <a:pt x="110" y="50"/>
                  </a:lnTo>
                  <a:lnTo>
                    <a:pt x="110" y="53"/>
                  </a:lnTo>
                  <a:lnTo>
                    <a:pt x="107" y="53"/>
                  </a:lnTo>
                  <a:lnTo>
                    <a:pt x="105" y="55"/>
                  </a:lnTo>
                  <a:lnTo>
                    <a:pt x="102" y="55"/>
                  </a:lnTo>
                  <a:lnTo>
                    <a:pt x="99" y="55"/>
                  </a:lnTo>
                  <a:lnTo>
                    <a:pt x="97" y="55"/>
                  </a:lnTo>
                  <a:lnTo>
                    <a:pt x="94" y="55"/>
                  </a:lnTo>
                  <a:lnTo>
                    <a:pt x="91" y="55"/>
                  </a:lnTo>
                  <a:lnTo>
                    <a:pt x="89" y="53"/>
                  </a:lnTo>
                  <a:lnTo>
                    <a:pt x="89" y="50"/>
                  </a:lnTo>
                  <a:lnTo>
                    <a:pt x="86" y="50"/>
                  </a:lnTo>
                  <a:lnTo>
                    <a:pt x="83" y="48"/>
                  </a:lnTo>
                  <a:lnTo>
                    <a:pt x="81" y="48"/>
                  </a:lnTo>
                  <a:lnTo>
                    <a:pt x="78" y="45"/>
                  </a:lnTo>
                  <a:lnTo>
                    <a:pt x="75" y="45"/>
                  </a:lnTo>
                  <a:lnTo>
                    <a:pt x="73" y="45"/>
                  </a:lnTo>
                  <a:lnTo>
                    <a:pt x="70" y="45"/>
                  </a:lnTo>
                  <a:lnTo>
                    <a:pt x="67" y="48"/>
                  </a:lnTo>
                  <a:lnTo>
                    <a:pt x="64" y="48"/>
                  </a:lnTo>
                  <a:lnTo>
                    <a:pt x="62" y="48"/>
                  </a:lnTo>
                  <a:lnTo>
                    <a:pt x="62" y="50"/>
                  </a:lnTo>
                  <a:lnTo>
                    <a:pt x="59" y="55"/>
                  </a:lnTo>
                  <a:lnTo>
                    <a:pt x="59" y="58"/>
                  </a:lnTo>
                  <a:lnTo>
                    <a:pt x="59" y="63"/>
                  </a:lnTo>
                  <a:lnTo>
                    <a:pt x="56" y="68"/>
                  </a:lnTo>
                  <a:lnTo>
                    <a:pt x="56" y="70"/>
                  </a:lnTo>
                  <a:lnTo>
                    <a:pt x="54" y="70"/>
                  </a:lnTo>
                  <a:lnTo>
                    <a:pt x="54" y="68"/>
                  </a:lnTo>
                  <a:lnTo>
                    <a:pt x="51" y="68"/>
                  </a:lnTo>
                  <a:lnTo>
                    <a:pt x="48" y="63"/>
                  </a:lnTo>
                  <a:lnTo>
                    <a:pt x="48" y="58"/>
                  </a:lnTo>
                  <a:lnTo>
                    <a:pt x="48" y="53"/>
                  </a:lnTo>
                  <a:lnTo>
                    <a:pt x="46" y="48"/>
                  </a:lnTo>
                  <a:lnTo>
                    <a:pt x="43" y="45"/>
                  </a:lnTo>
                  <a:lnTo>
                    <a:pt x="40" y="43"/>
                  </a:lnTo>
                  <a:lnTo>
                    <a:pt x="38" y="40"/>
                  </a:lnTo>
                  <a:lnTo>
                    <a:pt x="35" y="40"/>
                  </a:lnTo>
                  <a:lnTo>
                    <a:pt x="32" y="38"/>
                  </a:lnTo>
                  <a:lnTo>
                    <a:pt x="30" y="35"/>
                  </a:lnTo>
                  <a:lnTo>
                    <a:pt x="27" y="35"/>
                  </a:lnTo>
                  <a:lnTo>
                    <a:pt x="24" y="33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6" y="33"/>
                  </a:lnTo>
                  <a:lnTo>
                    <a:pt x="13" y="35"/>
                  </a:lnTo>
                  <a:lnTo>
                    <a:pt x="11" y="35"/>
                  </a:lnTo>
                  <a:lnTo>
                    <a:pt x="8" y="35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3" y="33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6" y="25"/>
                  </a:lnTo>
                  <a:lnTo>
                    <a:pt x="19" y="23"/>
                  </a:lnTo>
                  <a:lnTo>
                    <a:pt x="21" y="18"/>
                  </a:lnTo>
                  <a:lnTo>
                    <a:pt x="21" y="13"/>
                  </a:lnTo>
                  <a:lnTo>
                    <a:pt x="21" y="8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2" y="3"/>
                  </a:lnTo>
                  <a:lnTo>
                    <a:pt x="35" y="3"/>
                  </a:lnTo>
                  <a:lnTo>
                    <a:pt x="38" y="0"/>
                  </a:lnTo>
                  <a:lnTo>
                    <a:pt x="38" y="3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8" y="10"/>
                  </a:lnTo>
                  <a:lnTo>
                    <a:pt x="35" y="10"/>
                  </a:lnTo>
                  <a:lnTo>
                    <a:pt x="35" y="13"/>
                  </a:lnTo>
                  <a:lnTo>
                    <a:pt x="32" y="13"/>
                  </a:lnTo>
                  <a:lnTo>
                    <a:pt x="32" y="15"/>
                  </a:lnTo>
                  <a:lnTo>
                    <a:pt x="30" y="18"/>
                  </a:lnTo>
                  <a:lnTo>
                    <a:pt x="30" y="23"/>
                  </a:lnTo>
                  <a:lnTo>
                    <a:pt x="30" y="25"/>
                  </a:lnTo>
                  <a:lnTo>
                    <a:pt x="32" y="28"/>
                  </a:lnTo>
                  <a:lnTo>
                    <a:pt x="35" y="30"/>
                  </a:lnTo>
                  <a:lnTo>
                    <a:pt x="38" y="30"/>
                  </a:lnTo>
                  <a:lnTo>
                    <a:pt x="40" y="30"/>
                  </a:lnTo>
                  <a:lnTo>
                    <a:pt x="43" y="33"/>
                  </a:lnTo>
                  <a:lnTo>
                    <a:pt x="46" y="35"/>
                  </a:lnTo>
                  <a:lnTo>
                    <a:pt x="48" y="35"/>
                  </a:lnTo>
                  <a:lnTo>
                    <a:pt x="51" y="38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62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7" y="38"/>
                  </a:lnTo>
                  <a:lnTo>
                    <a:pt x="70" y="35"/>
                  </a:lnTo>
                  <a:lnTo>
                    <a:pt x="70" y="33"/>
                  </a:lnTo>
                  <a:lnTo>
                    <a:pt x="73" y="33"/>
                  </a:lnTo>
                  <a:lnTo>
                    <a:pt x="75" y="33"/>
                  </a:lnTo>
                  <a:lnTo>
                    <a:pt x="78" y="33"/>
                  </a:lnTo>
                  <a:lnTo>
                    <a:pt x="81" y="35"/>
                  </a:lnTo>
                  <a:lnTo>
                    <a:pt x="83" y="38"/>
                  </a:lnTo>
                  <a:lnTo>
                    <a:pt x="86" y="38"/>
                  </a:lnTo>
                  <a:lnTo>
                    <a:pt x="86" y="40"/>
                  </a:lnTo>
                  <a:lnTo>
                    <a:pt x="89" y="40"/>
                  </a:lnTo>
                  <a:lnTo>
                    <a:pt x="91" y="40"/>
                  </a:lnTo>
                  <a:lnTo>
                    <a:pt x="94" y="43"/>
                  </a:lnTo>
                  <a:lnTo>
                    <a:pt x="97" y="43"/>
                  </a:lnTo>
                  <a:lnTo>
                    <a:pt x="99" y="43"/>
                  </a:lnTo>
                  <a:lnTo>
                    <a:pt x="102" y="43"/>
                  </a:lnTo>
                  <a:lnTo>
                    <a:pt x="105" y="43"/>
                  </a:lnTo>
                  <a:lnTo>
                    <a:pt x="107" y="40"/>
                  </a:lnTo>
                  <a:lnTo>
                    <a:pt x="110" y="40"/>
                  </a:lnTo>
                  <a:lnTo>
                    <a:pt x="110" y="38"/>
                  </a:lnTo>
                  <a:lnTo>
                    <a:pt x="113" y="38"/>
                  </a:lnTo>
                  <a:lnTo>
                    <a:pt x="113" y="35"/>
                  </a:lnTo>
                  <a:lnTo>
                    <a:pt x="115" y="33"/>
                  </a:lnTo>
                  <a:lnTo>
                    <a:pt x="115" y="28"/>
                  </a:lnTo>
                  <a:lnTo>
                    <a:pt x="115" y="25"/>
                  </a:lnTo>
                  <a:lnTo>
                    <a:pt x="115" y="20"/>
                  </a:lnTo>
                  <a:lnTo>
                    <a:pt x="115" y="18"/>
                  </a:lnTo>
                  <a:lnTo>
                    <a:pt x="115" y="15"/>
                  </a:lnTo>
                  <a:lnTo>
                    <a:pt x="118" y="15"/>
                  </a:lnTo>
                  <a:lnTo>
                    <a:pt x="121" y="15"/>
                  </a:lnTo>
                  <a:lnTo>
                    <a:pt x="121" y="18"/>
                  </a:lnTo>
                  <a:lnTo>
                    <a:pt x="121" y="1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5" name="Freeform 68"/>
            <p:cNvSpPr>
              <a:spLocks/>
            </p:cNvSpPr>
            <p:nvPr/>
          </p:nvSpPr>
          <p:spPr bwMode="auto">
            <a:xfrm>
              <a:off x="5731" y="2994"/>
              <a:ext cx="142" cy="66"/>
            </a:xfrm>
            <a:custGeom>
              <a:avLst/>
              <a:gdLst>
                <a:gd name="T0" fmla="*/ 22 w 142"/>
                <a:gd name="T1" fmla="*/ 18 h 66"/>
                <a:gd name="T2" fmla="*/ 24 w 142"/>
                <a:gd name="T3" fmla="*/ 25 h 66"/>
                <a:gd name="T4" fmla="*/ 30 w 142"/>
                <a:gd name="T5" fmla="*/ 28 h 66"/>
                <a:gd name="T6" fmla="*/ 35 w 142"/>
                <a:gd name="T7" fmla="*/ 30 h 66"/>
                <a:gd name="T8" fmla="*/ 41 w 142"/>
                <a:gd name="T9" fmla="*/ 35 h 66"/>
                <a:gd name="T10" fmla="*/ 49 w 142"/>
                <a:gd name="T11" fmla="*/ 40 h 66"/>
                <a:gd name="T12" fmla="*/ 54 w 142"/>
                <a:gd name="T13" fmla="*/ 43 h 66"/>
                <a:gd name="T14" fmla="*/ 62 w 142"/>
                <a:gd name="T15" fmla="*/ 40 h 66"/>
                <a:gd name="T16" fmla="*/ 68 w 142"/>
                <a:gd name="T17" fmla="*/ 38 h 66"/>
                <a:gd name="T18" fmla="*/ 73 w 142"/>
                <a:gd name="T19" fmla="*/ 33 h 66"/>
                <a:gd name="T20" fmla="*/ 76 w 142"/>
                <a:gd name="T21" fmla="*/ 38 h 66"/>
                <a:gd name="T22" fmla="*/ 84 w 142"/>
                <a:gd name="T23" fmla="*/ 40 h 66"/>
                <a:gd name="T24" fmla="*/ 89 w 142"/>
                <a:gd name="T25" fmla="*/ 43 h 66"/>
                <a:gd name="T26" fmla="*/ 98 w 142"/>
                <a:gd name="T27" fmla="*/ 45 h 66"/>
                <a:gd name="T28" fmla="*/ 103 w 142"/>
                <a:gd name="T29" fmla="*/ 43 h 66"/>
                <a:gd name="T30" fmla="*/ 111 w 142"/>
                <a:gd name="T31" fmla="*/ 38 h 66"/>
                <a:gd name="T32" fmla="*/ 117 w 142"/>
                <a:gd name="T33" fmla="*/ 35 h 66"/>
                <a:gd name="T34" fmla="*/ 119 w 142"/>
                <a:gd name="T35" fmla="*/ 30 h 66"/>
                <a:gd name="T36" fmla="*/ 117 w 142"/>
                <a:gd name="T37" fmla="*/ 23 h 66"/>
                <a:gd name="T38" fmla="*/ 114 w 142"/>
                <a:gd name="T39" fmla="*/ 13 h 66"/>
                <a:gd name="T40" fmla="*/ 119 w 142"/>
                <a:gd name="T41" fmla="*/ 20 h 66"/>
                <a:gd name="T42" fmla="*/ 122 w 142"/>
                <a:gd name="T43" fmla="*/ 28 h 66"/>
                <a:gd name="T44" fmla="*/ 127 w 142"/>
                <a:gd name="T45" fmla="*/ 33 h 66"/>
                <a:gd name="T46" fmla="*/ 133 w 142"/>
                <a:gd name="T47" fmla="*/ 38 h 66"/>
                <a:gd name="T48" fmla="*/ 138 w 142"/>
                <a:gd name="T49" fmla="*/ 43 h 66"/>
                <a:gd name="T50" fmla="*/ 141 w 142"/>
                <a:gd name="T51" fmla="*/ 48 h 66"/>
                <a:gd name="T52" fmla="*/ 136 w 142"/>
                <a:gd name="T53" fmla="*/ 43 h 66"/>
                <a:gd name="T54" fmla="*/ 130 w 142"/>
                <a:gd name="T55" fmla="*/ 40 h 66"/>
                <a:gd name="T56" fmla="*/ 122 w 142"/>
                <a:gd name="T57" fmla="*/ 35 h 66"/>
                <a:gd name="T58" fmla="*/ 117 w 142"/>
                <a:gd name="T59" fmla="*/ 38 h 66"/>
                <a:gd name="T60" fmla="*/ 108 w 142"/>
                <a:gd name="T61" fmla="*/ 43 h 66"/>
                <a:gd name="T62" fmla="*/ 103 w 142"/>
                <a:gd name="T63" fmla="*/ 48 h 66"/>
                <a:gd name="T64" fmla="*/ 98 w 142"/>
                <a:gd name="T65" fmla="*/ 50 h 66"/>
                <a:gd name="T66" fmla="*/ 92 w 142"/>
                <a:gd name="T67" fmla="*/ 48 h 66"/>
                <a:gd name="T68" fmla="*/ 87 w 142"/>
                <a:gd name="T69" fmla="*/ 45 h 66"/>
                <a:gd name="T70" fmla="*/ 81 w 142"/>
                <a:gd name="T71" fmla="*/ 43 h 66"/>
                <a:gd name="T72" fmla="*/ 73 w 142"/>
                <a:gd name="T73" fmla="*/ 38 h 66"/>
                <a:gd name="T74" fmla="*/ 65 w 142"/>
                <a:gd name="T75" fmla="*/ 43 h 66"/>
                <a:gd name="T76" fmla="*/ 57 w 142"/>
                <a:gd name="T77" fmla="*/ 45 h 66"/>
                <a:gd name="T78" fmla="*/ 54 w 142"/>
                <a:gd name="T79" fmla="*/ 50 h 66"/>
                <a:gd name="T80" fmla="*/ 54 w 142"/>
                <a:gd name="T81" fmla="*/ 58 h 66"/>
                <a:gd name="T82" fmla="*/ 52 w 142"/>
                <a:gd name="T83" fmla="*/ 65 h 66"/>
                <a:gd name="T84" fmla="*/ 52 w 142"/>
                <a:gd name="T85" fmla="*/ 58 h 66"/>
                <a:gd name="T86" fmla="*/ 52 w 142"/>
                <a:gd name="T87" fmla="*/ 48 h 66"/>
                <a:gd name="T88" fmla="*/ 46 w 142"/>
                <a:gd name="T89" fmla="*/ 43 h 66"/>
                <a:gd name="T90" fmla="*/ 41 w 142"/>
                <a:gd name="T91" fmla="*/ 38 h 66"/>
                <a:gd name="T92" fmla="*/ 35 w 142"/>
                <a:gd name="T93" fmla="*/ 35 h 66"/>
                <a:gd name="T94" fmla="*/ 27 w 142"/>
                <a:gd name="T95" fmla="*/ 30 h 66"/>
                <a:gd name="T96" fmla="*/ 19 w 142"/>
                <a:gd name="T97" fmla="*/ 28 h 66"/>
                <a:gd name="T98" fmla="*/ 11 w 142"/>
                <a:gd name="T99" fmla="*/ 30 h 66"/>
                <a:gd name="T100" fmla="*/ 3 w 142"/>
                <a:gd name="T101" fmla="*/ 33 h 66"/>
                <a:gd name="T102" fmla="*/ 3 w 142"/>
                <a:gd name="T103" fmla="*/ 30 h 66"/>
                <a:gd name="T104" fmla="*/ 11 w 142"/>
                <a:gd name="T105" fmla="*/ 28 h 66"/>
                <a:gd name="T106" fmla="*/ 16 w 142"/>
                <a:gd name="T107" fmla="*/ 25 h 66"/>
                <a:gd name="T108" fmla="*/ 19 w 142"/>
                <a:gd name="T109" fmla="*/ 25 h 66"/>
                <a:gd name="T110" fmla="*/ 19 w 142"/>
                <a:gd name="T111" fmla="*/ 18 h 66"/>
                <a:gd name="T112" fmla="*/ 22 w 142"/>
                <a:gd name="T113" fmla="*/ 10 h 66"/>
                <a:gd name="T114" fmla="*/ 19 w 142"/>
                <a:gd name="T115" fmla="*/ 3 h 66"/>
                <a:gd name="T116" fmla="*/ 27 w 142"/>
                <a:gd name="T117" fmla="*/ 5 h 66"/>
                <a:gd name="T118" fmla="*/ 33 w 142"/>
                <a:gd name="T119" fmla="*/ 0 h 66"/>
                <a:gd name="T120" fmla="*/ 33 w 142"/>
                <a:gd name="T121" fmla="*/ 3 h 66"/>
                <a:gd name="T122" fmla="*/ 27 w 142"/>
                <a:gd name="T123" fmla="*/ 8 h 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"/>
                <a:gd name="T187" fmla="*/ 0 h 66"/>
                <a:gd name="T188" fmla="*/ 142 w 142"/>
                <a:gd name="T189" fmla="*/ 66 h 6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" h="66">
                  <a:moveTo>
                    <a:pt x="24" y="13"/>
                  </a:moveTo>
                  <a:lnTo>
                    <a:pt x="22" y="15"/>
                  </a:lnTo>
                  <a:lnTo>
                    <a:pt x="22" y="18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4" y="25"/>
                  </a:lnTo>
                  <a:lnTo>
                    <a:pt x="24" y="28"/>
                  </a:lnTo>
                  <a:lnTo>
                    <a:pt x="27" y="28"/>
                  </a:lnTo>
                  <a:lnTo>
                    <a:pt x="30" y="28"/>
                  </a:lnTo>
                  <a:lnTo>
                    <a:pt x="30" y="30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5" y="33"/>
                  </a:lnTo>
                  <a:lnTo>
                    <a:pt x="38" y="33"/>
                  </a:lnTo>
                  <a:lnTo>
                    <a:pt x="41" y="35"/>
                  </a:lnTo>
                  <a:lnTo>
                    <a:pt x="43" y="38"/>
                  </a:lnTo>
                  <a:lnTo>
                    <a:pt x="46" y="38"/>
                  </a:lnTo>
                  <a:lnTo>
                    <a:pt x="49" y="40"/>
                  </a:lnTo>
                  <a:lnTo>
                    <a:pt x="52" y="40"/>
                  </a:lnTo>
                  <a:lnTo>
                    <a:pt x="52" y="43"/>
                  </a:lnTo>
                  <a:lnTo>
                    <a:pt x="54" y="43"/>
                  </a:lnTo>
                  <a:lnTo>
                    <a:pt x="57" y="43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5" y="40"/>
                  </a:lnTo>
                  <a:lnTo>
                    <a:pt x="65" y="38"/>
                  </a:lnTo>
                  <a:lnTo>
                    <a:pt x="68" y="38"/>
                  </a:lnTo>
                  <a:lnTo>
                    <a:pt x="71" y="35"/>
                  </a:lnTo>
                  <a:lnTo>
                    <a:pt x="71" y="33"/>
                  </a:lnTo>
                  <a:lnTo>
                    <a:pt x="73" y="33"/>
                  </a:lnTo>
                  <a:lnTo>
                    <a:pt x="73" y="35"/>
                  </a:lnTo>
                  <a:lnTo>
                    <a:pt x="76" y="35"/>
                  </a:lnTo>
                  <a:lnTo>
                    <a:pt x="76" y="38"/>
                  </a:lnTo>
                  <a:lnTo>
                    <a:pt x="79" y="38"/>
                  </a:lnTo>
                  <a:lnTo>
                    <a:pt x="81" y="38"/>
                  </a:lnTo>
                  <a:lnTo>
                    <a:pt x="84" y="40"/>
                  </a:lnTo>
                  <a:lnTo>
                    <a:pt x="87" y="40"/>
                  </a:lnTo>
                  <a:lnTo>
                    <a:pt x="87" y="43"/>
                  </a:lnTo>
                  <a:lnTo>
                    <a:pt x="89" y="43"/>
                  </a:lnTo>
                  <a:lnTo>
                    <a:pt x="92" y="45"/>
                  </a:lnTo>
                  <a:lnTo>
                    <a:pt x="95" y="45"/>
                  </a:lnTo>
                  <a:lnTo>
                    <a:pt x="98" y="45"/>
                  </a:lnTo>
                  <a:lnTo>
                    <a:pt x="100" y="45"/>
                  </a:lnTo>
                  <a:lnTo>
                    <a:pt x="103" y="45"/>
                  </a:lnTo>
                  <a:lnTo>
                    <a:pt x="103" y="43"/>
                  </a:lnTo>
                  <a:lnTo>
                    <a:pt x="106" y="43"/>
                  </a:lnTo>
                  <a:lnTo>
                    <a:pt x="108" y="40"/>
                  </a:lnTo>
                  <a:lnTo>
                    <a:pt x="111" y="38"/>
                  </a:lnTo>
                  <a:lnTo>
                    <a:pt x="114" y="38"/>
                  </a:lnTo>
                  <a:lnTo>
                    <a:pt x="114" y="35"/>
                  </a:lnTo>
                  <a:lnTo>
                    <a:pt x="117" y="35"/>
                  </a:lnTo>
                  <a:lnTo>
                    <a:pt x="117" y="33"/>
                  </a:lnTo>
                  <a:lnTo>
                    <a:pt x="119" y="33"/>
                  </a:lnTo>
                  <a:lnTo>
                    <a:pt x="119" y="30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7" y="23"/>
                  </a:lnTo>
                  <a:lnTo>
                    <a:pt x="117" y="18"/>
                  </a:lnTo>
                  <a:lnTo>
                    <a:pt x="114" y="15"/>
                  </a:lnTo>
                  <a:lnTo>
                    <a:pt x="114" y="13"/>
                  </a:lnTo>
                  <a:lnTo>
                    <a:pt x="117" y="15"/>
                  </a:lnTo>
                  <a:lnTo>
                    <a:pt x="117" y="18"/>
                  </a:lnTo>
                  <a:lnTo>
                    <a:pt x="119" y="20"/>
                  </a:lnTo>
                  <a:lnTo>
                    <a:pt x="119" y="23"/>
                  </a:lnTo>
                  <a:lnTo>
                    <a:pt x="122" y="25"/>
                  </a:lnTo>
                  <a:lnTo>
                    <a:pt x="122" y="28"/>
                  </a:lnTo>
                  <a:lnTo>
                    <a:pt x="125" y="30"/>
                  </a:lnTo>
                  <a:lnTo>
                    <a:pt x="125" y="33"/>
                  </a:lnTo>
                  <a:lnTo>
                    <a:pt x="127" y="33"/>
                  </a:lnTo>
                  <a:lnTo>
                    <a:pt x="127" y="35"/>
                  </a:lnTo>
                  <a:lnTo>
                    <a:pt x="130" y="35"/>
                  </a:lnTo>
                  <a:lnTo>
                    <a:pt x="133" y="38"/>
                  </a:lnTo>
                  <a:lnTo>
                    <a:pt x="136" y="40"/>
                  </a:lnTo>
                  <a:lnTo>
                    <a:pt x="138" y="40"/>
                  </a:lnTo>
                  <a:lnTo>
                    <a:pt x="138" y="43"/>
                  </a:lnTo>
                  <a:lnTo>
                    <a:pt x="141" y="43"/>
                  </a:lnTo>
                  <a:lnTo>
                    <a:pt x="141" y="45"/>
                  </a:lnTo>
                  <a:lnTo>
                    <a:pt x="141" y="48"/>
                  </a:lnTo>
                  <a:lnTo>
                    <a:pt x="141" y="45"/>
                  </a:lnTo>
                  <a:lnTo>
                    <a:pt x="138" y="45"/>
                  </a:lnTo>
                  <a:lnTo>
                    <a:pt x="136" y="43"/>
                  </a:lnTo>
                  <a:lnTo>
                    <a:pt x="133" y="43"/>
                  </a:lnTo>
                  <a:lnTo>
                    <a:pt x="133" y="40"/>
                  </a:lnTo>
                  <a:lnTo>
                    <a:pt x="130" y="40"/>
                  </a:lnTo>
                  <a:lnTo>
                    <a:pt x="127" y="38"/>
                  </a:lnTo>
                  <a:lnTo>
                    <a:pt x="125" y="35"/>
                  </a:lnTo>
                  <a:lnTo>
                    <a:pt x="122" y="35"/>
                  </a:lnTo>
                  <a:lnTo>
                    <a:pt x="119" y="35"/>
                  </a:lnTo>
                  <a:lnTo>
                    <a:pt x="119" y="38"/>
                  </a:lnTo>
                  <a:lnTo>
                    <a:pt x="117" y="38"/>
                  </a:lnTo>
                  <a:lnTo>
                    <a:pt x="114" y="40"/>
                  </a:lnTo>
                  <a:lnTo>
                    <a:pt x="111" y="43"/>
                  </a:lnTo>
                  <a:lnTo>
                    <a:pt x="108" y="43"/>
                  </a:lnTo>
                  <a:lnTo>
                    <a:pt x="108" y="45"/>
                  </a:lnTo>
                  <a:lnTo>
                    <a:pt x="106" y="48"/>
                  </a:lnTo>
                  <a:lnTo>
                    <a:pt x="103" y="48"/>
                  </a:lnTo>
                  <a:lnTo>
                    <a:pt x="103" y="50"/>
                  </a:lnTo>
                  <a:lnTo>
                    <a:pt x="100" y="50"/>
                  </a:lnTo>
                  <a:lnTo>
                    <a:pt x="98" y="50"/>
                  </a:lnTo>
                  <a:lnTo>
                    <a:pt x="95" y="50"/>
                  </a:lnTo>
                  <a:lnTo>
                    <a:pt x="95" y="48"/>
                  </a:lnTo>
                  <a:lnTo>
                    <a:pt x="92" y="48"/>
                  </a:lnTo>
                  <a:lnTo>
                    <a:pt x="89" y="48"/>
                  </a:lnTo>
                  <a:lnTo>
                    <a:pt x="89" y="45"/>
                  </a:lnTo>
                  <a:lnTo>
                    <a:pt x="87" y="45"/>
                  </a:lnTo>
                  <a:lnTo>
                    <a:pt x="84" y="45"/>
                  </a:lnTo>
                  <a:lnTo>
                    <a:pt x="84" y="43"/>
                  </a:lnTo>
                  <a:lnTo>
                    <a:pt x="81" y="43"/>
                  </a:lnTo>
                  <a:lnTo>
                    <a:pt x="79" y="40"/>
                  </a:lnTo>
                  <a:lnTo>
                    <a:pt x="76" y="40"/>
                  </a:lnTo>
                  <a:lnTo>
                    <a:pt x="73" y="38"/>
                  </a:lnTo>
                  <a:lnTo>
                    <a:pt x="71" y="38"/>
                  </a:lnTo>
                  <a:lnTo>
                    <a:pt x="68" y="40"/>
                  </a:lnTo>
                  <a:lnTo>
                    <a:pt x="65" y="43"/>
                  </a:lnTo>
                  <a:lnTo>
                    <a:pt x="62" y="43"/>
                  </a:lnTo>
                  <a:lnTo>
                    <a:pt x="60" y="43"/>
                  </a:lnTo>
                  <a:lnTo>
                    <a:pt x="57" y="45"/>
                  </a:lnTo>
                  <a:lnTo>
                    <a:pt x="54" y="45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54" y="53"/>
                  </a:lnTo>
                  <a:lnTo>
                    <a:pt x="54" y="55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2" y="63"/>
                  </a:lnTo>
                  <a:lnTo>
                    <a:pt x="52" y="65"/>
                  </a:lnTo>
                  <a:lnTo>
                    <a:pt x="49" y="63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2" y="53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49" y="45"/>
                  </a:lnTo>
                  <a:lnTo>
                    <a:pt x="46" y="43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41" y="38"/>
                  </a:lnTo>
                  <a:lnTo>
                    <a:pt x="38" y="38"/>
                  </a:lnTo>
                  <a:lnTo>
                    <a:pt x="38" y="35"/>
                  </a:lnTo>
                  <a:lnTo>
                    <a:pt x="35" y="35"/>
                  </a:lnTo>
                  <a:lnTo>
                    <a:pt x="33" y="33"/>
                  </a:lnTo>
                  <a:lnTo>
                    <a:pt x="30" y="33"/>
                  </a:lnTo>
                  <a:lnTo>
                    <a:pt x="27" y="30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1" y="30"/>
                  </a:lnTo>
                  <a:lnTo>
                    <a:pt x="8" y="30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8" y="28"/>
                  </a:lnTo>
                  <a:lnTo>
                    <a:pt x="11" y="28"/>
                  </a:lnTo>
                  <a:lnTo>
                    <a:pt x="14" y="28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19" y="18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5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5" y="3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0" y="5"/>
                  </a:lnTo>
                  <a:lnTo>
                    <a:pt x="27" y="8"/>
                  </a:lnTo>
                  <a:lnTo>
                    <a:pt x="24" y="10"/>
                  </a:lnTo>
                  <a:lnTo>
                    <a:pt x="24" y="1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6" name="Freeform 69"/>
            <p:cNvSpPr>
              <a:spLocks/>
            </p:cNvSpPr>
            <p:nvPr/>
          </p:nvSpPr>
          <p:spPr bwMode="auto">
            <a:xfrm>
              <a:off x="5731" y="2994"/>
              <a:ext cx="144" cy="66"/>
            </a:xfrm>
            <a:custGeom>
              <a:avLst/>
              <a:gdLst>
                <a:gd name="T0" fmla="*/ 22 w 144"/>
                <a:gd name="T1" fmla="*/ 21 h 66"/>
                <a:gd name="T2" fmla="*/ 25 w 144"/>
                <a:gd name="T3" fmla="*/ 29 h 66"/>
                <a:gd name="T4" fmla="*/ 36 w 144"/>
                <a:gd name="T5" fmla="*/ 31 h 66"/>
                <a:gd name="T6" fmla="*/ 44 w 144"/>
                <a:gd name="T7" fmla="*/ 36 h 66"/>
                <a:gd name="T8" fmla="*/ 50 w 144"/>
                <a:gd name="T9" fmla="*/ 42 h 66"/>
                <a:gd name="T10" fmla="*/ 58 w 144"/>
                <a:gd name="T11" fmla="*/ 42 h 66"/>
                <a:gd name="T12" fmla="*/ 69 w 144"/>
                <a:gd name="T13" fmla="*/ 39 h 66"/>
                <a:gd name="T14" fmla="*/ 74 w 144"/>
                <a:gd name="T15" fmla="*/ 31 h 66"/>
                <a:gd name="T16" fmla="*/ 80 w 144"/>
                <a:gd name="T17" fmla="*/ 39 h 66"/>
                <a:gd name="T18" fmla="*/ 88 w 144"/>
                <a:gd name="T19" fmla="*/ 44 h 66"/>
                <a:gd name="T20" fmla="*/ 96 w 144"/>
                <a:gd name="T21" fmla="*/ 47 h 66"/>
                <a:gd name="T22" fmla="*/ 105 w 144"/>
                <a:gd name="T23" fmla="*/ 44 h 66"/>
                <a:gd name="T24" fmla="*/ 110 w 144"/>
                <a:gd name="T25" fmla="*/ 39 h 66"/>
                <a:gd name="T26" fmla="*/ 121 w 144"/>
                <a:gd name="T27" fmla="*/ 34 h 66"/>
                <a:gd name="T28" fmla="*/ 118 w 144"/>
                <a:gd name="T29" fmla="*/ 21 h 66"/>
                <a:gd name="T30" fmla="*/ 118 w 144"/>
                <a:gd name="T31" fmla="*/ 16 h 66"/>
                <a:gd name="T32" fmla="*/ 121 w 144"/>
                <a:gd name="T33" fmla="*/ 23 h 66"/>
                <a:gd name="T34" fmla="*/ 124 w 144"/>
                <a:gd name="T35" fmla="*/ 31 h 66"/>
                <a:gd name="T36" fmla="*/ 129 w 144"/>
                <a:gd name="T37" fmla="*/ 36 h 66"/>
                <a:gd name="T38" fmla="*/ 140 w 144"/>
                <a:gd name="T39" fmla="*/ 44 h 66"/>
                <a:gd name="T40" fmla="*/ 140 w 144"/>
                <a:gd name="T41" fmla="*/ 47 h 66"/>
                <a:gd name="T42" fmla="*/ 132 w 144"/>
                <a:gd name="T43" fmla="*/ 42 h 66"/>
                <a:gd name="T44" fmla="*/ 127 w 144"/>
                <a:gd name="T45" fmla="*/ 36 h 66"/>
                <a:gd name="T46" fmla="*/ 116 w 144"/>
                <a:gd name="T47" fmla="*/ 39 h 66"/>
                <a:gd name="T48" fmla="*/ 110 w 144"/>
                <a:gd name="T49" fmla="*/ 44 h 66"/>
                <a:gd name="T50" fmla="*/ 102 w 144"/>
                <a:gd name="T51" fmla="*/ 52 h 66"/>
                <a:gd name="T52" fmla="*/ 91 w 144"/>
                <a:gd name="T53" fmla="*/ 49 h 66"/>
                <a:gd name="T54" fmla="*/ 83 w 144"/>
                <a:gd name="T55" fmla="*/ 44 h 66"/>
                <a:gd name="T56" fmla="*/ 74 w 144"/>
                <a:gd name="T57" fmla="*/ 39 h 66"/>
                <a:gd name="T58" fmla="*/ 66 w 144"/>
                <a:gd name="T59" fmla="*/ 42 h 66"/>
                <a:gd name="T60" fmla="*/ 55 w 144"/>
                <a:gd name="T61" fmla="*/ 47 h 66"/>
                <a:gd name="T62" fmla="*/ 55 w 144"/>
                <a:gd name="T63" fmla="*/ 57 h 66"/>
                <a:gd name="T64" fmla="*/ 50 w 144"/>
                <a:gd name="T65" fmla="*/ 65 h 66"/>
                <a:gd name="T66" fmla="*/ 52 w 144"/>
                <a:gd name="T67" fmla="*/ 52 h 66"/>
                <a:gd name="T68" fmla="*/ 47 w 144"/>
                <a:gd name="T69" fmla="*/ 44 h 66"/>
                <a:gd name="T70" fmla="*/ 39 w 144"/>
                <a:gd name="T71" fmla="*/ 39 h 66"/>
                <a:gd name="T72" fmla="*/ 30 w 144"/>
                <a:gd name="T73" fmla="*/ 34 h 66"/>
                <a:gd name="T74" fmla="*/ 22 w 144"/>
                <a:gd name="T75" fmla="*/ 29 h 66"/>
                <a:gd name="T76" fmla="*/ 11 w 144"/>
                <a:gd name="T77" fmla="*/ 29 h 66"/>
                <a:gd name="T78" fmla="*/ 0 w 144"/>
                <a:gd name="T79" fmla="*/ 34 h 66"/>
                <a:gd name="T80" fmla="*/ 6 w 144"/>
                <a:gd name="T81" fmla="*/ 29 h 66"/>
                <a:gd name="T82" fmla="*/ 14 w 144"/>
                <a:gd name="T83" fmla="*/ 26 h 66"/>
                <a:gd name="T84" fmla="*/ 19 w 144"/>
                <a:gd name="T85" fmla="*/ 23 h 66"/>
                <a:gd name="T86" fmla="*/ 22 w 144"/>
                <a:gd name="T87" fmla="*/ 13 h 66"/>
                <a:gd name="T88" fmla="*/ 19 w 144"/>
                <a:gd name="T89" fmla="*/ 0 h 66"/>
                <a:gd name="T90" fmla="*/ 28 w 144"/>
                <a:gd name="T91" fmla="*/ 3 h 66"/>
                <a:gd name="T92" fmla="*/ 36 w 144"/>
                <a:gd name="T93" fmla="*/ 0 h 66"/>
                <a:gd name="T94" fmla="*/ 28 w 144"/>
                <a:gd name="T95" fmla="*/ 5 h 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4"/>
                <a:gd name="T145" fmla="*/ 0 h 66"/>
                <a:gd name="T146" fmla="*/ 144 w 144"/>
                <a:gd name="T147" fmla="*/ 66 h 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4" h="66">
                  <a:moveTo>
                    <a:pt x="25" y="13"/>
                  </a:moveTo>
                  <a:lnTo>
                    <a:pt x="22" y="16"/>
                  </a:lnTo>
                  <a:lnTo>
                    <a:pt x="22" y="18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22" y="26"/>
                  </a:lnTo>
                  <a:lnTo>
                    <a:pt x="25" y="26"/>
                  </a:lnTo>
                  <a:lnTo>
                    <a:pt x="25" y="29"/>
                  </a:lnTo>
                  <a:lnTo>
                    <a:pt x="28" y="29"/>
                  </a:lnTo>
                  <a:lnTo>
                    <a:pt x="30" y="29"/>
                  </a:lnTo>
                  <a:lnTo>
                    <a:pt x="33" y="31"/>
                  </a:lnTo>
                  <a:lnTo>
                    <a:pt x="36" y="31"/>
                  </a:lnTo>
                  <a:lnTo>
                    <a:pt x="36" y="34"/>
                  </a:lnTo>
                  <a:lnTo>
                    <a:pt x="39" y="34"/>
                  </a:lnTo>
                  <a:lnTo>
                    <a:pt x="41" y="36"/>
                  </a:lnTo>
                  <a:lnTo>
                    <a:pt x="44" y="36"/>
                  </a:lnTo>
                  <a:lnTo>
                    <a:pt x="44" y="39"/>
                  </a:lnTo>
                  <a:lnTo>
                    <a:pt x="47" y="39"/>
                  </a:lnTo>
                  <a:lnTo>
                    <a:pt x="50" y="39"/>
                  </a:lnTo>
                  <a:lnTo>
                    <a:pt x="50" y="42"/>
                  </a:lnTo>
                  <a:lnTo>
                    <a:pt x="52" y="42"/>
                  </a:lnTo>
                  <a:lnTo>
                    <a:pt x="55" y="44"/>
                  </a:lnTo>
                  <a:lnTo>
                    <a:pt x="58" y="44"/>
                  </a:lnTo>
                  <a:lnTo>
                    <a:pt x="58" y="42"/>
                  </a:lnTo>
                  <a:lnTo>
                    <a:pt x="61" y="42"/>
                  </a:lnTo>
                  <a:lnTo>
                    <a:pt x="63" y="42"/>
                  </a:lnTo>
                  <a:lnTo>
                    <a:pt x="66" y="39"/>
                  </a:lnTo>
                  <a:lnTo>
                    <a:pt x="69" y="39"/>
                  </a:lnTo>
                  <a:lnTo>
                    <a:pt x="69" y="36"/>
                  </a:lnTo>
                  <a:lnTo>
                    <a:pt x="72" y="36"/>
                  </a:lnTo>
                  <a:lnTo>
                    <a:pt x="72" y="34"/>
                  </a:lnTo>
                  <a:lnTo>
                    <a:pt x="74" y="31"/>
                  </a:lnTo>
                  <a:lnTo>
                    <a:pt x="74" y="34"/>
                  </a:lnTo>
                  <a:lnTo>
                    <a:pt x="74" y="36"/>
                  </a:lnTo>
                  <a:lnTo>
                    <a:pt x="77" y="36"/>
                  </a:lnTo>
                  <a:lnTo>
                    <a:pt x="80" y="39"/>
                  </a:lnTo>
                  <a:lnTo>
                    <a:pt x="83" y="39"/>
                  </a:lnTo>
                  <a:lnTo>
                    <a:pt x="85" y="42"/>
                  </a:lnTo>
                  <a:lnTo>
                    <a:pt x="88" y="42"/>
                  </a:lnTo>
                  <a:lnTo>
                    <a:pt x="88" y="44"/>
                  </a:lnTo>
                  <a:lnTo>
                    <a:pt x="91" y="44"/>
                  </a:lnTo>
                  <a:lnTo>
                    <a:pt x="94" y="44"/>
                  </a:lnTo>
                  <a:lnTo>
                    <a:pt x="94" y="47"/>
                  </a:lnTo>
                  <a:lnTo>
                    <a:pt x="96" y="47"/>
                  </a:lnTo>
                  <a:lnTo>
                    <a:pt x="99" y="47"/>
                  </a:lnTo>
                  <a:lnTo>
                    <a:pt x="102" y="47"/>
                  </a:lnTo>
                  <a:lnTo>
                    <a:pt x="105" y="47"/>
                  </a:lnTo>
                  <a:lnTo>
                    <a:pt x="105" y="44"/>
                  </a:lnTo>
                  <a:lnTo>
                    <a:pt x="107" y="44"/>
                  </a:lnTo>
                  <a:lnTo>
                    <a:pt x="107" y="42"/>
                  </a:lnTo>
                  <a:lnTo>
                    <a:pt x="110" y="42"/>
                  </a:lnTo>
                  <a:lnTo>
                    <a:pt x="110" y="39"/>
                  </a:lnTo>
                  <a:lnTo>
                    <a:pt x="113" y="39"/>
                  </a:lnTo>
                  <a:lnTo>
                    <a:pt x="116" y="36"/>
                  </a:lnTo>
                  <a:lnTo>
                    <a:pt x="118" y="34"/>
                  </a:lnTo>
                  <a:lnTo>
                    <a:pt x="121" y="34"/>
                  </a:lnTo>
                  <a:lnTo>
                    <a:pt x="121" y="31"/>
                  </a:lnTo>
                  <a:lnTo>
                    <a:pt x="121" y="29"/>
                  </a:lnTo>
                  <a:lnTo>
                    <a:pt x="118" y="26"/>
                  </a:lnTo>
                  <a:lnTo>
                    <a:pt x="118" y="21"/>
                  </a:lnTo>
                  <a:lnTo>
                    <a:pt x="116" y="18"/>
                  </a:lnTo>
                  <a:lnTo>
                    <a:pt x="116" y="16"/>
                  </a:lnTo>
                  <a:lnTo>
                    <a:pt x="116" y="13"/>
                  </a:lnTo>
                  <a:lnTo>
                    <a:pt x="118" y="16"/>
                  </a:lnTo>
                  <a:lnTo>
                    <a:pt x="118" y="18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1" y="23"/>
                  </a:lnTo>
                  <a:lnTo>
                    <a:pt x="121" y="26"/>
                  </a:lnTo>
                  <a:lnTo>
                    <a:pt x="124" y="26"/>
                  </a:lnTo>
                  <a:lnTo>
                    <a:pt x="124" y="29"/>
                  </a:lnTo>
                  <a:lnTo>
                    <a:pt x="124" y="31"/>
                  </a:lnTo>
                  <a:lnTo>
                    <a:pt x="127" y="31"/>
                  </a:lnTo>
                  <a:lnTo>
                    <a:pt x="127" y="34"/>
                  </a:lnTo>
                  <a:lnTo>
                    <a:pt x="129" y="34"/>
                  </a:lnTo>
                  <a:lnTo>
                    <a:pt x="129" y="36"/>
                  </a:lnTo>
                  <a:lnTo>
                    <a:pt x="132" y="36"/>
                  </a:lnTo>
                  <a:lnTo>
                    <a:pt x="135" y="39"/>
                  </a:lnTo>
                  <a:lnTo>
                    <a:pt x="138" y="42"/>
                  </a:lnTo>
                  <a:lnTo>
                    <a:pt x="140" y="44"/>
                  </a:lnTo>
                  <a:lnTo>
                    <a:pt x="143" y="47"/>
                  </a:lnTo>
                  <a:lnTo>
                    <a:pt x="143" y="49"/>
                  </a:lnTo>
                  <a:lnTo>
                    <a:pt x="143" y="47"/>
                  </a:lnTo>
                  <a:lnTo>
                    <a:pt x="140" y="47"/>
                  </a:lnTo>
                  <a:lnTo>
                    <a:pt x="138" y="44"/>
                  </a:lnTo>
                  <a:lnTo>
                    <a:pt x="135" y="44"/>
                  </a:lnTo>
                  <a:lnTo>
                    <a:pt x="135" y="42"/>
                  </a:lnTo>
                  <a:lnTo>
                    <a:pt x="132" y="42"/>
                  </a:lnTo>
                  <a:lnTo>
                    <a:pt x="132" y="39"/>
                  </a:lnTo>
                  <a:lnTo>
                    <a:pt x="129" y="39"/>
                  </a:lnTo>
                  <a:lnTo>
                    <a:pt x="127" y="39"/>
                  </a:lnTo>
                  <a:lnTo>
                    <a:pt x="127" y="36"/>
                  </a:lnTo>
                  <a:lnTo>
                    <a:pt x="124" y="36"/>
                  </a:lnTo>
                  <a:lnTo>
                    <a:pt x="121" y="36"/>
                  </a:lnTo>
                  <a:lnTo>
                    <a:pt x="118" y="39"/>
                  </a:lnTo>
                  <a:lnTo>
                    <a:pt x="116" y="39"/>
                  </a:lnTo>
                  <a:lnTo>
                    <a:pt x="116" y="42"/>
                  </a:lnTo>
                  <a:lnTo>
                    <a:pt x="113" y="42"/>
                  </a:lnTo>
                  <a:lnTo>
                    <a:pt x="113" y="44"/>
                  </a:lnTo>
                  <a:lnTo>
                    <a:pt x="110" y="44"/>
                  </a:lnTo>
                  <a:lnTo>
                    <a:pt x="107" y="47"/>
                  </a:lnTo>
                  <a:lnTo>
                    <a:pt x="105" y="49"/>
                  </a:lnTo>
                  <a:lnTo>
                    <a:pt x="102" y="49"/>
                  </a:lnTo>
                  <a:lnTo>
                    <a:pt x="102" y="52"/>
                  </a:lnTo>
                  <a:lnTo>
                    <a:pt x="99" y="52"/>
                  </a:lnTo>
                  <a:lnTo>
                    <a:pt x="96" y="49"/>
                  </a:lnTo>
                  <a:lnTo>
                    <a:pt x="94" y="49"/>
                  </a:lnTo>
                  <a:lnTo>
                    <a:pt x="91" y="49"/>
                  </a:lnTo>
                  <a:lnTo>
                    <a:pt x="91" y="47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83" y="44"/>
                  </a:lnTo>
                  <a:lnTo>
                    <a:pt x="80" y="42"/>
                  </a:lnTo>
                  <a:lnTo>
                    <a:pt x="77" y="42"/>
                  </a:lnTo>
                  <a:lnTo>
                    <a:pt x="77" y="39"/>
                  </a:lnTo>
                  <a:lnTo>
                    <a:pt x="74" y="39"/>
                  </a:lnTo>
                  <a:lnTo>
                    <a:pt x="72" y="39"/>
                  </a:lnTo>
                  <a:lnTo>
                    <a:pt x="69" y="39"/>
                  </a:lnTo>
                  <a:lnTo>
                    <a:pt x="69" y="42"/>
                  </a:lnTo>
                  <a:lnTo>
                    <a:pt x="66" y="42"/>
                  </a:lnTo>
                  <a:lnTo>
                    <a:pt x="63" y="44"/>
                  </a:lnTo>
                  <a:lnTo>
                    <a:pt x="61" y="44"/>
                  </a:lnTo>
                  <a:lnTo>
                    <a:pt x="58" y="44"/>
                  </a:lnTo>
                  <a:lnTo>
                    <a:pt x="55" y="47"/>
                  </a:lnTo>
                  <a:lnTo>
                    <a:pt x="55" y="49"/>
                  </a:lnTo>
                  <a:lnTo>
                    <a:pt x="55" y="52"/>
                  </a:lnTo>
                  <a:lnTo>
                    <a:pt x="55" y="55"/>
                  </a:lnTo>
                  <a:lnTo>
                    <a:pt x="55" y="57"/>
                  </a:lnTo>
                  <a:lnTo>
                    <a:pt x="55" y="60"/>
                  </a:lnTo>
                  <a:lnTo>
                    <a:pt x="55" y="62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50" y="62"/>
                  </a:lnTo>
                  <a:lnTo>
                    <a:pt x="50" y="57"/>
                  </a:lnTo>
                  <a:lnTo>
                    <a:pt x="52" y="55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50" y="47"/>
                  </a:lnTo>
                  <a:lnTo>
                    <a:pt x="50" y="44"/>
                  </a:lnTo>
                  <a:lnTo>
                    <a:pt x="47" y="44"/>
                  </a:lnTo>
                  <a:lnTo>
                    <a:pt x="44" y="42"/>
                  </a:lnTo>
                  <a:lnTo>
                    <a:pt x="41" y="42"/>
                  </a:lnTo>
                  <a:lnTo>
                    <a:pt x="41" y="39"/>
                  </a:lnTo>
                  <a:lnTo>
                    <a:pt x="39" y="39"/>
                  </a:lnTo>
                  <a:lnTo>
                    <a:pt x="36" y="36"/>
                  </a:lnTo>
                  <a:lnTo>
                    <a:pt x="33" y="36"/>
                  </a:lnTo>
                  <a:lnTo>
                    <a:pt x="33" y="34"/>
                  </a:lnTo>
                  <a:lnTo>
                    <a:pt x="30" y="34"/>
                  </a:lnTo>
                  <a:lnTo>
                    <a:pt x="28" y="31"/>
                  </a:lnTo>
                  <a:lnTo>
                    <a:pt x="25" y="31"/>
                  </a:lnTo>
                  <a:lnTo>
                    <a:pt x="25" y="29"/>
                  </a:lnTo>
                  <a:lnTo>
                    <a:pt x="22" y="29"/>
                  </a:lnTo>
                  <a:lnTo>
                    <a:pt x="19" y="29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3" y="34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1" y="29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5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8" y="3"/>
                  </a:lnTo>
                  <a:lnTo>
                    <a:pt x="30" y="3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5" y="10"/>
                  </a:lnTo>
                  <a:lnTo>
                    <a:pt x="25" y="1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7" name="Freeform 70"/>
            <p:cNvSpPr>
              <a:spLocks/>
            </p:cNvSpPr>
            <p:nvPr/>
          </p:nvSpPr>
          <p:spPr bwMode="auto">
            <a:xfrm>
              <a:off x="5649" y="3150"/>
              <a:ext cx="187" cy="105"/>
            </a:xfrm>
            <a:custGeom>
              <a:avLst/>
              <a:gdLst>
                <a:gd name="T0" fmla="*/ 181 w 187"/>
                <a:gd name="T1" fmla="*/ 8 h 105"/>
                <a:gd name="T2" fmla="*/ 175 w 187"/>
                <a:gd name="T3" fmla="*/ 10 h 105"/>
                <a:gd name="T4" fmla="*/ 167 w 187"/>
                <a:gd name="T5" fmla="*/ 18 h 105"/>
                <a:gd name="T6" fmla="*/ 164 w 187"/>
                <a:gd name="T7" fmla="*/ 25 h 105"/>
                <a:gd name="T8" fmla="*/ 154 w 187"/>
                <a:gd name="T9" fmla="*/ 36 h 105"/>
                <a:gd name="T10" fmla="*/ 148 w 187"/>
                <a:gd name="T11" fmla="*/ 41 h 105"/>
                <a:gd name="T12" fmla="*/ 140 w 187"/>
                <a:gd name="T13" fmla="*/ 43 h 105"/>
                <a:gd name="T14" fmla="*/ 132 w 187"/>
                <a:gd name="T15" fmla="*/ 46 h 105"/>
                <a:gd name="T16" fmla="*/ 124 w 187"/>
                <a:gd name="T17" fmla="*/ 48 h 105"/>
                <a:gd name="T18" fmla="*/ 116 w 187"/>
                <a:gd name="T19" fmla="*/ 53 h 105"/>
                <a:gd name="T20" fmla="*/ 108 w 187"/>
                <a:gd name="T21" fmla="*/ 56 h 105"/>
                <a:gd name="T22" fmla="*/ 100 w 187"/>
                <a:gd name="T23" fmla="*/ 58 h 105"/>
                <a:gd name="T24" fmla="*/ 94 w 187"/>
                <a:gd name="T25" fmla="*/ 61 h 105"/>
                <a:gd name="T26" fmla="*/ 94 w 187"/>
                <a:gd name="T27" fmla="*/ 68 h 105"/>
                <a:gd name="T28" fmla="*/ 89 w 187"/>
                <a:gd name="T29" fmla="*/ 71 h 105"/>
                <a:gd name="T30" fmla="*/ 84 w 187"/>
                <a:gd name="T31" fmla="*/ 68 h 105"/>
                <a:gd name="T32" fmla="*/ 78 w 187"/>
                <a:gd name="T33" fmla="*/ 66 h 105"/>
                <a:gd name="T34" fmla="*/ 70 w 187"/>
                <a:gd name="T35" fmla="*/ 66 h 105"/>
                <a:gd name="T36" fmla="*/ 62 w 187"/>
                <a:gd name="T37" fmla="*/ 66 h 105"/>
                <a:gd name="T38" fmla="*/ 54 w 187"/>
                <a:gd name="T39" fmla="*/ 68 h 105"/>
                <a:gd name="T40" fmla="*/ 46 w 187"/>
                <a:gd name="T41" fmla="*/ 74 h 105"/>
                <a:gd name="T42" fmla="*/ 38 w 187"/>
                <a:gd name="T43" fmla="*/ 76 h 105"/>
                <a:gd name="T44" fmla="*/ 32 w 187"/>
                <a:gd name="T45" fmla="*/ 79 h 105"/>
                <a:gd name="T46" fmla="*/ 32 w 187"/>
                <a:gd name="T47" fmla="*/ 89 h 105"/>
                <a:gd name="T48" fmla="*/ 32 w 187"/>
                <a:gd name="T49" fmla="*/ 99 h 105"/>
                <a:gd name="T50" fmla="*/ 27 w 187"/>
                <a:gd name="T51" fmla="*/ 104 h 105"/>
                <a:gd name="T52" fmla="*/ 22 w 187"/>
                <a:gd name="T53" fmla="*/ 99 h 105"/>
                <a:gd name="T54" fmla="*/ 19 w 187"/>
                <a:gd name="T55" fmla="*/ 91 h 105"/>
                <a:gd name="T56" fmla="*/ 11 w 187"/>
                <a:gd name="T57" fmla="*/ 89 h 105"/>
                <a:gd name="T58" fmla="*/ 5 w 187"/>
                <a:gd name="T59" fmla="*/ 91 h 105"/>
                <a:gd name="T60" fmla="*/ 0 w 187"/>
                <a:gd name="T61" fmla="*/ 86 h 105"/>
                <a:gd name="T62" fmla="*/ 8 w 187"/>
                <a:gd name="T63" fmla="*/ 84 h 105"/>
                <a:gd name="T64" fmla="*/ 16 w 187"/>
                <a:gd name="T65" fmla="*/ 79 h 105"/>
                <a:gd name="T66" fmla="*/ 13 w 187"/>
                <a:gd name="T67" fmla="*/ 71 h 105"/>
                <a:gd name="T68" fmla="*/ 13 w 187"/>
                <a:gd name="T69" fmla="*/ 66 h 105"/>
                <a:gd name="T70" fmla="*/ 19 w 187"/>
                <a:gd name="T71" fmla="*/ 63 h 105"/>
                <a:gd name="T72" fmla="*/ 24 w 187"/>
                <a:gd name="T73" fmla="*/ 68 h 105"/>
                <a:gd name="T74" fmla="*/ 32 w 187"/>
                <a:gd name="T75" fmla="*/ 68 h 105"/>
                <a:gd name="T76" fmla="*/ 38 w 187"/>
                <a:gd name="T77" fmla="*/ 63 h 105"/>
                <a:gd name="T78" fmla="*/ 43 w 187"/>
                <a:gd name="T79" fmla="*/ 61 h 105"/>
                <a:gd name="T80" fmla="*/ 51 w 187"/>
                <a:gd name="T81" fmla="*/ 58 h 105"/>
                <a:gd name="T82" fmla="*/ 62 w 187"/>
                <a:gd name="T83" fmla="*/ 58 h 105"/>
                <a:gd name="T84" fmla="*/ 70 w 187"/>
                <a:gd name="T85" fmla="*/ 56 h 105"/>
                <a:gd name="T86" fmla="*/ 84 w 187"/>
                <a:gd name="T87" fmla="*/ 51 h 105"/>
                <a:gd name="T88" fmla="*/ 100 w 187"/>
                <a:gd name="T89" fmla="*/ 46 h 105"/>
                <a:gd name="T90" fmla="*/ 113 w 187"/>
                <a:gd name="T91" fmla="*/ 38 h 105"/>
                <a:gd name="T92" fmla="*/ 127 w 187"/>
                <a:gd name="T93" fmla="*/ 36 h 105"/>
                <a:gd name="T94" fmla="*/ 140 w 187"/>
                <a:gd name="T95" fmla="*/ 30 h 105"/>
                <a:gd name="T96" fmla="*/ 146 w 187"/>
                <a:gd name="T97" fmla="*/ 23 h 105"/>
                <a:gd name="T98" fmla="*/ 151 w 187"/>
                <a:gd name="T99" fmla="*/ 18 h 105"/>
                <a:gd name="T100" fmla="*/ 156 w 187"/>
                <a:gd name="T101" fmla="*/ 13 h 105"/>
                <a:gd name="T102" fmla="*/ 164 w 187"/>
                <a:gd name="T103" fmla="*/ 5 h 105"/>
                <a:gd name="T104" fmla="*/ 173 w 187"/>
                <a:gd name="T105" fmla="*/ 3 h 105"/>
                <a:gd name="T106" fmla="*/ 183 w 187"/>
                <a:gd name="T107" fmla="*/ 3 h 105"/>
                <a:gd name="T108" fmla="*/ 186 w 187"/>
                <a:gd name="T109" fmla="*/ 8 h 10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7"/>
                <a:gd name="T166" fmla="*/ 0 h 105"/>
                <a:gd name="T167" fmla="*/ 187 w 187"/>
                <a:gd name="T168" fmla="*/ 105 h 10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7" h="105">
                  <a:moveTo>
                    <a:pt x="183" y="8"/>
                  </a:moveTo>
                  <a:lnTo>
                    <a:pt x="183" y="8"/>
                  </a:lnTo>
                  <a:lnTo>
                    <a:pt x="18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5" y="10"/>
                  </a:lnTo>
                  <a:lnTo>
                    <a:pt x="173" y="13"/>
                  </a:lnTo>
                  <a:lnTo>
                    <a:pt x="170" y="15"/>
                  </a:lnTo>
                  <a:lnTo>
                    <a:pt x="167" y="18"/>
                  </a:lnTo>
                  <a:lnTo>
                    <a:pt x="167" y="20"/>
                  </a:lnTo>
                  <a:lnTo>
                    <a:pt x="164" y="23"/>
                  </a:lnTo>
                  <a:lnTo>
                    <a:pt x="164" y="25"/>
                  </a:lnTo>
                  <a:lnTo>
                    <a:pt x="162" y="28"/>
                  </a:lnTo>
                  <a:lnTo>
                    <a:pt x="159" y="33"/>
                  </a:lnTo>
                  <a:lnTo>
                    <a:pt x="154" y="36"/>
                  </a:lnTo>
                  <a:lnTo>
                    <a:pt x="154" y="38"/>
                  </a:lnTo>
                  <a:lnTo>
                    <a:pt x="151" y="38"/>
                  </a:lnTo>
                  <a:lnTo>
                    <a:pt x="148" y="41"/>
                  </a:lnTo>
                  <a:lnTo>
                    <a:pt x="146" y="41"/>
                  </a:lnTo>
                  <a:lnTo>
                    <a:pt x="143" y="41"/>
                  </a:lnTo>
                  <a:lnTo>
                    <a:pt x="140" y="43"/>
                  </a:lnTo>
                  <a:lnTo>
                    <a:pt x="137" y="43"/>
                  </a:lnTo>
                  <a:lnTo>
                    <a:pt x="135" y="43"/>
                  </a:lnTo>
                  <a:lnTo>
                    <a:pt x="132" y="46"/>
                  </a:lnTo>
                  <a:lnTo>
                    <a:pt x="129" y="46"/>
                  </a:lnTo>
                  <a:lnTo>
                    <a:pt x="127" y="48"/>
                  </a:lnTo>
                  <a:lnTo>
                    <a:pt x="124" y="48"/>
                  </a:lnTo>
                  <a:lnTo>
                    <a:pt x="121" y="51"/>
                  </a:lnTo>
                  <a:lnTo>
                    <a:pt x="119" y="51"/>
                  </a:lnTo>
                  <a:lnTo>
                    <a:pt x="116" y="53"/>
                  </a:lnTo>
                  <a:lnTo>
                    <a:pt x="113" y="53"/>
                  </a:lnTo>
                  <a:lnTo>
                    <a:pt x="111" y="53"/>
                  </a:lnTo>
                  <a:lnTo>
                    <a:pt x="108" y="56"/>
                  </a:lnTo>
                  <a:lnTo>
                    <a:pt x="105" y="56"/>
                  </a:lnTo>
                  <a:lnTo>
                    <a:pt x="102" y="56"/>
                  </a:lnTo>
                  <a:lnTo>
                    <a:pt x="100" y="58"/>
                  </a:lnTo>
                  <a:lnTo>
                    <a:pt x="97" y="58"/>
                  </a:lnTo>
                  <a:lnTo>
                    <a:pt x="97" y="61"/>
                  </a:lnTo>
                  <a:lnTo>
                    <a:pt x="94" y="61"/>
                  </a:lnTo>
                  <a:lnTo>
                    <a:pt x="94" y="6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1"/>
                  </a:lnTo>
                  <a:lnTo>
                    <a:pt x="92" y="71"/>
                  </a:lnTo>
                  <a:lnTo>
                    <a:pt x="89" y="71"/>
                  </a:lnTo>
                  <a:lnTo>
                    <a:pt x="86" y="71"/>
                  </a:lnTo>
                  <a:lnTo>
                    <a:pt x="86" y="68"/>
                  </a:lnTo>
                  <a:lnTo>
                    <a:pt x="84" y="68"/>
                  </a:lnTo>
                  <a:lnTo>
                    <a:pt x="84" y="66"/>
                  </a:lnTo>
                  <a:lnTo>
                    <a:pt x="81" y="66"/>
                  </a:lnTo>
                  <a:lnTo>
                    <a:pt x="78" y="66"/>
                  </a:lnTo>
                  <a:lnTo>
                    <a:pt x="75" y="66"/>
                  </a:lnTo>
                  <a:lnTo>
                    <a:pt x="73" y="66"/>
                  </a:lnTo>
                  <a:lnTo>
                    <a:pt x="70" y="66"/>
                  </a:lnTo>
                  <a:lnTo>
                    <a:pt x="67" y="66"/>
                  </a:lnTo>
                  <a:lnTo>
                    <a:pt x="65" y="66"/>
                  </a:lnTo>
                  <a:lnTo>
                    <a:pt x="62" y="66"/>
                  </a:lnTo>
                  <a:lnTo>
                    <a:pt x="59" y="68"/>
                  </a:lnTo>
                  <a:lnTo>
                    <a:pt x="57" y="68"/>
                  </a:lnTo>
                  <a:lnTo>
                    <a:pt x="54" y="68"/>
                  </a:lnTo>
                  <a:lnTo>
                    <a:pt x="51" y="71"/>
                  </a:lnTo>
                  <a:lnTo>
                    <a:pt x="49" y="71"/>
                  </a:lnTo>
                  <a:lnTo>
                    <a:pt x="46" y="74"/>
                  </a:lnTo>
                  <a:lnTo>
                    <a:pt x="43" y="74"/>
                  </a:lnTo>
                  <a:lnTo>
                    <a:pt x="40" y="74"/>
                  </a:lnTo>
                  <a:lnTo>
                    <a:pt x="38" y="76"/>
                  </a:lnTo>
                  <a:lnTo>
                    <a:pt x="35" y="76"/>
                  </a:lnTo>
                  <a:lnTo>
                    <a:pt x="35" y="79"/>
                  </a:lnTo>
                  <a:lnTo>
                    <a:pt x="32" y="79"/>
                  </a:lnTo>
                  <a:lnTo>
                    <a:pt x="32" y="81"/>
                  </a:lnTo>
                  <a:lnTo>
                    <a:pt x="32" y="84"/>
                  </a:lnTo>
                  <a:lnTo>
                    <a:pt x="32" y="89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2" y="99"/>
                  </a:lnTo>
                  <a:lnTo>
                    <a:pt x="32" y="101"/>
                  </a:lnTo>
                  <a:lnTo>
                    <a:pt x="30" y="104"/>
                  </a:lnTo>
                  <a:lnTo>
                    <a:pt x="27" y="104"/>
                  </a:lnTo>
                  <a:lnTo>
                    <a:pt x="24" y="104"/>
                  </a:lnTo>
                  <a:lnTo>
                    <a:pt x="22" y="101"/>
                  </a:lnTo>
                  <a:lnTo>
                    <a:pt x="22" y="99"/>
                  </a:lnTo>
                  <a:lnTo>
                    <a:pt x="19" y="96"/>
                  </a:lnTo>
                  <a:lnTo>
                    <a:pt x="19" y="94"/>
                  </a:lnTo>
                  <a:lnTo>
                    <a:pt x="19" y="91"/>
                  </a:lnTo>
                  <a:lnTo>
                    <a:pt x="16" y="89"/>
                  </a:lnTo>
                  <a:lnTo>
                    <a:pt x="13" y="86"/>
                  </a:lnTo>
                  <a:lnTo>
                    <a:pt x="11" y="89"/>
                  </a:lnTo>
                  <a:lnTo>
                    <a:pt x="8" y="89"/>
                  </a:lnTo>
                  <a:lnTo>
                    <a:pt x="5" y="89"/>
                  </a:lnTo>
                  <a:lnTo>
                    <a:pt x="5" y="91"/>
                  </a:lnTo>
                  <a:lnTo>
                    <a:pt x="3" y="91"/>
                  </a:lnTo>
                  <a:lnTo>
                    <a:pt x="0" y="89"/>
                  </a:lnTo>
                  <a:lnTo>
                    <a:pt x="0" y="86"/>
                  </a:lnTo>
                  <a:lnTo>
                    <a:pt x="3" y="86"/>
                  </a:lnTo>
                  <a:lnTo>
                    <a:pt x="5" y="84"/>
                  </a:lnTo>
                  <a:lnTo>
                    <a:pt x="8" y="84"/>
                  </a:lnTo>
                  <a:lnTo>
                    <a:pt x="11" y="84"/>
                  </a:lnTo>
                  <a:lnTo>
                    <a:pt x="13" y="81"/>
                  </a:lnTo>
                  <a:lnTo>
                    <a:pt x="16" y="79"/>
                  </a:lnTo>
                  <a:lnTo>
                    <a:pt x="16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1" y="68"/>
                  </a:lnTo>
                  <a:lnTo>
                    <a:pt x="11" y="66"/>
                  </a:lnTo>
                  <a:lnTo>
                    <a:pt x="13" y="66"/>
                  </a:lnTo>
                  <a:lnTo>
                    <a:pt x="13" y="63"/>
                  </a:lnTo>
                  <a:lnTo>
                    <a:pt x="16" y="63"/>
                  </a:lnTo>
                  <a:lnTo>
                    <a:pt x="19" y="63"/>
                  </a:lnTo>
                  <a:lnTo>
                    <a:pt x="19" y="66"/>
                  </a:lnTo>
                  <a:lnTo>
                    <a:pt x="22" y="66"/>
                  </a:lnTo>
                  <a:lnTo>
                    <a:pt x="24" y="68"/>
                  </a:lnTo>
                  <a:lnTo>
                    <a:pt x="27" y="68"/>
                  </a:lnTo>
                  <a:lnTo>
                    <a:pt x="30" y="68"/>
                  </a:lnTo>
                  <a:lnTo>
                    <a:pt x="32" y="68"/>
                  </a:lnTo>
                  <a:lnTo>
                    <a:pt x="32" y="66"/>
                  </a:lnTo>
                  <a:lnTo>
                    <a:pt x="35" y="66"/>
                  </a:lnTo>
                  <a:lnTo>
                    <a:pt x="38" y="63"/>
                  </a:lnTo>
                  <a:lnTo>
                    <a:pt x="40" y="63"/>
                  </a:lnTo>
                  <a:lnTo>
                    <a:pt x="40" y="61"/>
                  </a:lnTo>
                  <a:lnTo>
                    <a:pt x="43" y="61"/>
                  </a:lnTo>
                  <a:lnTo>
                    <a:pt x="46" y="58"/>
                  </a:lnTo>
                  <a:lnTo>
                    <a:pt x="49" y="58"/>
                  </a:lnTo>
                  <a:lnTo>
                    <a:pt x="51" y="58"/>
                  </a:lnTo>
                  <a:lnTo>
                    <a:pt x="54" y="58"/>
                  </a:lnTo>
                  <a:lnTo>
                    <a:pt x="57" y="58"/>
                  </a:lnTo>
                  <a:lnTo>
                    <a:pt x="62" y="58"/>
                  </a:lnTo>
                  <a:lnTo>
                    <a:pt x="65" y="58"/>
                  </a:lnTo>
                  <a:lnTo>
                    <a:pt x="67" y="56"/>
                  </a:lnTo>
                  <a:lnTo>
                    <a:pt x="70" y="56"/>
                  </a:lnTo>
                  <a:lnTo>
                    <a:pt x="75" y="53"/>
                  </a:lnTo>
                  <a:lnTo>
                    <a:pt x="81" y="51"/>
                  </a:lnTo>
                  <a:lnTo>
                    <a:pt x="84" y="51"/>
                  </a:lnTo>
                  <a:lnTo>
                    <a:pt x="89" y="48"/>
                  </a:lnTo>
                  <a:lnTo>
                    <a:pt x="94" y="46"/>
                  </a:lnTo>
                  <a:lnTo>
                    <a:pt x="100" y="46"/>
                  </a:lnTo>
                  <a:lnTo>
                    <a:pt x="102" y="43"/>
                  </a:lnTo>
                  <a:lnTo>
                    <a:pt x="108" y="41"/>
                  </a:lnTo>
                  <a:lnTo>
                    <a:pt x="113" y="38"/>
                  </a:lnTo>
                  <a:lnTo>
                    <a:pt x="116" y="38"/>
                  </a:lnTo>
                  <a:lnTo>
                    <a:pt x="121" y="36"/>
                  </a:lnTo>
                  <a:lnTo>
                    <a:pt x="127" y="36"/>
                  </a:lnTo>
                  <a:lnTo>
                    <a:pt x="129" y="33"/>
                  </a:lnTo>
                  <a:lnTo>
                    <a:pt x="135" y="30"/>
                  </a:lnTo>
                  <a:lnTo>
                    <a:pt x="140" y="30"/>
                  </a:lnTo>
                  <a:lnTo>
                    <a:pt x="140" y="28"/>
                  </a:lnTo>
                  <a:lnTo>
                    <a:pt x="143" y="25"/>
                  </a:lnTo>
                  <a:lnTo>
                    <a:pt x="146" y="23"/>
                  </a:lnTo>
                  <a:lnTo>
                    <a:pt x="146" y="20"/>
                  </a:lnTo>
                  <a:lnTo>
                    <a:pt x="148" y="20"/>
                  </a:lnTo>
                  <a:lnTo>
                    <a:pt x="151" y="18"/>
                  </a:lnTo>
                  <a:lnTo>
                    <a:pt x="151" y="15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9" y="10"/>
                  </a:lnTo>
                  <a:lnTo>
                    <a:pt x="162" y="8"/>
                  </a:lnTo>
                  <a:lnTo>
                    <a:pt x="164" y="5"/>
                  </a:lnTo>
                  <a:lnTo>
                    <a:pt x="167" y="5"/>
                  </a:lnTo>
                  <a:lnTo>
                    <a:pt x="170" y="3"/>
                  </a:lnTo>
                  <a:lnTo>
                    <a:pt x="173" y="3"/>
                  </a:lnTo>
                  <a:lnTo>
                    <a:pt x="178" y="0"/>
                  </a:lnTo>
                  <a:lnTo>
                    <a:pt x="181" y="0"/>
                  </a:lnTo>
                  <a:lnTo>
                    <a:pt x="183" y="3"/>
                  </a:lnTo>
                  <a:lnTo>
                    <a:pt x="186" y="3"/>
                  </a:lnTo>
                  <a:lnTo>
                    <a:pt x="186" y="5"/>
                  </a:lnTo>
                  <a:lnTo>
                    <a:pt x="186" y="8"/>
                  </a:lnTo>
                  <a:lnTo>
                    <a:pt x="183" y="8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8" name="Freeform 71"/>
            <p:cNvSpPr>
              <a:spLocks/>
            </p:cNvSpPr>
            <p:nvPr/>
          </p:nvSpPr>
          <p:spPr bwMode="auto">
            <a:xfrm>
              <a:off x="5568" y="3070"/>
              <a:ext cx="279" cy="164"/>
            </a:xfrm>
            <a:custGeom>
              <a:avLst/>
              <a:gdLst>
                <a:gd name="T0" fmla="*/ 89 w 279"/>
                <a:gd name="T1" fmla="*/ 102 h 164"/>
                <a:gd name="T2" fmla="*/ 103 w 279"/>
                <a:gd name="T3" fmla="*/ 99 h 164"/>
                <a:gd name="T4" fmla="*/ 116 w 279"/>
                <a:gd name="T5" fmla="*/ 97 h 164"/>
                <a:gd name="T6" fmla="*/ 130 w 279"/>
                <a:gd name="T7" fmla="*/ 92 h 164"/>
                <a:gd name="T8" fmla="*/ 143 w 279"/>
                <a:gd name="T9" fmla="*/ 87 h 164"/>
                <a:gd name="T10" fmla="*/ 154 w 279"/>
                <a:gd name="T11" fmla="*/ 79 h 164"/>
                <a:gd name="T12" fmla="*/ 165 w 279"/>
                <a:gd name="T13" fmla="*/ 71 h 164"/>
                <a:gd name="T14" fmla="*/ 181 w 279"/>
                <a:gd name="T15" fmla="*/ 66 h 164"/>
                <a:gd name="T16" fmla="*/ 194 w 279"/>
                <a:gd name="T17" fmla="*/ 69 h 164"/>
                <a:gd name="T18" fmla="*/ 202 w 279"/>
                <a:gd name="T19" fmla="*/ 66 h 164"/>
                <a:gd name="T20" fmla="*/ 211 w 279"/>
                <a:gd name="T21" fmla="*/ 51 h 164"/>
                <a:gd name="T22" fmla="*/ 216 w 279"/>
                <a:gd name="T23" fmla="*/ 38 h 164"/>
                <a:gd name="T24" fmla="*/ 227 w 279"/>
                <a:gd name="T25" fmla="*/ 28 h 164"/>
                <a:gd name="T26" fmla="*/ 240 w 279"/>
                <a:gd name="T27" fmla="*/ 23 h 164"/>
                <a:gd name="T28" fmla="*/ 254 w 279"/>
                <a:gd name="T29" fmla="*/ 20 h 164"/>
                <a:gd name="T30" fmla="*/ 267 w 279"/>
                <a:gd name="T31" fmla="*/ 33 h 164"/>
                <a:gd name="T32" fmla="*/ 270 w 279"/>
                <a:gd name="T33" fmla="*/ 56 h 164"/>
                <a:gd name="T34" fmla="*/ 278 w 279"/>
                <a:gd name="T35" fmla="*/ 53 h 164"/>
                <a:gd name="T36" fmla="*/ 275 w 279"/>
                <a:gd name="T37" fmla="*/ 28 h 164"/>
                <a:gd name="T38" fmla="*/ 267 w 279"/>
                <a:gd name="T39" fmla="*/ 18 h 164"/>
                <a:gd name="T40" fmla="*/ 254 w 279"/>
                <a:gd name="T41" fmla="*/ 10 h 164"/>
                <a:gd name="T42" fmla="*/ 248 w 279"/>
                <a:gd name="T43" fmla="*/ 0 h 164"/>
                <a:gd name="T44" fmla="*/ 243 w 279"/>
                <a:gd name="T45" fmla="*/ 13 h 164"/>
                <a:gd name="T46" fmla="*/ 232 w 279"/>
                <a:gd name="T47" fmla="*/ 18 h 164"/>
                <a:gd name="T48" fmla="*/ 221 w 279"/>
                <a:gd name="T49" fmla="*/ 18 h 164"/>
                <a:gd name="T50" fmla="*/ 213 w 279"/>
                <a:gd name="T51" fmla="*/ 28 h 164"/>
                <a:gd name="T52" fmla="*/ 205 w 279"/>
                <a:gd name="T53" fmla="*/ 41 h 164"/>
                <a:gd name="T54" fmla="*/ 200 w 279"/>
                <a:gd name="T55" fmla="*/ 53 h 164"/>
                <a:gd name="T56" fmla="*/ 186 w 279"/>
                <a:gd name="T57" fmla="*/ 61 h 164"/>
                <a:gd name="T58" fmla="*/ 175 w 279"/>
                <a:gd name="T59" fmla="*/ 53 h 164"/>
                <a:gd name="T60" fmla="*/ 167 w 279"/>
                <a:gd name="T61" fmla="*/ 56 h 164"/>
                <a:gd name="T62" fmla="*/ 162 w 279"/>
                <a:gd name="T63" fmla="*/ 64 h 164"/>
                <a:gd name="T64" fmla="*/ 151 w 279"/>
                <a:gd name="T65" fmla="*/ 69 h 164"/>
                <a:gd name="T66" fmla="*/ 135 w 279"/>
                <a:gd name="T67" fmla="*/ 79 h 164"/>
                <a:gd name="T68" fmla="*/ 116 w 279"/>
                <a:gd name="T69" fmla="*/ 87 h 164"/>
                <a:gd name="T70" fmla="*/ 105 w 279"/>
                <a:gd name="T71" fmla="*/ 92 h 164"/>
                <a:gd name="T72" fmla="*/ 94 w 279"/>
                <a:gd name="T73" fmla="*/ 87 h 164"/>
                <a:gd name="T74" fmla="*/ 94 w 279"/>
                <a:gd name="T75" fmla="*/ 74 h 164"/>
                <a:gd name="T76" fmla="*/ 84 w 279"/>
                <a:gd name="T77" fmla="*/ 84 h 164"/>
                <a:gd name="T78" fmla="*/ 78 w 279"/>
                <a:gd name="T79" fmla="*/ 99 h 164"/>
                <a:gd name="T80" fmla="*/ 84 w 279"/>
                <a:gd name="T81" fmla="*/ 104 h 164"/>
                <a:gd name="T82" fmla="*/ 73 w 279"/>
                <a:gd name="T83" fmla="*/ 107 h 164"/>
                <a:gd name="T84" fmla="*/ 65 w 279"/>
                <a:gd name="T85" fmla="*/ 115 h 164"/>
                <a:gd name="T86" fmla="*/ 51 w 279"/>
                <a:gd name="T87" fmla="*/ 127 h 164"/>
                <a:gd name="T88" fmla="*/ 40 w 279"/>
                <a:gd name="T89" fmla="*/ 140 h 164"/>
                <a:gd name="T90" fmla="*/ 30 w 279"/>
                <a:gd name="T91" fmla="*/ 153 h 164"/>
                <a:gd name="T92" fmla="*/ 24 w 279"/>
                <a:gd name="T93" fmla="*/ 163 h 164"/>
                <a:gd name="T94" fmla="*/ 22 w 279"/>
                <a:gd name="T95" fmla="*/ 153 h 164"/>
                <a:gd name="T96" fmla="*/ 8 w 279"/>
                <a:gd name="T97" fmla="*/ 153 h 164"/>
                <a:gd name="T98" fmla="*/ 3 w 279"/>
                <a:gd name="T99" fmla="*/ 148 h 164"/>
                <a:gd name="T100" fmla="*/ 16 w 279"/>
                <a:gd name="T101" fmla="*/ 145 h 164"/>
                <a:gd name="T102" fmla="*/ 30 w 279"/>
                <a:gd name="T103" fmla="*/ 138 h 164"/>
                <a:gd name="T104" fmla="*/ 40 w 279"/>
                <a:gd name="T105" fmla="*/ 122 h 164"/>
                <a:gd name="T106" fmla="*/ 51 w 279"/>
                <a:gd name="T107" fmla="*/ 110 h 164"/>
                <a:gd name="T108" fmla="*/ 65 w 279"/>
                <a:gd name="T109" fmla="*/ 104 h 164"/>
                <a:gd name="T110" fmla="*/ 84 w 279"/>
                <a:gd name="T111" fmla="*/ 97 h 164"/>
                <a:gd name="T112" fmla="*/ 86 w 279"/>
                <a:gd name="T113" fmla="*/ 104 h 16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9"/>
                <a:gd name="T172" fmla="*/ 0 h 164"/>
                <a:gd name="T173" fmla="*/ 279 w 279"/>
                <a:gd name="T174" fmla="*/ 164 h 16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9" h="164">
                  <a:moveTo>
                    <a:pt x="84" y="102"/>
                  </a:moveTo>
                  <a:lnTo>
                    <a:pt x="84" y="104"/>
                  </a:lnTo>
                  <a:lnTo>
                    <a:pt x="84" y="102"/>
                  </a:lnTo>
                  <a:lnTo>
                    <a:pt x="86" y="102"/>
                  </a:lnTo>
                  <a:lnTo>
                    <a:pt x="89" y="102"/>
                  </a:lnTo>
                  <a:lnTo>
                    <a:pt x="92" y="102"/>
                  </a:lnTo>
                  <a:lnTo>
                    <a:pt x="94" y="99"/>
                  </a:lnTo>
                  <a:lnTo>
                    <a:pt x="97" y="99"/>
                  </a:lnTo>
                  <a:lnTo>
                    <a:pt x="100" y="99"/>
                  </a:lnTo>
                  <a:lnTo>
                    <a:pt x="103" y="99"/>
                  </a:lnTo>
                  <a:lnTo>
                    <a:pt x="108" y="99"/>
                  </a:lnTo>
                  <a:lnTo>
                    <a:pt x="111" y="99"/>
                  </a:lnTo>
                  <a:lnTo>
                    <a:pt x="113" y="99"/>
                  </a:lnTo>
                  <a:lnTo>
                    <a:pt x="116" y="99"/>
                  </a:lnTo>
                  <a:lnTo>
                    <a:pt x="116" y="97"/>
                  </a:lnTo>
                  <a:lnTo>
                    <a:pt x="119" y="97"/>
                  </a:lnTo>
                  <a:lnTo>
                    <a:pt x="121" y="97"/>
                  </a:lnTo>
                  <a:lnTo>
                    <a:pt x="124" y="94"/>
                  </a:lnTo>
                  <a:lnTo>
                    <a:pt x="127" y="94"/>
                  </a:lnTo>
                  <a:lnTo>
                    <a:pt x="130" y="92"/>
                  </a:lnTo>
                  <a:lnTo>
                    <a:pt x="132" y="92"/>
                  </a:lnTo>
                  <a:lnTo>
                    <a:pt x="135" y="89"/>
                  </a:lnTo>
                  <a:lnTo>
                    <a:pt x="138" y="89"/>
                  </a:lnTo>
                  <a:lnTo>
                    <a:pt x="140" y="87"/>
                  </a:lnTo>
                  <a:lnTo>
                    <a:pt x="143" y="87"/>
                  </a:lnTo>
                  <a:lnTo>
                    <a:pt x="143" y="84"/>
                  </a:lnTo>
                  <a:lnTo>
                    <a:pt x="146" y="84"/>
                  </a:lnTo>
                  <a:lnTo>
                    <a:pt x="148" y="82"/>
                  </a:lnTo>
                  <a:lnTo>
                    <a:pt x="151" y="82"/>
                  </a:lnTo>
                  <a:lnTo>
                    <a:pt x="154" y="79"/>
                  </a:lnTo>
                  <a:lnTo>
                    <a:pt x="157" y="76"/>
                  </a:lnTo>
                  <a:lnTo>
                    <a:pt x="159" y="76"/>
                  </a:lnTo>
                  <a:lnTo>
                    <a:pt x="162" y="74"/>
                  </a:lnTo>
                  <a:lnTo>
                    <a:pt x="165" y="74"/>
                  </a:lnTo>
                  <a:lnTo>
                    <a:pt x="165" y="71"/>
                  </a:lnTo>
                  <a:lnTo>
                    <a:pt x="170" y="69"/>
                  </a:lnTo>
                  <a:lnTo>
                    <a:pt x="173" y="69"/>
                  </a:lnTo>
                  <a:lnTo>
                    <a:pt x="175" y="66"/>
                  </a:lnTo>
                  <a:lnTo>
                    <a:pt x="178" y="66"/>
                  </a:lnTo>
                  <a:lnTo>
                    <a:pt x="181" y="66"/>
                  </a:lnTo>
                  <a:lnTo>
                    <a:pt x="186" y="66"/>
                  </a:lnTo>
                  <a:lnTo>
                    <a:pt x="189" y="66"/>
                  </a:lnTo>
                  <a:lnTo>
                    <a:pt x="192" y="66"/>
                  </a:lnTo>
                  <a:lnTo>
                    <a:pt x="194" y="66"/>
                  </a:lnTo>
                  <a:lnTo>
                    <a:pt x="194" y="69"/>
                  </a:lnTo>
                  <a:lnTo>
                    <a:pt x="197" y="69"/>
                  </a:lnTo>
                  <a:lnTo>
                    <a:pt x="200" y="71"/>
                  </a:lnTo>
                  <a:lnTo>
                    <a:pt x="200" y="69"/>
                  </a:lnTo>
                  <a:lnTo>
                    <a:pt x="202" y="69"/>
                  </a:lnTo>
                  <a:lnTo>
                    <a:pt x="202" y="66"/>
                  </a:lnTo>
                  <a:lnTo>
                    <a:pt x="205" y="64"/>
                  </a:lnTo>
                  <a:lnTo>
                    <a:pt x="205" y="59"/>
                  </a:lnTo>
                  <a:lnTo>
                    <a:pt x="208" y="56"/>
                  </a:lnTo>
                  <a:lnTo>
                    <a:pt x="208" y="53"/>
                  </a:lnTo>
                  <a:lnTo>
                    <a:pt x="211" y="51"/>
                  </a:lnTo>
                  <a:lnTo>
                    <a:pt x="211" y="48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16" y="41"/>
                  </a:lnTo>
                  <a:lnTo>
                    <a:pt x="216" y="38"/>
                  </a:lnTo>
                  <a:lnTo>
                    <a:pt x="219" y="36"/>
                  </a:lnTo>
                  <a:lnTo>
                    <a:pt x="221" y="33"/>
                  </a:lnTo>
                  <a:lnTo>
                    <a:pt x="224" y="33"/>
                  </a:lnTo>
                  <a:lnTo>
                    <a:pt x="227" y="31"/>
                  </a:lnTo>
                  <a:lnTo>
                    <a:pt x="227" y="28"/>
                  </a:lnTo>
                  <a:lnTo>
                    <a:pt x="229" y="28"/>
                  </a:lnTo>
                  <a:lnTo>
                    <a:pt x="232" y="25"/>
                  </a:lnTo>
                  <a:lnTo>
                    <a:pt x="235" y="25"/>
                  </a:lnTo>
                  <a:lnTo>
                    <a:pt x="238" y="23"/>
                  </a:lnTo>
                  <a:lnTo>
                    <a:pt x="240" y="23"/>
                  </a:lnTo>
                  <a:lnTo>
                    <a:pt x="243" y="20"/>
                  </a:lnTo>
                  <a:lnTo>
                    <a:pt x="246" y="20"/>
                  </a:lnTo>
                  <a:lnTo>
                    <a:pt x="248" y="20"/>
                  </a:lnTo>
                  <a:lnTo>
                    <a:pt x="251" y="20"/>
                  </a:lnTo>
                  <a:lnTo>
                    <a:pt x="254" y="20"/>
                  </a:lnTo>
                  <a:lnTo>
                    <a:pt x="256" y="20"/>
                  </a:lnTo>
                  <a:lnTo>
                    <a:pt x="259" y="23"/>
                  </a:lnTo>
                  <a:lnTo>
                    <a:pt x="262" y="25"/>
                  </a:lnTo>
                  <a:lnTo>
                    <a:pt x="265" y="28"/>
                  </a:lnTo>
                  <a:lnTo>
                    <a:pt x="267" y="33"/>
                  </a:lnTo>
                  <a:lnTo>
                    <a:pt x="267" y="41"/>
                  </a:lnTo>
                  <a:lnTo>
                    <a:pt x="267" y="46"/>
                  </a:lnTo>
                  <a:lnTo>
                    <a:pt x="267" y="53"/>
                  </a:lnTo>
                  <a:lnTo>
                    <a:pt x="267" y="56"/>
                  </a:lnTo>
                  <a:lnTo>
                    <a:pt x="270" y="56"/>
                  </a:lnTo>
                  <a:lnTo>
                    <a:pt x="270" y="59"/>
                  </a:lnTo>
                  <a:lnTo>
                    <a:pt x="273" y="59"/>
                  </a:lnTo>
                  <a:lnTo>
                    <a:pt x="273" y="56"/>
                  </a:lnTo>
                  <a:lnTo>
                    <a:pt x="275" y="56"/>
                  </a:lnTo>
                  <a:lnTo>
                    <a:pt x="278" y="53"/>
                  </a:lnTo>
                  <a:lnTo>
                    <a:pt x="278" y="48"/>
                  </a:lnTo>
                  <a:lnTo>
                    <a:pt x="278" y="41"/>
                  </a:lnTo>
                  <a:lnTo>
                    <a:pt x="278" y="36"/>
                  </a:lnTo>
                  <a:lnTo>
                    <a:pt x="275" y="31"/>
                  </a:lnTo>
                  <a:lnTo>
                    <a:pt x="275" y="28"/>
                  </a:lnTo>
                  <a:lnTo>
                    <a:pt x="275" y="25"/>
                  </a:lnTo>
                  <a:lnTo>
                    <a:pt x="273" y="23"/>
                  </a:lnTo>
                  <a:lnTo>
                    <a:pt x="273" y="20"/>
                  </a:lnTo>
                  <a:lnTo>
                    <a:pt x="270" y="18"/>
                  </a:lnTo>
                  <a:lnTo>
                    <a:pt x="267" y="18"/>
                  </a:lnTo>
                  <a:lnTo>
                    <a:pt x="265" y="15"/>
                  </a:lnTo>
                  <a:lnTo>
                    <a:pt x="262" y="15"/>
                  </a:lnTo>
                  <a:lnTo>
                    <a:pt x="259" y="13"/>
                  </a:lnTo>
                  <a:lnTo>
                    <a:pt x="256" y="13"/>
                  </a:lnTo>
                  <a:lnTo>
                    <a:pt x="254" y="10"/>
                  </a:lnTo>
                  <a:lnTo>
                    <a:pt x="251" y="10"/>
                  </a:lnTo>
                  <a:lnTo>
                    <a:pt x="251" y="8"/>
                  </a:lnTo>
                  <a:lnTo>
                    <a:pt x="248" y="5"/>
                  </a:lnTo>
                  <a:lnTo>
                    <a:pt x="248" y="3"/>
                  </a:lnTo>
                  <a:lnTo>
                    <a:pt x="248" y="0"/>
                  </a:lnTo>
                  <a:lnTo>
                    <a:pt x="246" y="0"/>
                  </a:lnTo>
                  <a:lnTo>
                    <a:pt x="246" y="3"/>
                  </a:lnTo>
                  <a:lnTo>
                    <a:pt x="246" y="5"/>
                  </a:lnTo>
                  <a:lnTo>
                    <a:pt x="246" y="10"/>
                  </a:lnTo>
                  <a:lnTo>
                    <a:pt x="243" y="13"/>
                  </a:lnTo>
                  <a:lnTo>
                    <a:pt x="240" y="15"/>
                  </a:lnTo>
                  <a:lnTo>
                    <a:pt x="240" y="18"/>
                  </a:lnTo>
                  <a:lnTo>
                    <a:pt x="238" y="18"/>
                  </a:lnTo>
                  <a:lnTo>
                    <a:pt x="235" y="18"/>
                  </a:lnTo>
                  <a:lnTo>
                    <a:pt x="232" y="18"/>
                  </a:lnTo>
                  <a:lnTo>
                    <a:pt x="229" y="20"/>
                  </a:lnTo>
                  <a:lnTo>
                    <a:pt x="227" y="18"/>
                  </a:lnTo>
                  <a:lnTo>
                    <a:pt x="224" y="18"/>
                  </a:lnTo>
                  <a:lnTo>
                    <a:pt x="221" y="15"/>
                  </a:lnTo>
                  <a:lnTo>
                    <a:pt x="221" y="18"/>
                  </a:lnTo>
                  <a:lnTo>
                    <a:pt x="219" y="18"/>
                  </a:lnTo>
                  <a:lnTo>
                    <a:pt x="219" y="20"/>
                  </a:lnTo>
                  <a:lnTo>
                    <a:pt x="219" y="23"/>
                  </a:lnTo>
                  <a:lnTo>
                    <a:pt x="216" y="25"/>
                  </a:lnTo>
                  <a:lnTo>
                    <a:pt x="213" y="28"/>
                  </a:lnTo>
                  <a:lnTo>
                    <a:pt x="213" y="31"/>
                  </a:lnTo>
                  <a:lnTo>
                    <a:pt x="211" y="33"/>
                  </a:lnTo>
                  <a:lnTo>
                    <a:pt x="208" y="36"/>
                  </a:lnTo>
                  <a:lnTo>
                    <a:pt x="205" y="38"/>
                  </a:lnTo>
                  <a:lnTo>
                    <a:pt x="205" y="41"/>
                  </a:lnTo>
                  <a:lnTo>
                    <a:pt x="202" y="43"/>
                  </a:lnTo>
                  <a:lnTo>
                    <a:pt x="202" y="46"/>
                  </a:lnTo>
                  <a:lnTo>
                    <a:pt x="200" y="48"/>
                  </a:lnTo>
                  <a:lnTo>
                    <a:pt x="200" y="51"/>
                  </a:lnTo>
                  <a:lnTo>
                    <a:pt x="200" y="53"/>
                  </a:lnTo>
                  <a:lnTo>
                    <a:pt x="197" y="56"/>
                  </a:lnTo>
                  <a:lnTo>
                    <a:pt x="194" y="56"/>
                  </a:lnTo>
                  <a:lnTo>
                    <a:pt x="192" y="59"/>
                  </a:lnTo>
                  <a:lnTo>
                    <a:pt x="189" y="61"/>
                  </a:lnTo>
                  <a:lnTo>
                    <a:pt x="186" y="61"/>
                  </a:lnTo>
                  <a:lnTo>
                    <a:pt x="184" y="61"/>
                  </a:lnTo>
                  <a:lnTo>
                    <a:pt x="181" y="61"/>
                  </a:lnTo>
                  <a:lnTo>
                    <a:pt x="178" y="59"/>
                  </a:lnTo>
                  <a:lnTo>
                    <a:pt x="175" y="56"/>
                  </a:lnTo>
                  <a:lnTo>
                    <a:pt x="175" y="53"/>
                  </a:lnTo>
                  <a:lnTo>
                    <a:pt x="173" y="53"/>
                  </a:lnTo>
                  <a:lnTo>
                    <a:pt x="173" y="51"/>
                  </a:lnTo>
                  <a:lnTo>
                    <a:pt x="170" y="51"/>
                  </a:lnTo>
                  <a:lnTo>
                    <a:pt x="167" y="53"/>
                  </a:lnTo>
                  <a:lnTo>
                    <a:pt x="167" y="56"/>
                  </a:lnTo>
                  <a:lnTo>
                    <a:pt x="167" y="59"/>
                  </a:lnTo>
                  <a:lnTo>
                    <a:pt x="167" y="61"/>
                  </a:lnTo>
                  <a:lnTo>
                    <a:pt x="165" y="61"/>
                  </a:lnTo>
                  <a:lnTo>
                    <a:pt x="165" y="64"/>
                  </a:lnTo>
                  <a:lnTo>
                    <a:pt x="162" y="64"/>
                  </a:lnTo>
                  <a:lnTo>
                    <a:pt x="159" y="66"/>
                  </a:lnTo>
                  <a:lnTo>
                    <a:pt x="157" y="66"/>
                  </a:lnTo>
                  <a:lnTo>
                    <a:pt x="157" y="69"/>
                  </a:lnTo>
                  <a:lnTo>
                    <a:pt x="154" y="69"/>
                  </a:lnTo>
                  <a:lnTo>
                    <a:pt x="151" y="69"/>
                  </a:lnTo>
                  <a:lnTo>
                    <a:pt x="148" y="69"/>
                  </a:lnTo>
                  <a:lnTo>
                    <a:pt x="148" y="71"/>
                  </a:lnTo>
                  <a:lnTo>
                    <a:pt x="143" y="74"/>
                  </a:lnTo>
                  <a:lnTo>
                    <a:pt x="140" y="76"/>
                  </a:lnTo>
                  <a:lnTo>
                    <a:pt x="135" y="79"/>
                  </a:lnTo>
                  <a:lnTo>
                    <a:pt x="132" y="79"/>
                  </a:lnTo>
                  <a:lnTo>
                    <a:pt x="130" y="82"/>
                  </a:lnTo>
                  <a:lnTo>
                    <a:pt x="124" y="82"/>
                  </a:lnTo>
                  <a:lnTo>
                    <a:pt x="121" y="84"/>
                  </a:lnTo>
                  <a:lnTo>
                    <a:pt x="116" y="87"/>
                  </a:lnTo>
                  <a:lnTo>
                    <a:pt x="116" y="89"/>
                  </a:lnTo>
                  <a:lnTo>
                    <a:pt x="113" y="89"/>
                  </a:lnTo>
                  <a:lnTo>
                    <a:pt x="111" y="92"/>
                  </a:lnTo>
                  <a:lnTo>
                    <a:pt x="108" y="92"/>
                  </a:lnTo>
                  <a:lnTo>
                    <a:pt x="105" y="92"/>
                  </a:lnTo>
                  <a:lnTo>
                    <a:pt x="103" y="92"/>
                  </a:lnTo>
                  <a:lnTo>
                    <a:pt x="100" y="92"/>
                  </a:lnTo>
                  <a:lnTo>
                    <a:pt x="97" y="89"/>
                  </a:lnTo>
                  <a:lnTo>
                    <a:pt x="97" y="87"/>
                  </a:lnTo>
                  <a:lnTo>
                    <a:pt x="94" y="87"/>
                  </a:lnTo>
                  <a:lnTo>
                    <a:pt x="94" y="84"/>
                  </a:lnTo>
                  <a:lnTo>
                    <a:pt x="94" y="82"/>
                  </a:lnTo>
                  <a:lnTo>
                    <a:pt x="94" y="79"/>
                  </a:lnTo>
                  <a:lnTo>
                    <a:pt x="94" y="76"/>
                  </a:lnTo>
                  <a:lnTo>
                    <a:pt x="94" y="74"/>
                  </a:lnTo>
                  <a:lnTo>
                    <a:pt x="92" y="74"/>
                  </a:lnTo>
                  <a:lnTo>
                    <a:pt x="89" y="76"/>
                  </a:lnTo>
                  <a:lnTo>
                    <a:pt x="86" y="79"/>
                  </a:lnTo>
                  <a:lnTo>
                    <a:pt x="86" y="82"/>
                  </a:lnTo>
                  <a:lnTo>
                    <a:pt x="84" y="84"/>
                  </a:lnTo>
                  <a:lnTo>
                    <a:pt x="84" y="87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78" y="97"/>
                  </a:lnTo>
                  <a:lnTo>
                    <a:pt x="78" y="99"/>
                  </a:lnTo>
                  <a:lnTo>
                    <a:pt x="81" y="102"/>
                  </a:lnTo>
                  <a:lnTo>
                    <a:pt x="84" y="104"/>
                  </a:lnTo>
                  <a:lnTo>
                    <a:pt x="86" y="102"/>
                  </a:lnTo>
                  <a:lnTo>
                    <a:pt x="86" y="104"/>
                  </a:lnTo>
                  <a:lnTo>
                    <a:pt x="84" y="104"/>
                  </a:lnTo>
                  <a:lnTo>
                    <a:pt x="81" y="104"/>
                  </a:lnTo>
                  <a:lnTo>
                    <a:pt x="81" y="107"/>
                  </a:lnTo>
                  <a:lnTo>
                    <a:pt x="78" y="107"/>
                  </a:lnTo>
                  <a:lnTo>
                    <a:pt x="76" y="107"/>
                  </a:lnTo>
                  <a:lnTo>
                    <a:pt x="73" y="107"/>
                  </a:lnTo>
                  <a:lnTo>
                    <a:pt x="73" y="110"/>
                  </a:lnTo>
                  <a:lnTo>
                    <a:pt x="70" y="110"/>
                  </a:lnTo>
                  <a:lnTo>
                    <a:pt x="67" y="112"/>
                  </a:lnTo>
                  <a:lnTo>
                    <a:pt x="67" y="115"/>
                  </a:lnTo>
                  <a:lnTo>
                    <a:pt x="65" y="115"/>
                  </a:lnTo>
                  <a:lnTo>
                    <a:pt x="62" y="117"/>
                  </a:lnTo>
                  <a:lnTo>
                    <a:pt x="59" y="120"/>
                  </a:lnTo>
                  <a:lnTo>
                    <a:pt x="57" y="122"/>
                  </a:lnTo>
                  <a:lnTo>
                    <a:pt x="54" y="125"/>
                  </a:lnTo>
                  <a:lnTo>
                    <a:pt x="51" y="127"/>
                  </a:lnTo>
                  <a:lnTo>
                    <a:pt x="49" y="130"/>
                  </a:lnTo>
                  <a:lnTo>
                    <a:pt x="46" y="132"/>
                  </a:lnTo>
                  <a:lnTo>
                    <a:pt x="43" y="135"/>
                  </a:lnTo>
                  <a:lnTo>
                    <a:pt x="40" y="138"/>
                  </a:lnTo>
                  <a:lnTo>
                    <a:pt x="40" y="140"/>
                  </a:lnTo>
                  <a:lnTo>
                    <a:pt x="38" y="143"/>
                  </a:lnTo>
                  <a:lnTo>
                    <a:pt x="35" y="145"/>
                  </a:lnTo>
                  <a:lnTo>
                    <a:pt x="32" y="148"/>
                  </a:lnTo>
                  <a:lnTo>
                    <a:pt x="32" y="150"/>
                  </a:lnTo>
                  <a:lnTo>
                    <a:pt x="30" y="153"/>
                  </a:lnTo>
                  <a:lnTo>
                    <a:pt x="30" y="155"/>
                  </a:lnTo>
                  <a:lnTo>
                    <a:pt x="30" y="158"/>
                  </a:lnTo>
                  <a:lnTo>
                    <a:pt x="27" y="160"/>
                  </a:lnTo>
                  <a:lnTo>
                    <a:pt x="27" y="163"/>
                  </a:lnTo>
                  <a:lnTo>
                    <a:pt x="24" y="163"/>
                  </a:lnTo>
                  <a:lnTo>
                    <a:pt x="22" y="163"/>
                  </a:lnTo>
                  <a:lnTo>
                    <a:pt x="22" y="160"/>
                  </a:lnTo>
                  <a:lnTo>
                    <a:pt x="22" y="158"/>
                  </a:lnTo>
                  <a:lnTo>
                    <a:pt x="22" y="155"/>
                  </a:lnTo>
                  <a:lnTo>
                    <a:pt x="22" y="153"/>
                  </a:lnTo>
                  <a:lnTo>
                    <a:pt x="19" y="153"/>
                  </a:lnTo>
                  <a:lnTo>
                    <a:pt x="16" y="153"/>
                  </a:lnTo>
                  <a:lnTo>
                    <a:pt x="13" y="153"/>
                  </a:lnTo>
                  <a:lnTo>
                    <a:pt x="11" y="153"/>
                  </a:lnTo>
                  <a:lnTo>
                    <a:pt x="8" y="153"/>
                  </a:lnTo>
                  <a:lnTo>
                    <a:pt x="5" y="153"/>
                  </a:lnTo>
                  <a:lnTo>
                    <a:pt x="3" y="153"/>
                  </a:lnTo>
                  <a:lnTo>
                    <a:pt x="0" y="153"/>
                  </a:lnTo>
                  <a:lnTo>
                    <a:pt x="0" y="150"/>
                  </a:lnTo>
                  <a:lnTo>
                    <a:pt x="3" y="148"/>
                  </a:lnTo>
                  <a:lnTo>
                    <a:pt x="5" y="148"/>
                  </a:lnTo>
                  <a:lnTo>
                    <a:pt x="8" y="148"/>
                  </a:lnTo>
                  <a:lnTo>
                    <a:pt x="11" y="148"/>
                  </a:lnTo>
                  <a:lnTo>
                    <a:pt x="13" y="148"/>
                  </a:lnTo>
                  <a:lnTo>
                    <a:pt x="16" y="145"/>
                  </a:lnTo>
                  <a:lnTo>
                    <a:pt x="19" y="145"/>
                  </a:lnTo>
                  <a:lnTo>
                    <a:pt x="22" y="143"/>
                  </a:lnTo>
                  <a:lnTo>
                    <a:pt x="24" y="143"/>
                  </a:lnTo>
                  <a:lnTo>
                    <a:pt x="27" y="140"/>
                  </a:lnTo>
                  <a:lnTo>
                    <a:pt x="30" y="138"/>
                  </a:lnTo>
                  <a:lnTo>
                    <a:pt x="32" y="135"/>
                  </a:lnTo>
                  <a:lnTo>
                    <a:pt x="35" y="132"/>
                  </a:lnTo>
                  <a:lnTo>
                    <a:pt x="38" y="130"/>
                  </a:lnTo>
                  <a:lnTo>
                    <a:pt x="40" y="127"/>
                  </a:lnTo>
                  <a:lnTo>
                    <a:pt x="40" y="122"/>
                  </a:lnTo>
                  <a:lnTo>
                    <a:pt x="43" y="117"/>
                  </a:lnTo>
                  <a:lnTo>
                    <a:pt x="43" y="115"/>
                  </a:lnTo>
                  <a:lnTo>
                    <a:pt x="46" y="110"/>
                  </a:lnTo>
                  <a:lnTo>
                    <a:pt x="49" y="107"/>
                  </a:lnTo>
                  <a:lnTo>
                    <a:pt x="51" y="110"/>
                  </a:lnTo>
                  <a:lnTo>
                    <a:pt x="51" y="112"/>
                  </a:lnTo>
                  <a:lnTo>
                    <a:pt x="54" y="112"/>
                  </a:lnTo>
                  <a:lnTo>
                    <a:pt x="57" y="110"/>
                  </a:lnTo>
                  <a:lnTo>
                    <a:pt x="62" y="107"/>
                  </a:lnTo>
                  <a:lnTo>
                    <a:pt x="65" y="104"/>
                  </a:lnTo>
                  <a:lnTo>
                    <a:pt x="67" y="102"/>
                  </a:lnTo>
                  <a:lnTo>
                    <a:pt x="73" y="99"/>
                  </a:lnTo>
                  <a:lnTo>
                    <a:pt x="76" y="99"/>
                  </a:lnTo>
                  <a:lnTo>
                    <a:pt x="81" y="97"/>
                  </a:lnTo>
                  <a:lnTo>
                    <a:pt x="84" y="97"/>
                  </a:lnTo>
                  <a:lnTo>
                    <a:pt x="84" y="99"/>
                  </a:lnTo>
                  <a:lnTo>
                    <a:pt x="86" y="99"/>
                  </a:lnTo>
                  <a:lnTo>
                    <a:pt x="89" y="102"/>
                  </a:lnTo>
                  <a:lnTo>
                    <a:pt x="86" y="102"/>
                  </a:lnTo>
                  <a:lnTo>
                    <a:pt x="86" y="104"/>
                  </a:lnTo>
                  <a:lnTo>
                    <a:pt x="84" y="104"/>
                  </a:lnTo>
                  <a:lnTo>
                    <a:pt x="84" y="102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59" name="Freeform 72"/>
            <p:cNvSpPr>
              <a:spLocks/>
            </p:cNvSpPr>
            <p:nvPr/>
          </p:nvSpPr>
          <p:spPr bwMode="auto">
            <a:xfrm>
              <a:off x="5653" y="2917"/>
              <a:ext cx="116" cy="201"/>
            </a:xfrm>
            <a:custGeom>
              <a:avLst/>
              <a:gdLst>
                <a:gd name="T0" fmla="*/ 99 w 116"/>
                <a:gd name="T1" fmla="*/ 15 h 201"/>
                <a:gd name="T2" fmla="*/ 112 w 116"/>
                <a:gd name="T3" fmla="*/ 18 h 201"/>
                <a:gd name="T4" fmla="*/ 112 w 116"/>
                <a:gd name="T5" fmla="*/ 26 h 201"/>
                <a:gd name="T6" fmla="*/ 102 w 116"/>
                <a:gd name="T7" fmla="*/ 31 h 201"/>
                <a:gd name="T8" fmla="*/ 94 w 116"/>
                <a:gd name="T9" fmla="*/ 41 h 201"/>
                <a:gd name="T10" fmla="*/ 88 w 116"/>
                <a:gd name="T11" fmla="*/ 51 h 201"/>
                <a:gd name="T12" fmla="*/ 83 w 116"/>
                <a:gd name="T13" fmla="*/ 59 h 201"/>
                <a:gd name="T14" fmla="*/ 75 w 116"/>
                <a:gd name="T15" fmla="*/ 67 h 201"/>
                <a:gd name="T16" fmla="*/ 70 w 116"/>
                <a:gd name="T17" fmla="*/ 79 h 201"/>
                <a:gd name="T18" fmla="*/ 64 w 116"/>
                <a:gd name="T19" fmla="*/ 90 h 201"/>
                <a:gd name="T20" fmla="*/ 59 w 116"/>
                <a:gd name="T21" fmla="*/ 97 h 201"/>
                <a:gd name="T22" fmla="*/ 45 w 116"/>
                <a:gd name="T23" fmla="*/ 110 h 201"/>
                <a:gd name="T24" fmla="*/ 48 w 116"/>
                <a:gd name="T25" fmla="*/ 118 h 201"/>
                <a:gd name="T26" fmla="*/ 37 w 116"/>
                <a:gd name="T27" fmla="*/ 123 h 201"/>
                <a:gd name="T28" fmla="*/ 27 w 116"/>
                <a:gd name="T29" fmla="*/ 131 h 201"/>
                <a:gd name="T30" fmla="*/ 21 w 116"/>
                <a:gd name="T31" fmla="*/ 144 h 201"/>
                <a:gd name="T32" fmla="*/ 21 w 116"/>
                <a:gd name="T33" fmla="*/ 172 h 201"/>
                <a:gd name="T34" fmla="*/ 32 w 116"/>
                <a:gd name="T35" fmla="*/ 167 h 201"/>
                <a:gd name="T36" fmla="*/ 45 w 116"/>
                <a:gd name="T37" fmla="*/ 159 h 201"/>
                <a:gd name="T38" fmla="*/ 59 w 116"/>
                <a:gd name="T39" fmla="*/ 151 h 201"/>
                <a:gd name="T40" fmla="*/ 70 w 116"/>
                <a:gd name="T41" fmla="*/ 146 h 201"/>
                <a:gd name="T42" fmla="*/ 80 w 116"/>
                <a:gd name="T43" fmla="*/ 136 h 201"/>
                <a:gd name="T44" fmla="*/ 86 w 116"/>
                <a:gd name="T45" fmla="*/ 128 h 201"/>
                <a:gd name="T46" fmla="*/ 96 w 116"/>
                <a:gd name="T47" fmla="*/ 128 h 201"/>
                <a:gd name="T48" fmla="*/ 107 w 116"/>
                <a:gd name="T49" fmla="*/ 138 h 201"/>
                <a:gd name="T50" fmla="*/ 99 w 116"/>
                <a:gd name="T51" fmla="*/ 146 h 201"/>
                <a:gd name="T52" fmla="*/ 91 w 116"/>
                <a:gd name="T53" fmla="*/ 144 h 201"/>
                <a:gd name="T54" fmla="*/ 80 w 116"/>
                <a:gd name="T55" fmla="*/ 154 h 201"/>
                <a:gd name="T56" fmla="*/ 67 w 116"/>
                <a:gd name="T57" fmla="*/ 162 h 201"/>
                <a:gd name="T58" fmla="*/ 56 w 116"/>
                <a:gd name="T59" fmla="*/ 167 h 201"/>
                <a:gd name="T60" fmla="*/ 45 w 116"/>
                <a:gd name="T61" fmla="*/ 174 h 201"/>
                <a:gd name="T62" fmla="*/ 32 w 116"/>
                <a:gd name="T63" fmla="*/ 179 h 201"/>
                <a:gd name="T64" fmla="*/ 24 w 116"/>
                <a:gd name="T65" fmla="*/ 190 h 201"/>
                <a:gd name="T66" fmla="*/ 16 w 116"/>
                <a:gd name="T67" fmla="*/ 195 h 201"/>
                <a:gd name="T68" fmla="*/ 8 w 116"/>
                <a:gd name="T69" fmla="*/ 200 h 201"/>
                <a:gd name="T70" fmla="*/ 0 w 116"/>
                <a:gd name="T71" fmla="*/ 192 h 201"/>
                <a:gd name="T72" fmla="*/ 8 w 116"/>
                <a:gd name="T73" fmla="*/ 185 h 201"/>
                <a:gd name="T74" fmla="*/ 11 w 116"/>
                <a:gd name="T75" fmla="*/ 162 h 201"/>
                <a:gd name="T76" fmla="*/ 8 w 116"/>
                <a:gd name="T77" fmla="*/ 149 h 201"/>
                <a:gd name="T78" fmla="*/ 11 w 116"/>
                <a:gd name="T79" fmla="*/ 138 h 201"/>
                <a:gd name="T80" fmla="*/ 16 w 116"/>
                <a:gd name="T81" fmla="*/ 123 h 201"/>
                <a:gd name="T82" fmla="*/ 24 w 116"/>
                <a:gd name="T83" fmla="*/ 113 h 201"/>
                <a:gd name="T84" fmla="*/ 35 w 116"/>
                <a:gd name="T85" fmla="*/ 103 h 201"/>
                <a:gd name="T86" fmla="*/ 43 w 116"/>
                <a:gd name="T87" fmla="*/ 92 h 201"/>
                <a:gd name="T88" fmla="*/ 53 w 116"/>
                <a:gd name="T89" fmla="*/ 85 h 201"/>
                <a:gd name="T90" fmla="*/ 59 w 116"/>
                <a:gd name="T91" fmla="*/ 72 h 201"/>
                <a:gd name="T92" fmla="*/ 51 w 116"/>
                <a:gd name="T93" fmla="*/ 62 h 201"/>
                <a:gd name="T94" fmla="*/ 62 w 116"/>
                <a:gd name="T95" fmla="*/ 56 h 201"/>
                <a:gd name="T96" fmla="*/ 72 w 116"/>
                <a:gd name="T97" fmla="*/ 51 h 201"/>
                <a:gd name="T98" fmla="*/ 80 w 116"/>
                <a:gd name="T99" fmla="*/ 41 h 201"/>
                <a:gd name="T100" fmla="*/ 86 w 116"/>
                <a:gd name="T101" fmla="*/ 31 h 201"/>
                <a:gd name="T102" fmla="*/ 86 w 116"/>
                <a:gd name="T103" fmla="*/ 15 h 201"/>
                <a:gd name="T104" fmla="*/ 78 w 116"/>
                <a:gd name="T105" fmla="*/ 10 h 201"/>
                <a:gd name="T106" fmla="*/ 80 w 116"/>
                <a:gd name="T107" fmla="*/ 3 h 201"/>
                <a:gd name="T108" fmla="*/ 88 w 116"/>
                <a:gd name="T109" fmla="*/ 3 h 2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"/>
                <a:gd name="T166" fmla="*/ 0 h 201"/>
                <a:gd name="T167" fmla="*/ 116 w 116"/>
                <a:gd name="T168" fmla="*/ 201 h 20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" h="201">
                  <a:moveTo>
                    <a:pt x="94" y="8"/>
                  </a:moveTo>
                  <a:lnTo>
                    <a:pt x="94" y="10"/>
                  </a:lnTo>
                  <a:lnTo>
                    <a:pt x="96" y="13"/>
                  </a:lnTo>
                  <a:lnTo>
                    <a:pt x="96" y="15"/>
                  </a:lnTo>
                  <a:lnTo>
                    <a:pt x="99" y="15"/>
                  </a:lnTo>
                  <a:lnTo>
                    <a:pt x="102" y="15"/>
                  </a:lnTo>
                  <a:lnTo>
                    <a:pt x="104" y="15"/>
                  </a:lnTo>
                  <a:lnTo>
                    <a:pt x="107" y="15"/>
                  </a:lnTo>
                  <a:lnTo>
                    <a:pt x="110" y="15"/>
                  </a:lnTo>
                  <a:lnTo>
                    <a:pt x="112" y="18"/>
                  </a:lnTo>
                  <a:lnTo>
                    <a:pt x="115" y="18"/>
                  </a:lnTo>
                  <a:lnTo>
                    <a:pt x="115" y="21"/>
                  </a:lnTo>
                  <a:lnTo>
                    <a:pt x="115" y="23"/>
                  </a:lnTo>
                  <a:lnTo>
                    <a:pt x="115" y="26"/>
                  </a:lnTo>
                  <a:lnTo>
                    <a:pt x="112" y="26"/>
                  </a:lnTo>
                  <a:lnTo>
                    <a:pt x="110" y="28"/>
                  </a:lnTo>
                  <a:lnTo>
                    <a:pt x="107" y="28"/>
                  </a:lnTo>
                  <a:lnTo>
                    <a:pt x="104" y="28"/>
                  </a:lnTo>
                  <a:lnTo>
                    <a:pt x="102" y="28"/>
                  </a:lnTo>
                  <a:lnTo>
                    <a:pt x="102" y="31"/>
                  </a:lnTo>
                  <a:lnTo>
                    <a:pt x="99" y="31"/>
                  </a:lnTo>
                  <a:lnTo>
                    <a:pt x="99" y="33"/>
                  </a:lnTo>
                  <a:lnTo>
                    <a:pt x="96" y="36"/>
                  </a:lnTo>
                  <a:lnTo>
                    <a:pt x="96" y="38"/>
                  </a:lnTo>
                  <a:lnTo>
                    <a:pt x="94" y="41"/>
                  </a:lnTo>
                  <a:lnTo>
                    <a:pt x="94" y="44"/>
                  </a:lnTo>
                  <a:lnTo>
                    <a:pt x="91" y="44"/>
                  </a:lnTo>
                  <a:lnTo>
                    <a:pt x="91" y="46"/>
                  </a:lnTo>
                  <a:lnTo>
                    <a:pt x="88" y="49"/>
                  </a:lnTo>
                  <a:lnTo>
                    <a:pt x="88" y="51"/>
                  </a:lnTo>
                  <a:lnTo>
                    <a:pt x="86" y="51"/>
                  </a:lnTo>
                  <a:lnTo>
                    <a:pt x="86" y="54"/>
                  </a:lnTo>
                  <a:lnTo>
                    <a:pt x="86" y="56"/>
                  </a:lnTo>
                  <a:lnTo>
                    <a:pt x="83" y="56"/>
                  </a:lnTo>
                  <a:lnTo>
                    <a:pt x="83" y="59"/>
                  </a:lnTo>
                  <a:lnTo>
                    <a:pt x="80" y="62"/>
                  </a:lnTo>
                  <a:lnTo>
                    <a:pt x="80" y="64"/>
                  </a:lnTo>
                  <a:lnTo>
                    <a:pt x="78" y="64"/>
                  </a:lnTo>
                  <a:lnTo>
                    <a:pt x="75" y="64"/>
                  </a:lnTo>
                  <a:lnTo>
                    <a:pt x="75" y="67"/>
                  </a:lnTo>
                  <a:lnTo>
                    <a:pt x="72" y="69"/>
                  </a:lnTo>
                  <a:lnTo>
                    <a:pt x="72" y="72"/>
                  </a:lnTo>
                  <a:lnTo>
                    <a:pt x="70" y="74"/>
                  </a:lnTo>
                  <a:lnTo>
                    <a:pt x="70" y="77"/>
                  </a:lnTo>
                  <a:lnTo>
                    <a:pt x="70" y="79"/>
                  </a:lnTo>
                  <a:lnTo>
                    <a:pt x="67" y="79"/>
                  </a:lnTo>
                  <a:lnTo>
                    <a:pt x="67" y="82"/>
                  </a:lnTo>
                  <a:lnTo>
                    <a:pt x="64" y="85"/>
                  </a:lnTo>
                  <a:lnTo>
                    <a:pt x="64" y="87"/>
                  </a:lnTo>
                  <a:lnTo>
                    <a:pt x="64" y="90"/>
                  </a:lnTo>
                  <a:lnTo>
                    <a:pt x="62" y="90"/>
                  </a:lnTo>
                  <a:lnTo>
                    <a:pt x="62" y="92"/>
                  </a:lnTo>
                  <a:lnTo>
                    <a:pt x="62" y="95"/>
                  </a:lnTo>
                  <a:lnTo>
                    <a:pt x="59" y="95"/>
                  </a:lnTo>
                  <a:lnTo>
                    <a:pt x="59" y="97"/>
                  </a:lnTo>
                  <a:lnTo>
                    <a:pt x="56" y="100"/>
                  </a:lnTo>
                  <a:lnTo>
                    <a:pt x="53" y="103"/>
                  </a:lnTo>
                  <a:lnTo>
                    <a:pt x="51" y="105"/>
                  </a:lnTo>
                  <a:lnTo>
                    <a:pt x="48" y="108"/>
                  </a:lnTo>
                  <a:lnTo>
                    <a:pt x="45" y="110"/>
                  </a:lnTo>
                  <a:lnTo>
                    <a:pt x="48" y="113"/>
                  </a:lnTo>
                  <a:lnTo>
                    <a:pt x="48" y="115"/>
                  </a:lnTo>
                  <a:lnTo>
                    <a:pt x="51" y="115"/>
                  </a:lnTo>
                  <a:lnTo>
                    <a:pt x="51" y="118"/>
                  </a:lnTo>
                  <a:lnTo>
                    <a:pt x="48" y="118"/>
                  </a:lnTo>
                  <a:lnTo>
                    <a:pt x="48" y="121"/>
                  </a:lnTo>
                  <a:lnTo>
                    <a:pt x="45" y="121"/>
                  </a:lnTo>
                  <a:lnTo>
                    <a:pt x="43" y="121"/>
                  </a:lnTo>
                  <a:lnTo>
                    <a:pt x="40" y="121"/>
                  </a:lnTo>
                  <a:lnTo>
                    <a:pt x="37" y="123"/>
                  </a:lnTo>
                  <a:lnTo>
                    <a:pt x="35" y="123"/>
                  </a:lnTo>
                  <a:lnTo>
                    <a:pt x="32" y="123"/>
                  </a:lnTo>
                  <a:lnTo>
                    <a:pt x="29" y="126"/>
                  </a:lnTo>
                  <a:lnTo>
                    <a:pt x="27" y="128"/>
                  </a:lnTo>
                  <a:lnTo>
                    <a:pt x="27" y="131"/>
                  </a:lnTo>
                  <a:lnTo>
                    <a:pt x="24" y="133"/>
                  </a:lnTo>
                  <a:lnTo>
                    <a:pt x="24" y="136"/>
                  </a:lnTo>
                  <a:lnTo>
                    <a:pt x="24" y="138"/>
                  </a:lnTo>
                  <a:lnTo>
                    <a:pt x="24" y="141"/>
                  </a:lnTo>
                  <a:lnTo>
                    <a:pt x="21" y="144"/>
                  </a:lnTo>
                  <a:lnTo>
                    <a:pt x="21" y="146"/>
                  </a:lnTo>
                  <a:lnTo>
                    <a:pt x="19" y="154"/>
                  </a:lnTo>
                  <a:lnTo>
                    <a:pt x="19" y="159"/>
                  </a:lnTo>
                  <a:lnTo>
                    <a:pt x="21" y="167"/>
                  </a:lnTo>
                  <a:lnTo>
                    <a:pt x="21" y="172"/>
                  </a:lnTo>
                  <a:lnTo>
                    <a:pt x="24" y="172"/>
                  </a:lnTo>
                  <a:lnTo>
                    <a:pt x="27" y="169"/>
                  </a:lnTo>
                  <a:lnTo>
                    <a:pt x="29" y="169"/>
                  </a:lnTo>
                  <a:lnTo>
                    <a:pt x="32" y="169"/>
                  </a:lnTo>
                  <a:lnTo>
                    <a:pt x="32" y="167"/>
                  </a:lnTo>
                  <a:lnTo>
                    <a:pt x="35" y="164"/>
                  </a:lnTo>
                  <a:lnTo>
                    <a:pt x="37" y="164"/>
                  </a:lnTo>
                  <a:lnTo>
                    <a:pt x="40" y="162"/>
                  </a:lnTo>
                  <a:lnTo>
                    <a:pt x="43" y="159"/>
                  </a:lnTo>
                  <a:lnTo>
                    <a:pt x="45" y="159"/>
                  </a:lnTo>
                  <a:lnTo>
                    <a:pt x="48" y="156"/>
                  </a:lnTo>
                  <a:lnTo>
                    <a:pt x="51" y="154"/>
                  </a:lnTo>
                  <a:lnTo>
                    <a:pt x="53" y="151"/>
                  </a:lnTo>
                  <a:lnTo>
                    <a:pt x="56" y="151"/>
                  </a:lnTo>
                  <a:lnTo>
                    <a:pt x="59" y="151"/>
                  </a:lnTo>
                  <a:lnTo>
                    <a:pt x="59" y="149"/>
                  </a:lnTo>
                  <a:lnTo>
                    <a:pt x="62" y="149"/>
                  </a:lnTo>
                  <a:lnTo>
                    <a:pt x="64" y="149"/>
                  </a:lnTo>
                  <a:lnTo>
                    <a:pt x="67" y="146"/>
                  </a:lnTo>
                  <a:lnTo>
                    <a:pt x="70" y="146"/>
                  </a:lnTo>
                  <a:lnTo>
                    <a:pt x="70" y="144"/>
                  </a:lnTo>
                  <a:lnTo>
                    <a:pt x="72" y="144"/>
                  </a:lnTo>
                  <a:lnTo>
                    <a:pt x="75" y="141"/>
                  </a:lnTo>
                  <a:lnTo>
                    <a:pt x="78" y="138"/>
                  </a:lnTo>
                  <a:lnTo>
                    <a:pt x="80" y="136"/>
                  </a:lnTo>
                  <a:lnTo>
                    <a:pt x="80" y="133"/>
                  </a:lnTo>
                  <a:lnTo>
                    <a:pt x="80" y="131"/>
                  </a:lnTo>
                  <a:lnTo>
                    <a:pt x="83" y="131"/>
                  </a:lnTo>
                  <a:lnTo>
                    <a:pt x="83" y="128"/>
                  </a:lnTo>
                  <a:lnTo>
                    <a:pt x="86" y="128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6"/>
                  </a:lnTo>
                  <a:lnTo>
                    <a:pt x="94" y="128"/>
                  </a:lnTo>
                  <a:lnTo>
                    <a:pt x="96" y="128"/>
                  </a:lnTo>
                  <a:lnTo>
                    <a:pt x="99" y="128"/>
                  </a:lnTo>
                  <a:lnTo>
                    <a:pt x="102" y="131"/>
                  </a:lnTo>
                  <a:lnTo>
                    <a:pt x="104" y="133"/>
                  </a:lnTo>
                  <a:lnTo>
                    <a:pt x="107" y="136"/>
                  </a:lnTo>
                  <a:lnTo>
                    <a:pt x="107" y="138"/>
                  </a:lnTo>
                  <a:lnTo>
                    <a:pt x="107" y="141"/>
                  </a:lnTo>
                  <a:lnTo>
                    <a:pt x="104" y="144"/>
                  </a:lnTo>
                  <a:lnTo>
                    <a:pt x="104" y="146"/>
                  </a:lnTo>
                  <a:lnTo>
                    <a:pt x="102" y="146"/>
                  </a:lnTo>
                  <a:lnTo>
                    <a:pt x="99" y="146"/>
                  </a:lnTo>
                  <a:lnTo>
                    <a:pt x="99" y="144"/>
                  </a:lnTo>
                  <a:lnTo>
                    <a:pt x="96" y="144"/>
                  </a:lnTo>
                  <a:lnTo>
                    <a:pt x="94" y="144"/>
                  </a:lnTo>
                  <a:lnTo>
                    <a:pt x="94" y="141"/>
                  </a:lnTo>
                  <a:lnTo>
                    <a:pt x="91" y="144"/>
                  </a:lnTo>
                  <a:lnTo>
                    <a:pt x="88" y="144"/>
                  </a:lnTo>
                  <a:lnTo>
                    <a:pt x="86" y="146"/>
                  </a:lnTo>
                  <a:lnTo>
                    <a:pt x="83" y="149"/>
                  </a:lnTo>
                  <a:lnTo>
                    <a:pt x="80" y="151"/>
                  </a:lnTo>
                  <a:lnTo>
                    <a:pt x="80" y="154"/>
                  </a:lnTo>
                  <a:lnTo>
                    <a:pt x="78" y="154"/>
                  </a:lnTo>
                  <a:lnTo>
                    <a:pt x="75" y="156"/>
                  </a:lnTo>
                  <a:lnTo>
                    <a:pt x="72" y="159"/>
                  </a:lnTo>
                  <a:lnTo>
                    <a:pt x="70" y="159"/>
                  </a:lnTo>
                  <a:lnTo>
                    <a:pt x="67" y="162"/>
                  </a:lnTo>
                  <a:lnTo>
                    <a:pt x="64" y="162"/>
                  </a:lnTo>
                  <a:lnTo>
                    <a:pt x="64" y="164"/>
                  </a:lnTo>
                  <a:lnTo>
                    <a:pt x="62" y="164"/>
                  </a:lnTo>
                  <a:lnTo>
                    <a:pt x="59" y="167"/>
                  </a:lnTo>
                  <a:lnTo>
                    <a:pt x="56" y="167"/>
                  </a:lnTo>
                  <a:lnTo>
                    <a:pt x="53" y="169"/>
                  </a:lnTo>
                  <a:lnTo>
                    <a:pt x="51" y="169"/>
                  </a:lnTo>
                  <a:lnTo>
                    <a:pt x="51" y="172"/>
                  </a:lnTo>
                  <a:lnTo>
                    <a:pt x="48" y="172"/>
                  </a:lnTo>
                  <a:lnTo>
                    <a:pt x="45" y="174"/>
                  </a:lnTo>
                  <a:lnTo>
                    <a:pt x="43" y="177"/>
                  </a:lnTo>
                  <a:lnTo>
                    <a:pt x="40" y="177"/>
                  </a:lnTo>
                  <a:lnTo>
                    <a:pt x="37" y="177"/>
                  </a:lnTo>
                  <a:lnTo>
                    <a:pt x="35" y="179"/>
                  </a:lnTo>
                  <a:lnTo>
                    <a:pt x="32" y="179"/>
                  </a:lnTo>
                  <a:lnTo>
                    <a:pt x="32" y="182"/>
                  </a:lnTo>
                  <a:lnTo>
                    <a:pt x="29" y="182"/>
                  </a:lnTo>
                  <a:lnTo>
                    <a:pt x="27" y="185"/>
                  </a:lnTo>
                  <a:lnTo>
                    <a:pt x="24" y="187"/>
                  </a:lnTo>
                  <a:lnTo>
                    <a:pt x="24" y="190"/>
                  </a:lnTo>
                  <a:lnTo>
                    <a:pt x="21" y="190"/>
                  </a:lnTo>
                  <a:lnTo>
                    <a:pt x="21" y="192"/>
                  </a:lnTo>
                  <a:lnTo>
                    <a:pt x="19" y="192"/>
                  </a:lnTo>
                  <a:lnTo>
                    <a:pt x="16" y="192"/>
                  </a:lnTo>
                  <a:lnTo>
                    <a:pt x="16" y="195"/>
                  </a:lnTo>
                  <a:lnTo>
                    <a:pt x="13" y="195"/>
                  </a:lnTo>
                  <a:lnTo>
                    <a:pt x="13" y="197"/>
                  </a:lnTo>
                  <a:lnTo>
                    <a:pt x="11" y="197"/>
                  </a:lnTo>
                  <a:lnTo>
                    <a:pt x="8" y="197"/>
                  </a:lnTo>
                  <a:lnTo>
                    <a:pt x="8" y="200"/>
                  </a:lnTo>
                  <a:lnTo>
                    <a:pt x="5" y="200"/>
                  </a:lnTo>
                  <a:lnTo>
                    <a:pt x="3" y="197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3" y="190"/>
                  </a:lnTo>
                  <a:lnTo>
                    <a:pt x="5" y="187"/>
                  </a:lnTo>
                  <a:lnTo>
                    <a:pt x="8" y="187"/>
                  </a:lnTo>
                  <a:lnTo>
                    <a:pt x="8" y="185"/>
                  </a:lnTo>
                  <a:lnTo>
                    <a:pt x="11" y="185"/>
                  </a:lnTo>
                  <a:lnTo>
                    <a:pt x="13" y="179"/>
                  </a:lnTo>
                  <a:lnTo>
                    <a:pt x="13" y="174"/>
                  </a:lnTo>
                  <a:lnTo>
                    <a:pt x="13" y="169"/>
                  </a:lnTo>
                  <a:lnTo>
                    <a:pt x="11" y="162"/>
                  </a:lnTo>
                  <a:lnTo>
                    <a:pt x="11" y="159"/>
                  </a:lnTo>
                  <a:lnTo>
                    <a:pt x="11" y="156"/>
                  </a:lnTo>
                  <a:lnTo>
                    <a:pt x="8" y="154"/>
                  </a:lnTo>
                  <a:lnTo>
                    <a:pt x="8" y="151"/>
                  </a:lnTo>
                  <a:lnTo>
                    <a:pt x="8" y="149"/>
                  </a:lnTo>
                  <a:lnTo>
                    <a:pt x="5" y="146"/>
                  </a:lnTo>
                  <a:lnTo>
                    <a:pt x="5" y="144"/>
                  </a:lnTo>
                  <a:lnTo>
                    <a:pt x="5" y="141"/>
                  </a:lnTo>
                  <a:lnTo>
                    <a:pt x="8" y="138"/>
                  </a:lnTo>
                  <a:lnTo>
                    <a:pt x="11" y="138"/>
                  </a:lnTo>
                  <a:lnTo>
                    <a:pt x="11" y="136"/>
                  </a:lnTo>
                  <a:lnTo>
                    <a:pt x="13" y="131"/>
                  </a:lnTo>
                  <a:lnTo>
                    <a:pt x="13" y="128"/>
                  </a:lnTo>
                  <a:lnTo>
                    <a:pt x="13" y="126"/>
                  </a:lnTo>
                  <a:lnTo>
                    <a:pt x="16" y="123"/>
                  </a:lnTo>
                  <a:lnTo>
                    <a:pt x="16" y="121"/>
                  </a:lnTo>
                  <a:lnTo>
                    <a:pt x="19" y="121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4" y="113"/>
                  </a:lnTo>
                  <a:lnTo>
                    <a:pt x="27" y="110"/>
                  </a:lnTo>
                  <a:lnTo>
                    <a:pt x="29" y="108"/>
                  </a:lnTo>
                  <a:lnTo>
                    <a:pt x="32" y="108"/>
                  </a:lnTo>
                  <a:lnTo>
                    <a:pt x="32" y="105"/>
                  </a:lnTo>
                  <a:lnTo>
                    <a:pt x="35" y="103"/>
                  </a:lnTo>
                  <a:lnTo>
                    <a:pt x="35" y="100"/>
                  </a:lnTo>
                  <a:lnTo>
                    <a:pt x="37" y="100"/>
                  </a:lnTo>
                  <a:lnTo>
                    <a:pt x="37" y="97"/>
                  </a:lnTo>
                  <a:lnTo>
                    <a:pt x="40" y="95"/>
                  </a:lnTo>
                  <a:lnTo>
                    <a:pt x="43" y="92"/>
                  </a:lnTo>
                  <a:lnTo>
                    <a:pt x="45" y="92"/>
                  </a:lnTo>
                  <a:lnTo>
                    <a:pt x="48" y="90"/>
                  </a:lnTo>
                  <a:lnTo>
                    <a:pt x="48" y="87"/>
                  </a:lnTo>
                  <a:lnTo>
                    <a:pt x="51" y="85"/>
                  </a:lnTo>
                  <a:lnTo>
                    <a:pt x="53" y="85"/>
                  </a:lnTo>
                  <a:lnTo>
                    <a:pt x="56" y="82"/>
                  </a:lnTo>
                  <a:lnTo>
                    <a:pt x="56" y="79"/>
                  </a:lnTo>
                  <a:lnTo>
                    <a:pt x="59" y="77"/>
                  </a:lnTo>
                  <a:lnTo>
                    <a:pt x="59" y="74"/>
                  </a:lnTo>
                  <a:lnTo>
                    <a:pt x="59" y="72"/>
                  </a:lnTo>
                  <a:lnTo>
                    <a:pt x="59" y="69"/>
                  </a:lnTo>
                  <a:lnTo>
                    <a:pt x="56" y="69"/>
                  </a:lnTo>
                  <a:lnTo>
                    <a:pt x="53" y="67"/>
                  </a:lnTo>
                  <a:lnTo>
                    <a:pt x="51" y="64"/>
                  </a:lnTo>
                  <a:lnTo>
                    <a:pt x="51" y="62"/>
                  </a:lnTo>
                  <a:lnTo>
                    <a:pt x="53" y="62"/>
                  </a:lnTo>
                  <a:lnTo>
                    <a:pt x="53" y="59"/>
                  </a:lnTo>
                  <a:lnTo>
                    <a:pt x="56" y="59"/>
                  </a:lnTo>
                  <a:lnTo>
                    <a:pt x="59" y="56"/>
                  </a:lnTo>
                  <a:lnTo>
                    <a:pt x="62" y="56"/>
                  </a:lnTo>
                  <a:lnTo>
                    <a:pt x="64" y="56"/>
                  </a:lnTo>
                  <a:lnTo>
                    <a:pt x="67" y="54"/>
                  </a:lnTo>
                  <a:lnTo>
                    <a:pt x="70" y="54"/>
                  </a:lnTo>
                  <a:lnTo>
                    <a:pt x="70" y="51"/>
                  </a:lnTo>
                  <a:lnTo>
                    <a:pt x="72" y="51"/>
                  </a:lnTo>
                  <a:lnTo>
                    <a:pt x="75" y="51"/>
                  </a:lnTo>
                  <a:lnTo>
                    <a:pt x="75" y="49"/>
                  </a:lnTo>
                  <a:lnTo>
                    <a:pt x="78" y="46"/>
                  </a:lnTo>
                  <a:lnTo>
                    <a:pt x="80" y="44"/>
                  </a:lnTo>
                  <a:lnTo>
                    <a:pt x="80" y="41"/>
                  </a:lnTo>
                  <a:lnTo>
                    <a:pt x="83" y="41"/>
                  </a:lnTo>
                  <a:lnTo>
                    <a:pt x="83" y="38"/>
                  </a:lnTo>
                  <a:lnTo>
                    <a:pt x="83" y="36"/>
                  </a:lnTo>
                  <a:lnTo>
                    <a:pt x="86" y="33"/>
                  </a:lnTo>
                  <a:lnTo>
                    <a:pt x="86" y="31"/>
                  </a:lnTo>
                  <a:lnTo>
                    <a:pt x="88" y="28"/>
                  </a:lnTo>
                  <a:lnTo>
                    <a:pt x="88" y="26"/>
                  </a:lnTo>
                  <a:lnTo>
                    <a:pt x="88" y="21"/>
                  </a:lnTo>
                  <a:lnTo>
                    <a:pt x="86" y="18"/>
                  </a:lnTo>
                  <a:lnTo>
                    <a:pt x="86" y="15"/>
                  </a:lnTo>
                  <a:lnTo>
                    <a:pt x="83" y="15"/>
                  </a:lnTo>
                  <a:lnTo>
                    <a:pt x="83" y="13"/>
                  </a:lnTo>
                  <a:lnTo>
                    <a:pt x="80" y="13"/>
                  </a:lnTo>
                  <a:lnTo>
                    <a:pt x="78" y="13"/>
                  </a:lnTo>
                  <a:lnTo>
                    <a:pt x="78" y="10"/>
                  </a:lnTo>
                  <a:lnTo>
                    <a:pt x="75" y="10"/>
                  </a:lnTo>
                  <a:lnTo>
                    <a:pt x="75" y="8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3" y="3"/>
                  </a:lnTo>
                  <a:lnTo>
                    <a:pt x="86" y="3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1" y="5"/>
                  </a:lnTo>
                  <a:lnTo>
                    <a:pt x="94" y="5"/>
                  </a:lnTo>
                  <a:lnTo>
                    <a:pt x="94" y="8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0" name="Freeform 73"/>
            <p:cNvSpPr>
              <a:spLocks/>
            </p:cNvSpPr>
            <p:nvPr/>
          </p:nvSpPr>
          <p:spPr bwMode="auto">
            <a:xfrm>
              <a:off x="5661" y="2919"/>
              <a:ext cx="104" cy="186"/>
            </a:xfrm>
            <a:custGeom>
              <a:avLst/>
              <a:gdLst>
                <a:gd name="T0" fmla="*/ 71 w 104"/>
                <a:gd name="T1" fmla="*/ 3 h 186"/>
                <a:gd name="T2" fmla="*/ 79 w 104"/>
                <a:gd name="T3" fmla="*/ 3 h 186"/>
                <a:gd name="T4" fmla="*/ 79 w 104"/>
                <a:gd name="T5" fmla="*/ 5 h 186"/>
                <a:gd name="T6" fmla="*/ 82 w 104"/>
                <a:gd name="T7" fmla="*/ 13 h 186"/>
                <a:gd name="T8" fmla="*/ 87 w 104"/>
                <a:gd name="T9" fmla="*/ 18 h 186"/>
                <a:gd name="T10" fmla="*/ 95 w 104"/>
                <a:gd name="T11" fmla="*/ 18 h 186"/>
                <a:gd name="T12" fmla="*/ 103 w 104"/>
                <a:gd name="T13" fmla="*/ 21 h 186"/>
                <a:gd name="T14" fmla="*/ 95 w 104"/>
                <a:gd name="T15" fmla="*/ 21 h 186"/>
                <a:gd name="T16" fmla="*/ 90 w 104"/>
                <a:gd name="T17" fmla="*/ 23 h 186"/>
                <a:gd name="T18" fmla="*/ 82 w 104"/>
                <a:gd name="T19" fmla="*/ 33 h 186"/>
                <a:gd name="T20" fmla="*/ 77 w 104"/>
                <a:gd name="T21" fmla="*/ 44 h 186"/>
                <a:gd name="T22" fmla="*/ 69 w 104"/>
                <a:gd name="T23" fmla="*/ 57 h 186"/>
                <a:gd name="T24" fmla="*/ 61 w 104"/>
                <a:gd name="T25" fmla="*/ 59 h 186"/>
                <a:gd name="T26" fmla="*/ 58 w 104"/>
                <a:gd name="T27" fmla="*/ 69 h 186"/>
                <a:gd name="T28" fmla="*/ 50 w 104"/>
                <a:gd name="T29" fmla="*/ 87 h 186"/>
                <a:gd name="T30" fmla="*/ 37 w 104"/>
                <a:gd name="T31" fmla="*/ 100 h 186"/>
                <a:gd name="T32" fmla="*/ 29 w 104"/>
                <a:gd name="T33" fmla="*/ 108 h 186"/>
                <a:gd name="T34" fmla="*/ 32 w 104"/>
                <a:gd name="T35" fmla="*/ 110 h 186"/>
                <a:gd name="T36" fmla="*/ 37 w 104"/>
                <a:gd name="T37" fmla="*/ 113 h 186"/>
                <a:gd name="T38" fmla="*/ 32 w 104"/>
                <a:gd name="T39" fmla="*/ 113 h 186"/>
                <a:gd name="T40" fmla="*/ 26 w 104"/>
                <a:gd name="T41" fmla="*/ 116 h 186"/>
                <a:gd name="T42" fmla="*/ 21 w 104"/>
                <a:gd name="T43" fmla="*/ 118 h 186"/>
                <a:gd name="T44" fmla="*/ 16 w 104"/>
                <a:gd name="T45" fmla="*/ 123 h 186"/>
                <a:gd name="T46" fmla="*/ 11 w 104"/>
                <a:gd name="T47" fmla="*/ 128 h 186"/>
                <a:gd name="T48" fmla="*/ 11 w 104"/>
                <a:gd name="T49" fmla="*/ 136 h 186"/>
                <a:gd name="T50" fmla="*/ 5 w 104"/>
                <a:gd name="T51" fmla="*/ 144 h 186"/>
                <a:gd name="T52" fmla="*/ 8 w 104"/>
                <a:gd name="T53" fmla="*/ 159 h 186"/>
                <a:gd name="T54" fmla="*/ 11 w 104"/>
                <a:gd name="T55" fmla="*/ 177 h 186"/>
                <a:gd name="T56" fmla="*/ 5 w 104"/>
                <a:gd name="T57" fmla="*/ 185 h 186"/>
                <a:gd name="T58" fmla="*/ 8 w 104"/>
                <a:gd name="T59" fmla="*/ 175 h 186"/>
                <a:gd name="T60" fmla="*/ 5 w 104"/>
                <a:gd name="T61" fmla="*/ 157 h 186"/>
                <a:gd name="T62" fmla="*/ 0 w 104"/>
                <a:gd name="T63" fmla="*/ 144 h 186"/>
                <a:gd name="T64" fmla="*/ 5 w 104"/>
                <a:gd name="T65" fmla="*/ 141 h 186"/>
                <a:gd name="T66" fmla="*/ 8 w 104"/>
                <a:gd name="T67" fmla="*/ 134 h 186"/>
                <a:gd name="T68" fmla="*/ 11 w 104"/>
                <a:gd name="T69" fmla="*/ 126 h 186"/>
                <a:gd name="T70" fmla="*/ 13 w 104"/>
                <a:gd name="T71" fmla="*/ 118 h 186"/>
                <a:gd name="T72" fmla="*/ 21 w 104"/>
                <a:gd name="T73" fmla="*/ 113 h 186"/>
                <a:gd name="T74" fmla="*/ 26 w 104"/>
                <a:gd name="T75" fmla="*/ 105 h 186"/>
                <a:gd name="T76" fmla="*/ 29 w 104"/>
                <a:gd name="T77" fmla="*/ 100 h 186"/>
                <a:gd name="T78" fmla="*/ 37 w 104"/>
                <a:gd name="T79" fmla="*/ 95 h 186"/>
                <a:gd name="T80" fmla="*/ 42 w 104"/>
                <a:gd name="T81" fmla="*/ 90 h 186"/>
                <a:gd name="T82" fmla="*/ 50 w 104"/>
                <a:gd name="T83" fmla="*/ 85 h 186"/>
                <a:gd name="T84" fmla="*/ 55 w 104"/>
                <a:gd name="T85" fmla="*/ 75 h 186"/>
                <a:gd name="T86" fmla="*/ 55 w 104"/>
                <a:gd name="T87" fmla="*/ 67 h 186"/>
                <a:gd name="T88" fmla="*/ 53 w 104"/>
                <a:gd name="T89" fmla="*/ 62 h 186"/>
                <a:gd name="T90" fmla="*/ 48 w 104"/>
                <a:gd name="T91" fmla="*/ 59 h 186"/>
                <a:gd name="T92" fmla="*/ 55 w 104"/>
                <a:gd name="T93" fmla="*/ 59 h 186"/>
                <a:gd name="T94" fmla="*/ 66 w 104"/>
                <a:gd name="T95" fmla="*/ 54 h 186"/>
                <a:gd name="T96" fmla="*/ 74 w 104"/>
                <a:gd name="T97" fmla="*/ 44 h 186"/>
                <a:gd name="T98" fmla="*/ 82 w 104"/>
                <a:gd name="T99" fmla="*/ 31 h 186"/>
                <a:gd name="T100" fmla="*/ 82 w 104"/>
                <a:gd name="T101" fmla="*/ 21 h 186"/>
                <a:gd name="T102" fmla="*/ 79 w 104"/>
                <a:gd name="T103" fmla="*/ 13 h 186"/>
                <a:gd name="T104" fmla="*/ 77 w 104"/>
                <a:gd name="T105" fmla="*/ 8 h 186"/>
                <a:gd name="T106" fmla="*/ 71 w 104"/>
                <a:gd name="T107" fmla="*/ 5 h 18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4"/>
                <a:gd name="T163" fmla="*/ 0 h 186"/>
                <a:gd name="T164" fmla="*/ 104 w 104"/>
                <a:gd name="T165" fmla="*/ 186 h 18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4" h="186">
                  <a:moveTo>
                    <a:pt x="71" y="5"/>
                  </a:moveTo>
                  <a:lnTo>
                    <a:pt x="71" y="5"/>
                  </a:lnTo>
                  <a:lnTo>
                    <a:pt x="71" y="3"/>
                  </a:lnTo>
                  <a:lnTo>
                    <a:pt x="74" y="5"/>
                  </a:lnTo>
                  <a:lnTo>
                    <a:pt x="77" y="5"/>
                  </a:lnTo>
                  <a:lnTo>
                    <a:pt x="79" y="3"/>
                  </a:lnTo>
                  <a:lnTo>
                    <a:pt x="79" y="0"/>
                  </a:lnTo>
                  <a:lnTo>
                    <a:pt x="79" y="3"/>
                  </a:lnTo>
                  <a:lnTo>
                    <a:pt x="79" y="5"/>
                  </a:lnTo>
                  <a:lnTo>
                    <a:pt x="82" y="8"/>
                  </a:lnTo>
                  <a:lnTo>
                    <a:pt x="82" y="10"/>
                  </a:lnTo>
                  <a:lnTo>
                    <a:pt x="82" y="13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7" y="18"/>
                  </a:lnTo>
                  <a:lnTo>
                    <a:pt x="90" y="18"/>
                  </a:lnTo>
                  <a:lnTo>
                    <a:pt x="92" y="18"/>
                  </a:lnTo>
                  <a:lnTo>
                    <a:pt x="95" y="18"/>
                  </a:lnTo>
                  <a:lnTo>
                    <a:pt x="98" y="18"/>
                  </a:lnTo>
                  <a:lnTo>
                    <a:pt x="100" y="18"/>
                  </a:lnTo>
                  <a:lnTo>
                    <a:pt x="103" y="21"/>
                  </a:lnTo>
                  <a:lnTo>
                    <a:pt x="100" y="21"/>
                  </a:lnTo>
                  <a:lnTo>
                    <a:pt x="98" y="21"/>
                  </a:lnTo>
                  <a:lnTo>
                    <a:pt x="95" y="21"/>
                  </a:lnTo>
                  <a:lnTo>
                    <a:pt x="92" y="21"/>
                  </a:lnTo>
                  <a:lnTo>
                    <a:pt x="90" y="21"/>
                  </a:lnTo>
                  <a:lnTo>
                    <a:pt x="90" y="23"/>
                  </a:lnTo>
                  <a:lnTo>
                    <a:pt x="87" y="23"/>
                  </a:lnTo>
                  <a:lnTo>
                    <a:pt x="85" y="28"/>
                  </a:lnTo>
                  <a:lnTo>
                    <a:pt x="82" y="33"/>
                  </a:lnTo>
                  <a:lnTo>
                    <a:pt x="82" y="36"/>
                  </a:lnTo>
                  <a:lnTo>
                    <a:pt x="79" y="41"/>
                  </a:lnTo>
                  <a:lnTo>
                    <a:pt x="77" y="44"/>
                  </a:lnTo>
                  <a:lnTo>
                    <a:pt x="74" y="49"/>
                  </a:lnTo>
                  <a:lnTo>
                    <a:pt x="71" y="51"/>
                  </a:lnTo>
                  <a:lnTo>
                    <a:pt x="69" y="57"/>
                  </a:lnTo>
                  <a:lnTo>
                    <a:pt x="66" y="57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61" y="62"/>
                  </a:lnTo>
                  <a:lnTo>
                    <a:pt x="58" y="64"/>
                  </a:lnTo>
                  <a:lnTo>
                    <a:pt x="58" y="69"/>
                  </a:lnTo>
                  <a:lnTo>
                    <a:pt x="55" y="75"/>
                  </a:lnTo>
                  <a:lnTo>
                    <a:pt x="53" y="82"/>
                  </a:lnTo>
                  <a:lnTo>
                    <a:pt x="50" y="87"/>
                  </a:lnTo>
                  <a:lnTo>
                    <a:pt x="45" y="90"/>
                  </a:lnTo>
                  <a:lnTo>
                    <a:pt x="40" y="95"/>
                  </a:lnTo>
                  <a:lnTo>
                    <a:pt x="37" y="100"/>
                  </a:lnTo>
                  <a:lnTo>
                    <a:pt x="32" y="103"/>
                  </a:lnTo>
                  <a:lnTo>
                    <a:pt x="29" y="105"/>
                  </a:lnTo>
                  <a:lnTo>
                    <a:pt x="29" y="108"/>
                  </a:lnTo>
                  <a:lnTo>
                    <a:pt x="26" y="108"/>
                  </a:lnTo>
                  <a:lnTo>
                    <a:pt x="29" y="110"/>
                  </a:lnTo>
                  <a:lnTo>
                    <a:pt x="32" y="110"/>
                  </a:lnTo>
                  <a:lnTo>
                    <a:pt x="32" y="113"/>
                  </a:lnTo>
                  <a:lnTo>
                    <a:pt x="34" y="113"/>
                  </a:lnTo>
                  <a:lnTo>
                    <a:pt x="37" y="113"/>
                  </a:lnTo>
                  <a:lnTo>
                    <a:pt x="34" y="116"/>
                  </a:lnTo>
                  <a:lnTo>
                    <a:pt x="32" y="116"/>
                  </a:lnTo>
                  <a:lnTo>
                    <a:pt x="32" y="113"/>
                  </a:lnTo>
                  <a:lnTo>
                    <a:pt x="29" y="113"/>
                  </a:lnTo>
                  <a:lnTo>
                    <a:pt x="26" y="113"/>
                  </a:lnTo>
                  <a:lnTo>
                    <a:pt x="26" y="116"/>
                  </a:lnTo>
                  <a:lnTo>
                    <a:pt x="24" y="116"/>
                  </a:lnTo>
                  <a:lnTo>
                    <a:pt x="21" y="116"/>
                  </a:lnTo>
                  <a:lnTo>
                    <a:pt x="21" y="118"/>
                  </a:lnTo>
                  <a:lnTo>
                    <a:pt x="18" y="118"/>
                  </a:lnTo>
                  <a:lnTo>
                    <a:pt x="16" y="121"/>
                  </a:lnTo>
                  <a:lnTo>
                    <a:pt x="16" y="123"/>
                  </a:lnTo>
                  <a:lnTo>
                    <a:pt x="13" y="123"/>
                  </a:lnTo>
                  <a:lnTo>
                    <a:pt x="13" y="126"/>
                  </a:lnTo>
                  <a:lnTo>
                    <a:pt x="11" y="128"/>
                  </a:lnTo>
                  <a:lnTo>
                    <a:pt x="11" y="131"/>
                  </a:lnTo>
                  <a:lnTo>
                    <a:pt x="11" y="134"/>
                  </a:lnTo>
                  <a:lnTo>
                    <a:pt x="11" y="136"/>
                  </a:lnTo>
                  <a:lnTo>
                    <a:pt x="8" y="139"/>
                  </a:lnTo>
                  <a:lnTo>
                    <a:pt x="8" y="141"/>
                  </a:lnTo>
                  <a:lnTo>
                    <a:pt x="5" y="144"/>
                  </a:lnTo>
                  <a:lnTo>
                    <a:pt x="5" y="146"/>
                  </a:lnTo>
                  <a:lnTo>
                    <a:pt x="5" y="152"/>
                  </a:lnTo>
                  <a:lnTo>
                    <a:pt x="8" y="159"/>
                  </a:lnTo>
                  <a:lnTo>
                    <a:pt x="8" y="167"/>
                  </a:lnTo>
                  <a:lnTo>
                    <a:pt x="8" y="175"/>
                  </a:lnTo>
                  <a:lnTo>
                    <a:pt x="11" y="177"/>
                  </a:lnTo>
                  <a:lnTo>
                    <a:pt x="11" y="180"/>
                  </a:lnTo>
                  <a:lnTo>
                    <a:pt x="8" y="182"/>
                  </a:lnTo>
                  <a:lnTo>
                    <a:pt x="5" y="185"/>
                  </a:lnTo>
                  <a:lnTo>
                    <a:pt x="5" y="182"/>
                  </a:lnTo>
                  <a:lnTo>
                    <a:pt x="8" y="177"/>
                  </a:lnTo>
                  <a:lnTo>
                    <a:pt x="8" y="175"/>
                  </a:lnTo>
                  <a:lnTo>
                    <a:pt x="8" y="172"/>
                  </a:lnTo>
                  <a:lnTo>
                    <a:pt x="5" y="164"/>
                  </a:lnTo>
                  <a:lnTo>
                    <a:pt x="5" y="157"/>
                  </a:lnTo>
                  <a:lnTo>
                    <a:pt x="3" y="152"/>
                  </a:lnTo>
                  <a:lnTo>
                    <a:pt x="3" y="144"/>
                  </a:lnTo>
                  <a:lnTo>
                    <a:pt x="0" y="144"/>
                  </a:lnTo>
                  <a:lnTo>
                    <a:pt x="0" y="141"/>
                  </a:lnTo>
                  <a:lnTo>
                    <a:pt x="3" y="141"/>
                  </a:lnTo>
                  <a:lnTo>
                    <a:pt x="5" y="141"/>
                  </a:lnTo>
                  <a:lnTo>
                    <a:pt x="5" y="139"/>
                  </a:lnTo>
                  <a:lnTo>
                    <a:pt x="5" y="136"/>
                  </a:lnTo>
                  <a:lnTo>
                    <a:pt x="8" y="134"/>
                  </a:lnTo>
                  <a:lnTo>
                    <a:pt x="8" y="131"/>
                  </a:lnTo>
                  <a:lnTo>
                    <a:pt x="8" y="128"/>
                  </a:lnTo>
                  <a:lnTo>
                    <a:pt x="11" y="126"/>
                  </a:lnTo>
                  <a:lnTo>
                    <a:pt x="11" y="123"/>
                  </a:lnTo>
                  <a:lnTo>
                    <a:pt x="11" y="121"/>
                  </a:lnTo>
                  <a:lnTo>
                    <a:pt x="13" y="118"/>
                  </a:lnTo>
                  <a:lnTo>
                    <a:pt x="16" y="116"/>
                  </a:lnTo>
                  <a:lnTo>
                    <a:pt x="18" y="113"/>
                  </a:lnTo>
                  <a:lnTo>
                    <a:pt x="21" y="113"/>
                  </a:lnTo>
                  <a:lnTo>
                    <a:pt x="24" y="110"/>
                  </a:lnTo>
                  <a:lnTo>
                    <a:pt x="24" y="108"/>
                  </a:lnTo>
                  <a:lnTo>
                    <a:pt x="26" y="105"/>
                  </a:lnTo>
                  <a:lnTo>
                    <a:pt x="26" y="103"/>
                  </a:lnTo>
                  <a:lnTo>
                    <a:pt x="29" y="103"/>
                  </a:lnTo>
                  <a:lnTo>
                    <a:pt x="29" y="100"/>
                  </a:lnTo>
                  <a:lnTo>
                    <a:pt x="32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40" y="90"/>
                  </a:lnTo>
                  <a:lnTo>
                    <a:pt x="42" y="90"/>
                  </a:lnTo>
                  <a:lnTo>
                    <a:pt x="45" y="87"/>
                  </a:lnTo>
                  <a:lnTo>
                    <a:pt x="48" y="85"/>
                  </a:lnTo>
                  <a:lnTo>
                    <a:pt x="50" y="85"/>
                  </a:lnTo>
                  <a:lnTo>
                    <a:pt x="50" y="82"/>
                  </a:lnTo>
                  <a:lnTo>
                    <a:pt x="53" y="80"/>
                  </a:lnTo>
                  <a:lnTo>
                    <a:pt x="55" y="75"/>
                  </a:lnTo>
                  <a:lnTo>
                    <a:pt x="55" y="72"/>
                  </a:lnTo>
                  <a:lnTo>
                    <a:pt x="55" y="69"/>
                  </a:lnTo>
                  <a:lnTo>
                    <a:pt x="55" y="67"/>
                  </a:lnTo>
                  <a:lnTo>
                    <a:pt x="55" y="64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0" y="62"/>
                  </a:lnTo>
                  <a:lnTo>
                    <a:pt x="48" y="62"/>
                  </a:lnTo>
                  <a:lnTo>
                    <a:pt x="48" y="59"/>
                  </a:lnTo>
                  <a:lnTo>
                    <a:pt x="50" y="59"/>
                  </a:lnTo>
                  <a:lnTo>
                    <a:pt x="53" y="59"/>
                  </a:lnTo>
                  <a:lnTo>
                    <a:pt x="55" y="59"/>
                  </a:lnTo>
                  <a:lnTo>
                    <a:pt x="58" y="57"/>
                  </a:lnTo>
                  <a:lnTo>
                    <a:pt x="61" y="57"/>
                  </a:lnTo>
                  <a:lnTo>
                    <a:pt x="66" y="54"/>
                  </a:lnTo>
                  <a:lnTo>
                    <a:pt x="69" y="51"/>
                  </a:lnTo>
                  <a:lnTo>
                    <a:pt x="71" y="46"/>
                  </a:lnTo>
                  <a:lnTo>
                    <a:pt x="74" y="44"/>
                  </a:lnTo>
                  <a:lnTo>
                    <a:pt x="77" y="39"/>
                  </a:lnTo>
                  <a:lnTo>
                    <a:pt x="79" y="36"/>
                  </a:lnTo>
                  <a:lnTo>
                    <a:pt x="82" y="31"/>
                  </a:lnTo>
                  <a:lnTo>
                    <a:pt x="82" y="26"/>
                  </a:lnTo>
                  <a:lnTo>
                    <a:pt x="82" y="23"/>
                  </a:lnTo>
                  <a:lnTo>
                    <a:pt x="82" y="21"/>
                  </a:lnTo>
                  <a:lnTo>
                    <a:pt x="82" y="18"/>
                  </a:lnTo>
                  <a:lnTo>
                    <a:pt x="82" y="15"/>
                  </a:lnTo>
                  <a:lnTo>
                    <a:pt x="79" y="13"/>
                  </a:lnTo>
                  <a:lnTo>
                    <a:pt x="79" y="10"/>
                  </a:lnTo>
                  <a:lnTo>
                    <a:pt x="77" y="10"/>
                  </a:lnTo>
                  <a:lnTo>
                    <a:pt x="77" y="8"/>
                  </a:lnTo>
                  <a:lnTo>
                    <a:pt x="74" y="8"/>
                  </a:lnTo>
                  <a:lnTo>
                    <a:pt x="71" y="8"/>
                  </a:lnTo>
                  <a:lnTo>
                    <a:pt x="71" y="5"/>
                  </a:lnTo>
                  <a:lnTo>
                    <a:pt x="69" y="5"/>
                  </a:lnTo>
                  <a:lnTo>
                    <a:pt x="71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1" name="Freeform 74"/>
            <p:cNvSpPr>
              <a:spLocks/>
            </p:cNvSpPr>
            <p:nvPr/>
          </p:nvSpPr>
          <p:spPr bwMode="auto">
            <a:xfrm>
              <a:off x="5661" y="2919"/>
              <a:ext cx="108" cy="188"/>
            </a:xfrm>
            <a:custGeom>
              <a:avLst/>
              <a:gdLst>
                <a:gd name="T0" fmla="*/ 77 w 108"/>
                <a:gd name="T1" fmla="*/ 3 h 188"/>
                <a:gd name="T2" fmla="*/ 80 w 108"/>
                <a:gd name="T3" fmla="*/ 3 h 188"/>
                <a:gd name="T4" fmla="*/ 82 w 108"/>
                <a:gd name="T5" fmla="*/ 5 h 188"/>
                <a:gd name="T6" fmla="*/ 85 w 108"/>
                <a:gd name="T7" fmla="*/ 13 h 188"/>
                <a:gd name="T8" fmla="*/ 91 w 108"/>
                <a:gd name="T9" fmla="*/ 18 h 188"/>
                <a:gd name="T10" fmla="*/ 99 w 108"/>
                <a:gd name="T11" fmla="*/ 18 h 188"/>
                <a:gd name="T12" fmla="*/ 107 w 108"/>
                <a:gd name="T13" fmla="*/ 18 h 188"/>
                <a:gd name="T14" fmla="*/ 99 w 108"/>
                <a:gd name="T15" fmla="*/ 21 h 188"/>
                <a:gd name="T16" fmla="*/ 91 w 108"/>
                <a:gd name="T17" fmla="*/ 21 h 188"/>
                <a:gd name="T18" fmla="*/ 85 w 108"/>
                <a:gd name="T19" fmla="*/ 31 h 188"/>
                <a:gd name="T20" fmla="*/ 80 w 108"/>
                <a:gd name="T21" fmla="*/ 44 h 188"/>
                <a:gd name="T22" fmla="*/ 69 w 108"/>
                <a:gd name="T23" fmla="*/ 55 h 188"/>
                <a:gd name="T24" fmla="*/ 63 w 108"/>
                <a:gd name="T25" fmla="*/ 60 h 188"/>
                <a:gd name="T26" fmla="*/ 60 w 108"/>
                <a:gd name="T27" fmla="*/ 70 h 188"/>
                <a:gd name="T28" fmla="*/ 52 w 108"/>
                <a:gd name="T29" fmla="*/ 86 h 188"/>
                <a:gd name="T30" fmla="*/ 38 w 108"/>
                <a:gd name="T31" fmla="*/ 101 h 188"/>
                <a:gd name="T32" fmla="*/ 27 w 108"/>
                <a:gd name="T33" fmla="*/ 106 h 188"/>
                <a:gd name="T34" fmla="*/ 30 w 108"/>
                <a:gd name="T35" fmla="*/ 112 h 188"/>
                <a:gd name="T36" fmla="*/ 38 w 108"/>
                <a:gd name="T37" fmla="*/ 114 h 188"/>
                <a:gd name="T38" fmla="*/ 30 w 108"/>
                <a:gd name="T39" fmla="*/ 114 h 188"/>
                <a:gd name="T40" fmla="*/ 25 w 108"/>
                <a:gd name="T41" fmla="*/ 117 h 188"/>
                <a:gd name="T42" fmla="*/ 19 w 108"/>
                <a:gd name="T43" fmla="*/ 119 h 188"/>
                <a:gd name="T44" fmla="*/ 14 w 108"/>
                <a:gd name="T45" fmla="*/ 122 h 188"/>
                <a:gd name="T46" fmla="*/ 11 w 108"/>
                <a:gd name="T47" fmla="*/ 130 h 188"/>
                <a:gd name="T48" fmla="*/ 11 w 108"/>
                <a:gd name="T49" fmla="*/ 138 h 188"/>
                <a:gd name="T50" fmla="*/ 5 w 108"/>
                <a:gd name="T51" fmla="*/ 143 h 188"/>
                <a:gd name="T52" fmla="*/ 5 w 108"/>
                <a:gd name="T53" fmla="*/ 161 h 188"/>
                <a:gd name="T54" fmla="*/ 8 w 108"/>
                <a:gd name="T55" fmla="*/ 179 h 188"/>
                <a:gd name="T56" fmla="*/ 5 w 108"/>
                <a:gd name="T57" fmla="*/ 187 h 188"/>
                <a:gd name="T58" fmla="*/ 8 w 108"/>
                <a:gd name="T59" fmla="*/ 177 h 188"/>
                <a:gd name="T60" fmla="*/ 5 w 108"/>
                <a:gd name="T61" fmla="*/ 158 h 188"/>
                <a:gd name="T62" fmla="*/ 0 w 108"/>
                <a:gd name="T63" fmla="*/ 145 h 188"/>
                <a:gd name="T64" fmla="*/ 3 w 108"/>
                <a:gd name="T65" fmla="*/ 140 h 188"/>
                <a:gd name="T66" fmla="*/ 5 w 108"/>
                <a:gd name="T67" fmla="*/ 135 h 188"/>
                <a:gd name="T68" fmla="*/ 8 w 108"/>
                <a:gd name="T69" fmla="*/ 127 h 188"/>
                <a:gd name="T70" fmla="*/ 14 w 108"/>
                <a:gd name="T71" fmla="*/ 119 h 188"/>
                <a:gd name="T72" fmla="*/ 22 w 108"/>
                <a:gd name="T73" fmla="*/ 112 h 188"/>
                <a:gd name="T74" fmla="*/ 27 w 108"/>
                <a:gd name="T75" fmla="*/ 104 h 188"/>
                <a:gd name="T76" fmla="*/ 33 w 108"/>
                <a:gd name="T77" fmla="*/ 99 h 188"/>
                <a:gd name="T78" fmla="*/ 38 w 108"/>
                <a:gd name="T79" fmla="*/ 94 h 188"/>
                <a:gd name="T80" fmla="*/ 44 w 108"/>
                <a:gd name="T81" fmla="*/ 88 h 188"/>
                <a:gd name="T82" fmla="*/ 52 w 108"/>
                <a:gd name="T83" fmla="*/ 81 h 188"/>
                <a:gd name="T84" fmla="*/ 58 w 108"/>
                <a:gd name="T85" fmla="*/ 73 h 188"/>
                <a:gd name="T86" fmla="*/ 55 w 108"/>
                <a:gd name="T87" fmla="*/ 65 h 188"/>
                <a:gd name="T88" fmla="*/ 49 w 108"/>
                <a:gd name="T89" fmla="*/ 62 h 188"/>
                <a:gd name="T90" fmla="*/ 49 w 108"/>
                <a:gd name="T91" fmla="*/ 60 h 188"/>
                <a:gd name="T92" fmla="*/ 58 w 108"/>
                <a:gd name="T93" fmla="*/ 57 h 188"/>
                <a:gd name="T94" fmla="*/ 66 w 108"/>
                <a:gd name="T95" fmla="*/ 55 h 188"/>
                <a:gd name="T96" fmla="*/ 77 w 108"/>
                <a:gd name="T97" fmla="*/ 44 h 188"/>
                <a:gd name="T98" fmla="*/ 82 w 108"/>
                <a:gd name="T99" fmla="*/ 31 h 188"/>
                <a:gd name="T100" fmla="*/ 85 w 108"/>
                <a:gd name="T101" fmla="*/ 21 h 188"/>
                <a:gd name="T102" fmla="*/ 82 w 108"/>
                <a:gd name="T103" fmla="*/ 13 h 188"/>
                <a:gd name="T104" fmla="*/ 80 w 108"/>
                <a:gd name="T105" fmla="*/ 8 h 188"/>
                <a:gd name="T106" fmla="*/ 74 w 108"/>
                <a:gd name="T107" fmla="*/ 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88"/>
                <a:gd name="T164" fmla="*/ 108 w 108"/>
                <a:gd name="T165" fmla="*/ 188 h 1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88">
                  <a:moveTo>
                    <a:pt x="71" y="3"/>
                  </a:moveTo>
                  <a:lnTo>
                    <a:pt x="74" y="3"/>
                  </a:lnTo>
                  <a:lnTo>
                    <a:pt x="77" y="3"/>
                  </a:lnTo>
                  <a:lnTo>
                    <a:pt x="77" y="5"/>
                  </a:lnTo>
                  <a:lnTo>
                    <a:pt x="80" y="5"/>
                  </a:lnTo>
                  <a:lnTo>
                    <a:pt x="80" y="3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8"/>
                  </a:lnTo>
                  <a:lnTo>
                    <a:pt x="85" y="10"/>
                  </a:lnTo>
                  <a:lnTo>
                    <a:pt x="85" y="13"/>
                  </a:lnTo>
                  <a:lnTo>
                    <a:pt x="88" y="16"/>
                  </a:lnTo>
                  <a:lnTo>
                    <a:pt x="88" y="18"/>
                  </a:lnTo>
                  <a:lnTo>
                    <a:pt x="91" y="18"/>
                  </a:lnTo>
                  <a:lnTo>
                    <a:pt x="93" y="18"/>
                  </a:lnTo>
                  <a:lnTo>
                    <a:pt x="96" y="18"/>
                  </a:lnTo>
                  <a:lnTo>
                    <a:pt x="99" y="18"/>
                  </a:lnTo>
                  <a:lnTo>
                    <a:pt x="102" y="18"/>
                  </a:lnTo>
                  <a:lnTo>
                    <a:pt x="104" y="18"/>
                  </a:lnTo>
                  <a:lnTo>
                    <a:pt x="107" y="18"/>
                  </a:lnTo>
                  <a:lnTo>
                    <a:pt x="104" y="21"/>
                  </a:lnTo>
                  <a:lnTo>
                    <a:pt x="102" y="21"/>
                  </a:lnTo>
                  <a:lnTo>
                    <a:pt x="99" y="21"/>
                  </a:lnTo>
                  <a:lnTo>
                    <a:pt x="96" y="21"/>
                  </a:lnTo>
                  <a:lnTo>
                    <a:pt x="93" y="21"/>
                  </a:lnTo>
                  <a:lnTo>
                    <a:pt x="91" y="21"/>
                  </a:lnTo>
                  <a:lnTo>
                    <a:pt x="91" y="23"/>
                  </a:lnTo>
                  <a:lnTo>
                    <a:pt x="88" y="29"/>
                  </a:lnTo>
                  <a:lnTo>
                    <a:pt x="85" y="31"/>
                  </a:lnTo>
                  <a:lnTo>
                    <a:pt x="82" y="36"/>
                  </a:lnTo>
                  <a:lnTo>
                    <a:pt x="80" y="39"/>
                  </a:lnTo>
                  <a:lnTo>
                    <a:pt x="80" y="44"/>
                  </a:lnTo>
                  <a:lnTo>
                    <a:pt x="77" y="49"/>
                  </a:lnTo>
                  <a:lnTo>
                    <a:pt x="74" y="52"/>
                  </a:lnTo>
                  <a:lnTo>
                    <a:pt x="69" y="55"/>
                  </a:lnTo>
                  <a:lnTo>
                    <a:pt x="69" y="57"/>
                  </a:lnTo>
                  <a:lnTo>
                    <a:pt x="66" y="57"/>
                  </a:lnTo>
                  <a:lnTo>
                    <a:pt x="63" y="60"/>
                  </a:lnTo>
                  <a:lnTo>
                    <a:pt x="63" y="62"/>
                  </a:lnTo>
                  <a:lnTo>
                    <a:pt x="60" y="62"/>
                  </a:lnTo>
                  <a:lnTo>
                    <a:pt x="60" y="70"/>
                  </a:lnTo>
                  <a:lnTo>
                    <a:pt x="58" y="75"/>
                  </a:lnTo>
                  <a:lnTo>
                    <a:pt x="55" y="81"/>
                  </a:lnTo>
                  <a:lnTo>
                    <a:pt x="52" y="86"/>
                  </a:lnTo>
                  <a:lnTo>
                    <a:pt x="47" y="91"/>
                  </a:lnTo>
                  <a:lnTo>
                    <a:pt x="41" y="96"/>
                  </a:lnTo>
                  <a:lnTo>
                    <a:pt x="38" y="101"/>
                  </a:lnTo>
                  <a:lnTo>
                    <a:pt x="33" y="104"/>
                  </a:lnTo>
                  <a:lnTo>
                    <a:pt x="30" y="106"/>
                  </a:lnTo>
                  <a:lnTo>
                    <a:pt x="27" y="106"/>
                  </a:lnTo>
                  <a:lnTo>
                    <a:pt x="27" y="109"/>
                  </a:lnTo>
                  <a:lnTo>
                    <a:pt x="27" y="112"/>
                  </a:lnTo>
                  <a:lnTo>
                    <a:pt x="30" y="112"/>
                  </a:lnTo>
                  <a:lnTo>
                    <a:pt x="33" y="112"/>
                  </a:lnTo>
                  <a:lnTo>
                    <a:pt x="36" y="114"/>
                  </a:lnTo>
                  <a:lnTo>
                    <a:pt x="38" y="114"/>
                  </a:lnTo>
                  <a:lnTo>
                    <a:pt x="36" y="114"/>
                  </a:lnTo>
                  <a:lnTo>
                    <a:pt x="33" y="114"/>
                  </a:lnTo>
                  <a:lnTo>
                    <a:pt x="30" y="114"/>
                  </a:lnTo>
                  <a:lnTo>
                    <a:pt x="27" y="114"/>
                  </a:lnTo>
                  <a:lnTo>
                    <a:pt x="25" y="114"/>
                  </a:lnTo>
                  <a:lnTo>
                    <a:pt x="25" y="117"/>
                  </a:lnTo>
                  <a:lnTo>
                    <a:pt x="22" y="117"/>
                  </a:lnTo>
                  <a:lnTo>
                    <a:pt x="19" y="117"/>
                  </a:lnTo>
                  <a:lnTo>
                    <a:pt x="19" y="119"/>
                  </a:lnTo>
                  <a:lnTo>
                    <a:pt x="16" y="119"/>
                  </a:lnTo>
                  <a:lnTo>
                    <a:pt x="16" y="122"/>
                  </a:lnTo>
                  <a:lnTo>
                    <a:pt x="14" y="122"/>
                  </a:lnTo>
                  <a:lnTo>
                    <a:pt x="14" y="125"/>
                  </a:lnTo>
                  <a:lnTo>
                    <a:pt x="11" y="127"/>
                  </a:lnTo>
                  <a:lnTo>
                    <a:pt x="11" y="130"/>
                  </a:lnTo>
                  <a:lnTo>
                    <a:pt x="11" y="132"/>
                  </a:lnTo>
                  <a:lnTo>
                    <a:pt x="11" y="135"/>
                  </a:lnTo>
                  <a:lnTo>
                    <a:pt x="11" y="138"/>
                  </a:lnTo>
                  <a:lnTo>
                    <a:pt x="8" y="138"/>
                  </a:lnTo>
                  <a:lnTo>
                    <a:pt x="8" y="140"/>
                  </a:lnTo>
                  <a:lnTo>
                    <a:pt x="5" y="143"/>
                  </a:lnTo>
                  <a:lnTo>
                    <a:pt x="5" y="145"/>
                  </a:lnTo>
                  <a:lnTo>
                    <a:pt x="5" y="153"/>
                  </a:lnTo>
                  <a:lnTo>
                    <a:pt x="5" y="161"/>
                  </a:lnTo>
                  <a:lnTo>
                    <a:pt x="8" y="169"/>
                  </a:lnTo>
                  <a:lnTo>
                    <a:pt x="8" y="174"/>
                  </a:lnTo>
                  <a:lnTo>
                    <a:pt x="8" y="179"/>
                  </a:lnTo>
                  <a:lnTo>
                    <a:pt x="8" y="182"/>
                  </a:lnTo>
                  <a:lnTo>
                    <a:pt x="8" y="184"/>
                  </a:lnTo>
                  <a:lnTo>
                    <a:pt x="5" y="187"/>
                  </a:lnTo>
                  <a:lnTo>
                    <a:pt x="5" y="182"/>
                  </a:lnTo>
                  <a:lnTo>
                    <a:pt x="5" y="179"/>
                  </a:lnTo>
                  <a:lnTo>
                    <a:pt x="8" y="177"/>
                  </a:lnTo>
                  <a:lnTo>
                    <a:pt x="5" y="171"/>
                  </a:lnTo>
                  <a:lnTo>
                    <a:pt x="5" y="166"/>
                  </a:lnTo>
                  <a:lnTo>
                    <a:pt x="5" y="158"/>
                  </a:lnTo>
                  <a:lnTo>
                    <a:pt x="3" y="153"/>
                  </a:lnTo>
                  <a:lnTo>
                    <a:pt x="3" y="145"/>
                  </a:lnTo>
                  <a:lnTo>
                    <a:pt x="0" y="145"/>
                  </a:lnTo>
                  <a:lnTo>
                    <a:pt x="0" y="143"/>
                  </a:lnTo>
                  <a:lnTo>
                    <a:pt x="0" y="140"/>
                  </a:lnTo>
                  <a:lnTo>
                    <a:pt x="3" y="140"/>
                  </a:lnTo>
                  <a:lnTo>
                    <a:pt x="5" y="140"/>
                  </a:lnTo>
                  <a:lnTo>
                    <a:pt x="5" y="138"/>
                  </a:lnTo>
                  <a:lnTo>
                    <a:pt x="5" y="135"/>
                  </a:lnTo>
                  <a:lnTo>
                    <a:pt x="8" y="132"/>
                  </a:lnTo>
                  <a:lnTo>
                    <a:pt x="8" y="130"/>
                  </a:lnTo>
                  <a:lnTo>
                    <a:pt x="8" y="127"/>
                  </a:lnTo>
                  <a:lnTo>
                    <a:pt x="11" y="125"/>
                  </a:lnTo>
                  <a:lnTo>
                    <a:pt x="11" y="122"/>
                  </a:lnTo>
                  <a:lnTo>
                    <a:pt x="14" y="119"/>
                  </a:lnTo>
                  <a:lnTo>
                    <a:pt x="16" y="117"/>
                  </a:lnTo>
                  <a:lnTo>
                    <a:pt x="19" y="114"/>
                  </a:lnTo>
                  <a:lnTo>
                    <a:pt x="22" y="112"/>
                  </a:lnTo>
                  <a:lnTo>
                    <a:pt x="25" y="109"/>
                  </a:lnTo>
                  <a:lnTo>
                    <a:pt x="27" y="106"/>
                  </a:lnTo>
                  <a:lnTo>
                    <a:pt x="27" y="104"/>
                  </a:lnTo>
                  <a:lnTo>
                    <a:pt x="27" y="101"/>
                  </a:lnTo>
                  <a:lnTo>
                    <a:pt x="30" y="101"/>
                  </a:lnTo>
                  <a:lnTo>
                    <a:pt x="33" y="99"/>
                  </a:lnTo>
                  <a:lnTo>
                    <a:pt x="33" y="96"/>
                  </a:lnTo>
                  <a:lnTo>
                    <a:pt x="36" y="94"/>
                  </a:lnTo>
                  <a:lnTo>
                    <a:pt x="38" y="94"/>
                  </a:lnTo>
                  <a:lnTo>
                    <a:pt x="41" y="91"/>
                  </a:lnTo>
                  <a:lnTo>
                    <a:pt x="41" y="88"/>
                  </a:lnTo>
                  <a:lnTo>
                    <a:pt x="44" y="88"/>
                  </a:lnTo>
                  <a:lnTo>
                    <a:pt x="47" y="86"/>
                  </a:lnTo>
                  <a:lnTo>
                    <a:pt x="49" y="83"/>
                  </a:lnTo>
                  <a:lnTo>
                    <a:pt x="52" y="81"/>
                  </a:lnTo>
                  <a:lnTo>
                    <a:pt x="55" y="78"/>
                  </a:lnTo>
                  <a:lnTo>
                    <a:pt x="55" y="75"/>
                  </a:lnTo>
                  <a:lnTo>
                    <a:pt x="58" y="73"/>
                  </a:lnTo>
                  <a:lnTo>
                    <a:pt x="58" y="70"/>
                  </a:lnTo>
                  <a:lnTo>
                    <a:pt x="58" y="68"/>
                  </a:lnTo>
                  <a:lnTo>
                    <a:pt x="55" y="65"/>
                  </a:lnTo>
                  <a:lnTo>
                    <a:pt x="55" y="62"/>
                  </a:lnTo>
                  <a:lnTo>
                    <a:pt x="52" y="62"/>
                  </a:lnTo>
                  <a:lnTo>
                    <a:pt x="49" y="62"/>
                  </a:lnTo>
                  <a:lnTo>
                    <a:pt x="47" y="62"/>
                  </a:lnTo>
                  <a:lnTo>
                    <a:pt x="47" y="60"/>
                  </a:lnTo>
                  <a:lnTo>
                    <a:pt x="49" y="60"/>
                  </a:lnTo>
                  <a:lnTo>
                    <a:pt x="52" y="60"/>
                  </a:lnTo>
                  <a:lnTo>
                    <a:pt x="55" y="57"/>
                  </a:lnTo>
                  <a:lnTo>
                    <a:pt x="58" y="57"/>
                  </a:lnTo>
                  <a:lnTo>
                    <a:pt x="60" y="57"/>
                  </a:lnTo>
                  <a:lnTo>
                    <a:pt x="63" y="57"/>
                  </a:lnTo>
                  <a:lnTo>
                    <a:pt x="66" y="55"/>
                  </a:lnTo>
                  <a:lnTo>
                    <a:pt x="71" y="52"/>
                  </a:lnTo>
                  <a:lnTo>
                    <a:pt x="74" y="47"/>
                  </a:lnTo>
                  <a:lnTo>
                    <a:pt x="77" y="44"/>
                  </a:lnTo>
                  <a:lnTo>
                    <a:pt x="80" y="39"/>
                  </a:lnTo>
                  <a:lnTo>
                    <a:pt x="82" y="34"/>
                  </a:lnTo>
                  <a:lnTo>
                    <a:pt x="82" y="31"/>
                  </a:lnTo>
                  <a:lnTo>
                    <a:pt x="85" y="26"/>
                  </a:lnTo>
                  <a:lnTo>
                    <a:pt x="85" y="23"/>
                  </a:lnTo>
                  <a:lnTo>
                    <a:pt x="85" y="21"/>
                  </a:lnTo>
                  <a:lnTo>
                    <a:pt x="85" y="18"/>
                  </a:lnTo>
                  <a:lnTo>
                    <a:pt x="85" y="16"/>
                  </a:lnTo>
                  <a:lnTo>
                    <a:pt x="82" y="13"/>
                  </a:lnTo>
                  <a:lnTo>
                    <a:pt x="82" y="10"/>
                  </a:lnTo>
                  <a:lnTo>
                    <a:pt x="80" y="10"/>
                  </a:lnTo>
                  <a:lnTo>
                    <a:pt x="80" y="8"/>
                  </a:lnTo>
                  <a:lnTo>
                    <a:pt x="77" y="8"/>
                  </a:lnTo>
                  <a:lnTo>
                    <a:pt x="74" y="8"/>
                  </a:lnTo>
                  <a:lnTo>
                    <a:pt x="74" y="5"/>
                  </a:lnTo>
                  <a:lnTo>
                    <a:pt x="71" y="5"/>
                  </a:lnTo>
                  <a:lnTo>
                    <a:pt x="71" y="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2" name="Freeform 75"/>
            <p:cNvSpPr>
              <a:spLocks/>
            </p:cNvSpPr>
            <p:nvPr/>
          </p:nvSpPr>
          <p:spPr bwMode="auto">
            <a:xfrm>
              <a:off x="5669" y="2917"/>
              <a:ext cx="31" cy="26"/>
            </a:xfrm>
            <a:custGeom>
              <a:avLst/>
              <a:gdLst>
                <a:gd name="T0" fmla="*/ 25 w 31"/>
                <a:gd name="T1" fmla="*/ 5 h 26"/>
                <a:gd name="T2" fmla="*/ 23 w 31"/>
                <a:gd name="T3" fmla="*/ 7 h 26"/>
                <a:gd name="T4" fmla="*/ 20 w 31"/>
                <a:gd name="T5" fmla="*/ 9 h 26"/>
                <a:gd name="T6" fmla="*/ 18 w 31"/>
                <a:gd name="T7" fmla="*/ 11 h 26"/>
                <a:gd name="T8" fmla="*/ 15 w 31"/>
                <a:gd name="T9" fmla="*/ 14 h 26"/>
                <a:gd name="T10" fmla="*/ 13 w 31"/>
                <a:gd name="T11" fmla="*/ 16 h 26"/>
                <a:gd name="T12" fmla="*/ 10 w 31"/>
                <a:gd name="T13" fmla="*/ 18 h 26"/>
                <a:gd name="T14" fmla="*/ 8 w 31"/>
                <a:gd name="T15" fmla="*/ 23 h 26"/>
                <a:gd name="T16" fmla="*/ 5 w 31"/>
                <a:gd name="T17" fmla="*/ 25 h 26"/>
                <a:gd name="T18" fmla="*/ 3 w 31"/>
                <a:gd name="T19" fmla="*/ 25 h 26"/>
                <a:gd name="T20" fmla="*/ 3 w 31"/>
                <a:gd name="T21" fmla="*/ 23 h 26"/>
                <a:gd name="T22" fmla="*/ 0 w 31"/>
                <a:gd name="T23" fmla="*/ 23 h 26"/>
                <a:gd name="T24" fmla="*/ 0 w 31"/>
                <a:gd name="T25" fmla="*/ 20 h 26"/>
                <a:gd name="T26" fmla="*/ 3 w 31"/>
                <a:gd name="T27" fmla="*/ 18 h 26"/>
                <a:gd name="T28" fmla="*/ 3 w 31"/>
                <a:gd name="T29" fmla="*/ 16 h 26"/>
                <a:gd name="T30" fmla="*/ 3 w 31"/>
                <a:gd name="T31" fmla="*/ 14 h 26"/>
                <a:gd name="T32" fmla="*/ 3 w 31"/>
                <a:gd name="T33" fmla="*/ 11 h 26"/>
                <a:gd name="T34" fmla="*/ 3 w 31"/>
                <a:gd name="T35" fmla="*/ 9 h 26"/>
                <a:gd name="T36" fmla="*/ 0 w 31"/>
                <a:gd name="T37" fmla="*/ 7 h 26"/>
                <a:gd name="T38" fmla="*/ 0 w 31"/>
                <a:gd name="T39" fmla="*/ 5 h 26"/>
                <a:gd name="T40" fmla="*/ 3 w 31"/>
                <a:gd name="T41" fmla="*/ 5 h 26"/>
                <a:gd name="T42" fmla="*/ 5 w 31"/>
                <a:gd name="T43" fmla="*/ 2 h 26"/>
                <a:gd name="T44" fmla="*/ 8 w 31"/>
                <a:gd name="T45" fmla="*/ 5 h 26"/>
                <a:gd name="T46" fmla="*/ 10 w 31"/>
                <a:gd name="T47" fmla="*/ 5 h 26"/>
                <a:gd name="T48" fmla="*/ 13 w 31"/>
                <a:gd name="T49" fmla="*/ 5 h 26"/>
                <a:gd name="T50" fmla="*/ 15 w 31"/>
                <a:gd name="T51" fmla="*/ 5 h 26"/>
                <a:gd name="T52" fmla="*/ 15 w 31"/>
                <a:gd name="T53" fmla="*/ 2 h 26"/>
                <a:gd name="T54" fmla="*/ 18 w 31"/>
                <a:gd name="T55" fmla="*/ 2 h 26"/>
                <a:gd name="T56" fmla="*/ 20 w 31"/>
                <a:gd name="T57" fmla="*/ 0 h 26"/>
                <a:gd name="T58" fmla="*/ 23 w 31"/>
                <a:gd name="T59" fmla="*/ 0 h 26"/>
                <a:gd name="T60" fmla="*/ 25 w 31"/>
                <a:gd name="T61" fmla="*/ 0 h 26"/>
                <a:gd name="T62" fmla="*/ 28 w 31"/>
                <a:gd name="T63" fmla="*/ 0 h 26"/>
                <a:gd name="T64" fmla="*/ 30 w 31"/>
                <a:gd name="T65" fmla="*/ 0 h 26"/>
                <a:gd name="T66" fmla="*/ 30 w 31"/>
                <a:gd name="T67" fmla="*/ 2 h 26"/>
                <a:gd name="T68" fmla="*/ 28 w 31"/>
                <a:gd name="T69" fmla="*/ 5 h 26"/>
                <a:gd name="T70" fmla="*/ 25 w 31"/>
                <a:gd name="T71" fmla="*/ 5 h 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"/>
                <a:gd name="T109" fmla="*/ 0 h 26"/>
                <a:gd name="T110" fmla="*/ 31 w 31"/>
                <a:gd name="T111" fmla="*/ 26 h 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" h="26">
                  <a:moveTo>
                    <a:pt x="25" y="5"/>
                  </a:moveTo>
                  <a:lnTo>
                    <a:pt x="23" y="7"/>
                  </a:lnTo>
                  <a:lnTo>
                    <a:pt x="20" y="9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10" y="18"/>
                  </a:lnTo>
                  <a:lnTo>
                    <a:pt x="8" y="23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1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28" y="5"/>
                  </a:lnTo>
                  <a:lnTo>
                    <a:pt x="25" y="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3" name="Freeform 76"/>
            <p:cNvSpPr>
              <a:spLocks/>
            </p:cNvSpPr>
            <p:nvPr/>
          </p:nvSpPr>
          <p:spPr bwMode="auto">
            <a:xfrm>
              <a:off x="5671" y="2919"/>
              <a:ext cx="23" cy="21"/>
            </a:xfrm>
            <a:custGeom>
              <a:avLst/>
              <a:gdLst>
                <a:gd name="T0" fmla="*/ 5 w 23"/>
                <a:gd name="T1" fmla="*/ 7 h 21"/>
                <a:gd name="T2" fmla="*/ 5 w 23"/>
                <a:gd name="T3" fmla="*/ 7 h 21"/>
                <a:gd name="T4" fmla="*/ 2 w 23"/>
                <a:gd name="T5" fmla="*/ 7 h 21"/>
                <a:gd name="T6" fmla="*/ 2 w 23"/>
                <a:gd name="T7" fmla="*/ 4 h 21"/>
                <a:gd name="T8" fmla="*/ 0 w 23"/>
                <a:gd name="T9" fmla="*/ 4 h 21"/>
                <a:gd name="T10" fmla="*/ 0 w 23"/>
                <a:gd name="T11" fmla="*/ 2 h 21"/>
                <a:gd name="T12" fmla="*/ 2 w 23"/>
                <a:gd name="T13" fmla="*/ 2 h 21"/>
                <a:gd name="T14" fmla="*/ 5 w 23"/>
                <a:gd name="T15" fmla="*/ 4 h 21"/>
                <a:gd name="T16" fmla="*/ 7 w 23"/>
                <a:gd name="T17" fmla="*/ 4 h 21"/>
                <a:gd name="T18" fmla="*/ 7 w 23"/>
                <a:gd name="T19" fmla="*/ 7 h 21"/>
                <a:gd name="T20" fmla="*/ 10 w 23"/>
                <a:gd name="T21" fmla="*/ 4 h 21"/>
                <a:gd name="T22" fmla="*/ 12 w 23"/>
                <a:gd name="T23" fmla="*/ 4 h 21"/>
                <a:gd name="T24" fmla="*/ 12 w 23"/>
                <a:gd name="T25" fmla="*/ 2 h 21"/>
                <a:gd name="T26" fmla="*/ 15 w 23"/>
                <a:gd name="T27" fmla="*/ 2 h 21"/>
                <a:gd name="T28" fmla="*/ 17 w 23"/>
                <a:gd name="T29" fmla="*/ 0 h 21"/>
                <a:gd name="T30" fmla="*/ 20 w 23"/>
                <a:gd name="T31" fmla="*/ 0 h 21"/>
                <a:gd name="T32" fmla="*/ 22 w 23"/>
                <a:gd name="T33" fmla="*/ 0 h 21"/>
                <a:gd name="T34" fmla="*/ 20 w 23"/>
                <a:gd name="T35" fmla="*/ 0 h 21"/>
                <a:gd name="T36" fmla="*/ 20 w 23"/>
                <a:gd name="T37" fmla="*/ 2 h 21"/>
                <a:gd name="T38" fmla="*/ 17 w 23"/>
                <a:gd name="T39" fmla="*/ 2 h 21"/>
                <a:gd name="T40" fmla="*/ 15 w 23"/>
                <a:gd name="T41" fmla="*/ 4 h 21"/>
                <a:gd name="T42" fmla="*/ 12 w 23"/>
                <a:gd name="T43" fmla="*/ 7 h 21"/>
                <a:gd name="T44" fmla="*/ 10 w 23"/>
                <a:gd name="T45" fmla="*/ 7 h 21"/>
                <a:gd name="T46" fmla="*/ 7 w 23"/>
                <a:gd name="T47" fmla="*/ 9 h 21"/>
                <a:gd name="T48" fmla="*/ 7 w 23"/>
                <a:gd name="T49" fmla="*/ 11 h 21"/>
                <a:gd name="T50" fmla="*/ 5 w 23"/>
                <a:gd name="T51" fmla="*/ 13 h 21"/>
                <a:gd name="T52" fmla="*/ 2 w 23"/>
                <a:gd name="T53" fmla="*/ 18 h 21"/>
                <a:gd name="T54" fmla="*/ 2 w 23"/>
                <a:gd name="T55" fmla="*/ 20 h 21"/>
                <a:gd name="T56" fmla="*/ 0 w 23"/>
                <a:gd name="T57" fmla="*/ 20 h 21"/>
                <a:gd name="T58" fmla="*/ 0 w 23"/>
                <a:gd name="T59" fmla="*/ 18 h 21"/>
                <a:gd name="T60" fmla="*/ 2 w 23"/>
                <a:gd name="T61" fmla="*/ 16 h 21"/>
                <a:gd name="T62" fmla="*/ 2 w 23"/>
                <a:gd name="T63" fmla="*/ 11 h 21"/>
                <a:gd name="T64" fmla="*/ 5 w 23"/>
                <a:gd name="T65" fmla="*/ 7 h 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"/>
                <a:gd name="T100" fmla="*/ 0 h 21"/>
                <a:gd name="T101" fmla="*/ 23 w 23"/>
                <a:gd name="T102" fmla="*/ 21 h 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" h="21">
                  <a:moveTo>
                    <a:pt x="5" y="7"/>
                  </a:moveTo>
                  <a:lnTo>
                    <a:pt x="5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7" y="2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7" y="9"/>
                  </a:lnTo>
                  <a:lnTo>
                    <a:pt x="7" y="11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2" y="11"/>
                  </a:lnTo>
                  <a:lnTo>
                    <a:pt x="5" y="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4" name="Freeform 77"/>
            <p:cNvSpPr>
              <a:spLocks/>
            </p:cNvSpPr>
            <p:nvPr/>
          </p:nvSpPr>
          <p:spPr bwMode="auto">
            <a:xfrm>
              <a:off x="5671" y="2917"/>
              <a:ext cx="26" cy="26"/>
            </a:xfrm>
            <a:custGeom>
              <a:avLst/>
              <a:gdLst>
                <a:gd name="T0" fmla="*/ 3 w 26"/>
                <a:gd name="T1" fmla="*/ 10 h 26"/>
                <a:gd name="T2" fmla="*/ 3 w 26"/>
                <a:gd name="T3" fmla="*/ 10 h 26"/>
                <a:gd name="T4" fmla="*/ 3 w 26"/>
                <a:gd name="T5" fmla="*/ 8 h 26"/>
                <a:gd name="T6" fmla="*/ 0 w 26"/>
                <a:gd name="T7" fmla="*/ 8 h 26"/>
                <a:gd name="T8" fmla="*/ 0 w 26"/>
                <a:gd name="T9" fmla="*/ 5 h 26"/>
                <a:gd name="T10" fmla="*/ 3 w 26"/>
                <a:gd name="T11" fmla="*/ 5 h 26"/>
                <a:gd name="T12" fmla="*/ 6 w 26"/>
                <a:gd name="T13" fmla="*/ 8 h 26"/>
                <a:gd name="T14" fmla="*/ 8 w 26"/>
                <a:gd name="T15" fmla="*/ 8 h 26"/>
                <a:gd name="T16" fmla="*/ 11 w 26"/>
                <a:gd name="T17" fmla="*/ 8 h 26"/>
                <a:gd name="T18" fmla="*/ 14 w 26"/>
                <a:gd name="T19" fmla="*/ 8 h 26"/>
                <a:gd name="T20" fmla="*/ 14 w 26"/>
                <a:gd name="T21" fmla="*/ 5 h 26"/>
                <a:gd name="T22" fmla="*/ 17 w 26"/>
                <a:gd name="T23" fmla="*/ 3 h 26"/>
                <a:gd name="T24" fmla="*/ 19 w 26"/>
                <a:gd name="T25" fmla="*/ 3 h 26"/>
                <a:gd name="T26" fmla="*/ 22 w 26"/>
                <a:gd name="T27" fmla="*/ 3 h 26"/>
                <a:gd name="T28" fmla="*/ 22 w 26"/>
                <a:gd name="T29" fmla="*/ 0 h 26"/>
                <a:gd name="T30" fmla="*/ 25 w 26"/>
                <a:gd name="T31" fmla="*/ 3 h 26"/>
                <a:gd name="T32" fmla="*/ 22 w 26"/>
                <a:gd name="T33" fmla="*/ 3 h 26"/>
                <a:gd name="T34" fmla="*/ 19 w 26"/>
                <a:gd name="T35" fmla="*/ 3 h 26"/>
                <a:gd name="T36" fmla="*/ 17 w 26"/>
                <a:gd name="T37" fmla="*/ 5 h 26"/>
                <a:gd name="T38" fmla="*/ 14 w 26"/>
                <a:gd name="T39" fmla="*/ 8 h 26"/>
                <a:gd name="T40" fmla="*/ 11 w 26"/>
                <a:gd name="T41" fmla="*/ 10 h 26"/>
                <a:gd name="T42" fmla="*/ 8 w 26"/>
                <a:gd name="T43" fmla="*/ 13 h 26"/>
                <a:gd name="T44" fmla="*/ 6 w 26"/>
                <a:gd name="T45" fmla="*/ 13 h 26"/>
                <a:gd name="T46" fmla="*/ 6 w 26"/>
                <a:gd name="T47" fmla="*/ 18 h 26"/>
                <a:gd name="T48" fmla="*/ 3 w 26"/>
                <a:gd name="T49" fmla="*/ 20 h 26"/>
                <a:gd name="T50" fmla="*/ 3 w 26"/>
                <a:gd name="T51" fmla="*/ 25 h 26"/>
                <a:gd name="T52" fmla="*/ 0 w 26"/>
                <a:gd name="T53" fmla="*/ 25 h 26"/>
                <a:gd name="T54" fmla="*/ 0 w 26"/>
                <a:gd name="T55" fmla="*/ 23 h 26"/>
                <a:gd name="T56" fmla="*/ 3 w 26"/>
                <a:gd name="T57" fmla="*/ 18 h 26"/>
                <a:gd name="T58" fmla="*/ 3 w 26"/>
                <a:gd name="T59" fmla="*/ 15 h 26"/>
                <a:gd name="T60" fmla="*/ 3 w 26"/>
                <a:gd name="T61" fmla="*/ 10 h 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6"/>
                <a:gd name="T94" fmla="*/ 0 h 26"/>
                <a:gd name="T95" fmla="*/ 26 w 26"/>
                <a:gd name="T96" fmla="*/ 26 h 2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6" h="26">
                  <a:moveTo>
                    <a:pt x="3" y="10"/>
                  </a:moveTo>
                  <a:lnTo>
                    <a:pt x="3" y="10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3" y="1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5" name="Freeform 78"/>
            <p:cNvSpPr>
              <a:spLocks/>
            </p:cNvSpPr>
            <p:nvPr/>
          </p:nvSpPr>
          <p:spPr bwMode="auto">
            <a:xfrm>
              <a:off x="5617" y="2947"/>
              <a:ext cx="89" cy="147"/>
            </a:xfrm>
            <a:custGeom>
              <a:avLst/>
              <a:gdLst>
                <a:gd name="T0" fmla="*/ 72 w 89"/>
                <a:gd name="T1" fmla="*/ 5 h 147"/>
                <a:gd name="T2" fmla="*/ 67 w 89"/>
                <a:gd name="T3" fmla="*/ 10 h 147"/>
                <a:gd name="T4" fmla="*/ 64 w 89"/>
                <a:gd name="T5" fmla="*/ 18 h 147"/>
                <a:gd name="T6" fmla="*/ 59 w 89"/>
                <a:gd name="T7" fmla="*/ 28 h 147"/>
                <a:gd name="T8" fmla="*/ 53 w 89"/>
                <a:gd name="T9" fmla="*/ 38 h 147"/>
                <a:gd name="T10" fmla="*/ 48 w 89"/>
                <a:gd name="T11" fmla="*/ 46 h 147"/>
                <a:gd name="T12" fmla="*/ 40 w 89"/>
                <a:gd name="T13" fmla="*/ 54 h 147"/>
                <a:gd name="T14" fmla="*/ 32 w 89"/>
                <a:gd name="T15" fmla="*/ 61 h 147"/>
                <a:gd name="T16" fmla="*/ 29 w 89"/>
                <a:gd name="T17" fmla="*/ 69 h 147"/>
                <a:gd name="T18" fmla="*/ 24 w 89"/>
                <a:gd name="T19" fmla="*/ 74 h 147"/>
                <a:gd name="T20" fmla="*/ 21 w 89"/>
                <a:gd name="T21" fmla="*/ 79 h 147"/>
                <a:gd name="T22" fmla="*/ 13 w 89"/>
                <a:gd name="T23" fmla="*/ 77 h 147"/>
                <a:gd name="T24" fmla="*/ 8 w 89"/>
                <a:gd name="T25" fmla="*/ 74 h 147"/>
                <a:gd name="T26" fmla="*/ 3 w 89"/>
                <a:gd name="T27" fmla="*/ 79 h 147"/>
                <a:gd name="T28" fmla="*/ 5 w 89"/>
                <a:gd name="T29" fmla="*/ 85 h 147"/>
                <a:gd name="T30" fmla="*/ 8 w 89"/>
                <a:gd name="T31" fmla="*/ 90 h 147"/>
                <a:gd name="T32" fmla="*/ 3 w 89"/>
                <a:gd name="T33" fmla="*/ 100 h 147"/>
                <a:gd name="T34" fmla="*/ 3 w 89"/>
                <a:gd name="T35" fmla="*/ 113 h 147"/>
                <a:gd name="T36" fmla="*/ 3 w 89"/>
                <a:gd name="T37" fmla="*/ 126 h 147"/>
                <a:gd name="T38" fmla="*/ 3 w 89"/>
                <a:gd name="T39" fmla="*/ 128 h 147"/>
                <a:gd name="T40" fmla="*/ 0 w 89"/>
                <a:gd name="T41" fmla="*/ 133 h 147"/>
                <a:gd name="T42" fmla="*/ 5 w 89"/>
                <a:gd name="T43" fmla="*/ 138 h 147"/>
                <a:gd name="T44" fmla="*/ 11 w 89"/>
                <a:gd name="T45" fmla="*/ 143 h 147"/>
                <a:gd name="T46" fmla="*/ 19 w 89"/>
                <a:gd name="T47" fmla="*/ 146 h 147"/>
                <a:gd name="T48" fmla="*/ 27 w 89"/>
                <a:gd name="T49" fmla="*/ 146 h 147"/>
                <a:gd name="T50" fmla="*/ 32 w 89"/>
                <a:gd name="T51" fmla="*/ 143 h 147"/>
                <a:gd name="T52" fmla="*/ 29 w 89"/>
                <a:gd name="T53" fmla="*/ 138 h 147"/>
                <a:gd name="T54" fmla="*/ 24 w 89"/>
                <a:gd name="T55" fmla="*/ 136 h 147"/>
                <a:gd name="T56" fmla="*/ 19 w 89"/>
                <a:gd name="T57" fmla="*/ 131 h 147"/>
                <a:gd name="T58" fmla="*/ 16 w 89"/>
                <a:gd name="T59" fmla="*/ 118 h 147"/>
                <a:gd name="T60" fmla="*/ 16 w 89"/>
                <a:gd name="T61" fmla="*/ 102 h 147"/>
                <a:gd name="T62" fmla="*/ 19 w 89"/>
                <a:gd name="T63" fmla="*/ 95 h 147"/>
                <a:gd name="T64" fmla="*/ 24 w 89"/>
                <a:gd name="T65" fmla="*/ 90 h 147"/>
                <a:gd name="T66" fmla="*/ 29 w 89"/>
                <a:gd name="T67" fmla="*/ 87 h 147"/>
                <a:gd name="T68" fmla="*/ 35 w 89"/>
                <a:gd name="T69" fmla="*/ 85 h 147"/>
                <a:gd name="T70" fmla="*/ 35 w 89"/>
                <a:gd name="T71" fmla="*/ 77 h 147"/>
                <a:gd name="T72" fmla="*/ 40 w 89"/>
                <a:gd name="T73" fmla="*/ 69 h 147"/>
                <a:gd name="T74" fmla="*/ 45 w 89"/>
                <a:gd name="T75" fmla="*/ 61 h 147"/>
                <a:gd name="T76" fmla="*/ 56 w 89"/>
                <a:gd name="T77" fmla="*/ 54 h 147"/>
                <a:gd name="T78" fmla="*/ 67 w 89"/>
                <a:gd name="T79" fmla="*/ 49 h 147"/>
                <a:gd name="T80" fmla="*/ 69 w 89"/>
                <a:gd name="T81" fmla="*/ 41 h 147"/>
                <a:gd name="T82" fmla="*/ 67 w 89"/>
                <a:gd name="T83" fmla="*/ 33 h 147"/>
                <a:gd name="T84" fmla="*/ 72 w 89"/>
                <a:gd name="T85" fmla="*/ 26 h 147"/>
                <a:gd name="T86" fmla="*/ 77 w 89"/>
                <a:gd name="T87" fmla="*/ 18 h 147"/>
                <a:gd name="T88" fmla="*/ 83 w 89"/>
                <a:gd name="T89" fmla="*/ 13 h 147"/>
                <a:gd name="T90" fmla="*/ 85 w 89"/>
                <a:gd name="T91" fmla="*/ 8 h 147"/>
                <a:gd name="T92" fmla="*/ 88 w 89"/>
                <a:gd name="T93" fmla="*/ 3 h 147"/>
                <a:gd name="T94" fmla="*/ 80 w 89"/>
                <a:gd name="T95" fmla="*/ 0 h 14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9"/>
                <a:gd name="T145" fmla="*/ 0 h 147"/>
                <a:gd name="T146" fmla="*/ 89 w 89"/>
                <a:gd name="T147" fmla="*/ 147 h 14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9" h="147">
                  <a:moveTo>
                    <a:pt x="77" y="3"/>
                  </a:moveTo>
                  <a:lnTo>
                    <a:pt x="75" y="5"/>
                  </a:lnTo>
                  <a:lnTo>
                    <a:pt x="72" y="5"/>
                  </a:lnTo>
                  <a:lnTo>
                    <a:pt x="72" y="8"/>
                  </a:lnTo>
                  <a:lnTo>
                    <a:pt x="69" y="10"/>
                  </a:lnTo>
                  <a:lnTo>
                    <a:pt x="67" y="10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61" y="20"/>
                  </a:lnTo>
                  <a:lnTo>
                    <a:pt x="61" y="26"/>
                  </a:lnTo>
                  <a:lnTo>
                    <a:pt x="59" y="28"/>
                  </a:lnTo>
                  <a:lnTo>
                    <a:pt x="59" y="31"/>
                  </a:lnTo>
                  <a:lnTo>
                    <a:pt x="56" y="36"/>
                  </a:lnTo>
                  <a:lnTo>
                    <a:pt x="53" y="38"/>
                  </a:lnTo>
                  <a:lnTo>
                    <a:pt x="51" y="41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5" y="49"/>
                  </a:lnTo>
                  <a:lnTo>
                    <a:pt x="43" y="51"/>
                  </a:lnTo>
                  <a:lnTo>
                    <a:pt x="40" y="54"/>
                  </a:lnTo>
                  <a:lnTo>
                    <a:pt x="37" y="56"/>
                  </a:lnTo>
                  <a:lnTo>
                    <a:pt x="35" y="59"/>
                  </a:lnTo>
                  <a:lnTo>
                    <a:pt x="32" y="61"/>
                  </a:lnTo>
                  <a:lnTo>
                    <a:pt x="32" y="64"/>
                  </a:lnTo>
                  <a:lnTo>
                    <a:pt x="29" y="67"/>
                  </a:lnTo>
                  <a:lnTo>
                    <a:pt x="29" y="69"/>
                  </a:lnTo>
                  <a:lnTo>
                    <a:pt x="27" y="69"/>
                  </a:lnTo>
                  <a:lnTo>
                    <a:pt x="27" y="72"/>
                  </a:lnTo>
                  <a:lnTo>
                    <a:pt x="24" y="74"/>
                  </a:lnTo>
                  <a:lnTo>
                    <a:pt x="24" y="77"/>
                  </a:lnTo>
                  <a:lnTo>
                    <a:pt x="21" y="77"/>
                  </a:lnTo>
                  <a:lnTo>
                    <a:pt x="21" y="79"/>
                  </a:lnTo>
                  <a:lnTo>
                    <a:pt x="19" y="79"/>
                  </a:lnTo>
                  <a:lnTo>
                    <a:pt x="16" y="79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11" y="74"/>
                  </a:lnTo>
                  <a:lnTo>
                    <a:pt x="8" y="74"/>
                  </a:lnTo>
                  <a:lnTo>
                    <a:pt x="5" y="74"/>
                  </a:lnTo>
                  <a:lnTo>
                    <a:pt x="3" y="77"/>
                  </a:lnTo>
                  <a:lnTo>
                    <a:pt x="3" y="79"/>
                  </a:lnTo>
                  <a:lnTo>
                    <a:pt x="3" y="82"/>
                  </a:lnTo>
                  <a:lnTo>
                    <a:pt x="3" y="85"/>
                  </a:lnTo>
                  <a:lnTo>
                    <a:pt x="5" y="85"/>
                  </a:lnTo>
                  <a:lnTo>
                    <a:pt x="5" y="87"/>
                  </a:lnTo>
                  <a:lnTo>
                    <a:pt x="5" y="90"/>
                  </a:lnTo>
                  <a:lnTo>
                    <a:pt x="8" y="90"/>
                  </a:lnTo>
                  <a:lnTo>
                    <a:pt x="8" y="92"/>
                  </a:lnTo>
                  <a:lnTo>
                    <a:pt x="5" y="97"/>
                  </a:lnTo>
                  <a:lnTo>
                    <a:pt x="3" y="100"/>
                  </a:lnTo>
                  <a:lnTo>
                    <a:pt x="3" y="105"/>
                  </a:lnTo>
                  <a:lnTo>
                    <a:pt x="3" y="108"/>
                  </a:lnTo>
                  <a:lnTo>
                    <a:pt x="3" y="113"/>
                  </a:lnTo>
                  <a:lnTo>
                    <a:pt x="3" y="118"/>
                  </a:lnTo>
                  <a:lnTo>
                    <a:pt x="3" y="120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5" y="128"/>
                  </a:lnTo>
                  <a:lnTo>
                    <a:pt x="3" y="128"/>
                  </a:lnTo>
                  <a:lnTo>
                    <a:pt x="0" y="128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3" y="136"/>
                  </a:lnTo>
                  <a:lnTo>
                    <a:pt x="3" y="138"/>
                  </a:lnTo>
                  <a:lnTo>
                    <a:pt x="5" y="138"/>
                  </a:lnTo>
                  <a:lnTo>
                    <a:pt x="8" y="141"/>
                  </a:lnTo>
                  <a:lnTo>
                    <a:pt x="11" y="141"/>
                  </a:lnTo>
                  <a:lnTo>
                    <a:pt x="11" y="143"/>
                  </a:lnTo>
                  <a:lnTo>
                    <a:pt x="13" y="143"/>
                  </a:lnTo>
                  <a:lnTo>
                    <a:pt x="16" y="143"/>
                  </a:lnTo>
                  <a:lnTo>
                    <a:pt x="19" y="146"/>
                  </a:lnTo>
                  <a:lnTo>
                    <a:pt x="21" y="146"/>
                  </a:lnTo>
                  <a:lnTo>
                    <a:pt x="24" y="146"/>
                  </a:lnTo>
                  <a:lnTo>
                    <a:pt x="27" y="146"/>
                  </a:lnTo>
                  <a:lnTo>
                    <a:pt x="29" y="146"/>
                  </a:lnTo>
                  <a:lnTo>
                    <a:pt x="29" y="143"/>
                  </a:lnTo>
                  <a:lnTo>
                    <a:pt x="32" y="143"/>
                  </a:lnTo>
                  <a:lnTo>
                    <a:pt x="32" y="141"/>
                  </a:lnTo>
                  <a:lnTo>
                    <a:pt x="32" y="138"/>
                  </a:lnTo>
                  <a:lnTo>
                    <a:pt x="29" y="138"/>
                  </a:lnTo>
                  <a:lnTo>
                    <a:pt x="27" y="138"/>
                  </a:lnTo>
                  <a:lnTo>
                    <a:pt x="27" y="136"/>
                  </a:lnTo>
                  <a:lnTo>
                    <a:pt x="24" y="136"/>
                  </a:lnTo>
                  <a:lnTo>
                    <a:pt x="24" y="133"/>
                  </a:lnTo>
                  <a:lnTo>
                    <a:pt x="21" y="133"/>
                  </a:lnTo>
                  <a:lnTo>
                    <a:pt x="19" y="131"/>
                  </a:lnTo>
                  <a:lnTo>
                    <a:pt x="16" y="131"/>
                  </a:lnTo>
                  <a:lnTo>
                    <a:pt x="16" y="123"/>
                  </a:lnTo>
                  <a:lnTo>
                    <a:pt x="16" y="118"/>
                  </a:lnTo>
                  <a:lnTo>
                    <a:pt x="16" y="110"/>
                  </a:lnTo>
                  <a:lnTo>
                    <a:pt x="16" y="105"/>
                  </a:lnTo>
                  <a:lnTo>
                    <a:pt x="16" y="102"/>
                  </a:lnTo>
                  <a:lnTo>
                    <a:pt x="16" y="100"/>
                  </a:lnTo>
                  <a:lnTo>
                    <a:pt x="19" y="97"/>
                  </a:lnTo>
                  <a:lnTo>
                    <a:pt x="19" y="95"/>
                  </a:lnTo>
                  <a:lnTo>
                    <a:pt x="21" y="95"/>
                  </a:lnTo>
                  <a:lnTo>
                    <a:pt x="24" y="92"/>
                  </a:lnTo>
                  <a:lnTo>
                    <a:pt x="24" y="90"/>
                  </a:lnTo>
                  <a:lnTo>
                    <a:pt x="27" y="90"/>
                  </a:lnTo>
                  <a:lnTo>
                    <a:pt x="27" y="87"/>
                  </a:lnTo>
                  <a:lnTo>
                    <a:pt x="29" y="87"/>
                  </a:lnTo>
                  <a:lnTo>
                    <a:pt x="32" y="87"/>
                  </a:lnTo>
                  <a:lnTo>
                    <a:pt x="32" y="85"/>
                  </a:lnTo>
                  <a:lnTo>
                    <a:pt x="35" y="85"/>
                  </a:lnTo>
                  <a:lnTo>
                    <a:pt x="35" y="82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7" y="74"/>
                  </a:lnTo>
                  <a:lnTo>
                    <a:pt x="37" y="72"/>
                  </a:lnTo>
                  <a:lnTo>
                    <a:pt x="40" y="69"/>
                  </a:lnTo>
                  <a:lnTo>
                    <a:pt x="40" y="67"/>
                  </a:lnTo>
                  <a:lnTo>
                    <a:pt x="43" y="64"/>
                  </a:lnTo>
                  <a:lnTo>
                    <a:pt x="45" y="61"/>
                  </a:lnTo>
                  <a:lnTo>
                    <a:pt x="48" y="59"/>
                  </a:lnTo>
                  <a:lnTo>
                    <a:pt x="51" y="56"/>
                  </a:lnTo>
                  <a:lnTo>
                    <a:pt x="56" y="54"/>
                  </a:lnTo>
                  <a:lnTo>
                    <a:pt x="59" y="51"/>
                  </a:lnTo>
                  <a:lnTo>
                    <a:pt x="64" y="51"/>
                  </a:lnTo>
                  <a:lnTo>
                    <a:pt x="67" y="49"/>
                  </a:lnTo>
                  <a:lnTo>
                    <a:pt x="72" y="46"/>
                  </a:lnTo>
                  <a:lnTo>
                    <a:pt x="72" y="44"/>
                  </a:lnTo>
                  <a:lnTo>
                    <a:pt x="69" y="41"/>
                  </a:lnTo>
                  <a:lnTo>
                    <a:pt x="67" y="38"/>
                  </a:lnTo>
                  <a:lnTo>
                    <a:pt x="67" y="36"/>
                  </a:lnTo>
                  <a:lnTo>
                    <a:pt x="67" y="33"/>
                  </a:lnTo>
                  <a:lnTo>
                    <a:pt x="67" y="31"/>
                  </a:lnTo>
                  <a:lnTo>
                    <a:pt x="69" y="28"/>
                  </a:lnTo>
                  <a:lnTo>
                    <a:pt x="72" y="26"/>
                  </a:lnTo>
                  <a:lnTo>
                    <a:pt x="72" y="23"/>
                  </a:lnTo>
                  <a:lnTo>
                    <a:pt x="75" y="20"/>
                  </a:lnTo>
                  <a:lnTo>
                    <a:pt x="77" y="18"/>
                  </a:lnTo>
                  <a:lnTo>
                    <a:pt x="80" y="15"/>
                  </a:lnTo>
                  <a:lnTo>
                    <a:pt x="80" y="13"/>
                  </a:lnTo>
                  <a:lnTo>
                    <a:pt x="83" y="13"/>
                  </a:lnTo>
                  <a:lnTo>
                    <a:pt x="83" y="10"/>
                  </a:lnTo>
                  <a:lnTo>
                    <a:pt x="85" y="10"/>
                  </a:lnTo>
                  <a:lnTo>
                    <a:pt x="85" y="8"/>
                  </a:lnTo>
                  <a:lnTo>
                    <a:pt x="88" y="8"/>
                  </a:lnTo>
                  <a:lnTo>
                    <a:pt x="88" y="5"/>
                  </a:lnTo>
                  <a:lnTo>
                    <a:pt x="88" y="3"/>
                  </a:lnTo>
                  <a:lnTo>
                    <a:pt x="85" y="3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80" y="3"/>
                  </a:lnTo>
                  <a:lnTo>
                    <a:pt x="77" y="3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6" name="Freeform 79"/>
            <p:cNvSpPr>
              <a:spLocks/>
            </p:cNvSpPr>
            <p:nvPr/>
          </p:nvSpPr>
          <p:spPr bwMode="auto">
            <a:xfrm>
              <a:off x="5587" y="2946"/>
              <a:ext cx="76" cy="75"/>
            </a:xfrm>
            <a:custGeom>
              <a:avLst/>
              <a:gdLst>
                <a:gd name="T0" fmla="*/ 59 w 76"/>
                <a:gd name="T1" fmla="*/ 5 h 75"/>
                <a:gd name="T2" fmla="*/ 65 w 76"/>
                <a:gd name="T3" fmla="*/ 2 h 75"/>
                <a:gd name="T4" fmla="*/ 70 w 76"/>
                <a:gd name="T5" fmla="*/ 0 h 75"/>
                <a:gd name="T6" fmla="*/ 75 w 76"/>
                <a:gd name="T7" fmla="*/ 0 h 75"/>
                <a:gd name="T8" fmla="*/ 75 w 76"/>
                <a:gd name="T9" fmla="*/ 5 h 75"/>
                <a:gd name="T10" fmla="*/ 70 w 76"/>
                <a:gd name="T11" fmla="*/ 7 h 75"/>
                <a:gd name="T12" fmla="*/ 65 w 76"/>
                <a:gd name="T13" fmla="*/ 10 h 75"/>
                <a:gd name="T14" fmla="*/ 59 w 76"/>
                <a:gd name="T15" fmla="*/ 15 h 75"/>
                <a:gd name="T16" fmla="*/ 57 w 76"/>
                <a:gd name="T17" fmla="*/ 17 h 75"/>
                <a:gd name="T18" fmla="*/ 54 w 76"/>
                <a:gd name="T19" fmla="*/ 22 h 75"/>
                <a:gd name="T20" fmla="*/ 52 w 76"/>
                <a:gd name="T21" fmla="*/ 27 h 75"/>
                <a:gd name="T22" fmla="*/ 49 w 76"/>
                <a:gd name="T23" fmla="*/ 35 h 75"/>
                <a:gd name="T24" fmla="*/ 47 w 76"/>
                <a:gd name="T25" fmla="*/ 47 h 75"/>
                <a:gd name="T26" fmla="*/ 47 w 76"/>
                <a:gd name="T27" fmla="*/ 54 h 75"/>
                <a:gd name="T28" fmla="*/ 41 w 76"/>
                <a:gd name="T29" fmla="*/ 57 h 75"/>
                <a:gd name="T30" fmla="*/ 39 w 76"/>
                <a:gd name="T31" fmla="*/ 54 h 75"/>
                <a:gd name="T32" fmla="*/ 36 w 76"/>
                <a:gd name="T33" fmla="*/ 49 h 75"/>
                <a:gd name="T34" fmla="*/ 34 w 76"/>
                <a:gd name="T35" fmla="*/ 47 h 75"/>
                <a:gd name="T36" fmla="*/ 28 w 76"/>
                <a:gd name="T37" fmla="*/ 49 h 75"/>
                <a:gd name="T38" fmla="*/ 26 w 76"/>
                <a:gd name="T39" fmla="*/ 52 h 75"/>
                <a:gd name="T40" fmla="*/ 21 w 76"/>
                <a:gd name="T41" fmla="*/ 54 h 75"/>
                <a:gd name="T42" fmla="*/ 16 w 76"/>
                <a:gd name="T43" fmla="*/ 57 h 75"/>
                <a:gd name="T44" fmla="*/ 13 w 76"/>
                <a:gd name="T45" fmla="*/ 62 h 75"/>
                <a:gd name="T46" fmla="*/ 10 w 76"/>
                <a:gd name="T47" fmla="*/ 67 h 75"/>
                <a:gd name="T48" fmla="*/ 10 w 76"/>
                <a:gd name="T49" fmla="*/ 72 h 75"/>
                <a:gd name="T50" fmla="*/ 8 w 76"/>
                <a:gd name="T51" fmla="*/ 74 h 75"/>
                <a:gd name="T52" fmla="*/ 5 w 76"/>
                <a:gd name="T53" fmla="*/ 72 h 75"/>
                <a:gd name="T54" fmla="*/ 3 w 76"/>
                <a:gd name="T55" fmla="*/ 69 h 75"/>
                <a:gd name="T56" fmla="*/ 3 w 76"/>
                <a:gd name="T57" fmla="*/ 62 h 75"/>
                <a:gd name="T58" fmla="*/ 3 w 76"/>
                <a:gd name="T59" fmla="*/ 54 h 75"/>
                <a:gd name="T60" fmla="*/ 3 w 76"/>
                <a:gd name="T61" fmla="*/ 49 h 75"/>
                <a:gd name="T62" fmla="*/ 0 w 76"/>
                <a:gd name="T63" fmla="*/ 47 h 75"/>
                <a:gd name="T64" fmla="*/ 0 w 76"/>
                <a:gd name="T65" fmla="*/ 42 h 75"/>
                <a:gd name="T66" fmla="*/ 5 w 76"/>
                <a:gd name="T67" fmla="*/ 42 h 75"/>
                <a:gd name="T68" fmla="*/ 10 w 76"/>
                <a:gd name="T69" fmla="*/ 44 h 75"/>
                <a:gd name="T70" fmla="*/ 16 w 76"/>
                <a:gd name="T71" fmla="*/ 47 h 75"/>
                <a:gd name="T72" fmla="*/ 18 w 76"/>
                <a:gd name="T73" fmla="*/ 44 h 75"/>
                <a:gd name="T74" fmla="*/ 23 w 76"/>
                <a:gd name="T75" fmla="*/ 44 h 75"/>
                <a:gd name="T76" fmla="*/ 26 w 76"/>
                <a:gd name="T77" fmla="*/ 42 h 75"/>
                <a:gd name="T78" fmla="*/ 31 w 76"/>
                <a:gd name="T79" fmla="*/ 42 h 75"/>
                <a:gd name="T80" fmla="*/ 34 w 76"/>
                <a:gd name="T81" fmla="*/ 39 h 75"/>
                <a:gd name="T82" fmla="*/ 39 w 76"/>
                <a:gd name="T83" fmla="*/ 35 h 75"/>
                <a:gd name="T84" fmla="*/ 41 w 76"/>
                <a:gd name="T85" fmla="*/ 30 h 75"/>
                <a:gd name="T86" fmla="*/ 44 w 76"/>
                <a:gd name="T87" fmla="*/ 25 h 75"/>
                <a:gd name="T88" fmla="*/ 47 w 76"/>
                <a:gd name="T89" fmla="*/ 20 h 75"/>
                <a:gd name="T90" fmla="*/ 47 w 76"/>
                <a:gd name="T91" fmla="*/ 15 h 75"/>
                <a:gd name="T92" fmla="*/ 49 w 76"/>
                <a:gd name="T93" fmla="*/ 10 h 75"/>
                <a:gd name="T94" fmla="*/ 52 w 76"/>
                <a:gd name="T95" fmla="*/ 7 h 75"/>
                <a:gd name="T96" fmla="*/ 52 w 76"/>
                <a:gd name="T97" fmla="*/ 2 h 75"/>
                <a:gd name="T98" fmla="*/ 54 w 76"/>
                <a:gd name="T99" fmla="*/ 0 h 75"/>
                <a:gd name="T100" fmla="*/ 57 w 76"/>
                <a:gd name="T101" fmla="*/ 5 h 75"/>
                <a:gd name="T102" fmla="*/ 59 w 76"/>
                <a:gd name="T103" fmla="*/ 7 h 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"/>
                <a:gd name="T157" fmla="*/ 0 h 75"/>
                <a:gd name="T158" fmla="*/ 76 w 76"/>
                <a:gd name="T159" fmla="*/ 75 h 7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" h="75">
                  <a:moveTo>
                    <a:pt x="59" y="5"/>
                  </a:moveTo>
                  <a:lnTo>
                    <a:pt x="59" y="5"/>
                  </a:lnTo>
                  <a:lnTo>
                    <a:pt x="62" y="5"/>
                  </a:lnTo>
                  <a:lnTo>
                    <a:pt x="65" y="2"/>
                  </a:lnTo>
                  <a:lnTo>
                    <a:pt x="67" y="2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5" y="2"/>
                  </a:lnTo>
                  <a:lnTo>
                    <a:pt x="75" y="5"/>
                  </a:lnTo>
                  <a:lnTo>
                    <a:pt x="72" y="7"/>
                  </a:lnTo>
                  <a:lnTo>
                    <a:pt x="70" y="7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2" y="12"/>
                  </a:lnTo>
                  <a:lnTo>
                    <a:pt x="59" y="15"/>
                  </a:lnTo>
                  <a:lnTo>
                    <a:pt x="59" y="17"/>
                  </a:lnTo>
                  <a:lnTo>
                    <a:pt x="57" y="17"/>
                  </a:lnTo>
                  <a:lnTo>
                    <a:pt x="57" y="20"/>
                  </a:lnTo>
                  <a:lnTo>
                    <a:pt x="54" y="22"/>
                  </a:lnTo>
                  <a:lnTo>
                    <a:pt x="54" y="25"/>
                  </a:lnTo>
                  <a:lnTo>
                    <a:pt x="52" y="27"/>
                  </a:lnTo>
                  <a:lnTo>
                    <a:pt x="52" y="30"/>
                  </a:lnTo>
                  <a:lnTo>
                    <a:pt x="49" y="35"/>
                  </a:lnTo>
                  <a:lnTo>
                    <a:pt x="47" y="42"/>
                  </a:lnTo>
                  <a:lnTo>
                    <a:pt x="47" y="47"/>
                  </a:lnTo>
                  <a:lnTo>
                    <a:pt x="47" y="52"/>
                  </a:lnTo>
                  <a:lnTo>
                    <a:pt x="47" y="54"/>
                  </a:lnTo>
                  <a:lnTo>
                    <a:pt x="44" y="57"/>
                  </a:lnTo>
                  <a:lnTo>
                    <a:pt x="41" y="57"/>
                  </a:lnTo>
                  <a:lnTo>
                    <a:pt x="41" y="54"/>
                  </a:lnTo>
                  <a:lnTo>
                    <a:pt x="39" y="54"/>
                  </a:lnTo>
                  <a:lnTo>
                    <a:pt x="39" y="52"/>
                  </a:lnTo>
                  <a:lnTo>
                    <a:pt x="36" y="49"/>
                  </a:lnTo>
                  <a:lnTo>
                    <a:pt x="36" y="47"/>
                  </a:lnTo>
                  <a:lnTo>
                    <a:pt x="34" y="47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3" y="52"/>
                  </a:lnTo>
                  <a:lnTo>
                    <a:pt x="21" y="54"/>
                  </a:lnTo>
                  <a:lnTo>
                    <a:pt x="18" y="54"/>
                  </a:lnTo>
                  <a:lnTo>
                    <a:pt x="16" y="57"/>
                  </a:lnTo>
                  <a:lnTo>
                    <a:pt x="13" y="59"/>
                  </a:lnTo>
                  <a:lnTo>
                    <a:pt x="13" y="62"/>
                  </a:lnTo>
                  <a:lnTo>
                    <a:pt x="10" y="64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0" y="72"/>
                  </a:lnTo>
                  <a:lnTo>
                    <a:pt x="8" y="72"/>
                  </a:lnTo>
                  <a:lnTo>
                    <a:pt x="8" y="74"/>
                  </a:lnTo>
                  <a:lnTo>
                    <a:pt x="5" y="74"/>
                  </a:lnTo>
                  <a:lnTo>
                    <a:pt x="5" y="72"/>
                  </a:lnTo>
                  <a:lnTo>
                    <a:pt x="3" y="72"/>
                  </a:lnTo>
                  <a:lnTo>
                    <a:pt x="3" y="69"/>
                  </a:lnTo>
                  <a:lnTo>
                    <a:pt x="3" y="67"/>
                  </a:lnTo>
                  <a:lnTo>
                    <a:pt x="3" y="62"/>
                  </a:lnTo>
                  <a:lnTo>
                    <a:pt x="3" y="59"/>
                  </a:lnTo>
                  <a:lnTo>
                    <a:pt x="3" y="54"/>
                  </a:lnTo>
                  <a:lnTo>
                    <a:pt x="3" y="52"/>
                  </a:lnTo>
                  <a:lnTo>
                    <a:pt x="3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3" y="42"/>
                  </a:lnTo>
                  <a:lnTo>
                    <a:pt x="5" y="42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3" y="47"/>
                  </a:lnTo>
                  <a:lnTo>
                    <a:pt x="16" y="47"/>
                  </a:lnTo>
                  <a:lnTo>
                    <a:pt x="16" y="44"/>
                  </a:lnTo>
                  <a:lnTo>
                    <a:pt x="18" y="44"/>
                  </a:lnTo>
                  <a:lnTo>
                    <a:pt x="21" y="44"/>
                  </a:lnTo>
                  <a:lnTo>
                    <a:pt x="23" y="44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31" y="42"/>
                  </a:lnTo>
                  <a:lnTo>
                    <a:pt x="31" y="39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9" y="35"/>
                  </a:lnTo>
                  <a:lnTo>
                    <a:pt x="39" y="32"/>
                  </a:lnTo>
                  <a:lnTo>
                    <a:pt x="41" y="30"/>
                  </a:lnTo>
                  <a:lnTo>
                    <a:pt x="41" y="27"/>
                  </a:lnTo>
                  <a:lnTo>
                    <a:pt x="44" y="25"/>
                  </a:lnTo>
                  <a:lnTo>
                    <a:pt x="44" y="22"/>
                  </a:lnTo>
                  <a:lnTo>
                    <a:pt x="47" y="20"/>
                  </a:lnTo>
                  <a:lnTo>
                    <a:pt x="47" y="17"/>
                  </a:lnTo>
                  <a:lnTo>
                    <a:pt x="47" y="15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7"/>
                  </a:lnTo>
                  <a:lnTo>
                    <a:pt x="52" y="7"/>
                  </a:lnTo>
                  <a:lnTo>
                    <a:pt x="52" y="5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7" y="2"/>
                  </a:lnTo>
                  <a:lnTo>
                    <a:pt x="57" y="5"/>
                  </a:lnTo>
                  <a:lnTo>
                    <a:pt x="57" y="7"/>
                  </a:lnTo>
                  <a:lnTo>
                    <a:pt x="59" y="7"/>
                  </a:lnTo>
                  <a:lnTo>
                    <a:pt x="59" y="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7" name="Freeform 80"/>
            <p:cNvSpPr>
              <a:spLocks/>
            </p:cNvSpPr>
            <p:nvPr/>
          </p:nvSpPr>
          <p:spPr bwMode="auto">
            <a:xfrm>
              <a:off x="5534" y="2919"/>
              <a:ext cx="106" cy="55"/>
            </a:xfrm>
            <a:custGeom>
              <a:avLst/>
              <a:gdLst>
                <a:gd name="T0" fmla="*/ 100 w 106"/>
                <a:gd name="T1" fmla="*/ 17 h 55"/>
                <a:gd name="T2" fmla="*/ 94 w 106"/>
                <a:gd name="T3" fmla="*/ 17 h 55"/>
                <a:gd name="T4" fmla="*/ 89 w 106"/>
                <a:gd name="T5" fmla="*/ 17 h 55"/>
                <a:gd name="T6" fmla="*/ 83 w 106"/>
                <a:gd name="T7" fmla="*/ 20 h 55"/>
                <a:gd name="T8" fmla="*/ 78 w 106"/>
                <a:gd name="T9" fmla="*/ 25 h 55"/>
                <a:gd name="T10" fmla="*/ 75 w 106"/>
                <a:gd name="T11" fmla="*/ 27 h 55"/>
                <a:gd name="T12" fmla="*/ 73 w 106"/>
                <a:gd name="T13" fmla="*/ 29 h 55"/>
                <a:gd name="T14" fmla="*/ 67 w 106"/>
                <a:gd name="T15" fmla="*/ 32 h 55"/>
                <a:gd name="T16" fmla="*/ 62 w 106"/>
                <a:gd name="T17" fmla="*/ 34 h 55"/>
                <a:gd name="T18" fmla="*/ 54 w 106"/>
                <a:gd name="T19" fmla="*/ 34 h 55"/>
                <a:gd name="T20" fmla="*/ 46 w 106"/>
                <a:gd name="T21" fmla="*/ 34 h 55"/>
                <a:gd name="T22" fmla="*/ 40 w 106"/>
                <a:gd name="T23" fmla="*/ 37 h 55"/>
                <a:gd name="T24" fmla="*/ 38 w 106"/>
                <a:gd name="T25" fmla="*/ 39 h 55"/>
                <a:gd name="T26" fmla="*/ 35 w 106"/>
                <a:gd name="T27" fmla="*/ 42 h 55"/>
                <a:gd name="T28" fmla="*/ 32 w 106"/>
                <a:gd name="T29" fmla="*/ 44 h 55"/>
                <a:gd name="T30" fmla="*/ 30 w 106"/>
                <a:gd name="T31" fmla="*/ 47 h 55"/>
                <a:gd name="T32" fmla="*/ 27 w 106"/>
                <a:gd name="T33" fmla="*/ 49 h 55"/>
                <a:gd name="T34" fmla="*/ 22 w 106"/>
                <a:gd name="T35" fmla="*/ 52 h 55"/>
                <a:gd name="T36" fmla="*/ 16 w 106"/>
                <a:gd name="T37" fmla="*/ 52 h 55"/>
                <a:gd name="T38" fmla="*/ 11 w 106"/>
                <a:gd name="T39" fmla="*/ 52 h 55"/>
                <a:gd name="T40" fmla="*/ 5 w 106"/>
                <a:gd name="T41" fmla="*/ 54 h 55"/>
                <a:gd name="T42" fmla="*/ 3 w 106"/>
                <a:gd name="T43" fmla="*/ 52 h 55"/>
                <a:gd name="T44" fmla="*/ 3 w 106"/>
                <a:gd name="T45" fmla="*/ 49 h 55"/>
                <a:gd name="T46" fmla="*/ 8 w 106"/>
                <a:gd name="T47" fmla="*/ 47 h 55"/>
                <a:gd name="T48" fmla="*/ 13 w 106"/>
                <a:gd name="T49" fmla="*/ 44 h 55"/>
                <a:gd name="T50" fmla="*/ 16 w 106"/>
                <a:gd name="T51" fmla="*/ 42 h 55"/>
                <a:gd name="T52" fmla="*/ 22 w 106"/>
                <a:gd name="T53" fmla="*/ 42 h 55"/>
                <a:gd name="T54" fmla="*/ 24 w 106"/>
                <a:gd name="T55" fmla="*/ 39 h 55"/>
                <a:gd name="T56" fmla="*/ 30 w 106"/>
                <a:gd name="T57" fmla="*/ 34 h 55"/>
                <a:gd name="T58" fmla="*/ 32 w 106"/>
                <a:gd name="T59" fmla="*/ 29 h 55"/>
                <a:gd name="T60" fmla="*/ 35 w 106"/>
                <a:gd name="T61" fmla="*/ 25 h 55"/>
                <a:gd name="T62" fmla="*/ 40 w 106"/>
                <a:gd name="T63" fmla="*/ 22 h 55"/>
                <a:gd name="T64" fmla="*/ 43 w 106"/>
                <a:gd name="T65" fmla="*/ 25 h 55"/>
                <a:gd name="T66" fmla="*/ 48 w 106"/>
                <a:gd name="T67" fmla="*/ 25 h 55"/>
                <a:gd name="T68" fmla="*/ 54 w 106"/>
                <a:gd name="T69" fmla="*/ 25 h 55"/>
                <a:gd name="T70" fmla="*/ 59 w 106"/>
                <a:gd name="T71" fmla="*/ 25 h 55"/>
                <a:gd name="T72" fmla="*/ 65 w 106"/>
                <a:gd name="T73" fmla="*/ 22 h 55"/>
                <a:gd name="T74" fmla="*/ 70 w 106"/>
                <a:gd name="T75" fmla="*/ 20 h 55"/>
                <a:gd name="T76" fmla="*/ 73 w 106"/>
                <a:gd name="T77" fmla="*/ 15 h 55"/>
                <a:gd name="T78" fmla="*/ 75 w 106"/>
                <a:gd name="T79" fmla="*/ 12 h 55"/>
                <a:gd name="T80" fmla="*/ 75 w 106"/>
                <a:gd name="T81" fmla="*/ 7 h 55"/>
                <a:gd name="T82" fmla="*/ 78 w 106"/>
                <a:gd name="T83" fmla="*/ 0 h 55"/>
                <a:gd name="T84" fmla="*/ 81 w 106"/>
                <a:gd name="T85" fmla="*/ 2 h 55"/>
                <a:gd name="T86" fmla="*/ 86 w 106"/>
                <a:gd name="T87" fmla="*/ 7 h 55"/>
                <a:gd name="T88" fmla="*/ 92 w 106"/>
                <a:gd name="T89" fmla="*/ 7 h 55"/>
                <a:gd name="T90" fmla="*/ 97 w 106"/>
                <a:gd name="T91" fmla="*/ 7 h 55"/>
                <a:gd name="T92" fmla="*/ 102 w 106"/>
                <a:gd name="T93" fmla="*/ 10 h 55"/>
                <a:gd name="T94" fmla="*/ 105 w 106"/>
                <a:gd name="T95" fmla="*/ 15 h 55"/>
                <a:gd name="T96" fmla="*/ 102 w 106"/>
                <a:gd name="T97" fmla="*/ 17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"/>
                <a:gd name="T148" fmla="*/ 0 h 55"/>
                <a:gd name="T149" fmla="*/ 106 w 106"/>
                <a:gd name="T150" fmla="*/ 55 h 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" h="55">
                  <a:moveTo>
                    <a:pt x="102" y="17"/>
                  </a:moveTo>
                  <a:lnTo>
                    <a:pt x="100" y="17"/>
                  </a:lnTo>
                  <a:lnTo>
                    <a:pt x="97" y="17"/>
                  </a:lnTo>
                  <a:lnTo>
                    <a:pt x="94" y="17"/>
                  </a:lnTo>
                  <a:lnTo>
                    <a:pt x="92" y="17"/>
                  </a:lnTo>
                  <a:lnTo>
                    <a:pt x="89" y="17"/>
                  </a:lnTo>
                  <a:lnTo>
                    <a:pt x="86" y="20"/>
                  </a:lnTo>
                  <a:lnTo>
                    <a:pt x="83" y="20"/>
                  </a:lnTo>
                  <a:lnTo>
                    <a:pt x="81" y="22"/>
                  </a:lnTo>
                  <a:lnTo>
                    <a:pt x="78" y="25"/>
                  </a:lnTo>
                  <a:lnTo>
                    <a:pt x="78" y="27"/>
                  </a:lnTo>
                  <a:lnTo>
                    <a:pt x="75" y="27"/>
                  </a:lnTo>
                  <a:lnTo>
                    <a:pt x="75" y="29"/>
                  </a:lnTo>
                  <a:lnTo>
                    <a:pt x="73" y="29"/>
                  </a:lnTo>
                  <a:lnTo>
                    <a:pt x="70" y="32"/>
                  </a:lnTo>
                  <a:lnTo>
                    <a:pt x="67" y="32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4" y="34"/>
                  </a:lnTo>
                  <a:lnTo>
                    <a:pt x="48" y="34"/>
                  </a:lnTo>
                  <a:lnTo>
                    <a:pt x="46" y="34"/>
                  </a:lnTo>
                  <a:lnTo>
                    <a:pt x="43" y="37"/>
                  </a:lnTo>
                  <a:lnTo>
                    <a:pt x="40" y="37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5" y="39"/>
                  </a:lnTo>
                  <a:lnTo>
                    <a:pt x="35" y="42"/>
                  </a:lnTo>
                  <a:lnTo>
                    <a:pt x="32" y="42"/>
                  </a:lnTo>
                  <a:lnTo>
                    <a:pt x="32" y="44"/>
                  </a:lnTo>
                  <a:lnTo>
                    <a:pt x="30" y="44"/>
                  </a:lnTo>
                  <a:lnTo>
                    <a:pt x="30" y="47"/>
                  </a:lnTo>
                  <a:lnTo>
                    <a:pt x="27" y="47"/>
                  </a:lnTo>
                  <a:lnTo>
                    <a:pt x="27" y="49"/>
                  </a:lnTo>
                  <a:lnTo>
                    <a:pt x="24" y="49"/>
                  </a:lnTo>
                  <a:lnTo>
                    <a:pt x="22" y="52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3" y="52"/>
                  </a:lnTo>
                  <a:lnTo>
                    <a:pt x="11" y="52"/>
                  </a:lnTo>
                  <a:lnTo>
                    <a:pt x="8" y="54"/>
                  </a:lnTo>
                  <a:lnTo>
                    <a:pt x="5" y="54"/>
                  </a:lnTo>
                  <a:lnTo>
                    <a:pt x="3" y="54"/>
                  </a:lnTo>
                  <a:lnTo>
                    <a:pt x="3" y="52"/>
                  </a:lnTo>
                  <a:lnTo>
                    <a:pt x="0" y="52"/>
                  </a:lnTo>
                  <a:lnTo>
                    <a:pt x="3" y="49"/>
                  </a:lnTo>
                  <a:lnTo>
                    <a:pt x="5" y="47"/>
                  </a:lnTo>
                  <a:lnTo>
                    <a:pt x="8" y="47"/>
                  </a:lnTo>
                  <a:lnTo>
                    <a:pt x="11" y="44"/>
                  </a:lnTo>
                  <a:lnTo>
                    <a:pt x="13" y="44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9" y="42"/>
                  </a:lnTo>
                  <a:lnTo>
                    <a:pt x="22" y="42"/>
                  </a:lnTo>
                  <a:lnTo>
                    <a:pt x="22" y="39"/>
                  </a:lnTo>
                  <a:lnTo>
                    <a:pt x="24" y="39"/>
                  </a:lnTo>
                  <a:lnTo>
                    <a:pt x="27" y="37"/>
                  </a:lnTo>
                  <a:lnTo>
                    <a:pt x="30" y="34"/>
                  </a:lnTo>
                  <a:lnTo>
                    <a:pt x="30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35" y="25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6" y="25"/>
                  </a:lnTo>
                  <a:lnTo>
                    <a:pt x="48" y="25"/>
                  </a:lnTo>
                  <a:lnTo>
                    <a:pt x="51" y="25"/>
                  </a:lnTo>
                  <a:lnTo>
                    <a:pt x="54" y="25"/>
                  </a:lnTo>
                  <a:lnTo>
                    <a:pt x="57" y="25"/>
                  </a:lnTo>
                  <a:lnTo>
                    <a:pt x="59" y="25"/>
                  </a:lnTo>
                  <a:lnTo>
                    <a:pt x="62" y="25"/>
                  </a:lnTo>
                  <a:lnTo>
                    <a:pt x="65" y="22"/>
                  </a:lnTo>
                  <a:lnTo>
                    <a:pt x="67" y="22"/>
                  </a:lnTo>
                  <a:lnTo>
                    <a:pt x="70" y="20"/>
                  </a:lnTo>
                  <a:lnTo>
                    <a:pt x="73" y="17"/>
                  </a:lnTo>
                  <a:lnTo>
                    <a:pt x="73" y="15"/>
                  </a:lnTo>
                  <a:lnTo>
                    <a:pt x="75" y="15"/>
                  </a:lnTo>
                  <a:lnTo>
                    <a:pt x="75" y="12"/>
                  </a:lnTo>
                  <a:lnTo>
                    <a:pt x="75" y="10"/>
                  </a:lnTo>
                  <a:lnTo>
                    <a:pt x="75" y="7"/>
                  </a:lnTo>
                  <a:lnTo>
                    <a:pt x="75" y="2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1" y="2"/>
                  </a:lnTo>
                  <a:lnTo>
                    <a:pt x="83" y="5"/>
                  </a:lnTo>
                  <a:lnTo>
                    <a:pt x="86" y="7"/>
                  </a:lnTo>
                  <a:lnTo>
                    <a:pt x="89" y="7"/>
                  </a:lnTo>
                  <a:lnTo>
                    <a:pt x="92" y="7"/>
                  </a:lnTo>
                  <a:lnTo>
                    <a:pt x="94" y="7"/>
                  </a:lnTo>
                  <a:lnTo>
                    <a:pt x="97" y="7"/>
                  </a:lnTo>
                  <a:lnTo>
                    <a:pt x="100" y="10"/>
                  </a:lnTo>
                  <a:lnTo>
                    <a:pt x="102" y="10"/>
                  </a:lnTo>
                  <a:lnTo>
                    <a:pt x="105" y="12"/>
                  </a:lnTo>
                  <a:lnTo>
                    <a:pt x="105" y="15"/>
                  </a:lnTo>
                  <a:lnTo>
                    <a:pt x="105" y="17"/>
                  </a:lnTo>
                  <a:lnTo>
                    <a:pt x="102" y="17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8" name="Freeform 81"/>
            <p:cNvSpPr>
              <a:spLocks/>
            </p:cNvSpPr>
            <p:nvPr/>
          </p:nvSpPr>
          <p:spPr bwMode="auto">
            <a:xfrm>
              <a:off x="5534" y="2984"/>
              <a:ext cx="35" cy="39"/>
            </a:xfrm>
            <a:custGeom>
              <a:avLst/>
              <a:gdLst>
                <a:gd name="T0" fmla="*/ 3 w 35"/>
                <a:gd name="T1" fmla="*/ 0 h 39"/>
                <a:gd name="T2" fmla="*/ 5 w 35"/>
                <a:gd name="T3" fmla="*/ 2 h 39"/>
                <a:gd name="T4" fmla="*/ 8 w 35"/>
                <a:gd name="T5" fmla="*/ 2 h 39"/>
                <a:gd name="T6" fmla="*/ 10 w 35"/>
                <a:gd name="T7" fmla="*/ 5 h 39"/>
                <a:gd name="T8" fmla="*/ 13 w 35"/>
                <a:gd name="T9" fmla="*/ 7 h 39"/>
                <a:gd name="T10" fmla="*/ 16 w 35"/>
                <a:gd name="T11" fmla="*/ 10 h 39"/>
                <a:gd name="T12" fmla="*/ 16 w 35"/>
                <a:gd name="T13" fmla="*/ 12 h 39"/>
                <a:gd name="T14" fmla="*/ 18 w 35"/>
                <a:gd name="T15" fmla="*/ 14 h 39"/>
                <a:gd name="T16" fmla="*/ 18 w 35"/>
                <a:gd name="T17" fmla="*/ 19 h 39"/>
                <a:gd name="T18" fmla="*/ 21 w 35"/>
                <a:gd name="T19" fmla="*/ 19 h 39"/>
                <a:gd name="T20" fmla="*/ 21 w 35"/>
                <a:gd name="T21" fmla="*/ 21 h 39"/>
                <a:gd name="T22" fmla="*/ 24 w 35"/>
                <a:gd name="T23" fmla="*/ 21 h 39"/>
                <a:gd name="T24" fmla="*/ 26 w 35"/>
                <a:gd name="T25" fmla="*/ 24 h 39"/>
                <a:gd name="T26" fmla="*/ 29 w 35"/>
                <a:gd name="T27" fmla="*/ 26 h 39"/>
                <a:gd name="T28" fmla="*/ 31 w 35"/>
                <a:gd name="T29" fmla="*/ 29 h 39"/>
                <a:gd name="T30" fmla="*/ 34 w 35"/>
                <a:gd name="T31" fmla="*/ 31 h 39"/>
                <a:gd name="T32" fmla="*/ 31 w 35"/>
                <a:gd name="T33" fmla="*/ 33 h 39"/>
                <a:gd name="T34" fmla="*/ 29 w 35"/>
                <a:gd name="T35" fmla="*/ 33 h 39"/>
                <a:gd name="T36" fmla="*/ 26 w 35"/>
                <a:gd name="T37" fmla="*/ 33 h 39"/>
                <a:gd name="T38" fmla="*/ 24 w 35"/>
                <a:gd name="T39" fmla="*/ 31 h 39"/>
                <a:gd name="T40" fmla="*/ 21 w 35"/>
                <a:gd name="T41" fmla="*/ 31 h 39"/>
                <a:gd name="T42" fmla="*/ 18 w 35"/>
                <a:gd name="T43" fmla="*/ 33 h 39"/>
                <a:gd name="T44" fmla="*/ 18 w 35"/>
                <a:gd name="T45" fmla="*/ 36 h 39"/>
                <a:gd name="T46" fmla="*/ 16 w 35"/>
                <a:gd name="T47" fmla="*/ 38 h 39"/>
                <a:gd name="T48" fmla="*/ 16 w 35"/>
                <a:gd name="T49" fmla="*/ 36 h 39"/>
                <a:gd name="T50" fmla="*/ 13 w 35"/>
                <a:gd name="T51" fmla="*/ 36 h 39"/>
                <a:gd name="T52" fmla="*/ 13 w 35"/>
                <a:gd name="T53" fmla="*/ 33 h 39"/>
                <a:gd name="T54" fmla="*/ 10 w 35"/>
                <a:gd name="T55" fmla="*/ 29 h 39"/>
                <a:gd name="T56" fmla="*/ 10 w 35"/>
                <a:gd name="T57" fmla="*/ 26 h 39"/>
                <a:gd name="T58" fmla="*/ 10 w 35"/>
                <a:gd name="T59" fmla="*/ 24 h 39"/>
                <a:gd name="T60" fmla="*/ 8 w 35"/>
                <a:gd name="T61" fmla="*/ 21 h 39"/>
                <a:gd name="T62" fmla="*/ 8 w 35"/>
                <a:gd name="T63" fmla="*/ 17 h 39"/>
                <a:gd name="T64" fmla="*/ 5 w 35"/>
                <a:gd name="T65" fmla="*/ 14 h 39"/>
                <a:gd name="T66" fmla="*/ 5 w 35"/>
                <a:gd name="T67" fmla="*/ 10 h 39"/>
                <a:gd name="T68" fmla="*/ 3 w 35"/>
                <a:gd name="T69" fmla="*/ 10 h 39"/>
                <a:gd name="T70" fmla="*/ 3 w 35"/>
                <a:gd name="T71" fmla="*/ 7 h 39"/>
                <a:gd name="T72" fmla="*/ 0 w 35"/>
                <a:gd name="T73" fmla="*/ 7 h 39"/>
                <a:gd name="T74" fmla="*/ 0 w 35"/>
                <a:gd name="T75" fmla="*/ 5 h 39"/>
                <a:gd name="T76" fmla="*/ 0 w 35"/>
                <a:gd name="T77" fmla="*/ 2 h 39"/>
                <a:gd name="T78" fmla="*/ 0 w 35"/>
                <a:gd name="T79" fmla="*/ 0 h 39"/>
                <a:gd name="T80" fmla="*/ 3 w 35"/>
                <a:gd name="T81" fmla="*/ 0 h 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"/>
                <a:gd name="T124" fmla="*/ 0 h 39"/>
                <a:gd name="T125" fmla="*/ 35 w 35"/>
                <a:gd name="T126" fmla="*/ 39 h 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" h="39">
                  <a:moveTo>
                    <a:pt x="3" y="0"/>
                  </a:moveTo>
                  <a:lnTo>
                    <a:pt x="5" y="2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3" y="7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8" y="19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24" y="21"/>
                  </a:lnTo>
                  <a:lnTo>
                    <a:pt x="26" y="24"/>
                  </a:lnTo>
                  <a:lnTo>
                    <a:pt x="29" y="26"/>
                  </a:lnTo>
                  <a:lnTo>
                    <a:pt x="31" y="29"/>
                  </a:lnTo>
                  <a:lnTo>
                    <a:pt x="34" y="31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6" y="33"/>
                  </a:lnTo>
                  <a:lnTo>
                    <a:pt x="24" y="31"/>
                  </a:lnTo>
                  <a:lnTo>
                    <a:pt x="21" y="31"/>
                  </a:lnTo>
                  <a:lnTo>
                    <a:pt x="18" y="33"/>
                  </a:lnTo>
                  <a:lnTo>
                    <a:pt x="18" y="36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3" y="36"/>
                  </a:lnTo>
                  <a:lnTo>
                    <a:pt x="13" y="33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8" y="21"/>
                  </a:lnTo>
                  <a:lnTo>
                    <a:pt x="8" y="17"/>
                  </a:lnTo>
                  <a:lnTo>
                    <a:pt x="5" y="14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69" name="Freeform 82"/>
            <p:cNvSpPr>
              <a:spLocks/>
            </p:cNvSpPr>
            <p:nvPr/>
          </p:nvSpPr>
          <p:spPr bwMode="auto">
            <a:xfrm>
              <a:off x="5534" y="3022"/>
              <a:ext cx="67" cy="93"/>
            </a:xfrm>
            <a:custGeom>
              <a:avLst/>
              <a:gdLst>
                <a:gd name="T0" fmla="*/ 3 w 67"/>
                <a:gd name="T1" fmla="*/ 13 h 93"/>
                <a:gd name="T2" fmla="*/ 8 w 67"/>
                <a:gd name="T3" fmla="*/ 15 h 93"/>
                <a:gd name="T4" fmla="*/ 13 w 67"/>
                <a:gd name="T5" fmla="*/ 18 h 93"/>
                <a:gd name="T6" fmla="*/ 18 w 67"/>
                <a:gd name="T7" fmla="*/ 20 h 93"/>
                <a:gd name="T8" fmla="*/ 24 w 67"/>
                <a:gd name="T9" fmla="*/ 20 h 93"/>
                <a:gd name="T10" fmla="*/ 29 w 67"/>
                <a:gd name="T11" fmla="*/ 23 h 93"/>
                <a:gd name="T12" fmla="*/ 34 w 67"/>
                <a:gd name="T13" fmla="*/ 20 h 93"/>
                <a:gd name="T14" fmla="*/ 40 w 67"/>
                <a:gd name="T15" fmla="*/ 18 h 93"/>
                <a:gd name="T16" fmla="*/ 45 w 67"/>
                <a:gd name="T17" fmla="*/ 13 h 93"/>
                <a:gd name="T18" fmla="*/ 48 w 67"/>
                <a:gd name="T19" fmla="*/ 8 h 93"/>
                <a:gd name="T20" fmla="*/ 50 w 67"/>
                <a:gd name="T21" fmla="*/ 5 h 93"/>
                <a:gd name="T22" fmla="*/ 53 w 67"/>
                <a:gd name="T23" fmla="*/ 3 h 93"/>
                <a:gd name="T24" fmla="*/ 53 w 67"/>
                <a:gd name="T25" fmla="*/ 3 h 93"/>
                <a:gd name="T26" fmla="*/ 55 w 67"/>
                <a:gd name="T27" fmla="*/ 3 h 93"/>
                <a:gd name="T28" fmla="*/ 58 w 67"/>
                <a:gd name="T29" fmla="*/ 5 h 93"/>
                <a:gd name="T30" fmla="*/ 58 w 67"/>
                <a:gd name="T31" fmla="*/ 10 h 93"/>
                <a:gd name="T32" fmla="*/ 53 w 67"/>
                <a:gd name="T33" fmla="*/ 15 h 93"/>
                <a:gd name="T34" fmla="*/ 50 w 67"/>
                <a:gd name="T35" fmla="*/ 20 h 93"/>
                <a:gd name="T36" fmla="*/ 53 w 67"/>
                <a:gd name="T37" fmla="*/ 26 h 93"/>
                <a:gd name="T38" fmla="*/ 55 w 67"/>
                <a:gd name="T39" fmla="*/ 31 h 93"/>
                <a:gd name="T40" fmla="*/ 58 w 67"/>
                <a:gd name="T41" fmla="*/ 38 h 93"/>
                <a:gd name="T42" fmla="*/ 58 w 67"/>
                <a:gd name="T43" fmla="*/ 51 h 93"/>
                <a:gd name="T44" fmla="*/ 58 w 67"/>
                <a:gd name="T45" fmla="*/ 59 h 93"/>
                <a:gd name="T46" fmla="*/ 63 w 67"/>
                <a:gd name="T47" fmla="*/ 61 h 93"/>
                <a:gd name="T48" fmla="*/ 66 w 67"/>
                <a:gd name="T49" fmla="*/ 64 h 93"/>
                <a:gd name="T50" fmla="*/ 66 w 67"/>
                <a:gd name="T51" fmla="*/ 69 h 93"/>
                <a:gd name="T52" fmla="*/ 63 w 67"/>
                <a:gd name="T53" fmla="*/ 72 h 93"/>
                <a:gd name="T54" fmla="*/ 58 w 67"/>
                <a:gd name="T55" fmla="*/ 74 h 93"/>
                <a:gd name="T56" fmla="*/ 55 w 67"/>
                <a:gd name="T57" fmla="*/ 79 h 93"/>
                <a:gd name="T58" fmla="*/ 55 w 67"/>
                <a:gd name="T59" fmla="*/ 84 h 93"/>
                <a:gd name="T60" fmla="*/ 53 w 67"/>
                <a:gd name="T61" fmla="*/ 89 h 93"/>
                <a:gd name="T62" fmla="*/ 50 w 67"/>
                <a:gd name="T63" fmla="*/ 92 h 93"/>
                <a:gd name="T64" fmla="*/ 45 w 67"/>
                <a:gd name="T65" fmla="*/ 92 h 93"/>
                <a:gd name="T66" fmla="*/ 42 w 67"/>
                <a:gd name="T67" fmla="*/ 87 h 93"/>
                <a:gd name="T68" fmla="*/ 42 w 67"/>
                <a:gd name="T69" fmla="*/ 82 h 93"/>
                <a:gd name="T70" fmla="*/ 42 w 67"/>
                <a:gd name="T71" fmla="*/ 77 h 93"/>
                <a:gd name="T72" fmla="*/ 45 w 67"/>
                <a:gd name="T73" fmla="*/ 74 h 93"/>
                <a:gd name="T74" fmla="*/ 45 w 67"/>
                <a:gd name="T75" fmla="*/ 69 h 93"/>
                <a:gd name="T76" fmla="*/ 45 w 67"/>
                <a:gd name="T77" fmla="*/ 64 h 93"/>
                <a:gd name="T78" fmla="*/ 48 w 67"/>
                <a:gd name="T79" fmla="*/ 54 h 93"/>
                <a:gd name="T80" fmla="*/ 48 w 67"/>
                <a:gd name="T81" fmla="*/ 46 h 93"/>
                <a:gd name="T82" fmla="*/ 48 w 67"/>
                <a:gd name="T83" fmla="*/ 38 h 93"/>
                <a:gd name="T84" fmla="*/ 45 w 67"/>
                <a:gd name="T85" fmla="*/ 31 h 93"/>
                <a:gd name="T86" fmla="*/ 40 w 67"/>
                <a:gd name="T87" fmla="*/ 31 h 93"/>
                <a:gd name="T88" fmla="*/ 32 w 67"/>
                <a:gd name="T89" fmla="*/ 31 h 93"/>
                <a:gd name="T90" fmla="*/ 26 w 67"/>
                <a:gd name="T91" fmla="*/ 31 h 93"/>
                <a:gd name="T92" fmla="*/ 18 w 67"/>
                <a:gd name="T93" fmla="*/ 31 h 93"/>
                <a:gd name="T94" fmla="*/ 13 w 67"/>
                <a:gd name="T95" fmla="*/ 28 h 93"/>
                <a:gd name="T96" fmla="*/ 8 w 67"/>
                <a:gd name="T97" fmla="*/ 26 h 93"/>
                <a:gd name="T98" fmla="*/ 3 w 67"/>
                <a:gd name="T99" fmla="*/ 23 h 93"/>
                <a:gd name="T100" fmla="*/ 0 w 67"/>
                <a:gd name="T101" fmla="*/ 18 h 93"/>
                <a:gd name="T102" fmla="*/ 3 w 67"/>
                <a:gd name="T103" fmla="*/ 15 h 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7"/>
                <a:gd name="T157" fmla="*/ 0 h 93"/>
                <a:gd name="T158" fmla="*/ 67 w 67"/>
                <a:gd name="T159" fmla="*/ 93 h 9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7" h="93">
                  <a:moveTo>
                    <a:pt x="3" y="13"/>
                  </a:move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18" y="20"/>
                  </a:lnTo>
                  <a:lnTo>
                    <a:pt x="21" y="20"/>
                  </a:lnTo>
                  <a:lnTo>
                    <a:pt x="24" y="20"/>
                  </a:lnTo>
                  <a:lnTo>
                    <a:pt x="26" y="23"/>
                  </a:lnTo>
                  <a:lnTo>
                    <a:pt x="29" y="23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40" y="18"/>
                  </a:lnTo>
                  <a:lnTo>
                    <a:pt x="42" y="15"/>
                  </a:lnTo>
                  <a:lnTo>
                    <a:pt x="45" y="13"/>
                  </a:lnTo>
                  <a:lnTo>
                    <a:pt x="45" y="10"/>
                  </a:lnTo>
                  <a:lnTo>
                    <a:pt x="48" y="8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53" y="3"/>
                  </a:lnTo>
                  <a:lnTo>
                    <a:pt x="53" y="0"/>
                  </a:lnTo>
                  <a:lnTo>
                    <a:pt x="53" y="3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8" y="3"/>
                  </a:lnTo>
                  <a:lnTo>
                    <a:pt x="58" y="5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5" y="13"/>
                  </a:lnTo>
                  <a:lnTo>
                    <a:pt x="53" y="15"/>
                  </a:lnTo>
                  <a:lnTo>
                    <a:pt x="53" y="18"/>
                  </a:lnTo>
                  <a:lnTo>
                    <a:pt x="50" y="20"/>
                  </a:lnTo>
                  <a:lnTo>
                    <a:pt x="53" y="23"/>
                  </a:lnTo>
                  <a:lnTo>
                    <a:pt x="53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8" y="33"/>
                  </a:lnTo>
                  <a:lnTo>
                    <a:pt x="58" y="38"/>
                  </a:lnTo>
                  <a:lnTo>
                    <a:pt x="58" y="46"/>
                  </a:lnTo>
                  <a:lnTo>
                    <a:pt x="58" y="51"/>
                  </a:lnTo>
                  <a:lnTo>
                    <a:pt x="58" y="56"/>
                  </a:lnTo>
                  <a:lnTo>
                    <a:pt x="58" y="59"/>
                  </a:lnTo>
                  <a:lnTo>
                    <a:pt x="61" y="61"/>
                  </a:lnTo>
                  <a:lnTo>
                    <a:pt x="63" y="61"/>
                  </a:lnTo>
                  <a:lnTo>
                    <a:pt x="63" y="64"/>
                  </a:lnTo>
                  <a:lnTo>
                    <a:pt x="66" y="64"/>
                  </a:lnTo>
                  <a:lnTo>
                    <a:pt x="66" y="66"/>
                  </a:lnTo>
                  <a:lnTo>
                    <a:pt x="66" y="69"/>
                  </a:lnTo>
                  <a:lnTo>
                    <a:pt x="63" y="69"/>
                  </a:lnTo>
                  <a:lnTo>
                    <a:pt x="63" y="72"/>
                  </a:lnTo>
                  <a:lnTo>
                    <a:pt x="61" y="72"/>
                  </a:lnTo>
                  <a:lnTo>
                    <a:pt x="58" y="74"/>
                  </a:lnTo>
                  <a:lnTo>
                    <a:pt x="55" y="77"/>
                  </a:lnTo>
                  <a:lnTo>
                    <a:pt x="55" y="79"/>
                  </a:lnTo>
                  <a:lnTo>
                    <a:pt x="55" y="82"/>
                  </a:lnTo>
                  <a:lnTo>
                    <a:pt x="55" y="84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0" y="92"/>
                  </a:lnTo>
                  <a:lnTo>
                    <a:pt x="48" y="92"/>
                  </a:lnTo>
                  <a:lnTo>
                    <a:pt x="45" y="92"/>
                  </a:lnTo>
                  <a:lnTo>
                    <a:pt x="45" y="89"/>
                  </a:lnTo>
                  <a:lnTo>
                    <a:pt x="42" y="87"/>
                  </a:lnTo>
                  <a:lnTo>
                    <a:pt x="42" y="84"/>
                  </a:lnTo>
                  <a:lnTo>
                    <a:pt x="42" y="82"/>
                  </a:lnTo>
                  <a:lnTo>
                    <a:pt x="42" y="79"/>
                  </a:lnTo>
                  <a:lnTo>
                    <a:pt x="42" y="77"/>
                  </a:lnTo>
                  <a:lnTo>
                    <a:pt x="45" y="77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66"/>
                  </a:lnTo>
                  <a:lnTo>
                    <a:pt x="45" y="64"/>
                  </a:lnTo>
                  <a:lnTo>
                    <a:pt x="48" y="59"/>
                  </a:lnTo>
                  <a:lnTo>
                    <a:pt x="48" y="54"/>
                  </a:lnTo>
                  <a:lnTo>
                    <a:pt x="48" y="51"/>
                  </a:lnTo>
                  <a:lnTo>
                    <a:pt x="48" y="46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45" y="33"/>
                  </a:lnTo>
                  <a:lnTo>
                    <a:pt x="45" y="31"/>
                  </a:lnTo>
                  <a:lnTo>
                    <a:pt x="42" y="31"/>
                  </a:lnTo>
                  <a:lnTo>
                    <a:pt x="40" y="31"/>
                  </a:lnTo>
                  <a:lnTo>
                    <a:pt x="34" y="31"/>
                  </a:lnTo>
                  <a:lnTo>
                    <a:pt x="32" y="31"/>
                  </a:lnTo>
                  <a:lnTo>
                    <a:pt x="29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3" y="28"/>
                  </a:lnTo>
                  <a:lnTo>
                    <a:pt x="11" y="28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3" y="13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0" name="Freeform 83"/>
            <p:cNvSpPr>
              <a:spLocks/>
            </p:cNvSpPr>
            <p:nvPr/>
          </p:nvSpPr>
          <p:spPr bwMode="auto">
            <a:xfrm>
              <a:off x="5531" y="3070"/>
              <a:ext cx="128" cy="96"/>
            </a:xfrm>
            <a:custGeom>
              <a:avLst/>
              <a:gdLst>
                <a:gd name="T0" fmla="*/ 27 w 128"/>
                <a:gd name="T1" fmla="*/ 10 h 96"/>
                <a:gd name="T2" fmla="*/ 22 w 128"/>
                <a:gd name="T3" fmla="*/ 15 h 96"/>
                <a:gd name="T4" fmla="*/ 19 w 128"/>
                <a:gd name="T5" fmla="*/ 25 h 96"/>
                <a:gd name="T6" fmla="*/ 19 w 128"/>
                <a:gd name="T7" fmla="*/ 38 h 96"/>
                <a:gd name="T8" fmla="*/ 22 w 128"/>
                <a:gd name="T9" fmla="*/ 45 h 96"/>
                <a:gd name="T10" fmla="*/ 27 w 128"/>
                <a:gd name="T11" fmla="*/ 55 h 96"/>
                <a:gd name="T12" fmla="*/ 32 w 128"/>
                <a:gd name="T13" fmla="*/ 63 h 96"/>
                <a:gd name="T14" fmla="*/ 32 w 128"/>
                <a:gd name="T15" fmla="*/ 70 h 96"/>
                <a:gd name="T16" fmla="*/ 41 w 128"/>
                <a:gd name="T17" fmla="*/ 75 h 96"/>
                <a:gd name="T18" fmla="*/ 49 w 128"/>
                <a:gd name="T19" fmla="*/ 73 h 96"/>
                <a:gd name="T20" fmla="*/ 51 w 128"/>
                <a:gd name="T21" fmla="*/ 65 h 96"/>
                <a:gd name="T22" fmla="*/ 57 w 128"/>
                <a:gd name="T23" fmla="*/ 58 h 96"/>
                <a:gd name="T24" fmla="*/ 62 w 128"/>
                <a:gd name="T25" fmla="*/ 50 h 96"/>
                <a:gd name="T26" fmla="*/ 70 w 128"/>
                <a:gd name="T27" fmla="*/ 48 h 96"/>
                <a:gd name="T28" fmla="*/ 78 w 128"/>
                <a:gd name="T29" fmla="*/ 45 h 96"/>
                <a:gd name="T30" fmla="*/ 81 w 128"/>
                <a:gd name="T31" fmla="*/ 40 h 96"/>
                <a:gd name="T32" fmla="*/ 89 w 128"/>
                <a:gd name="T33" fmla="*/ 35 h 96"/>
                <a:gd name="T34" fmla="*/ 97 w 128"/>
                <a:gd name="T35" fmla="*/ 38 h 96"/>
                <a:gd name="T36" fmla="*/ 103 w 128"/>
                <a:gd name="T37" fmla="*/ 40 h 96"/>
                <a:gd name="T38" fmla="*/ 111 w 128"/>
                <a:gd name="T39" fmla="*/ 40 h 96"/>
                <a:gd name="T40" fmla="*/ 119 w 128"/>
                <a:gd name="T41" fmla="*/ 40 h 96"/>
                <a:gd name="T42" fmla="*/ 124 w 128"/>
                <a:gd name="T43" fmla="*/ 43 h 96"/>
                <a:gd name="T44" fmla="*/ 127 w 128"/>
                <a:gd name="T45" fmla="*/ 48 h 96"/>
                <a:gd name="T46" fmla="*/ 119 w 128"/>
                <a:gd name="T47" fmla="*/ 48 h 96"/>
                <a:gd name="T48" fmla="*/ 111 w 128"/>
                <a:gd name="T49" fmla="*/ 50 h 96"/>
                <a:gd name="T50" fmla="*/ 103 w 128"/>
                <a:gd name="T51" fmla="*/ 50 h 96"/>
                <a:gd name="T52" fmla="*/ 95 w 128"/>
                <a:gd name="T53" fmla="*/ 50 h 96"/>
                <a:gd name="T54" fmla="*/ 86 w 128"/>
                <a:gd name="T55" fmla="*/ 50 h 96"/>
                <a:gd name="T56" fmla="*/ 81 w 128"/>
                <a:gd name="T57" fmla="*/ 53 h 96"/>
                <a:gd name="T58" fmla="*/ 73 w 128"/>
                <a:gd name="T59" fmla="*/ 58 h 96"/>
                <a:gd name="T60" fmla="*/ 68 w 128"/>
                <a:gd name="T61" fmla="*/ 63 h 96"/>
                <a:gd name="T62" fmla="*/ 62 w 128"/>
                <a:gd name="T63" fmla="*/ 70 h 96"/>
                <a:gd name="T64" fmla="*/ 68 w 128"/>
                <a:gd name="T65" fmla="*/ 75 h 96"/>
                <a:gd name="T66" fmla="*/ 62 w 128"/>
                <a:gd name="T67" fmla="*/ 78 h 96"/>
                <a:gd name="T68" fmla="*/ 49 w 128"/>
                <a:gd name="T69" fmla="*/ 80 h 96"/>
                <a:gd name="T70" fmla="*/ 41 w 128"/>
                <a:gd name="T71" fmla="*/ 85 h 96"/>
                <a:gd name="T72" fmla="*/ 35 w 128"/>
                <a:gd name="T73" fmla="*/ 90 h 96"/>
                <a:gd name="T74" fmla="*/ 32 w 128"/>
                <a:gd name="T75" fmla="*/ 95 h 96"/>
                <a:gd name="T76" fmla="*/ 27 w 128"/>
                <a:gd name="T77" fmla="*/ 93 h 96"/>
                <a:gd name="T78" fmla="*/ 27 w 128"/>
                <a:gd name="T79" fmla="*/ 78 h 96"/>
                <a:gd name="T80" fmla="*/ 24 w 128"/>
                <a:gd name="T81" fmla="*/ 68 h 96"/>
                <a:gd name="T82" fmla="*/ 19 w 128"/>
                <a:gd name="T83" fmla="*/ 63 h 96"/>
                <a:gd name="T84" fmla="*/ 16 w 128"/>
                <a:gd name="T85" fmla="*/ 58 h 96"/>
                <a:gd name="T86" fmla="*/ 11 w 128"/>
                <a:gd name="T87" fmla="*/ 58 h 96"/>
                <a:gd name="T88" fmla="*/ 3 w 128"/>
                <a:gd name="T89" fmla="*/ 60 h 96"/>
                <a:gd name="T90" fmla="*/ 5 w 128"/>
                <a:gd name="T91" fmla="*/ 53 h 96"/>
                <a:gd name="T92" fmla="*/ 11 w 128"/>
                <a:gd name="T93" fmla="*/ 45 h 96"/>
                <a:gd name="T94" fmla="*/ 11 w 128"/>
                <a:gd name="T95" fmla="*/ 35 h 96"/>
                <a:gd name="T96" fmla="*/ 8 w 128"/>
                <a:gd name="T97" fmla="*/ 20 h 96"/>
                <a:gd name="T98" fmla="*/ 3 w 128"/>
                <a:gd name="T99" fmla="*/ 18 h 96"/>
                <a:gd name="T100" fmla="*/ 0 w 128"/>
                <a:gd name="T101" fmla="*/ 13 h 96"/>
                <a:gd name="T102" fmla="*/ 5 w 128"/>
                <a:gd name="T103" fmla="*/ 8 h 96"/>
                <a:gd name="T104" fmla="*/ 11 w 128"/>
                <a:gd name="T105" fmla="*/ 3 h 96"/>
                <a:gd name="T106" fmla="*/ 19 w 128"/>
                <a:gd name="T107" fmla="*/ 3 h 96"/>
                <a:gd name="T108" fmla="*/ 24 w 128"/>
                <a:gd name="T109" fmla="*/ 0 h 96"/>
                <a:gd name="T110" fmla="*/ 32 w 128"/>
                <a:gd name="T111" fmla="*/ 0 h 96"/>
                <a:gd name="T112" fmla="*/ 30 w 128"/>
                <a:gd name="T113" fmla="*/ 5 h 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8"/>
                <a:gd name="T172" fmla="*/ 0 h 96"/>
                <a:gd name="T173" fmla="*/ 128 w 128"/>
                <a:gd name="T174" fmla="*/ 96 h 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8" h="96">
                  <a:moveTo>
                    <a:pt x="30" y="5"/>
                  </a:moveTo>
                  <a:lnTo>
                    <a:pt x="27" y="8"/>
                  </a:lnTo>
                  <a:lnTo>
                    <a:pt x="27" y="10"/>
                  </a:lnTo>
                  <a:lnTo>
                    <a:pt x="24" y="10"/>
                  </a:lnTo>
                  <a:lnTo>
                    <a:pt x="24" y="13"/>
                  </a:lnTo>
                  <a:lnTo>
                    <a:pt x="22" y="15"/>
                  </a:lnTo>
                  <a:lnTo>
                    <a:pt x="22" y="18"/>
                  </a:lnTo>
                  <a:lnTo>
                    <a:pt x="19" y="20"/>
                  </a:lnTo>
                  <a:lnTo>
                    <a:pt x="19" y="25"/>
                  </a:lnTo>
                  <a:lnTo>
                    <a:pt x="19" y="30"/>
                  </a:lnTo>
                  <a:lnTo>
                    <a:pt x="19" y="33"/>
                  </a:lnTo>
                  <a:lnTo>
                    <a:pt x="19" y="38"/>
                  </a:lnTo>
                  <a:lnTo>
                    <a:pt x="19" y="40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50"/>
                  </a:lnTo>
                  <a:lnTo>
                    <a:pt x="24" y="53"/>
                  </a:lnTo>
                  <a:lnTo>
                    <a:pt x="27" y="55"/>
                  </a:lnTo>
                  <a:lnTo>
                    <a:pt x="30" y="58"/>
                  </a:lnTo>
                  <a:lnTo>
                    <a:pt x="30" y="60"/>
                  </a:lnTo>
                  <a:lnTo>
                    <a:pt x="32" y="63"/>
                  </a:lnTo>
                  <a:lnTo>
                    <a:pt x="32" y="65"/>
                  </a:lnTo>
                  <a:lnTo>
                    <a:pt x="32" y="68"/>
                  </a:lnTo>
                  <a:lnTo>
                    <a:pt x="32" y="70"/>
                  </a:lnTo>
                  <a:lnTo>
                    <a:pt x="35" y="73"/>
                  </a:lnTo>
                  <a:lnTo>
                    <a:pt x="38" y="75"/>
                  </a:lnTo>
                  <a:lnTo>
                    <a:pt x="41" y="75"/>
                  </a:lnTo>
                  <a:lnTo>
                    <a:pt x="43" y="75"/>
                  </a:lnTo>
                  <a:lnTo>
                    <a:pt x="46" y="75"/>
                  </a:lnTo>
                  <a:lnTo>
                    <a:pt x="49" y="73"/>
                  </a:lnTo>
                  <a:lnTo>
                    <a:pt x="49" y="70"/>
                  </a:lnTo>
                  <a:lnTo>
                    <a:pt x="51" y="68"/>
                  </a:lnTo>
                  <a:lnTo>
                    <a:pt x="51" y="65"/>
                  </a:lnTo>
                  <a:lnTo>
                    <a:pt x="54" y="63"/>
                  </a:lnTo>
                  <a:lnTo>
                    <a:pt x="54" y="60"/>
                  </a:lnTo>
                  <a:lnTo>
                    <a:pt x="57" y="58"/>
                  </a:lnTo>
                  <a:lnTo>
                    <a:pt x="59" y="55"/>
                  </a:lnTo>
                  <a:lnTo>
                    <a:pt x="59" y="53"/>
                  </a:lnTo>
                  <a:lnTo>
                    <a:pt x="62" y="50"/>
                  </a:lnTo>
                  <a:lnTo>
                    <a:pt x="65" y="50"/>
                  </a:lnTo>
                  <a:lnTo>
                    <a:pt x="68" y="50"/>
                  </a:lnTo>
                  <a:lnTo>
                    <a:pt x="70" y="48"/>
                  </a:lnTo>
                  <a:lnTo>
                    <a:pt x="73" y="48"/>
                  </a:lnTo>
                  <a:lnTo>
                    <a:pt x="76" y="45"/>
                  </a:lnTo>
                  <a:lnTo>
                    <a:pt x="78" y="45"/>
                  </a:lnTo>
                  <a:lnTo>
                    <a:pt x="78" y="43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84" y="38"/>
                  </a:lnTo>
                  <a:lnTo>
                    <a:pt x="86" y="35"/>
                  </a:lnTo>
                  <a:lnTo>
                    <a:pt x="89" y="35"/>
                  </a:lnTo>
                  <a:lnTo>
                    <a:pt x="92" y="38"/>
                  </a:lnTo>
                  <a:lnTo>
                    <a:pt x="95" y="38"/>
                  </a:lnTo>
                  <a:lnTo>
                    <a:pt x="97" y="38"/>
                  </a:lnTo>
                  <a:lnTo>
                    <a:pt x="97" y="40"/>
                  </a:lnTo>
                  <a:lnTo>
                    <a:pt x="100" y="40"/>
                  </a:lnTo>
                  <a:lnTo>
                    <a:pt x="103" y="40"/>
                  </a:lnTo>
                  <a:lnTo>
                    <a:pt x="105" y="40"/>
                  </a:lnTo>
                  <a:lnTo>
                    <a:pt x="108" y="40"/>
                  </a:lnTo>
                  <a:lnTo>
                    <a:pt x="111" y="40"/>
                  </a:lnTo>
                  <a:lnTo>
                    <a:pt x="113" y="40"/>
                  </a:lnTo>
                  <a:lnTo>
                    <a:pt x="116" y="40"/>
                  </a:lnTo>
                  <a:lnTo>
                    <a:pt x="119" y="40"/>
                  </a:lnTo>
                  <a:lnTo>
                    <a:pt x="122" y="40"/>
                  </a:lnTo>
                  <a:lnTo>
                    <a:pt x="122" y="43"/>
                  </a:lnTo>
                  <a:lnTo>
                    <a:pt x="124" y="43"/>
                  </a:lnTo>
                  <a:lnTo>
                    <a:pt x="124" y="45"/>
                  </a:lnTo>
                  <a:lnTo>
                    <a:pt x="127" y="45"/>
                  </a:lnTo>
                  <a:lnTo>
                    <a:pt x="127" y="48"/>
                  </a:lnTo>
                  <a:lnTo>
                    <a:pt x="124" y="48"/>
                  </a:lnTo>
                  <a:lnTo>
                    <a:pt x="122" y="48"/>
                  </a:lnTo>
                  <a:lnTo>
                    <a:pt x="119" y="48"/>
                  </a:lnTo>
                  <a:lnTo>
                    <a:pt x="116" y="48"/>
                  </a:lnTo>
                  <a:lnTo>
                    <a:pt x="113" y="48"/>
                  </a:lnTo>
                  <a:lnTo>
                    <a:pt x="111" y="50"/>
                  </a:lnTo>
                  <a:lnTo>
                    <a:pt x="108" y="50"/>
                  </a:lnTo>
                  <a:lnTo>
                    <a:pt x="105" y="50"/>
                  </a:lnTo>
                  <a:lnTo>
                    <a:pt x="103" y="50"/>
                  </a:lnTo>
                  <a:lnTo>
                    <a:pt x="100" y="50"/>
                  </a:lnTo>
                  <a:lnTo>
                    <a:pt x="97" y="50"/>
                  </a:lnTo>
                  <a:lnTo>
                    <a:pt x="95" y="50"/>
                  </a:lnTo>
                  <a:lnTo>
                    <a:pt x="92" y="50"/>
                  </a:lnTo>
                  <a:lnTo>
                    <a:pt x="89" y="50"/>
                  </a:lnTo>
                  <a:lnTo>
                    <a:pt x="86" y="50"/>
                  </a:lnTo>
                  <a:lnTo>
                    <a:pt x="84" y="50"/>
                  </a:lnTo>
                  <a:lnTo>
                    <a:pt x="81" y="50"/>
                  </a:lnTo>
                  <a:lnTo>
                    <a:pt x="81" y="53"/>
                  </a:lnTo>
                  <a:lnTo>
                    <a:pt x="78" y="53"/>
                  </a:lnTo>
                  <a:lnTo>
                    <a:pt x="76" y="55"/>
                  </a:lnTo>
                  <a:lnTo>
                    <a:pt x="73" y="58"/>
                  </a:lnTo>
                  <a:lnTo>
                    <a:pt x="70" y="60"/>
                  </a:lnTo>
                  <a:lnTo>
                    <a:pt x="68" y="60"/>
                  </a:lnTo>
                  <a:lnTo>
                    <a:pt x="68" y="63"/>
                  </a:lnTo>
                  <a:lnTo>
                    <a:pt x="65" y="65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5" y="73"/>
                  </a:lnTo>
                  <a:lnTo>
                    <a:pt x="65" y="75"/>
                  </a:lnTo>
                  <a:lnTo>
                    <a:pt x="68" y="75"/>
                  </a:lnTo>
                  <a:lnTo>
                    <a:pt x="68" y="78"/>
                  </a:lnTo>
                  <a:lnTo>
                    <a:pt x="65" y="78"/>
                  </a:lnTo>
                  <a:lnTo>
                    <a:pt x="62" y="78"/>
                  </a:lnTo>
                  <a:lnTo>
                    <a:pt x="57" y="78"/>
                  </a:lnTo>
                  <a:lnTo>
                    <a:pt x="54" y="78"/>
                  </a:lnTo>
                  <a:lnTo>
                    <a:pt x="49" y="80"/>
                  </a:lnTo>
                  <a:lnTo>
                    <a:pt x="46" y="80"/>
                  </a:lnTo>
                  <a:lnTo>
                    <a:pt x="43" y="83"/>
                  </a:lnTo>
                  <a:lnTo>
                    <a:pt x="41" y="85"/>
                  </a:lnTo>
                  <a:lnTo>
                    <a:pt x="38" y="88"/>
                  </a:lnTo>
                  <a:lnTo>
                    <a:pt x="38" y="90"/>
                  </a:lnTo>
                  <a:lnTo>
                    <a:pt x="35" y="90"/>
                  </a:lnTo>
                  <a:lnTo>
                    <a:pt x="35" y="93"/>
                  </a:lnTo>
                  <a:lnTo>
                    <a:pt x="32" y="93"/>
                  </a:lnTo>
                  <a:lnTo>
                    <a:pt x="32" y="95"/>
                  </a:lnTo>
                  <a:lnTo>
                    <a:pt x="30" y="95"/>
                  </a:lnTo>
                  <a:lnTo>
                    <a:pt x="30" y="93"/>
                  </a:lnTo>
                  <a:lnTo>
                    <a:pt x="27" y="93"/>
                  </a:lnTo>
                  <a:lnTo>
                    <a:pt x="30" y="88"/>
                  </a:lnTo>
                  <a:lnTo>
                    <a:pt x="27" y="83"/>
                  </a:lnTo>
                  <a:lnTo>
                    <a:pt x="27" y="78"/>
                  </a:lnTo>
                  <a:lnTo>
                    <a:pt x="27" y="73"/>
                  </a:lnTo>
                  <a:lnTo>
                    <a:pt x="24" y="70"/>
                  </a:lnTo>
                  <a:lnTo>
                    <a:pt x="24" y="68"/>
                  </a:lnTo>
                  <a:lnTo>
                    <a:pt x="22" y="65"/>
                  </a:lnTo>
                  <a:lnTo>
                    <a:pt x="22" y="63"/>
                  </a:lnTo>
                  <a:lnTo>
                    <a:pt x="19" y="63"/>
                  </a:lnTo>
                  <a:lnTo>
                    <a:pt x="19" y="60"/>
                  </a:lnTo>
                  <a:lnTo>
                    <a:pt x="19" y="58"/>
                  </a:lnTo>
                  <a:lnTo>
                    <a:pt x="16" y="58"/>
                  </a:lnTo>
                  <a:lnTo>
                    <a:pt x="16" y="55"/>
                  </a:lnTo>
                  <a:lnTo>
                    <a:pt x="14" y="58"/>
                  </a:lnTo>
                  <a:lnTo>
                    <a:pt x="11" y="58"/>
                  </a:lnTo>
                  <a:lnTo>
                    <a:pt x="8" y="60"/>
                  </a:lnTo>
                  <a:lnTo>
                    <a:pt x="5" y="60"/>
                  </a:lnTo>
                  <a:lnTo>
                    <a:pt x="3" y="60"/>
                  </a:lnTo>
                  <a:lnTo>
                    <a:pt x="3" y="58"/>
                  </a:lnTo>
                  <a:lnTo>
                    <a:pt x="5" y="55"/>
                  </a:lnTo>
                  <a:lnTo>
                    <a:pt x="5" y="53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0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8" y="25"/>
                  </a:lnTo>
                  <a:lnTo>
                    <a:pt x="8" y="20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5" y="10"/>
                  </a:lnTo>
                  <a:lnTo>
                    <a:pt x="5" y="8"/>
                  </a:lnTo>
                  <a:lnTo>
                    <a:pt x="8" y="5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0" y="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1" name="Freeform 84"/>
            <p:cNvSpPr>
              <a:spLocks/>
            </p:cNvSpPr>
            <p:nvPr/>
          </p:nvSpPr>
          <p:spPr bwMode="auto">
            <a:xfrm>
              <a:off x="5620" y="3233"/>
              <a:ext cx="43" cy="33"/>
            </a:xfrm>
            <a:custGeom>
              <a:avLst/>
              <a:gdLst>
                <a:gd name="T0" fmla="*/ 40 w 43"/>
                <a:gd name="T1" fmla="*/ 0 h 33"/>
                <a:gd name="T2" fmla="*/ 35 w 43"/>
                <a:gd name="T3" fmla="*/ 0 h 33"/>
                <a:gd name="T4" fmla="*/ 32 w 43"/>
                <a:gd name="T5" fmla="*/ 2 h 33"/>
                <a:gd name="T6" fmla="*/ 30 w 43"/>
                <a:gd name="T7" fmla="*/ 2 h 33"/>
                <a:gd name="T8" fmla="*/ 27 w 43"/>
                <a:gd name="T9" fmla="*/ 2 h 33"/>
                <a:gd name="T10" fmla="*/ 25 w 43"/>
                <a:gd name="T11" fmla="*/ 2 h 33"/>
                <a:gd name="T12" fmla="*/ 22 w 43"/>
                <a:gd name="T13" fmla="*/ 2 h 33"/>
                <a:gd name="T14" fmla="*/ 20 w 43"/>
                <a:gd name="T15" fmla="*/ 5 h 33"/>
                <a:gd name="T16" fmla="*/ 15 w 43"/>
                <a:gd name="T17" fmla="*/ 5 h 33"/>
                <a:gd name="T18" fmla="*/ 12 w 43"/>
                <a:gd name="T19" fmla="*/ 5 h 33"/>
                <a:gd name="T20" fmla="*/ 10 w 43"/>
                <a:gd name="T21" fmla="*/ 5 h 33"/>
                <a:gd name="T22" fmla="*/ 7 w 43"/>
                <a:gd name="T23" fmla="*/ 5 h 33"/>
                <a:gd name="T24" fmla="*/ 5 w 43"/>
                <a:gd name="T25" fmla="*/ 5 h 33"/>
                <a:gd name="T26" fmla="*/ 2 w 43"/>
                <a:gd name="T27" fmla="*/ 5 h 33"/>
                <a:gd name="T28" fmla="*/ 0 w 43"/>
                <a:gd name="T29" fmla="*/ 5 h 33"/>
                <a:gd name="T30" fmla="*/ 0 w 43"/>
                <a:gd name="T31" fmla="*/ 7 h 33"/>
                <a:gd name="T32" fmla="*/ 0 w 43"/>
                <a:gd name="T33" fmla="*/ 10 h 33"/>
                <a:gd name="T34" fmla="*/ 2 w 43"/>
                <a:gd name="T35" fmla="*/ 10 h 33"/>
                <a:gd name="T36" fmla="*/ 5 w 43"/>
                <a:gd name="T37" fmla="*/ 12 h 33"/>
                <a:gd name="T38" fmla="*/ 7 w 43"/>
                <a:gd name="T39" fmla="*/ 15 h 33"/>
                <a:gd name="T40" fmla="*/ 10 w 43"/>
                <a:gd name="T41" fmla="*/ 15 h 33"/>
                <a:gd name="T42" fmla="*/ 12 w 43"/>
                <a:gd name="T43" fmla="*/ 17 h 33"/>
                <a:gd name="T44" fmla="*/ 12 w 43"/>
                <a:gd name="T45" fmla="*/ 20 h 33"/>
                <a:gd name="T46" fmla="*/ 15 w 43"/>
                <a:gd name="T47" fmla="*/ 22 h 33"/>
                <a:gd name="T48" fmla="*/ 15 w 43"/>
                <a:gd name="T49" fmla="*/ 25 h 33"/>
                <a:gd name="T50" fmla="*/ 17 w 43"/>
                <a:gd name="T51" fmla="*/ 30 h 33"/>
                <a:gd name="T52" fmla="*/ 20 w 43"/>
                <a:gd name="T53" fmla="*/ 32 h 33"/>
                <a:gd name="T54" fmla="*/ 22 w 43"/>
                <a:gd name="T55" fmla="*/ 32 h 33"/>
                <a:gd name="T56" fmla="*/ 25 w 43"/>
                <a:gd name="T57" fmla="*/ 32 h 33"/>
                <a:gd name="T58" fmla="*/ 25 w 43"/>
                <a:gd name="T59" fmla="*/ 30 h 33"/>
                <a:gd name="T60" fmla="*/ 25 w 43"/>
                <a:gd name="T61" fmla="*/ 25 h 33"/>
                <a:gd name="T62" fmla="*/ 25 w 43"/>
                <a:gd name="T63" fmla="*/ 20 h 33"/>
                <a:gd name="T64" fmla="*/ 25 w 43"/>
                <a:gd name="T65" fmla="*/ 15 h 33"/>
                <a:gd name="T66" fmla="*/ 25 w 43"/>
                <a:gd name="T67" fmla="*/ 12 h 33"/>
                <a:gd name="T68" fmla="*/ 27 w 43"/>
                <a:gd name="T69" fmla="*/ 12 h 33"/>
                <a:gd name="T70" fmla="*/ 27 w 43"/>
                <a:gd name="T71" fmla="*/ 10 h 33"/>
                <a:gd name="T72" fmla="*/ 30 w 43"/>
                <a:gd name="T73" fmla="*/ 10 h 33"/>
                <a:gd name="T74" fmla="*/ 32 w 43"/>
                <a:gd name="T75" fmla="*/ 10 h 33"/>
                <a:gd name="T76" fmla="*/ 35 w 43"/>
                <a:gd name="T77" fmla="*/ 10 h 33"/>
                <a:gd name="T78" fmla="*/ 35 w 43"/>
                <a:gd name="T79" fmla="*/ 7 h 33"/>
                <a:gd name="T80" fmla="*/ 37 w 43"/>
                <a:gd name="T81" fmla="*/ 7 h 33"/>
                <a:gd name="T82" fmla="*/ 40 w 43"/>
                <a:gd name="T83" fmla="*/ 7 h 33"/>
                <a:gd name="T84" fmla="*/ 40 w 43"/>
                <a:gd name="T85" fmla="*/ 5 h 33"/>
                <a:gd name="T86" fmla="*/ 42 w 43"/>
                <a:gd name="T87" fmla="*/ 5 h 33"/>
                <a:gd name="T88" fmla="*/ 42 w 43"/>
                <a:gd name="T89" fmla="*/ 2 h 33"/>
                <a:gd name="T90" fmla="*/ 40 w 43"/>
                <a:gd name="T91" fmla="*/ 0 h 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3"/>
                <a:gd name="T139" fmla="*/ 0 h 33"/>
                <a:gd name="T140" fmla="*/ 43 w 43"/>
                <a:gd name="T141" fmla="*/ 33 h 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3" h="33">
                  <a:moveTo>
                    <a:pt x="40" y="0"/>
                  </a:moveTo>
                  <a:lnTo>
                    <a:pt x="35" y="0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7" y="30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5" y="32"/>
                  </a:lnTo>
                  <a:lnTo>
                    <a:pt x="25" y="30"/>
                  </a:lnTo>
                  <a:lnTo>
                    <a:pt x="25" y="25"/>
                  </a:lnTo>
                  <a:lnTo>
                    <a:pt x="25" y="20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5" y="10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2" y="5"/>
                  </a:lnTo>
                  <a:lnTo>
                    <a:pt x="42" y="2"/>
                  </a:lnTo>
                  <a:lnTo>
                    <a:pt x="40" y="0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2" name="Freeform 85"/>
            <p:cNvSpPr>
              <a:spLocks/>
            </p:cNvSpPr>
            <p:nvPr/>
          </p:nvSpPr>
          <p:spPr bwMode="auto">
            <a:xfrm>
              <a:off x="5434" y="3145"/>
              <a:ext cx="25" cy="28"/>
            </a:xfrm>
            <a:custGeom>
              <a:avLst/>
              <a:gdLst>
                <a:gd name="T0" fmla="*/ 10 w 25"/>
                <a:gd name="T1" fmla="*/ 0 h 28"/>
                <a:gd name="T2" fmla="*/ 10 w 25"/>
                <a:gd name="T3" fmla="*/ 5 h 28"/>
                <a:gd name="T4" fmla="*/ 10 w 25"/>
                <a:gd name="T5" fmla="*/ 7 h 28"/>
                <a:gd name="T6" fmla="*/ 12 w 25"/>
                <a:gd name="T7" fmla="*/ 10 h 28"/>
                <a:gd name="T8" fmla="*/ 14 w 25"/>
                <a:gd name="T9" fmla="*/ 12 h 28"/>
                <a:gd name="T10" fmla="*/ 14 w 25"/>
                <a:gd name="T11" fmla="*/ 15 h 28"/>
                <a:gd name="T12" fmla="*/ 17 w 25"/>
                <a:gd name="T13" fmla="*/ 17 h 28"/>
                <a:gd name="T14" fmla="*/ 19 w 25"/>
                <a:gd name="T15" fmla="*/ 20 h 28"/>
                <a:gd name="T16" fmla="*/ 22 w 25"/>
                <a:gd name="T17" fmla="*/ 22 h 28"/>
                <a:gd name="T18" fmla="*/ 24 w 25"/>
                <a:gd name="T19" fmla="*/ 25 h 28"/>
                <a:gd name="T20" fmla="*/ 24 w 25"/>
                <a:gd name="T21" fmla="*/ 27 h 28"/>
                <a:gd name="T22" fmla="*/ 22 w 25"/>
                <a:gd name="T23" fmla="*/ 27 h 28"/>
                <a:gd name="T24" fmla="*/ 19 w 25"/>
                <a:gd name="T25" fmla="*/ 27 h 28"/>
                <a:gd name="T26" fmla="*/ 17 w 25"/>
                <a:gd name="T27" fmla="*/ 25 h 28"/>
                <a:gd name="T28" fmla="*/ 14 w 25"/>
                <a:gd name="T29" fmla="*/ 25 h 28"/>
                <a:gd name="T30" fmla="*/ 12 w 25"/>
                <a:gd name="T31" fmla="*/ 25 h 28"/>
                <a:gd name="T32" fmla="*/ 10 w 25"/>
                <a:gd name="T33" fmla="*/ 25 h 28"/>
                <a:gd name="T34" fmla="*/ 7 w 25"/>
                <a:gd name="T35" fmla="*/ 25 h 28"/>
                <a:gd name="T36" fmla="*/ 5 w 25"/>
                <a:gd name="T37" fmla="*/ 25 h 28"/>
                <a:gd name="T38" fmla="*/ 2 w 25"/>
                <a:gd name="T39" fmla="*/ 25 h 28"/>
                <a:gd name="T40" fmla="*/ 0 w 25"/>
                <a:gd name="T41" fmla="*/ 25 h 28"/>
                <a:gd name="T42" fmla="*/ 0 w 25"/>
                <a:gd name="T43" fmla="*/ 22 h 28"/>
                <a:gd name="T44" fmla="*/ 2 w 25"/>
                <a:gd name="T45" fmla="*/ 20 h 28"/>
                <a:gd name="T46" fmla="*/ 2 w 25"/>
                <a:gd name="T47" fmla="*/ 17 h 28"/>
                <a:gd name="T48" fmla="*/ 5 w 25"/>
                <a:gd name="T49" fmla="*/ 15 h 28"/>
                <a:gd name="T50" fmla="*/ 5 w 25"/>
                <a:gd name="T51" fmla="*/ 12 h 28"/>
                <a:gd name="T52" fmla="*/ 2 w 25"/>
                <a:gd name="T53" fmla="*/ 10 h 28"/>
                <a:gd name="T54" fmla="*/ 2 w 25"/>
                <a:gd name="T55" fmla="*/ 7 h 28"/>
                <a:gd name="T56" fmla="*/ 2 w 25"/>
                <a:gd name="T57" fmla="*/ 5 h 28"/>
                <a:gd name="T58" fmla="*/ 2 w 25"/>
                <a:gd name="T59" fmla="*/ 2 h 28"/>
                <a:gd name="T60" fmla="*/ 2 w 25"/>
                <a:gd name="T61" fmla="*/ 0 h 28"/>
                <a:gd name="T62" fmla="*/ 5 w 25"/>
                <a:gd name="T63" fmla="*/ 0 h 28"/>
                <a:gd name="T64" fmla="*/ 7 w 25"/>
                <a:gd name="T65" fmla="*/ 0 h 28"/>
                <a:gd name="T66" fmla="*/ 10 w 25"/>
                <a:gd name="T67" fmla="*/ 0 h 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"/>
                <a:gd name="T103" fmla="*/ 0 h 28"/>
                <a:gd name="T104" fmla="*/ 25 w 25"/>
                <a:gd name="T105" fmla="*/ 28 h 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" h="28">
                  <a:moveTo>
                    <a:pt x="10" y="0"/>
                  </a:moveTo>
                  <a:lnTo>
                    <a:pt x="10" y="5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14" y="15"/>
                  </a:lnTo>
                  <a:lnTo>
                    <a:pt x="17" y="17"/>
                  </a:lnTo>
                  <a:lnTo>
                    <a:pt x="19" y="20"/>
                  </a:lnTo>
                  <a:lnTo>
                    <a:pt x="22" y="22"/>
                  </a:lnTo>
                  <a:lnTo>
                    <a:pt x="24" y="25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19" y="27"/>
                  </a:lnTo>
                  <a:lnTo>
                    <a:pt x="17" y="25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2" y="20"/>
                  </a:lnTo>
                  <a:lnTo>
                    <a:pt x="2" y="17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3" name="Freeform 86"/>
            <p:cNvSpPr>
              <a:spLocks/>
            </p:cNvSpPr>
            <p:nvPr/>
          </p:nvSpPr>
          <p:spPr bwMode="auto">
            <a:xfrm>
              <a:off x="5435" y="3148"/>
              <a:ext cx="21" cy="25"/>
            </a:xfrm>
            <a:custGeom>
              <a:avLst/>
              <a:gdLst>
                <a:gd name="T0" fmla="*/ 8 w 21"/>
                <a:gd name="T1" fmla="*/ 12 h 25"/>
                <a:gd name="T2" fmla="*/ 5 w 21"/>
                <a:gd name="T3" fmla="*/ 10 h 25"/>
                <a:gd name="T4" fmla="*/ 5 w 21"/>
                <a:gd name="T5" fmla="*/ 7 h 25"/>
                <a:gd name="T6" fmla="*/ 3 w 21"/>
                <a:gd name="T7" fmla="*/ 5 h 25"/>
                <a:gd name="T8" fmla="*/ 3 w 21"/>
                <a:gd name="T9" fmla="*/ 0 h 25"/>
                <a:gd name="T10" fmla="*/ 5 w 21"/>
                <a:gd name="T11" fmla="*/ 5 h 25"/>
                <a:gd name="T12" fmla="*/ 5 w 21"/>
                <a:gd name="T13" fmla="*/ 7 h 25"/>
                <a:gd name="T14" fmla="*/ 8 w 21"/>
                <a:gd name="T15" fmla="*/ 10 h 25"/>
                <a:gd name="T16" fmla="*/ 8 w 21"/>
                <a:gd name="T17" fmla="*/ 12 h 25"/>
                <a:gd name="T18" fmla="*/ 10 w 21"/>
                <a:gd name="T19" fmla="*/ 12 h 25"/>
                <a:gd name="T20" fmla="*/ 10 w 21"/>
                <a:gd name="T21" fmla="*/ 14 h 25"/>
                <a:gd name="T22" fmla="*/ 13 w 21"/>
                <a:gd name="T23" fmla="*/ 17 h 25"/>
                <a:gd name="T24" fmla="*/ 15 w 21"/>
                <a:gd name="T25" fmla="*/ 17 h 25"/>
                <a:gd name="T26" fmla="*/ 18 w 21"/>
                <a:gd name="T27" fmla="*/ 19 h 25"/>
                <a:gd name="T28" fmla="*/ 20 w 21"/>
                <a:gd name="T29" fmla="*/ 22 h 25"/>
                <a:gd name="T30" fmla="*/ 20 w 21"/>
                <a:gd name="T31" fmla="*/ 24 h 25"/>
                <a:gd name="T32" fmla="*/ 18 w 21"/>
                <a:gd name="T33" fmla="*/ 22 h 25"/>
                <a:gd name="T34" fmla="*/ 15 w 21"/>
                <a:gd name="T35" fmla="*/ 22 h 25"/>
                <a:gd name="T36" fmla="*/ 13 w 21"/>
                <a:gd name="T37" fmla="*/ 19 h 25"/>
                <a:gd name="T38" fmla="*/ 10 w 21"/>
                <a:gd name="T39" fmla="*/ 19 h 25"/>
                <a:gd name="T40" fmla="*/ 8 w 21"/>
                <a:gd name="T41" fmla="*/ 19 h 25"/>
                <a:gd name="T42" fmla="*/ 5 w 21"/>
                <a:gd name="T43" fmla="*/ 19 h 25"/>
                <a:gd name="T44" fmla="*/ 3 w 21"/>
                <a:gd name="T45" fmla="*/ 19 h 25"/>
                <a:gd name="T46" fmla="*/ 0 w 21"/>
                <a:gd name="T47" fmla="*/ 19 h 25"/>
                <a:gd name="T48" fmla="*/ 3 w 21"/>
                <a:gd name="T49" fmla="*/ 17 h 25"/>
                <a:gd name="T50" fmla="*/ 5 w 21"/>
                <a:gd name="T51" fmla="*/ 17 h 25"/>
                <a:gd name="T52" fmla="*/ 8 w 21"/>
                <a:gd name="T53" fmla="*/ 14 h 25"/>
                <a:gd name="T54" fmla="*/ 8 w 21"/>
                <a:gd name="T55" fmla="*/ 12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1"/>
                <a:gd name="T85" fmla="*/ 0 h 25"/>
                <a:gd name="T86" fmla="*/ 21 w 21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1" h="25">
                  <a:moveTo>
                    <a:pt x="8" y="12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3" y="5"/>
                  </a:lnTo>
                  <a:lnTo>
                    <a:pt x="3" y="0"/>
                  </a:lnTo>
                  <a:lnTo>
                    <a:pt x="5" y="5"/>
                  </a:lnTo>
                  <a:lnTo>
                    <a:pt x="5" y="7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8" y="19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8" y="1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4" name="Freeform 87"/>
            <p:cNvSpPr>
              <a:spLocks/>
            </p:cNvSpPr>
            <p:nvPr/>
          </p:nvSpPr>
          <p:spPr bwMode="auto">
            <a:xfrm>
              <a:off x="5434" y="3148"/>
              <a:ext cx="25" cy="25"/>
            </a:xfrm>
            <a:custGeom>
              <a:avLst/>
              <a:gdLst>
                <a:gd name="T0" fmla="*/ 8 w 25"/>
                <a:gd name="T1" fmla="*/ 13 h 25"/>
                <a:gd name="T2" fmla="*/ 8 w 25"/>
                <a:gd name="T3" fmla="*/ 11 h 25"/>
                <a:gd name="T4" fmla="*/ 5 w 25"/>
                <a:gd name="T5" fmla="*/ 5 h 25"/>
                <a:gd name="T6" fmla="*/ 5 w 25"/>
                <a:gd name="T7" fmla="*/ 0 h 25"/>
                <a:gd name="T8" fmla="*/ 5 w 25"/>
                <a:gd name="T9" fmla="*/ 3 h 25"/>
                <a:gd name="T10" fmla="*/ 8 w 25"/>
                <a:gd name="T11" fmla="*/ 5 h 25"/>
                <a:gd name="T12" fmla="*/ 8 w 25"/>
                <a:gd name="T13" fmla="*/ 8 h 25"/>
                <a:gd name="T14" fmla="*/ 11 w 25"/>
                <a:gd name="T15" fmla="*/ 11 h 25"/>
                <a:gd name="T16" fmla="*/ 13 w 25"/>
                <a:gd name="T17" fmla="*/ 13 h 25"/>
                <a:gd name="T18" fmla="*/ 13 w 25"/>
                <a:gd name="T19" fmla="*/ 16 h 25"/>
                <a:gd name="T20" fmla="*/ 16 w 25"/>
                <a:gd name="T21" fmla="*/ 16 h 25"/>
                <a:gd name="T22" fmla="*/ 19 w 25"/>
                <a:gd name="T23" fmla="*/ 19 h 25"/>
                <a:gd name="T24" fmla="*/ 21 w 25"/>
                <a:gd name="T25" fmla="*/ 21 h 25"/>
                <a:gd name="T26" fmla="*/ 24 w 25"/>
                <a:gd name="T27" fmla="*/ 24 h 25"/>
                <a:gd name="T28" fmla="*/ 21 w 25"/>
                <a:gd name="T29" fmla="*/ 24 h 25"/>
                <a:gd name="T30" fmla="*/ 19 w 25"/>
                <a:gd name="T31" fmla="*/ 21 h 25"/>
                <a:gd name="T32" fmla="*/ 16 w 25"/>
                <a:gd name="T33" fmla="*/ 21 h 25"/>
                <a:gd name="T34" fmla="*/ 13 w 25"/>
                <a:gd name="T35" fmla="*/ 21 h 25"/>
                <a:gd name="T36" fmla="*/ 11 w 25"/>
                <a:gd name="T37" fmla="*/ 21 h 25"/>
                <a:gd name="T38" fmla="*/ 8 w 25"/>
                <a:gd name="T39" fmla="*/ 21 h 25"/>
                <a:gd name="T40" fmla="*/ 5 w 25"/>
                <a:gd name="T41" fmla="*/ 21 h 25"/>
                <a:gd name="T42" fmla="*/ 0 w 25"/>
                <a:gd name="T43" fmla="*/ 21 h 25"/>
                <a:gd name="T44" fmla="*/ 3 w 25"/>
                <a:gd name="T45" fmla="*/ 21 h 25"/>
                <a:gd name="T46" fmla="*/ 3 w 25"/>
                <a:gd name="T47" fmla="*/ 19 h 25"/>
                <a:gd name="T48" fmla="*/ 5 w 25"/>
                <a:gd name="T49" fmla="*/ 19 h 25"/>
                <a:gd name="T50" fmla="*/ 8 w 25"/>
                <a:gd name="T51" fmla="*/ 19 h 25"/>
                <a:gd name="T52" fmla="*/ 8 w 25"/>
                <a:gd name="T53" fmla="*/ 16 h 25"/>
                <a:gd name="T54" fmla="*/ 8 w 25"/>
                <a:gd name="T55" fmla="*/ 13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"/>
                <a:gd name="T85" fmla="*/ 0 h 25"/>
                <a:gd name="T86" fmla="*/ 25 w 25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" h="25">
                  <a:moveTo>
                    <a:pt x="8" y="13"/>
                  </a:moveTo>
                  <a:lnTo>
                    <a:pt x="8" y="11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3" y="16"/>
                  </a:lnTo>
                  <a:lnTo>
                    <a:pt x="16" y="16"/>
                  </a:lnTo>
                  <a:lnTo>
                    <a:pt x="19" y="19"/>
                  </a:lnTo>
                  <a:lnTo>
                    <a:pt x="21" y="21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8" y="16"/>
                  </a:lnTo>
                  <a:lnTo>
                    <a:pt x="8" y="1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5" name="Freeform 88"/>
            <p:cNvSpPr>
              <a:spLocks/>
            </p:cNvSpPr>
            <p:nvPr/>
          </p:nvSpPr>
          <p:spPr bwMode="auto">
            <a:xfrm>
              <a:off x="5449" y="3154"/>
              <a:ext cx="116" cy="114"/>
            </a:xfrm>
            <a:custGeom>
              <a:avLst/>
              <a:gdLst>
                <a:gd name="T0" fmla="*/ 80 w 116"/>
                <a:gd name="T1" fmla="*/ 25 h 114"/>
                <a:gd name="T2" fmla="*/ 67 w 116"/>
                <a:gd name="T3" fmla="*/ 25 h 114"/>
                <a:gd name="T4" fmla="*/ 53 w 116"/>
                <a:gd name="T5" fmla="*/ 25 h 114"/>
                <a:gd name="T6" fmla="*/ 40 w 116"/>
                <a:gd name="T7" fmla="*/ 25 h 114"/>
                <a:gd name="T8" fmla="*/ 27 w 116"/>
                <a:gd name="T9" fmla="*/ 23 h 114"/>
                <a:gd name="T10" fmla="*/ 13 w 116"/>
                <a:gd name="T11" fmla="*/ 23 h 114"/>
                <a:gd name="T12" fmla="*/ 5 w 116"/>
                <a:gd name="T13" fmla="*/ 28 h 114"/>
                <a:gd name="T14" fmla="*/ 16 w 116"/>
                <a:gd name="T15" fmla="*/ 33 h 114"/>
                <a:gd name="T16" fmla="*/ 32 w 116"/>
                <a:gd name="T17" fmla="*/ 30 h 114"/>
                <a:gd name="T18" fmla="*/ 32 w 116"/>
                <a:gd name="T19" fmla="*/ 35 h 114"/>
                <a:gd name="T20" fmla="*/ 21 w 116"/>
                <a:gd name="T21" fmla="*/ 38 h 114"/>
                <a:gd name="T22" fmla="*/ 32 w 116"/>
                <a:gd name="T23" fmla="*/ 40 h 114"/>
                <a:gd name="T24" fmla="*/ 45 w 116"/>
                <a:gd name="T25" fmla="*/ 38 h 114"/>
                <a:gd name="T26" fmla="*/ 62 w 116"/>
                <a:gd name="T27" fmla="*/ 35 h 114"/>
                <a:gd name="T28" fmla="*/ 78 w 116"/>
                <a:gd name="T29" fmla="*/ 33 h 114"/>
                <a:gd name="T30" fmla="*/ 75 w 116"/>
                <a:gd name="T31" fmla="*/ 38 h 114"/>
                <a:gd name="T32" fmla="*/ 62 w 116"/>
                <a:gd name="T33" fmla="*/ 43 h 114"/>
                <a:gd name="T34" fmla="*/ 48 w 116"/>
                <a:gd name="T35" fmla="*/ 45 h 114"/>
                <a:gd name="T36" fmla="*/ 62 w 116"/>
                <a:gd name="T37" fmla="*/ 48 h 114"/>
                <a:gd name="T38" fmla="*/ 64 w 116"/>
                <a:gd name="T39" fmla="*/ 48 h 114"/>
                <a:gd name="T40" fmla="*/ 51 w 116"/>
                <a:gd name="T41" fmla="*/ 48 h 114"/>
                <a:gd name="T42" fmla="*/ 35 w 116"/>
                <a:gd name="T43" fmla="*/ 45 h 114"/>
                <a:gd name="T44" fmla="*/ 19 w 116"/>
                <a:gd name="T45" fmla="*/ 40 h 114"/>
                <a:gd name="T46" fmla="*/ 8 w 116"/>
                <a:gd name="T47" fmla="*/ 35 h 114"/>
                <a:gd name="T48" fmla="*/ 3 w 116"/>
                <a:gd name="T49" fmla="*/ 40 h 114"/>
                <a:gd name="T50" fmla="*/ 5 w 116"/>
                <a:gd name="T51" fmla="*/ 48 h 114"/>
                <a:gd name="T52" fmla="*/ 16 w 116"/>
                <a:gd name="T53" fmla="*/ 50 h 114"/>
                <a:gd name="T54" fmla="*/ 29 w 116"/>
                <a:gd name="T55" fmla="*/ 50 h 114"/>
                <a:gd name="T56" fmla="*/ 45 w 116"/>
                <a:gd name="T57" fmla="*/ 53 h 114"/>
                <a:gd name="T58" fmla="*/ 62 w 116"/>
                <a:gd name="T59" fmla="*/ 53 h 114"/>
                <a:gd name="T60" fmla="*/ 78 w 116"/>
                <a:gd name="T61" fmla="*/ 53 h 114"/>
                <a:gd name="T62" fmla="*/ 78 w 116"/>
                <a:gd name="T63" fmla="*/ 73 h 114"/>
                <a:gd name="T64" fmla="*/ 83 w 116"/>
                <a:gd name="T65" fmla="*/ 93 h 114"/>
                <a:gd name="T66" fmla="*/ 88 w 116"/>
                <a:gd name="T67" fmla="*/ 103 h 114"/>
                <a:gd name="T68" fmla="*/ 99 w 116"/>
                <a:gd name="T69" fmla="*/ 110 h 114"/>
                <a:gd name="T70" fmla="*/ 91 w 116"/>
                <a:gd name="T71" fmla="*/ 98 h 114"/>
                <a:gd name="T72" fmla="*/ 83 w 116"/>
                <a:gd name="T73" fmla="*/ 75 h 114"/>
                <a:gd name="T74" fmla="*/ 88 w 116"/>
                <a:gd name="T75" fmla="*/ 48 h 114"/>
                <a:gd name="T76" fmla="*/ 104 w 116"/>
                <a:gd name="T77" fmla="*/ 25 h 114"/>
                <a:gd name="T78" fmla="*/ 115 w 116"/>
                <a:gd name="T79" fmla="*/ 13 h 114"/>
                <a:gd name="T80" fmla="*/ 110 w 116"/>
                <a:gd name="T81" fmla="*/ 10 h 114"/>
                <a:gd name="T82" fmla="*/ 102 w 116"/>
                <a:gd name="T83" fmla="*/ 15 h 114"/>
                <a:gd name="T84" fmla="*/ 91 w 116"/>
                <a:gd name="T85" fmla="*/ 10 h 114"/>
                <a:gd name="T86" fmla="*/ 80 w 116"/>
                <a:gd name="T87" fmla="*/ 8 h 114"/>
                <a:gd name="T88" fmla="*/ 64 w 116"/>
                <a:gd name="T89" fmla="*/ 8 h 114"/>
                <a:gd name="T90" fmla="*/ 48 w 116"/>
                <a:gd name="T91" fmla="*/ 8 h 114"/>
                <a:gd name="T92" fmla="*/ 37 w 116"/>
                <a:gd name="T93" fmla="*/ 0 h 114"/>
                <a:gd name="T94" fmla="*/ 27 w 116"/>
                <a:gd name="T95" fmla="*/ 3 h 114"/>
                <a:gd name="T96" fmla="*/ 19 w 116"/>
                <a:gd name="T97" fmla="*/ 5 h 114"/>
                <a:gd name="T98" fmla="*/ 24 w 116"/>
                <a:gd name="T99" fmla="*/ 13 h 114"/>
                <a:gd name="T100" fmla="*/ 40 w 116"/>
                <a:gd name="T101" fmla="*/ 15 h 114"/>
                <a:gd name="T102" fmla="*/ 59 w 116"/>
                <a:gd name="T103" fmla="*/ 18 h 114"/>
                <a:gd name="T104" fmla="*/ 72 w 116"/>
                <a:gd name="T105" fmla="*/ 15 h 114"/>
                <a:gd name="T106" fmla="*/ 86 w 116"/>
                <a:gd name="T107" fmla="*/ 18 h 114"/>
                <a:gd name="T108" fmla="*/ 94 w 116"/>
                <a:gd name="T109" fmla="*/ 25 h 1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"/>
                <a:gd name="T166" fmla="*/ 0 h 114"/>
                <a:gd name="T167" fmla="*/ 116 w 116"/>
                <a:gd name="T168" fmla="*/ 114 h 1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" h="114">
                  <a:moveTo>
                    <a:pt x="91" y="25"/>
                  </a:moveTo>
                  <a:lnTo>
                    <a:pt x="88" y="25"/>
                  </a:lnTo>
                  <a:lnTo>
                    <a:pt x="86" y="25"/>
                  </a:lnTo>
                  <a:lnTo>
                    <a:pt x="83" y="25"/>
                  </a:lnTo>
                  <a:lnTo>
                    <a:pt x="80" y="25"/>
                  </a:lnTo>
                  <a:lnTo>
                    <a:pt x="78" y="25"/>
                  </a:lnTo>
                  <a:lnTo>
                    <a:pt x="75" y="25"/>
                  </a:lnTo>
                  <a:lnTo>
                    <a:pt x="72" y="25"/>
                  </a:lnTo>
                  <a:lnTo>
                    <a:pt x="70" y="25"/>
                  </a:lnTo>
                  <a:lnTo>
                    <a:pt x="67" y="25"/>
                  </a:lnTo>
                  <a:lnTo>
                    <a:pt x="64" y="25"/>
                  </a:lnTo>
                  <a:lnTo>
                    <a:pt x="62" y="25"/>
                  </a:lnTo>
                  <a:lnTo>
                    <a:pt x="59" y="28"/>
                  </a:lnTo>
                  <a:lnTo>
                    <a:pt x="56" y="28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48" y="25"/>
                  </a:lnTo>
                  <a:lnTo>
                    <a:pt x="45" y="25"/>
                  </a:lnTo>
                  <a:lnTo>
                    <a:pt x="43" y="25"/>
                  </a:lnTo>
                  <a:lnTo>
                    <a:pt x="40" y="25"/>
                  </a:lnTo>
                  <a:lnTo>
                    <a:pt x="37" y="25"/>
                  </a:lnTo>
                  <a:lnTo>
                    <a:pt x="35" y="25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28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0"/>
                  </a:lnTo>
                  <a:lnTo>
                    <a:pt x="37" y="30"/>
                  </a:lnTo>
                  <a:lnTo>
                    <a:pt x="37" y="33"/>
                  </a:lnTo>
                  <a:lnTo>
                    <a:pt x="35" y="33"/>
                  </a:lnTo>
                  <a:lnTo>
                    <a:pt x="32" y="33"/>
                  </a:lnTo>
                  <a:lnTo>
                    <a:pt x="32" y="35"/>
                  </a:lnTo>
                  <a:lnTo>
                    <a:pt x="29" y="35"/>
                  </a:lnTo>
                  <a:lnTo>
                    <a:pt x="27" y="35"/>
                  </a:lnTo>
                  <a:lnTo>
                    <a:pt x="24" y="35"/>
                  </a:lnTo>
                  <a:lnTo>
                    <a:pt x="21" y="35"/>
                  </a:lnTo>
                  <a:lnTo>
                    <a:pt x="21" y="38"/>
                  </a:lnTo>
                  <a:lnTo>
                    <a:pt x="21" y="40"/>
                  </a:lnTo>
                  <a:lnTo>
                    <a:pt x="24" y="40"/>
                  </a:lnTo>
                  <a:lnTo>
                    <a:pt x="27" y="40"/>
                  </a:lnTo>
                  <a:lnTo>
                    <a:pt x="29" y="40"/>
                  </a:lnTo>
                  <a:lnTo>
                    <a:pt x="32" y="40"/>
                  </a:lnTo>
                  <a:lnTo>
                    <a:pt x="35" y="40"/>
                  </a:lnTo>
                  <a:lnTo>
                    <a:pt x="37" y="40"/>
                  </a:lnTo>
                  <a:lnTo>
                    <a:pt x="40" y="38"/>
                  </a:lnTo>
                  <a:lnTo>
                    <a:pt x="43" y="38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1" y="38"/>
                  </a:lnTo>
                  <a:lnTo>
                    <a:pt x="53" y="35"/>
                  </a:lnTo>
                  <a:lnTo>
                    <a:pt x="56" y="35"/>
                  </a:lnTo>
                  <a:lnTo>
                    <a:pt x="62" y="35"/>
                  </a:lnTo>
                  <a:lnTo>
                    <a:pt x="64" y="35"/>
                  </a:lnTo>
                  <a:lnTo>
                    <a:pt x="67" y="33"/>
                  </a:lnTo>
                  <a:lnTo>
                    <a:pt x="70" y="33"/>
                  </a:lnTo>
                  <a:lnTo>
                    <a:pt x="75" y="33"/>
                  </a:lnTo>
                  <a:lnTo>
                    <a:pt x="78" y="33"/>
                  </a:lnTo>
                  <a:lnTo>
                    <a:pt x="80" y="33"/>
                  </a:lnTo>
                  <a:lnTo>
                    <a:pt x="83" y="33"/>
                  </a:lnTo>
                  <a:lnTo>
                    <a:pt x="80" y="35"/>
                  </a:lnTo>
                  <a:lnTo>
                    <a:pt x="78" y="38"/>
                  </a:lnTo>
                  <a:lnTo>
                    <a:pt x="75" y="38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7" y="43"/>
                  </a:lnTo>
                  <a:lnTo>
                    <a:pt x="64" y="43"/>
                  </a:lnTo>
                  <a:lnTo>
                    <a:pt x="62" y="43"/>
                  </a:lnTo>
                  <a:lnTo>
                    <a:pt x="59" y="43"/>
                  </a:lnTo>
                  <a:lnTo>
                    <a:pt x="56" y="43"/>
                  </a:lnTo>
                  <a:lnTo>
                    <a:pt x="53" y="45"/>
                  </a:lnTo>
                  <a:lnTo>
                    <a:pt x="51" y="45"/>
                  </a:lnTo>
                  <a:lnTo>
                    <a:pt x="48" y="45"/>
                  </a:lnTo>
                  <a:lnTo>
                    <a:pt x="51" y="48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59" y="48"/>
                  </a:lnTo>
                  <a:lnTo>
                    <a:pt x="62" y="48"/>
                  </a:lnTo>
                  <a:lnTo>
                    <a:pt x="64" y="48"/>
                  </a:lnTo>
                  <a:lnTo>
                    <a:pt x="67" y="48"/>
                  </a:lnTo>
                  <a:lnTo>
                    <a:pt x="70" y="48"/>
                  </a:lnTo>
                  <a:lnTo>
                    <a:pt x="67" y="48"/>
                  </a:lnTo>
                  <a:lnTo>
                    <a:pt x="64" y="48"/>
                  </a:lnTo>
                  <a:lnTo>
                    <a:pt x="62" y="48"/>
                  </a:lnTo>
                  <a:lnTo>
                    <a:pt x="59" y="48"/>
                  </a:lnTo>
                  <a:lnTo>
                    <a:pt x="56" y="48"/>
                  </a:lnTo>
                  <a:lnTo>
                    <a:pt x="53" y="48"/>
                  </a:lnTo>
                  <a:lnTo>
                    <a:pt x="51" y="48"/>
                  </a:lnTo>
                  <a:lnTo>
                    <a:pt x="48" y="48"/>
                  </a:lnTo>
                  <a:lnTo>
                    <a:pt x="45" y="48"/>
                  </a:lnTo>
                  <a:lnTo>
                    <a:pt x="40" y="45"/>
                  </a:lnTo>
                  <a:lnTo>
                    <a:pt x="37" y="45"/>
                  </a:lnTo>
                  <a:lnTo>
                    <a:pt x="35" y="45"/>
                  </a:lnTo>
                  <a:lnTo>
                    <a:pt x="32" y="45"/>
                  </a:lnTo>
                  <a:lnTo>
                    <a:pt x="29" y="43"/>
                  </a:lnTo>
                  <a:lnTo>
                    <a:pt x="27" y="43"/>
                  </a:lnTo>
                  <a:lnTo>
                    <a:pt x="21" y="43"/>
                  </a:lnTo>
                  <a:lnTo>
                    <a:pt x="19" y="40"/>
                  </a:lnTo>
                  <a:lnTo>
                    <a:pt x="16" y="40"/>
                  </a:lnTo>
                  <a:lnTo>
                    <a:pt x="13" y="38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8" y="35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5" y="43"/>
                  </a:lnTo>
                  <a:lnTo>
                    <a:pt x="8" y="45"/>
                  </a:lnTo>
                  <a:lnTo>
                    <a:pt x="5" y="45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1" y="48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6" y="50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4" y="50"/>
                  </a:lnTo>
                  <a:lnTo>
                    <a:pt x="27" y="50"/>
                  </a:lnTo>
                  <a:lnTo>
                    <a:pt x="29" y="50"/>
                  </a:lnTo>
                  <a:lnTo>
                    <a:pt x="32" y="53"/>
                  </a:lnTo>
                  <a:lnTo>
                    <a:pt x="37" y="53"/>
                  </a:lnTo>
                  <a:lnTo>
                    <a:pt x="40" y="53"/>
                  </a:lnTo>
                  <a:lnTo>
                    <a:pt x="43" y="53"/>
                  </a:lnTo>
                  <a:lnTo>
                    <a:pt x="45" y="53"/>
                  </a:lnTo>
                  <a:lnTo>
                    <a:pt x="48" y="53"/>
                  </a:lnTo>
                  <a:lnTo>
                    <a:pt x="53" y="53"/>
                  </a:lnTo>
                  <a:lnTo>
                    <a:pt x="56" y="53"/>
                  </a:lnTo>
                  <a:lnTo>
                    <a:pt x="59" y="53"/>
                  </a:lnTo>
                  <a:lnTo>
                    <a:pt x="62" y="53"/>
                  </a:lnTo>
                  <a:lnTo>
                    <a:pt x="64" y="53"/>
                  </a:lnTo>
                  <a:lnTo>
                    <a:pt x="70" y="50"/>
                  </a:lnTo>
                  <a:lnTo>
                    <a:pt x="72" y="53"/>
                  </a:lnTo>
                  <a:lnTo>
                    <a:pt x="75" y="53"/>
                  </a:lnTo>
                  <a:lnTo>
                    <a:pt x="78" y="53"/>
                  </a:lnTo>
                  <a:lnTo>
                    <a:pt x="80" y="55"/>
                  </a:lnTo>
                  <a:lnTo>
                    <a:pt x="80" y="58"/>
                  </a:lnTo>
                  <a:lnTo>
                    <a:pt x="80" y="63"/>
                  </a:lnTo>
                  <a:lnTo>
                    <a:pt x="78" y="68"/>
                  </a:lnTo>
                  <a:lnTo>
                    <a:pt x="78" y="73"/>
                  </a:lnTo>
                  <a:lnTo>
                    <a:pt x="78" y="80"/>
                  </a:lnTo>
                  <a:lnTo>
                    <a:pt x="78" y="83"/>
                  </a:lnTo>
                  <a:lnTo>
                    <a:pt x="80" y="88"/>
                  </a:lnTo>
                  <a:lnTo>
                    <a:pt x="80" y="90"/>
                  </a:lnTo>
                  <a:lnTo>
                    <a:pt x="83" y="93"/>
                  </a:lnTo>
                  <a:lnTo>
                    <a:pt x="83" y="95"/>
                  </a:lnTo>
                  <a:lnTo>
                    <a:pt x="86" y="98"/>
                  </a:lnTo>
                  <a:lnTo>
                    <a:pt x="86" y="100"/>
                  </a:lnTo>
                  <a:lnTo>
                    <a:pt x="88" y="100"/>
                  </a:lnTo>
                  <a:lnTo>
                    <a:pt x="88" y="103"/>
                  </a:lnTo>
                  <a:lnTo>
                    <a:pt x="91" y="105"/>
                  </a:lnTo>
                  <a:lnTo>
                    <a:pt x="94" y="108"/>
                  </a:lnTo>
                  <a:lnTo>
                    <a:pt x="96" y="108"/>
                  </a:lnTo>
                  <a:lnTo>
                    <a:pt x="96" y="110"/>
                  </a:lnTo>
                  <a:lnTo>
                    <a:pt x="99" y="110"/>
                  </a:lnTo>
                  <a:lnTo>
                    <a:pt x="102" y="113"/>
                  </a:lnTo>
                  <a:lnTo>
                    <a:pt x="99" y="110"/>
                  </a:lnTo>
                  <a:lnTo>
                    <a:pt x="96" y="108"/>
                  </a:lnTo>
                  <a:lnTo>
                    <a:pt x="94" y="103"/>
                  </a:lnTo>
                  <a:lnTo>
                    <a:pt x="91" y="98"/>
                  </a:lnTo>
                  <a:lnTo>
                    <a:pt x="88" y="95"/>
                  </a:lnTo>
                  <a:lnTo>
                    <a:pt x="86" y="90"/>
                  </a:lnTo>
                  <a:lnTo>
                    <a:pt x="83" y="85"/>
                  </a:lnTo>
                  <a:lnTo>
                    <a:pt x="83" y="80"/>
                  </a:lnTo>
                  <a:lnTo>
                    <a:pt x="83" y="75"/>
                  </a:lnTo>
                  <a:lnTo>
                    <a:pt x="83" y="70"/>
                  </a:lnTo>
                  <a:lnTo>
                    <a:pt x="83" y="63"/>
                  </a:lnTo>
                  <a:lnTo>
                    <a:pt x="86" y="58"/>
                  </a:lnTo>
                  <a:lnTo>
                    <a:pt x="86" y="53"/>
                  </a:lnTo>
                  <a:lnTo>
                    <a:pt x="88" y="48"/>
                  </a:lnTo>
                  <a:lnTo>
                    <a:pt x="91" y="43"/>
                  </a:lnTo>
                  <a:lnTo>
                    <a:pt x="94" y="38"/>
                  </a:lnTo>
                  <a:lnTo>
                    <a:pt x="96" y="33"/>
                  </a:lnTo>
                  <a:lnTo>
                    <a:pt x="102" y="30"/>
                  </a:lnTo>
                  <a:lnTo>
                    <a:pt x="104" y="25"/>
                  </a:lnTo>
                  <a:lnTo>
                    <a:pt x="110" y="20"/>
                  </a:lnTo>
                  <a:lnTo>
                    <a:pt x="112" y="20"/>
                  </a:lnTo>
                  <a:lnTo>
                    <a:pt x="112" y="18"/>
                  </a:lnTo>
                  <a:lnTo>
                    <a:pt x="112" y="15"/>
                  </a:lnTo>
                  <a:lnTo>
                    <a:pt x="115" y="13"/>
                  </a:lnTo>
                  <a:lnTo>
                    <a:pt x="115" y="10"/>
                  </a:lnTo>
                  <a:lnTo>
                    <a:pt x="115" y="8"/>
                  </a:lnTo>
                  <a:lnTo>
                    <a:pt x="112" y="8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07" y="10"/>
                  </a:lnTo>
                  <a:lnTo>
                    <a:pt x="107" y="13"/>
                  </a:lnTo>
                  <a:lnTo>
                    <a:pt x="104" y="13"/>
                  </a:lnTo>
                  <a:lnTo>
                    <a:pt x="102" y="13"/>
                  </a:lnTo>
                  <a:lnTo>
                    <a:pt x="102" y="15"/>
                  </a:lnTo>
                  <a:lnTo>
                    <a:pt x="99" y="15"/>
                  </a:lnTo>
                  <a:lnTo>
                    <a:pt x="96" y="15"/>
                  </a:lnTo>
                  <a:lnTo>
                    <a:pt x="96" y="13"/>
                  </a:lnTo>
                  <a:lnTo>
                    <a:pt x="94" y="13"/>
                  </a:lnTo>
                  <a:lnTo>
                    <a:pt x="91" y="10"/>
                  </a:lnTo>
                  <a:lnTo>
                    <a:pt x="88" y="10"/>
                  </a:lnTo>
                  <a:lnTo>
                    <a:pt x="86" y="10"/>
                  </a:lnTo>
                  <a:lnTo>
                    <a:pt x="86" y="8"/>
                  </a:lnTo>
                  <a:lnTo>
                    <a:pt x="83" y="8"/>
                  </a:lnTo>
                  <a:lnTo>
                    <a:pt x="80" y="8"/>
                  </a:lnTo>
                  <a:lnTo>
                    <a:pt x="78" y="8"/>
                  </a:lnTo>
                  <a:lnTo>
                    <a:pt x="75" y="8"/>
                  </a:lnTo>
                  <a:lnTo>
                    <a:pt x="70" y="8"/>
                  </a:lnTo>
                  <a:lnTo>
                    <a:pt x="67" y="8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56" y="8"/>
                  </a:lnTo>
                  <a:lnTo>
                    <a:pt x="53" y="8"/>
                  </a:lnTo>
                  <a:lnTo>
                    <a:pt x="51" y="8"/>
                  </a:lnTo>
                  <a:lnTo>
                    <a:pt x="48" y="8"/>
                  </a:lnTo>
                  <a:lnTo>
                    <a:pt x="45" y="5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7" y="3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9" y="10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32" y="15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3" y="15"/>
                  </a:lnTo>
                  <a:lnTo>
                    <a:pt x="48" y="15"/>
                  </a:lnTo>
                  <a:lnTo>
                    <a:pt x="51" y="15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62" y="18"/>
                  </a:lnTo>
                  <a:lnTo>
                    <a:pt x="64" y="18"/>
                  </a:lnTo>
                  <a:lnTo>
                    <a:pt x="67" y="18"/>
                  </a:lnTo>
                  <a:lnTo>
                    <a:pt x="70" y="15"/>
                  </a:lnTo>
                  <a:lnTo>
                    <a:pt x="72" y="15"/>
                  </a:lnTo>
                  <a:lnTo>
                    <a:pt x="75" y="15"/>
                  </a:lnTo>
                  <a:lnTo>
                    <a:pt x="78" y="15"/>
                  </a:lnTo>
                  <a:lnTo>
                    <a:pt x="80" y="18"/>
                  </a:lnTo>
                  <a:lnTo>
                    <a:pt x="83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88" y="20"/>
                  </a:lnTo>
                  <a:lnTo>
                    <a:pt x="91" y="20"/>
                  </a:lnTo>
                  <a:lnTo>
                    <a:pt x="94" y="23"/>
                  </a:lnTo>
                  <a:lnTo>
                    <a:pt x="94" y="25"/>
                  </a:lnTo>
                  <a:lnTo>
                    <a:pt x="91" y="2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6" name="Freeform 89"/>
            <p:cNvSpPr>
              <a:spLocks/>
            </p:cNvSpPr>
            <p:nvPr/>
          </p:nvSpPr>
          <p:spPr bwMode="auto">
            <a:xfrm>
              <a:off x="5397" y="3183"/>
              <a:ext cx="38" cy="5"/>
            </a:xfrm>
            <a:custGeom>
              <a:avLst/>
              <a:gdLst>
                <a:gd name="T0" fmla="*/ 3 w 38"/>
                <a:gd name="T1" fmla="*/ 1 h 5"/>
                <a:gd name="T2" fmla="*/ 5 w 38"/>
                <a:gd name="T3" fmla="*/ 1 h 5"/>
                <a:gd name="T4" fmla="*/ 8 w 38"/>
                <a:gd name="T5" fmla="*/ 1 h 5"/>
                <a:gd name="T6" fmla="*/ 11 w 38"/>
                <a:gd name="T7" fmla="*/ 0 h 5"/>
                <a:gd name="T8" fmla="*/ 13 w 38"/>
                <a:gd name="T9" fmla="*/ 0 h 5"/>
                <a:gd name="T10" fmla="*/ 16 w 38"/>
                <a:gd name="T11" fmla="*/ 0 h 5"/>
                <a:gd name="T12" fmla="*/ 19 w 38"/>
                <a:gd name="T13" fmla="*/ 0 h 5"/>
                <a:gd name="T14" fmla="*/ 21 w 38"/>
                <a:gd name="T15" fmla="*/ 0 h 5"/>
                <a:gd name="T16" fmla="*/ 24 w 38"/>
                <a:gd name="T17" fmla="*/ 0 h 5"/>
                <a:gd name="T18" fmla="*/ 26 w 38"/>
                <a:gd name="T19" fmla="*/ 0 h 5"/>
                <a:gd name="T20" fmla="*/ 29 w 38"/>
                <a:gd name="T21" fmla="*/ 0 h 5"/>
                <a:gd name="T22" fmla="*/ 32 w 38"/>
                <a:gd name="T23" fmla="*/ 0 h 5"/>
                <a:gd name="T24" fmla="*/ 34 w 38"/>
                <a:gd name="T25" fmla="*/ 1 h 5"/>
                <a:gd name="T26" fmla="*/ 37 w 38"/>
                <a:gd name="T27" fmla="*/ 1 h 5"/>
                <a:gd name="T28" fmla="*/ 37 w 38"/>
                <a:gd name="T29" fmla="*/ 3 h 5"/>
                <a:gd name="T30" fmla="*/ 34 w 38"/>
                <a:gd name="T31" fmla="*/ 3 h 5"/>
                <a:gd name="T32" fmla="*/ 32 w 38"/>
                <a:gd name="T33" fmla="*/ 3 h 5"/>
                <a:gd name="T34" fmla="*/ 32 w 38"/>
                <a:gd name="T35" fmla="*/ 4 h 5"/>
                <a:gd name="T36" fmla="*/ 32 w 38"/>
                <a:gd name="T37" fmla="*/ 3 h 5"/>
                <a:gd name="T38" fmla="*/ 29 w 38"/>
                <a:gd name="T39" fmla="*/ 3 h 5"/>
                <a:gd name="T40" fmla="*/ 26 w 38"/>
                <a:gd name="T41" fmla="*/ 3 h 5"/>
                <a:gd name="T42" fmla="*/ 24 w 38"/>
                <a:gd name="T43" fmla="*/ 3 h 5"/>
                <a:gd name="T44" fmla="*/ 21 w 38"/>
                <a:gd name="T45" fmla="*/ 4 h 5"/>
                <a:gd name="T46" fmla="*/ 19 w 38"/>
                <a:gd name="T47" fmla="*/ 4 h 5"/>
                <a:gd name="T48" fmla="*/ 16 w 38"/>
                <a:gd name="T49" fmla="*/ 4 h 5"/>
                <a:gd name="T50" fmla="*/ 13 w 38"/>
                <a:gd name="T51" fmla="*/ 4 h 5"/>
                <a:gd name="T52" fmla="*/ 11 w 38"/>
                <a:gd name="T53" fmla="*/ 4 h 5"/>
                <a:gd name="T54" fmla="*/ 8 w 38"/>
                <a:gd name="T55" fmla="*/ 4 h 5"/>
                <a:gd name="T56" fmla="*/ 5 w 38"/>
                <a:gd name="T57" fmla="*/ 4 h 5"/>
                <a:gd name="T58" fmla="*/ 3 w 38"/>
                <a:gd name="T59" fmla="*/ 4 h 5"/>
                <a:gd name="T60" fmla="*/ 3 w 38"/>
                <a:gd name="T61" fmla="*/ 3 h 5"/>
                <a:gd name="T62" fmla="*/ 0 w 38"/>
                <a:gd name="T63" fmla="*/ 3 h 5"/>
                <a:gd name="T64" fmla="*/ 0 w 38"/>
                <a:gd name="T65" fmla="*/ 1 h 5"/>
                <a:gd name="T66" fmla="*/ 3 w 38"/>
                <a:gd name="T67" fmla="*/ 1 h 5"/>
                <a:gd name="T68" fmla="*/ 5 w 38"/>
                <a:gd name="T69" fmla="*/ 1 h 5"/>
                <a:gd name="T70" fmla="*/ 3 w 38"/>
                <a:gd name="T71" fmla="*/ 1 h 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5"/>
                <a:gd name="T110" fmla="*/ 38 w 38"/>
                <a:gd name="T111" fmla="*/ 5 h 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5">
                  <a:moveTo>
                    <a:pt x="3" y="1"/>
                  </a:moveTo>
                  <a:lnTo>
                    <a:pt x="5" y="1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1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3" y="1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7" name="Freeform 90"/>
            <p:cNvSpPr>
              <a:spLocks/>
            </p:cNvSpPr>
            <p:nvPr/>
          </p:nvSpPr>
          <p:spPr bwMode="auto">
            <a:xfrm>
              <a:off x="5391" y="3168"/>
              <a:ext cx="40" cy="20"/>
            </a:xfrm>
            <a:custGeom>
              <a:avLst/>
              <a:gdLst>
                <a:gd name="T0" fmla="*/ 0 w 40"/>
                <a:gd name="T1" fmla="*/ 0 h 20"/>
                <a:gd name="T2" fmla="*/ 0 w 40"/>
                <a:gd name="T3" fmla="*/ 3 h 20"/>
                <a:gd name="T4" fmla="*/ 0 w 40"/>
                <a:gd name="T5" fmla="*/ 5 h 20"/>
                <a:gd name="T6" fmla="*/ 0 w 40"/>
                <a:gd name="T7" fmla="*/ 8 h 20"/>
                <a:gd name="T8" fmla="*/ 0 w 40"/>
                <a:gd name="T9" fmla="*/ 11 h 20"/>
                <a:gd name="T10" fmla="*/ 0 w 40"/>
                <a:gd name="T11" fmla="*/ 14 h 20"/>
                <a:gd name="T12" fmla="*/ 3 w 40"/>
                <a:gd name="T13" fmla="*/ 16 h 20"/>
                <a:gd name="T14" fmla="*/ 3 w 40"/>
                <a:gd name="T15" fmla="*/ 19 h 20"/>
                <a:gd name="T16" fmla="*/ 6 w 40"/>
                <a:gd name="T17" fmla="*/ 19 h 20"/>
                <a:gd name="T18" fmla="*/ 8 w 40"/>
                <a:gd name="T19" fmla="*/ 19 h 20"/>
                <a:gd name="T20" fmla="*/ 11 w 40"/>
                <a:gd name="T21" fmla="*/ 19 h 20"/>
                <a:gd name="T22" fmla="*/ 14 w 40"/>
                <a:gd name="T23" fmla="*/ 19 h 20"/>
                <a:gd name="T24" fmla="*/ 17 w 40"/>
                <a:gd name="T25" fmla="*/ 19 h 20"/>
                <a:gd name="T26" fmla="*/ 20 w 40"/>
                <a:gd name="T27" fmla="*/ 19 h 20"/>
                <a:gd name="T28" fmla="*/ 22 w 40"/>
                <a:gd name="T29" fmla="*/ 19 h 20"/>
                <a:gd name="T30" fmla="*/ 25 w 40"/>
                <a:gd name="T31" fmla="*/ 19 h 20"/>
                <a:gd name="T32" fmla="*/ 28 w 40"/>
                <a:gd name="T33" fmla="*/ 19 h 20"/>
                <a:gd name="T34" fmla="*/ 31 w 40"/>
                <a:gd name="T35" fmla="*/ 19 h 20"/>
                <a:gd name="T36" fmla="*/ 33 w 40"/>
                <a:gd name="T37" fmla="*/ 19 h 20"/>
                <a:gd name="T38" fmla="*/ 36 w 40"/>
                <a:gd name="T39" fmla="*/ 19 h 20"/>
                <a:gd name="T40" fmla="*/ 39 w 40"/>
                <a:gd name="T41" fmla="*/ 19 h 20"/>
                <a:gd name="T42" fmla="*/ 36 w 40"/>
                <a:gd name="T43" fmla="*/ 16 h 20"/>
                <a:gd name="T44" fmla="*/ 36 w 40"/>
                <a:gd name="T45" fmla="*/ 19 h 20"/>
                <a:gd name="T46" fmla="*/ 33 w 40"/>
                <a:gd name="T47" fmla="*/ 16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20"/>
                <a:gd name="T74" fmla="*/ 40 w 40"/>
                <a:gd name="T75" fmla="*/ 20 h 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20"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8" y="19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9" y="19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3" y="1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8" name="Freeform 91"/>
            <p:cNvSpPr>
              <a:spLocks/>
            </p:cNvSpPr>
            <p:nvPr/>
          </p:nvSpPr>
          <p:spPr bwMode="auto">
            <a:xfrm>
              <a:off x="5394" y="3155"/>
              <a:ext cx="23" cy="14"/>
            </a:xfrm>
            <a:custGeom>
              <a:avLst/>
              <a:gdLst>
                <a:gd name="T0" fmla="*/ 17 w 23"/>
                <a:gd name="T1" fmla="*/ 0 h 14"/>
                <a:gd name="T2" fmla="*/ 17 w 23"/>
                <a:gd name="T3" fmla="*/ 2 h 14"/>
                <a:gd name="T4" fmla="*/ 17 w 23"/>
                <a:gd name="T5" fmla="*/ 4 h 14"/>
                <a:gd name="T6" fmla="*/ 15 w 23"/>
                <a:gd name="T7" fmla="*/ 4 h 14"/>
                <a:gd name="T8" fmla="*/ 15 w 23"/>
                <a:gd name="T9" fmla="*/ 7 h 14"/>
                <a:gd name="T10" fmla="*/ 12 w 23"/>
                <a:gd name="T11" fmla="*/ 9 h 14"/>
                <a:gd name="T12" fmla="*/ 10 w 23"/>
                <a:gd name="T13" fmla="*/ 9 h 14"/>
                <a:gd name="T14" fmla="*/ 10 w 23"/>
                <a:gd name="T15" fmla="*/ 11 h 14"/>
                <a:gd name="T16" fmla="*/ 7 w 23"/>
                <a:gd name="T17" fmla="*/ 11 h 14"/>
                <a:gd name="T18" fmla="*/ 5 w 23"/>
                <a:gd name="T19" fmla="*/ 11 h 14"/>
                <a:gd name="T20" fmla="*/ 2 w 23"/>
                <a:gd name="T21" fmla="*/ 9 h 14"/>
                <a:gd name="T22" fmla="*/ 0 w 23"/>
                <a:gd name="T23" fmla="*/ 9 h 14"/>
                <a:gd name="T24" fmla="*/ 0 w 23"/>
                <a:gd name="T25" fmla="*/ 11 h 14"/>
                <a:gd name="T26" fmla="*/ 0 w 23"/>
                <a:gd name="T27" fmla="*/ 13 h 14"/>
                <a:gd name="T28" fmla="*/ 2 w 23"/>
                <a:gd name="T29" fmla="*/ 13 h 14"/>
                <a:gd name="T30" fmla="*/ 5 w 23"/>
                <a:gd name="T31" fmla="*/ 13 h 14"/>
                <a:gd name="T32" fmla="*/ 7 w 23"/>
                <a:gd name="T33" fmla="*/ 13 h 14"/>
                <a:gd name="T34" fmla="*/ 10 w 23"/>
                <a:gd name="T35" fmla="*/ 13 h 14"/>
                <a:gd name="T36" fmla="*/ 12 w 23"/>
                <a:gd name="T37" fmla="*/ 13 h 14"/>
                <a:gd name="T38" fmla="*/ 15 w 23"/>
                <a:gd name="T39" fmla="*/ 11 h 14"/>
                <a:gd name="T40" fmla="*/ 17 w 23"/>
                <a:gd name="T41" fmla="*/ 11 h 14"/>
                <a:gd name="T42" fmla="*/ 17 w 23"/>
                <a:gd name="T43" fmla="*/ 9 h 14"/>
                <a:gd name="T44" fmla="*/ 20 w 23"/>
                <a:gd name="T45" fmla="*/ 7 h 14"/>
                <a:gd name="T46" fmla="*/ 20 w 23"/>
                <a:gd name="T47" fmla="*/ 4 h 14"/>
                <a:gd name="T48" fmla="*/ 22 w 23"/>
                <a:gd name="T49" fmla="*/ 4 h 14"/>
                <a:gd name="T50" fmla="*/ 22 w 23"/>
                <a:gd name="T51" fmla="*/ 2 h 14"/>
                <a:gd name="T52" fmla="*/ 20 w 23"/>
                <a:gd name="T53" fmla="*/ 0 h 14"/>
                <a:gd name="T54" fmla="*/ 17 w 23"/>
                <a:gd name="T55" fmla="*/ 0 h 1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3"/>
                <a:gd name="T85" fmla="*/ 0 h 14"/>
                <a:gd name="T86" fmla="*/ 23 w 23"/>
                <a:gd name="T87" fmla="*/ 14 h 1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3" h="14">
                  <a:moveTo>
                    <a:pt x="17" y="0"/>
                  </a:moveTo>
                  <a:lnTo>
                    <a:pt x="17" y="2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0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79" name="Freeform 92"/>
            <p:cNvSpPr>
              <a:spLocks/>
            </p:cNvSpPr>
            <p:nvPr/>
          </p:nvSpPr>
          <p:spPr bwMode="auto">
            <a:xfrm>
              <a:off x="5411" y="3112"/>
              <a:ext cx="12" cy="19"/>
            </a:xfrm>
            <a:custGeom>
              <a:avLst/>
              <a:gdLst>
                <a:gd name="T0" fmla="*/ 9 w 12"/>
                <a:gd name="T1" fmla="*/ 2 h 19"/>
                <a:gd name="T2" fmla="*/ 9 w 12"/>
                <a:gd name="T3" fmla="*/ 5 h 19"/>
                <a:gd name="T4" fmla="*/ 11 w 12"/>
                <a:gd name="T5" fmla="*/ 7 h 19"/>
                <a:gd name="T6" fmla="*/ 11 w 12"/>
                <a:gd name="T7" fmla="*/ 9 h 19"/>
                <a:gd name="T8" fmla="*/ 11 w 12"/>
                <a:gd name="T9" fmla="*/ 11 h 19"/>
                <a:gd name="T10" fmla="*/ 11 w 12"/>
                <a:gd name="T11" fmla="*/ 14 h 19"/>
                <a:gd name="T12" fmla="*/ 11 w 12"/>
                <a:gd name="T13" fmla="*/ 16 h 19"/>
                <a:gd name="T14" fmla="*/ 9 w 12"/>
                <a:gd name="T15" fmla="*/ 16 h 19"/>
                <a:gd name="T16" fmla="*/ 9 w 12"/>
                <a:gd name="T17" fmla="*/ 18 h 19"/>
                <a:gd name="T18" fmla="*/ 7 w 12"/>
                <a:gd name="T19" fmla="*/ 18 h 19"/>
                <a:gd name="T20" fmla="*/ 4 w 12"/>
                <a:gd name="T21" fmla="*/ 18 h 19"/>
                <a:gd name="T22" fmla="*/ 2 w 12"/>
                <a:gd name="T23" fmla="*/ 18 h 19"/>
                <a:gd name="T24" fmla="*/ 0 w 12"/>
                <a:gd name="T25" fmla="*/ 18 h 19"/>
                <a:gd name="T26" fmla="*/ 0 w 12"/>
                <a:gd name="T27" fmla="*/ 16 h 19"/>
                <a:gd name="T28" fmla="*/ 0 w 12"/>
                <a:gd name="T29" fmla="*/ 14 h 19"/>
                <a:gd name="T30" fmla="*/ 2 w 12"/>
                <a:gd name="T31" fmla="*/ 14 h 19"/>
                <a:gd name="T32" fmla="*/ 2 w 12"/>
                <a:gd name="T33" fmla="*/ 11 h 19"/>
                <a:gd name="T34" fmla="*/ 4 w 12"/>
                <a:gd name="T35" fmla="*/ 9 h 19"/>
                <a:gd name="T36" fmla="*/ 4 w 12"/>
                <a:gd name="T37" fmla="*/ 7 h 19"/>
                <a:gd name="T38" fmla="*/ 4 w 12"/>
                <a:gd name="T39" fmla="*/ 5 h 19"/>
                <a:gd name="T40" fmla="*/ 4 w 12"/>
                <a:gd name="T41" fmla="*/ 2 h 19"/>
                <a:gd name="T42" fmla="*/ 4 w 12"/>
                <a:gd name="T43" fmla="*/ 0 h 19"/>
                <a:gd name="T44" fmla="*/ 7 w 12"/>
                <a:gd name="T45" fmla="*/ 0 h 19"/>
                <a:gd name="T46" fmla="*/ 9 w 12"/>
                <a:gd name="T47" fmla="*/ 2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"/>
                <a:gd name="T73" fmla="*/ 0 h 19"/>
                <a:gd name="T74" fmla="*/ 12 w 12"/>
                <a:gd name="T75" fmla="*/ 19 h 1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" h="19">
                  <a:moveTo>
                    <a:pt x="9" y="2"/>
                  </a:moveTo>
                  <a:lnTo>
                    <a:pt x="9" y="5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2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0" name="Freeform 93"/>
            <p:cNvSpPr>
              <a:spLocks/>
            </p:cNvSpPr>
            <p:nvPr/>
          </p:nvSpPr>
          <p:spPr bwMode="auto">
            <a:xfrm>
              <a:off x="5394" y="3056"/>
              <a:ext cx="79" cy="51"/>
            </a:xfrm>
            <a:custGeom>
              <a:avLst/>
              <a:gdLst>
                <a:gd name="T0" fmla="*/ 75 w 79"/>
                <a:gd name="T1" fmla="*/ 38 h 51"/>
                <a:gd name="T2" fmla="*/ 70 w 79"/>
                <a:gd name="T3" fmla="*/ 38 h 51"/>
                <a:gd name="T4" fmla="*/ 65 w 79"/>
                <a:gd name="T5" fmla="*/ 40 h 51"/>
                <a:gd name="T6" fmla="*/ 59 w 79"/>
                <a:gd name="T7" fmla="*/ 43 h 51"/>
                <a:gd name="T8" fmla="*/ 56 w 79"/>
                <a:gd name="T9" fmla="*/ 48 h 51"/>
                <a:gd name="T10" fmla="*/ 54 w 79"/>
                <a:gd name="T11" fmla="*/ 50 h 51"/>
                <a:gd name="T12" fmla="*/ 48 w 79"/>
                <a:gd name="T13" fmla="*/ 50 h 51"/>
                <a:gd name="T14" fmla="*/ 48 w 79"/>
                <a:gd name="T15" fmla="*/ 43 h 51"/>
                <a:gd name="T16" fmla="*/ 48 w 79"/>
                <a:gd name="T17" fmla="*/ 35 h 51"/>
                <a:gd name="T18" fmla="*/ 43 w 79"/>
                <a:gd name="T19" fmla="*/ 33 h 51"/>
                <a:gd name="T20" fmla="*/ 40 w 79"/>
                <a:gd name="T21" fmla="*/ 30 h 51"/>
                <a:gd name="T22" fmla="*/ 38 w 79"/>
                <a:gd name="T23" fmla="*/ 28 h 51"/>
                <a:gd name="T24" fmla="*/ 35 w 79"/>
                <a:gd name="T25" fmla="*/ 23 h 51"/>
                <a:gd name="T26" fmla="*/ 32 w 79"/>
                <a:gd name="T27" fmla="*/ 18 h 51"/>
                <a:gd name="T28" fmla="*/ 30 w 79"/>
                <a:gd name="T29" fmla="*/ 15 h 51"/>
                <a:gd name="T30" fmla="*/ 24 w 79"/>
                <a:gd name="T31" fmla="*/ 15 h 51"/>
                <a:gd name="T32" fmla="*/ 19 w 79"/>
                <a:gd name="T33" fmla="*/ 15 h 51"/>
                <a:gd name="T34" fmla="*/ 16 w 79"/>
                <a:gd name="T35" fmla="*/ 18 h 51"/>
                <a:gd name="T36" fmla="*/ 11 w 79"/>
                <a:gd name="T37" fmla="*/ 20 h 51"/>
                <a:gd name="T38" fmla="*/ 8 w 79"/>
                <a:gd name="T39" fmla="*/ 25 h 51"/>
                <a:gd name="T40" fmla="*/ 5 w 79"/>
                <a:gd name="T41" fmla="*/ 30 h 51"/>
                <a:gd name="T42" fmla="*/ 3 w 79"/>
                <a:gd name="T43" fmla="*/ 35 h 51"/>
                <a:gd name="T44" fmla="*/ 0 w 79"/>
                <a:gd name="T45" fmla="*/ 33 h 51"/>
                <a:gd name="T46" fmla="*/ 0 w 79"/>
                <a:gd name="T47" fmla="*/ 28 h 51"/>
                <a:gd name="T48" fmla="*/ 3 w 79"/>
                <a:gd name="T49" fmla="*/ 23 h 51"/>
                <a:gd name="T50" fmla="*/ 5 w 79"/>
                <a:gd name="T51" fmla="*/ 18 h 51"/>
                <a:gd name="T52" fmla="*/ 8 w 79"/>
                <a:gd name="T53" fmla="*/ 15 h 51"/>
                <a:gd name="T54" fmla="*/ 11 w 79"/>
                <a:gd name="T55" fmla="*/ 10 h 51"/>
                <a:gd name="T56" fmla="*/ 11 w 79"/>
                <a:gd name="T57" fmla="*/ 5 h 51"/>
                <a:gd name="T58" fmla="*/ 13 w 79"/>
                <a:gd name="T59" fmla="*/ 0 h 51"/>
                <a:gd name="T60" fmla="*/ 16 w 79"/>
                <a:gd name="T61" fmla="*/ 3 h 51"/>
                <a:gd name="T62" fmla="*/ 19 w 79"/>
                <a:gd name="T63" fmla="*/ 8 h 51"/>
                <a:gd name="T64" fmla="*/ 24 w 79"/>
                <a:gd name="T65" fmla="*/ 10 h 51"/>
                <a:gd name="T66" fmla="*/ 30 w 79"/>
                <a:gd name="T67" fmla="*/ 8 h 51"/>
                <a:gd name="T68" fmla="*/ 35 w 79"/>
                <a:gd name="T69" fmla="*/ 5 h 51"/>
                <a:gd name="T70" fmla="*/ 38 w 79"/>
                <a:gd name="T71" fmla="*/ 3 h 51"/>
                <a:gd name="T72" fmla="*/ 40 w 79"/>
                <a:gd name="T73" fmla="*/ 0 h 51"/>
                <a:gd name="T74" fmla="*/ 43 w 79"/>
                <a:gd name="T75" fmla="*/ 3 h 51"/>
                <a:gd name="T76" fmla="*/ 40 w 79"/>
                <a:gd name="T77" fmla="*/ 8 h 51"/>
                <a:gd name="T78" fmla="*/ 38 w 79"/>
                <a:gd name="T79" fmla="*/ 13 h 51"/>
                <a:gd name="T80" fmla="*/ 38 w 79"/>
                <a:gd name="T81" fmla="*/ 18 h 51"/>
                <a:gd name="T82" fmla="*/ 40 w 79"/>
                <a:gd name="T83" fmla="*/ 20 h 51"/>
                <a:gd name="T84" fmla="*/ 43 w 79"/>
                <a:gd name="T85" fmla="*/ 23 h 51"/>
                <a:gd name="T86" fmla="*/ 48 w 79"/>
                <a:gd name="T87" fmla="*/ 28 h 51"/>
                <a:gd name="T88" fmla="*/ 51 w 79"/>
                <a:gd name="T89" fmla="*/ 30 h 51"/>
                <a:gd name="T90" fmla="*/ 56 w 79"/>
                <a:gd name="T91" fmla="*/ 30 h 51"/>
                <a:gd name="T92" fmla="*/ 62 w 79"/>
                <a:gd name="T93" fmla="*/ 30 h 51"/>
                <a:gd name="T94" fmla="*/ 65 w 79"/>
                <a:gd name="T95" fmla="*/ 28 h 51"/>
                <a:gd name="T96" fmla="*/ 70 w 79"/>
                <a:gd name="T97" fmla="*/ 28 h 51"/>
                <a:gd name="T98" fmla="*/ 73 w 79"/>
                <a:gd name="T99" fmla="*/ 30 h 51"/>
                <a:gd name="T100" fmla="*/ 78 w 79"/>
                <a:gd name="T101" fmla="*/ 33 h 51"/>
                <a:gd name="T102" fmla="*/ 78 w 79"/>
                <a:gd name="T103" fmla="*/ 38 h 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"/>
                <a:gd name="T157" fmla="*/ 0 h 51"/>
                <a:gd name="T158" fmla="*/ 79 w 79"/>
                <a:gd name="T159" fmla="*/ 51 h 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" h="51">
                  <a:moveTo>
                    <a:pt x="75" y="38"/>
                  </a:moveTo>
                  <a:lnTo>
                    <a:pt x="75" y="38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65" y="40"/>
                  </a:lnTo>
                  <a:lnTo>
                    <a:pt x="62" y="40"/>
                  </a:lnTo>
                  <a:lnTo>
                    <a:pt x="59" y="43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51" y="50"/>
                  </a:lnTo>
                  <a:lnTo>
                    <a:pt x="48" y="50"/>
                  </a:lnTo>
                  <a:lnTo>
                    <a:pt x="48" y="45"/>
                  </a:lnTo>
                  <a:lnTo>
                    <a:pt x="48" y="43"/>
                  </a:lnTo>
                  <a:lnTo>
                    <a:pt x="48" y="40"/>
                  </a:lnTo>
                  <a:lnTo>
                    <a:pt x="48" y="35"/>
                  </a:lnTo>
                  <a:lnTo>
                    <a:pt x="46" y="33"/>
                  </a:lnTo>
                  <a:lnTo>
                    <a:pt x="43" y="33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35" y="25"/>
                  </a:lnTo>
                  <a:lnTo>
                    <a:pt x="35" y="23"/>
                  </a:lnTo>
                  <a:lnTo>
                    <a:pt x="32" y="20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30" y="15"/>
                  </a:lnTo>
                  <a:lnTo>
                    <a:pt x="27" y="15"/>
                  </a:lnTo>
                  <a:lnTo>
                    <a:pt x="24" y="15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1" y="20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8" y="28"/>
                  </a:lnTo>
                  <a:lnTo>
                    <a:pt x="5" y="30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0" y="8"/>
                  </a:lnTo>
                  <a:lnTo>
                    <a:pt x="32" y="5"/>
                  </a:lnTo>
                  <a:lnTo>
                    <a:pt x="35" y="5"/>
                  </a:lnTo>
                  <a:lnTo>
                    <a:pt x="35" y="3"/>
                  </a:lnTo>
                  <a:lnTo>
                    <a:pt x="38" y="3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3" y="5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8" y="18"/>
                  </a:lnTo>
                  <a:lnTo>
                    <a:pt x="40" y="18"/>
                  </a:lnTo>
                  <a:lnTo>
                    <a:pt x="40" y="20"/>
                  </a:lnTo>
                  <a:lnTo>
                    <a:pt x="43" y="20"/>
                  </a:lnTo>
                  <a:lnTo>
                    <a:pt x="43" y="23"/>
                  </a:lnTo>
                  <a:lnTo>
                    <a:pt x="46" y="25"/>
                  </a:lnTo>
                  <a:lnTo>
                    <a:pt x="48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6" y="30"/>
                  </a:lnTo>
                  <a:lnTo>
                    <a:pt x="59" y="30"/>
                  </a:lnTo>
                  <a:lnTo>
                    <a:pt x="62" y="30"/>
                  </a:lnTo>
                  <a:lnTo>
                    <a:pt x="65" y="30"/>
                  </a:lnTo>
                  <a:lnTo>
                    <a:pt x="65" y="28"/>
                  </a:lnTo>
                  <a:lnTo>
                    <a:pt x="67" y="28"/>
                  </a:lnTo>
                  <a:lnTo>
                    <a:pt x="70" y="28"/>
                  </a:lnTo>
                  <a:lnTo>
                    <a:pt x="70" y="30"/>
                  </a:lnTo>
                  <a:lnTo>
                    <a:pt x="73" y="30"/>
                  </a:lnTo>
                  <a:lnTo>
                    <a:pt x="75" y="30"/>
                  </a:lnTo>
                  <a:lnTo>
                    <a:pt x="78" y="33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5" y="38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1" name="Freeform 94"/>
            <p:cNvSpPr>
              <a:spLocks/>
            </p:cNvSpPr>
            <p:nvPr/>
          </p:nvSpPr>
          <p:spPr bwMode="auto">
            <a:xfrm>
              <a:off x="5397" y="3059"/>
              <a:ext cx="73" cy="46"/>
            </a:xfrm>
            <a:custGeom>
              <a:avLst/>
              <a:gdLst>
                <a:gd name="T0" fmla="*/ 45 w 73"/>
                <a:gd name="T1" fmla="*/ 30 h 46"/>
                <a:gd name="T2" fmla="*/ 40 w 73"/>
                <a:gd name="T3" fmla="*/ 28 h 46"/>
                <a:gd name="T4" fmla="*/ 37 w 73"/>
                <a:gd name="T5" fmla="*/ 23 h 46"/>
                <a:gd name="T6" fmla="*/ 35 w 73"/>
                <a:gd name="T7" fmla="*/ 20 h 46"/>
                <a:gd name="T8" fmla="*/ 32 w 73"/>
                <a:gd name="T9" fmla="*/ 15 h 46"/>
                <a:gd name="T10" fmla="*/ 27 w 73"/>
                <a:gd name="T11" fmla="*/ 13 h 46"/>
                <a:gd name="T12" fmla="*/ 21 w 73"/>
                <a:gd name="T13" fmla="*/ 10 h 46"/>
                <a:gd name="T14" fmla="*/ 16 w 73"/>
                <a:gd name="T15" fmla="*/ 10 h 46"/>
                <a:gd name="T16" fmla="*/ 11 w 73"/>
                <a:gd name="T17" fmla="*/ 13 h 46"/>
                <a:gd name="T18" fmla="*/ 5 w 73"/>
                <a:gd name="T19" fmla="*/ 18 h 46"/>
                <a:gd name="T20" fmla="*/ 3 w 73"/>
                <a:gd name="T21" fmla="*/ 23 h 46"/>
                <a:gd name="T22" fmla="*/ 0 w 73"/>
                <a:gd name="T23" fmla="*/ 28 h 46"/>
                <a:gd name="T24" fmla="*/ 0 w 73"/>
                <a:gd name="T25" fmla="*/ 28 h 46"/>
                <a:gd name="T26" fmla="*/ 3 w 73"/>
                <a:gd name="T27" fmla="*/ 23 h 46"/>
                <a:gd name="T28" fmla="*/ 3 w 73"/>
                <a:gd name="T29" fmla="*/ 18 h 46"/>
                <a:gd name="T30" fmla="*/ 8 w 73"/>
                <a:gd name="T31" fmla="*/ 13 h 46"/>
                <a:gd name="T32" fmla="*/ 11 w 73"/>
                <a:gd name="T33" fmla="*/ 8 h 46"/>
                <a:gd name="T34" fmla="*/ 11 w 73"/>
                <a:gd name="T35" fmla="*/ 3 h 46"/>
                <a:gd name="T36" fmla="*/ 11 w 73"/>
                <a:gd name="T37" fmla="*/ 3 h 46"/>
                <a:gd name="T38" fmla="*/ 13 w 73"/>
                <a:gd name="T39" fmla="*/ 8 h 46"/>
                <a:gd name="T40" fmla="*/ 19 w 73"/>
                <a:gd name="T41" fmla="*/ 8 h 46"/>
                <a:gd name="T42" fmla="*/ 24 w 73"/>
                <a:gd name="T43" fmla="*/ 10 h 46"/>
                <a:gd name="T44" fmla="*/ 27 w 73"/>
                <a:gd name="T45" fmla="*/ 8 h 46"/>
                <a:gd name="T46" fmla="*/ 32 w 73"/>
                <a:gd name="T47" fmla="*/ 5 h 46"/>
                <a:gd name="T48" fmla="*/ 37 w 73"/>
                <a:gd name="T49" fmla="*/ 0 h 46"/>
                <a:gd name="T50" fmla="*/ 35 w 73"/>
                <a:gd name="T51" fmla="*/ 5 h 46"/>
                <a:gd name="T52" fmla="*/ 32 w 73"/>
                <a:gd name="T53" fmla="*/ 10 h 46"/>
                <a:gd name="T54" fmla="*/ 29 w 73"/>
                <a:gd name="T55" fmla="*/ 13 h 46"/>
                <a:gd name="T56" fmla="*/ 35 w 73"/>
                <a:gd name="T57" fmla="*/ 15 h 46"/>
                <a:gd name="T58" fmla="*/ 37 w 73"/>
                <a:gd name="T59" fmla="*/ 20 h 46"/>
                <a:gd name="T60" fmla="*/ 40 w 73"/>
                <a:gd name="T61" fmla="*/ 23 h 46"/>
                <a:gd name="T62" fmla="*/ 43 w 73"/>
                <a:gd name="T63" fmla="*/ 28 h 46"/>
                <a:gd name="T64" fmla="*/ 48 w 73"/>
                <a:gd name="T65" fmla="*/ 28 h 46"/>
                <a:gd name="T66" fmla="*/ 51 w 73"/>
                <a:gd name="T67" fmla="*/ 30 h 46"/>
                <a:gd name="T68" fmla="*/ 56 w 73"/>
                <a:gd name="T69" fmla="*/ 30 h 46"/>
                <a:gd name="T70" fmla="*/ 61 w 73"/>
                <a:gd name="T71" fmla="*/ 28 h 46"/>
                <a:gd name="T72" fmla="*/ 67 w 73"/>
                <a:gd name="T73" fmla="*/ 28 h 46"/>
                <a:gd name="T74" fmla="*/ 72 w 73"/>
                <a:gd name="T75" fmla="*/ 33 h 46"/>
                <a:gd name="T76" fmla="*/ 67 w 73"/>
                <a:gd name="T77" fmla="*/ 33 h 46"/>
                <a:gd name="T78" fmla="*/ 59 w 73"/>
                <a:gd name="T79" fmla="*/ 33 h 46"/>
                <a:gd name="T80" fmla="*/ 53 w 73"/>
                <a:gd name="T81" fmla="*/ 40 h 46"/>
                <a:gd name="T82" fmla="*/ 48 w 73"/>
                <a:gd name="T83" fmla="*/ 43 h 46"/>
                <a:gd name="T84" fmla="*/ 48 w 73"/>
                <a:gd name="T85" fmla="*/ 38 h 46"/>
                <a:gd name="T86" fmla="*/ 48 w 73"/>
                <a:gd name="T87" fmla="*/ 33 h 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3"/>
                <a:gd name="T133" fmla="*/ 0 h 46"/>
                <a:gd name="T134" fmla="*/ 73 w 73"/>
                <a:gd name="T135" fmla="*/ 46 h 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3" h="46">
                  <a:moveTo>
                    <a:pt x="48" y="30"/>
                  </a:moveTo>
                  <a:lnTo>
                    <a:pt x="45" y="30"/>
                  </a:lnTo>
                  <a:lnTo>
                    <a:pt x="43" y="28"/>
                  </a:lnTo>
                  <a:lnTo>
                    <a:pt x="40" y="28"/>
                  </a:lnTo>
                  <a:lnTo>
                    <a:pt x="37" y="25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5" y="20"/>
                  </a:lnTo>
                  <a:lnTo>
                    <a:pt x="35" y="18"/>
                  </a:lnTo>
                  <a:lnTo>
                    <a:pt x="32" y="15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4" y="13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5" y="15"/>
                  </a:lnTo>
                  <a:lnTo>
                    <a:pt x="8" y="13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5" y="5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3"/>
                  </a:lnTo>
                  <a:lnTo>
                    <a:pt x="32" y="13"/>
                  </a:lnTo>
                  <a:lnTo>
                    <a:pt x="35" y="15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7" y="23"/>
                  </a:lnTo>
                  <a:lnTo>
                    <a:pt x="40" y="23"/>
                  </a:lnTo>
                  <a:lnTo>
                    <a:pt x="40" y="25"/>
                  </a:lnTo>
                  <a:lnTo>
                    <a:pt x="43" y="28"/>
                  </a:lnTo>
                  <a:lnTo>
                    <a:pt x="45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3" y="30"/>
                  </a:lnTo>
                  <a:lnTo>
                    <a:pt x="56" y="30"/>
                  </a:lnTo>
                  <a:lnTo>
                    <a:pt x="59" y="30"/>
                  </a:lnTo>
                  <a:lnTo>
                    <a:pt x="61" y="28"/>
                  </a:lnTo>
                  <a:lnTo>
                    <a:pt x="64" y="28"/>
                  </a:lnTo>
                  <a:lnTo>
                    <a:pt x="67" y="28"/>
                  </a:lnTo>
                  <a:lnTo>
                    <a:pt x="69" y="30"/>
                  </a:lnTo>
                  <a:lnTo>
                    <a:pt x="72" y="33"/>
                  </a:lnTo>
                  <a:lnTo>
                    <a:pt x="69" y="33"/>
                  </a:lnTo>
                  <a:lnTo>
                    <a:pt x="67" y="33"/>
                  </a:lnTo>
                  <a:lnTo>
                    <a:pt x="64" y="33"/>
                  </a:lnTo>
                  <a:lnTo>
                    <a:pt x="59" y="33"/>
                  </a:lnTo>
                  <a:lnTo>
                    <a:pt x="56" y="35"/>
                  </a:lnTo>
                  <a:lnTo>
                    <a:pt x="53" y="40"/>
                  </a:lnTo>
                  <a:lnTo>
                    <a:pt x="48" y="45"/>
                  </a:lnTo>
                  <a:lnTo>
                    <a:pt x="48" y="43"/>
                  </a:lnTo>
                  <a:lnTo>
                    <a:pt x="48" y="40"/>
                  </a:lnTo>
                  <a:lnTo>
                    <a:pt x="48" y="38"/>
                  </a:lnTo>
                  <a:lnTo>
                    <a:pt x="48" y="35"/>
                  </a:lnTo>
                  <a:lnTo>
                    <a:pt x="48" y="33"/>
                  </a:lnTo>
                  <a:lnTo>
                    <a:pt x="48" y="3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" name="Freeform 95"/>
            <p:cNvSpPr>
              <a:spLocks/>
            </p:cNvSpPr>
            <p:nvPr/>
          </p:nvSpPr>
          <p:spPr bwMode="auto">
            <a:xfrm>
              <a:off x="5394" y="3059"/>
              <a:ext cx="79" cy="46"/>
            </a:xfrm>
            <a:custGeom>
              <a:avLst/>
              <a:gdLst>
                <a:gd name="T0" fmla="*/ 50 w 79"/>
                <a:gd name="T1" fmla="*/ 32 h 46"/>
                <a:gd name="T2" fmla="*/ 47 w 79"/>
                <a:gd name="T3" fmla="*/ 29 h 46"/>
                <a:gd name="T4" fmla="*/ 42 w 79"/>
                <a:gd name="T5" fmla="*/ 26 h 46"/>
                <a:gd name="T6" fmla="*/ 39 w 79"/>
                <a:gd name="T7" fmla="*/ 21 h 46"/>
                <a:gd name="T8" fmla="*/ 36 w 79"/>
                <a:gd name="T9" fmla="*/ 19 h 46"/>
                <a:gd name="T10" fmla="*/ 33 w 79"/>
                <a:gd name="T11" fmla="*/ 13 h 46"/>
                <a:gd name="T12" fmla="*/ 28 w 79"/>
                <a:gd name="T13" fmla="*/ 11 h 46"/>
                <a:gd name="T14" fmla="*/ 22 w 79"/>
                <a:gd name="T15" fmla="*/ 11 h 46"/>
                <a:gd name="T16" fmla="*/ 17 w 79"/>
                <a:gd name="T17" fmla="*/ 11 h 46"/>
                <a:gd name="T18" fmla="*/ 11 w 79"/>
                <a:gd name="T19" fmla="*/ 13 h 46"/>
                <a:gd name="T20" fmla="*/ 8 w 79"/>
                <a:gd name="T21" fmla="*/ 19 h 46"/>
                <a:gd name="T22" fmla="*/ 3 w 79"/>
                <a:gd name="T23" fmla="*/ 26 h 46"/>
                <a:gd name="T24" fmla="*/ 0 w 79"/>
                <a:gd name="T25" fmla="*/ 32 h 46"/>
                <a:gd name="T26" fmla="*/ 3 w 79"/>
                <a:gd name="T27" fmla="*/ 26 h 46"/>
                <a:gd name="T28" fmla="*/ 6 w 79"/>
                <a:gd name="T29" fmla="*/ 21 h 46"/>
                <a:gd name="T30" fmla="*/ 8 w 79"/>
                <a:gd name="T31" fmla="*/ 16 h 46"/>
                <a:gd name="T32" fmla="*/ 11 w 79"/>
                <a:gd name="T33" fmla="*/ 11 h 46"/>
                <a:gd name="T34" fmla="*/ 14 w 79"/>
                <a:gd name="T35" fmla="*/ 5 h 46"/>
                <a:gd name="T36" fmla="*/ 14 w 79"/>
                <a:gd name="T37" fmla="*/ 0 h 46"/>
                <a:gd name="T38" fmla="*/ 14 w 79"/>
                <a:gd name="T39" fmla="*/ 5 h 46"/>
                <a:gd name="T40" fmla="*/ 20 w 79"/>
                <a:gd name="T41" fmla="*/ 8 h 46"/>
                <a:gd name="T42" fmla="*/ 25 w 79"/>
                <a:gd name="T43" fmla="*/ 11 h 46"/>
                <a:gd name="T44" fmla="*/ 31 w 79"/>
                <a:gd name="T45" fmla="*/ 8 h 46"/>
                <a:gd name="T46" fmla="*/ 33 w 79"/>
                <a:gd name="T47" fmla="*/ 5 h 46"/>
                <a:gd name="T48" fmla="*/ 36 w 79"/>
                <a:gd name="T49" fmla="*/ 3 h 46"/>
                <a:gd name="T50" fmla="*/ 39 w 79"/>
                <a:gd name="T51" fmla="*/ 3 h 46"/>
                <a:gd name="T52" fmla="*/ 36 w 79"/>
                <a:gd name="T53" fmla="*/ 5 h 46"/>
                <a:gd name="T54" fmla="*/ 33 w 79"/>
                <a:gd name="T55" fmla="*/ 8 h 46"/>
                <a:gd name="T56" fmla="*/ 33 w 79"/>
                <a:gd name="T57" fmla="*/ 13 h 46"/>
                <a:gd name="T58" fmla="*/ 39 w 79"/>
                <a:gd name="T59" fmla="*/ 16 h 46"/>
                <a:gd name="T60" fmla="*/ 42 w 79"/>
                <a:gd name="T61" fmla="*/ 19 h 46"/>
                <a:gd name="T62" fmla="*/ 42 w 79"/>
                <a:gd name="T63" fmla="*/ 24 h 46"/>
                <a:gd name="T64" fmla="*/ 47 w 79"/>
                <a:gd name="T65" fmla="*/ 29 h 46"/>
                <a:gd name="T66" fmla="*/ 53 w 79"/>
                <a:gd name="T67" fmla="*/ 29 h 46"/>
                <a:gd name="T68" fmla="*/ 59 w 79"/>
                <a:gd name="T69" fmla="*/ 32 h 46"/>
                <a:gd name="T70" fmla="*/ 64 w 79"/>
                <a:gd name="T71" fmla="*/ 29 h 46"/>
                <a:gd name="T72" fmla="*/ 70 w 79"/>
                <a:gd name="T73" fmla="*/ 29 h 46"/>
                <a:gd name="T74" fmla="*/ 75 w 79"/>
                <a:gd name="T75" fmla="*/ 29 h 46"/>
                <a:gd name="T76" fmla="*/ 75 w 79"/>
                <a:gd name="T77" fmla="*/ 34 h 46"/>
                <a:gd name="T78" fmla="*/ 70 w 79"/>
                <a:gd name="T79" fmla="*/ 34 h 46"/>
                <a:gd name="T80" fmla="*/ 61 w 79"/>
                <a:gd name="T81" fmla="*/ 37 h 46"/>
                <a:gd name="T82" fmla="*/ 53 w 79"/>
                <a:gd name="T83" fmla="*/ 45 h 46"/>
                <a:gd name="T84" fmla="*/ 53 w 79"/>
                <a:gd name="T85" fmla="*/ 40 h 46"/>
                <a:gd name="T86" fmla="*/ 53 w 79"/>
                <a:gd name="T87" fmla="*/ 34 h 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46"/>
                <a:gd name="T134" fmla="*/ 79 w 79"/>
                <a:gd name="T135" fmla="*/ 46 h 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46">
                  <a:moveTo>
                    <a:pt x="50" y="32"/>
                  </a:moveTo>
                  <a:lnTo>
                    <a:pt x="50" y="32"/>
                  </a:lnTo>
                  <a:lnTo>
                    <a:pt x="47" y="32"/>
                  </a:lnTo>
                  <a:lnTo>
                    <a:pt x="47" y="29"/>
                  </a:lnTo>
                  <a:lnTo>
                    <a:pt x="45" y="29"/>
                  </a:lnTo>
                  <a:lnTo>
                    <a:pt x="42" y="26"/>
                  </a:lnTo>
                  <a:lnTo>
                    <a:pt x="42" y="24"/>
                  </a:lnTo>
                  <a:lnTo>
                    <a:pt x="39" y="21"/>
                  </a:lnTo>
                  <a:lnTo>
                    <a:pt x="39" y="19"/>
                  </a:lnTo>
                  <a:lnTo>
                    <a:pt x="36" y="19"/>
                  </a:lnTo>
                  <a:lnTo>
                    <a:pt x="36" y="16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8" y="16"/>
                  </a:lnTo>
                  <a:lnTo>
                    <a:pt x="8" y="19"/>
                  </a:lnTo>
                  <a:lnTo>
                    <a:pt x="6" y="24"/>
                  </a:lnTo>
                  <a:lnTo>
                    <a:pt x="3" y="26"/>
                  </a:lnTo>
                  <a:lnTo>
                    <a:pt x="3" y="29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3" y="24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5"/>
                  </a:lnTo>
                  <a:lnTo>
                    <a:pt x="36" y="5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9" y="3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6" y="8"/>
                  </a:lnTo>
                  <a:lnTo>
                    <a:pt x="33" y="8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6" y="13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42" y="19"/>
                  </a:lnTo>
                  <a:lnTo>
                    <a:pt x="42" y="21"/>
                  </a:lnTo>
                  <a:lnTo>
                    <a:pt x="42" y="24"/>
                  </a:lnTo>
                  <a:lnTo>
                    <a:pt x="45" y="26"/>
                  </a:lnTo>
                  <a:lnTo>
                    <a:pt x="47" y="29"/>
                  </a:lnTo>
                  <a:lnTo>
                    <a:pt x="50" y="29"/>
                  </a:lnTo>
                  <a:lnTo>
                    <a:pt x="53" y="29"/>
                  </a:lnTo>
                  <a:lnTo>
                    <a:pt x="56" y="29"/>
                  </a:lnTo>
                  <a:lnTo>
                    <a:pt x="59" y="32"/>
                  </a:lnTo>
                  <a:lnTo>
                    <a:pt x="61" y="32"/>
                  </a:lnTo>
                  <a:lnTo>
                    <a:pt x="64" y="29"/>
                  </a:lnTo>
                  <a:lnTo>
                    <a:pt x="67" y="29"/>
                  </a:lnTo>
                  <a:lnTo>
                    <a:pt x="70" y="29"/>
                  </a:lnTo>
                  <a:lnTo>
                    <a:pt x="72" y="29"/>
                  </a:lnTo>
                  <a:lnTo>
                    <a:pt x="75" y="29"/>
                  </a:lnTo>
                  <a:lnTo>
                    <a:pt x="78" y="32"/>
                  </a:lnTo>
                  <a:lnTo>
                    <a:pt x="75" y="34"/>
                  </a:lnTo>
                  <a:lnTo>
                    <a:pt x="72" y="34"/>
                  </a:lnTo>
                  <a:lnTo>
                    <a:pt x="70" y="34"/>
                  </a:lnTo>
                  <a:lnTo>
                    <a:pt x="64" y="34"/>
                  </a:lnTo>
                  <a:lnTo>
                    <a:pt x="61" y="37"/>
                  </a:lnTo>
                  <a:lnTo>
                    <a:pt x="56" y="42"/>
                  </a:lnTo>
                  <a:lnTo>
                    <a:pt x="53" y="45"/>
                  </a:lnTo>
                  <a:lnTo>
                    <a:pt x="53" y="42"/>
                  </a:lnTo>
                  <a:lnTo>
                    <a:pt x="53" y="40"/>
                  </a:lnTo>
                  <a:lnTo>
                    <a:pt x="53" y="37"/>
                  </a:lnTo>
                  <a:lnTo>
                    <a:pt x="53" y="34"/>
                  </a:lnTo>
                  <a:lnTo>
                    <a:pt x="50" y="3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3" name="Freeform 96"/>
            <p:cNvSpPr>
              <a:spLocks/>
            </p:cNvSpPr>
            <p:nvPr/>
          </p:nvSpPr>
          <p:spPr bwMode="auto">
            <a:xfrm>
              <a:off x="5464" y="3055"/>
              <a:ext cx="14" cy="19"/>
            </a:xfrm>
            <a:custGeom>
              <a:avLst/>
              <a:gdLst>
                <a:gd name="T0" fmla="*/ 11 w 14"/>
                <a:gd name="T1" fmla="*/ 16 h 19"/>
                <a:gd name="T2" fmla="*/ 9 w 14"/>
                <a:gd name="T3" fmla="*/ 16 h 19"/>
                <a:gd name="T4" fmla="*/ 7 w 14"/>
                <a:gd name="T5" fmla="*/ 16 h 19"/>
                <a:gd name="T6" fmla="*/ 4 w 14"/>
                <a:gd name="T7" fmla="*/ 16 h 19"/>
                <a:gd name="T8" fmla="*/ 4 w 14"/>
                <a:gd name="T9" fmla="*/ 18 h 19"/>
                <a:gd name="T10" fmla="*/ 2 w 14"/>
                <a:gd name="T11" fmla="*/ 18 h 19"/>
                <a:gd name="T12" fmla="*/ 0 w 14"/>
                <a:gd name="T13" fmla="*/ 18 h 19"/>
                <a:gd name="T14" fmla="*/ 0 w 14"/>
                <a:gd name="T15" fmla="*/ 16 h 19"/>
                <a:gd name="T16" fmla="*/ 0 w 14"/>
                <a:gd name="T17" fmla="*/ 14 h 19"/>
                <a:gd name="T18" fmla="*/ 0 w 14"/>
                <a:gd name="T19" fmla="*/ 9 h 19"/>
                <a:gd name="T20" fmla="*/ 0 w 14"/>
                <a:gd name="T21" fmla="*/ 5 h 19"/>
                <a:gd name="T22" fmla="*/ 2 w 14"/>
                <a:gd name="T23" fmla="*/ 0 h 19"/>
                <a:gd name="T24" fmla="*/ 4 w 14"/>
                <a:gd name="T25" fmla="*/ 0 h 19"/>
                <a:gd name="T26" fmla="*/ 7 w 14"/>
                <a:gd name="T27" fmla="*/ 0 h 19"/>
                <a:gd name="T28" fmla="*/ 7 w 14"/>
                <a:gd name="T29" fmla="*/ 2 h 19"/>
                <a:gd name="T30" fmla="*/ 7 w 14"/>
                <a:gd name="T31" fmla="*/ 5 h 19"/>
                <a:gd name="T32" fmla="*/ 7 w 14"/>
                <a:gd name="T33" fmla="*/ 7 h 19"/>
                <a:gd name="T34" fmla="*/ 9 w 14"/>
                <a:gd name="T35" fmla="*/ 7 h 19"/>
                <a:gd name="T36" fmla="*/ 9 w 14"/>
                <a:gd name="T37" fmla="*/ 9 h 19"/>
                <a:gd name="T38" fmla="*/ 11 w 14"/>
                <a:gd name="T39" fmla="*/ 9 h 19"/>
                <a:gd name="T40" fmla="*/ 11 w 14"/>
                <a:gd name="T41" fmla="*/ 11 h 19"/>
                <a:gd name="T42" fmla="*/ 13 w 14"/>
                <a:gd name="T43" fmla="*/ 11 h 19"/>
                <a:gd name="T44" fmla="*/ 13 w 14"/>
                <a:gd name="T45" fmla="*/ 14 h 19"/>
                <a:gd name="T46" fmla="*/ 13 w 14"/>
                <a:gd name="T47" fmla="*/ 16 h 19"/>
                <a:gd name="T48" fmla="*/ 13 w 14"/>
                <a:gd name="T49" fmla="*/ 18 h 19"/>
                <a:gd name="T50" fmla="*/ 11 w 14"/>
                <a:gd name="T51" fmla="*/ 18 h 19"/>
                <a:gd name="T52" fmla="*/ 11 w 14"/>
                <a:gd name="T53" fmla="*/ 16 h 1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"/>
                <a:gd name="T82" fmla="*/ 0 h 19"/>
                <a:gd name="T83" fmla="*/ 14 w 14"/>
                <a:gd name="T84" fmla="*/ 19 h 1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" h="19">
                  <a:moveTo>
                    <a:pt x="11" y="16"/>
                  </a:moveTo>
                  <a:lnTo>
                    <a:pt x="9" y="16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16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4" name="Freeform 97"/>
            <p:cNvSpPr>
              <a:spLocks/>
            </p:cNvSpPr>
            <p:nvPr/>
          </p:nvSpPr>
          <p:spPr bwMode="auto">
            <a:xfrm>
              <a:off x="5465" y="3056"/>
              <a:ext cx="13" cy="15"/>
            </a:xfrm>
            <a:custGeom>
              <a:avLst/>
              <a:gdLst>
                <a:gd name="T0" fmla="*/ 2 w 13"/>
                <a:gd name="T1" fmla="*/ 7 h 15"/>
                <a:gd name="T2" fmla="*/ 2 w 13"/>
                <a:gd name="T3" fmla="*/ 7 h 15"/>
                <a:gd name="T4" fmla="*/ 2 w 13"/>
                <a:gd name="T5" fmla="*/ 5 h 15"/>
                <a:gd name="T6" fmla="*/ 2 w 13"/>
                <a:gd name="T7" fmla="*/ 2 h 15"/>
                <a:gd name="T8" fmla="*/ 5 w 13"/>
                <a:gd name="T9" fmla="*/ 0 h 15"/>
                <a:gd name="T10" fmla="*/ 2 w 13"/>
                <a:gd name="T11" fmla="*/ 2 h 15"/>
                <a:gd name="T12" fmla="*/ 5 w 13"/>
                <a:gd name="T13" fmla="*/ 5 h 15"/>
                <a:gd name="T14" fmla="*/ 5 w 13"/>
                <a:gd name="T15" fmla="*/ 7 h 15"/>
                <a:gd name="T16" fmla="*/ 5 w 13"/>
                <a:gd name="T17" fmla="*/ 9 h 15"/>
                <a:gd name="T18" fmla="*/ 7 w 13"/>
                <a:gd name="T19" fmla="*/ 12 h 15"/>
                <a:gd name="T20" fmla="*/ 10 w 13"/>
                <a:gd name="T21" fmla="*/ 12 h 15"/>
                <a:gd name="T22" fmla="*/ 12 w 13"/>
                <a:gd name="T23" fmla="*/ 12 h 15"/>
                <a:gd name="T24" fmla="*/ 10 w 13"/>
                <a:gd name="T25" fmla="*/ 14 h 15"/>
                <a:gd name="T26" fmla="*/ 7 w 13"/>
                <a:gd name="T27" fmla="*/ 12 h 15"/>
                <a:gd name="T28" fmla="*/ 5 w 13"/>
                <a:gd name="T29" fmla="*/ 12 h 15"/>
                <a:gd name="T30" fmla="*/ 2 w 13"/>
                <a:gd name="T31" fmla="*/ 12 h 15"/>
                <a:gd name="T32" fmla="*/ 0 w 13"/>
                <a:gd name="T33" fmla="*/ 14 h 15"/>
                <a:gd name="T34" fmla="*/ 0 w 13"/>
                <a:gd name="T35" fmla="*/ 12 h 15"/>
                <a:gd name="T36" fmla="*/ 0 w 13"/>
                <a:gd name="T37" fmla="*/ 9 h 15"/>
                <a:gd name="T38" fmla="*/ 2 w 13"/>
                <a:gd name="T39" fmla="*/ 7 h 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"/>
                <a:gd name="T61" fmla="*/ 0 h 15"/>
                <a:gd name="T62" fmla="*/ 13 w 13"/>
                <a:gd name="T63" fmla="*/ 15 h 1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" h="15">
                  <a:moveTo>
                    <a:pt x="2" y="7"/>
                  </a:moveTo>
                  <a:lnTo>
                    <a:pt x="2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2" y="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5" name="Freeform 98"/>
            <p:cNvSpPr>
              <a:spLocks/>
            </p:cNvSpPr>
            <p:nvPr/>
          </p:nvSpPr>
          <p:spPr bwMode="auto">
            <a:xfrm>
              <a:off x="5464" y="3056"/>
              <a:ext cx="14" cy="18"/>
            </a:xfrm>
            <a:custGeom>
              <a:avLst/>
              <a:gdLst>
                <a:gd name="T0" fmla="*/ 3 w 14"/>
                <a:gd name="T1" fmla="*/ 9 h 18"/>
                <a:gd name="T2" fmla="*/ 5 w 14"/>
                <a:gd name="T3" fmla="*/ 6 h 18"/>
                <a:gd name="T4" fmla="*/ 5 w 14"/>
                <a:gd name="T5" fmla="*/ 3 h 18"/>
                <a:gd name="T6" fmla="*/ 5 w 14"/>
                <a:gd name="T7" fmla="*/ 0 h 18"/>
                <a:gd name="T8" fmla="*/ 5 w 14"/>
                <a:gd name="T9" fmla="*/ 3 h 18"/>
                <a:gd name="T10" fmla="*/ 5 w 14"/>
                <a:gd name="T11" fmla="*/ 6 h 18"/>
                <a:gd name="T12" fmla="*/ 8 w 14"/>
                <a:gd name="T13" fmla="*/ 9 h 18"/>
                <a:gd name="T14" fmla="*/ 8 w 14"/>
                <a:gd name="T15" fmla="*/ 11 h 18"/>
                <a:gd name="T16" fmla="*/ 10 w 14"/>
                <a:gd name="T17" fmla="*/ 11 h 18"/>
                <a:gd name="T18" fmla="*/ 13 w 14"/>
                <a:gd name="T19" fmla="*/ 14 h 18"/>
                <a:gd name="T20" fmla="*/ 10 w 14"/>
                <a:gd name="T21" fmla="*/ 14 h 18"/>
                <a:gd name="T22" fmla="*/ 8 w 14"/>
                <a:gd name="T23" fmla="*/ 14 h 18"/>
                <a:gd name="T24" fmla="*/ 5 w 14"/>
                <a:gd name="T25" fmla="*/ 11 h 18"/>
                <a:gd name="T26" fmla="*/ 5 w 14"/>
                <a:gd name="T27" fmla="*/ 14 h 18"/>
                <a:gd name="T28" fmla="*/ 3 w 14"/>
                <a:gd name="T29" fmla="*/ 14 h 18"/>
                <a:gd name="T30" fmla="*/ 3 w 14"/>
                <a:gd name="T31" fmla="*/ 17 h 18"/>
                <a:gd name="T32" fmla="*/ 0 w 14"/>
                <a:gd name="T33" fmla="*/ 17 h 18"/>
                <a:gd name="T34" fmla="*/ 3 w 14"/>
                <a:gd name="T35" fmla="*/ 17 h 18"/>
                <a:gd name="T36" fmla="*/ 3 w 14"/>
                <a:gd name="T37" fmla="*/ 14 h 18"/>
                <a:gd name="T38" fmla="*/ 3 w 14"/>
                <a:gd name="T39" fmla="*/ 11 h 18"/>
                <a:gd name="T40" fmla="*/ 3 w 14"/>
                <a:gd name="T41" fmla="*/ 9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"/>
                <a:gd name="T64" fmla="*/ 0 h 18"/>
                <a:gd name="T65" fmla="*/ 14 w 14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" h="18">
                  <a:moveTo>
                    <a:pt x="3" y="9"/>
                  </a:moveTo>
                  <a:lnTo>
                    <a:pt x="5" y="6"/>
                  </a:lnTo>
                  <a:lnTo>
                    <a:pt x="5" y="3"/>
                  </a:lnTo>
                  <a:lnTo>
                    <a:pt x="5" y="0"/>
                  </a:lnTo>
                  <a:lnTo>
                    <a:pt x="5" y="3"/>
                  </a:lnTo>
                  <a:lnTo>
                    <a:pt x="5" y="6"/>
                  </a:lnTo>
                  <a:lnTo>
                    <a:pt x="8" y="9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5" y="11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4"/>
                  </a:lnTo>
                  <a:lnTo>
                    <a:pt x="3" y="11"/>
                  </a:lnTo>
                  <a:lnTo>
                    <a:pt x="3" y="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>
              <a:off x="5440" y="3005"/>
              <a:ext cx="95" cy="131"/>
            </a:xfrm>
            <a:custGeom>
              <a:avLst/>
              <a:gdLst>
                <a:gd name="T0" fmla="*/ 5 w 95"/>
                <a:gd name="T1" fmla="*/ 125 h 131"/>
                <a:gd name="T2" fmla="*/ 8 w 95"/>
                <a:gd name="T3" fmla="*/ 130 h 131"/>
                <a:gd name="T4" fmla="*/ 16 w 95"/>
                <a:gd name="T5" fmla="*/ 130 h 131"/>
                <a:gd name="T6" fmla="*/ 24 w 95"/>
                <a:gd name="T7" fmla="*/ 127 h 131"/>
                <a:gd name="T8" fmla="*/ 35 w 95"/>
                <a:gd name="T9" fmla="*/ 122 h 131"/>
                <a:gd name="T10" fmla="*/ 43 w 95"/>
                <a:gd name="T11" fmla="*/ 115 h 131"/>
                <a:gd name="T12" fmla="*/ 51 w 95"/>
                <a:gd name="T13" fmla="*/ 112 h 131"/>
                <a:gd name="T14" fmla="*/ 56 w 95"/>
                <a:gd name="T15" fmla="*/ 115 h 131"/>
                <a:gd name="T16" fmla="*/ 62 w 95"/>
                <a:gd name="T17" fmla="*/ 117 h 131"/>
                <a:gd name="T18" fmla="*/ 64 w 95"/>
                <a:gd name="T19" fmla="*/ 110 h 131"/>
                <a:gd name="T20" fmla="*/ 59 w 95"/>
                <a:gd name="T21" fmla="*/ 105 h 131"/>
                <a:gd name="T22" fmla="*/ 59 w 95"/>
                <a:gd name="T23" fmla="*/ 94 h 131"/>
                <a:gd name="T24" fmla="*/ 62 w 95"/>
                <a:gd name="T25" fmla="*/ 84 h 131"/>
                <a:gd name="T26" fmla="*/ 64 w 95"/>
                <a:gd name="T27" fmla="*/ 74 h 131"/>
                <a:gd name="T28" fmla="*/ 73 w 95"/>
                <a:gd name="T29" fmla="*/ 69 h 131"/>
                <a:gd name="T30" fmla="*/ 78 w 95"/>
                <a:gd name="T31" fmla="*/ 64 h 131"/>
                <a:gd name="T32" fmla="*/ 86 w 95"/>
                <a:gd name="T33" fmla="*/ 56 h 131"/>
                <a:gd name="T34" fmla="*/ 91 w 95"/>
                <a:gd name="T35" fmla="*/ 46 h 131"/>
                <a:gd name="T36" fmla="*/ 94 w 95"/>
                <a:gd name="T37" fmla="*/ 36 h 131"/>
                <a:gd name="T38" fmla="*/ 89 w 95"/>
                <a:gd name="T39" fmla="*/ 31 h 131"/>
                <a:gd name="T40" fmla="*/ 89 w 95"/>
                <a:gd name="T41" fmla="*/ 23 h 131"/>
                <a:gd name="T42" fmla="*/ 86 w 95"/>
                <a:gd name="T43" fmla="*/ 18 h 131"/>
                <a:gd name="T44" fmla="*/ 83 w 95"/>
                <a:gd name="T45" fmla="*/ 10 h 131"/>
                <a:gd name="T46" fmla="*/ 83 w 95"/>
                <a:gd name="T47" fmla="*/ 0 h 131"/>
                <a:gd name="T48" fmla="*/ 78 w 95"/>
                <a:gd name="T49" fmla="*/ 3 h 131"/>
                <a:gd name="T50" fmla="*/ 73 w 95"/>
                <a:gd name="T51" fmla="*/ 5 h 131"/>
                <a:gd name="T52" fmla="*/ 67 w 95"/>
                <a:gd name="T53" fmla="*/ 5 h 131"/>
                <a:gd name="T54" fmla="*/ 59 w 95"/>
                <a:gd name="T55" fmla="*/ 5 h 131"/>
                <a:gd name="T56" fmla="*/ 62 w 95"/>
                <a:gd name="T57" fmla="*/ 13 h 131"/>
                <a:gd name="T58" fmla="*/ 70 w 95"/>
                <a:gd name="T59" fmla="*/ 15 h 131"/>
                <a:gd name="T60" fmla="*/ 78 w 95"/>
                <a:gd name="T61" fmla="*/ 20 h 131"/>
                <a:gd name="T62" fmla="*/ 83 w 95"/>
                <a:gd name="T63" fmla="*/ 33 h 131"/>
                <a:gd name="T64" fmla="*/ 81 w 95"/>
                <a:gd name="T65" fmla="*/ 46 h 131"/>
                <a:gd name="T66" fmla="*/ 73 w 95"/>
                <a:gd name="T67" fmla="*/ 56 h 131"/>
                <a:gd name="T68" fmla="*/ 67 w 95"/>
                <a:gd name="T69" fmla="*/ 61 h 131"/>
                <a:gd name="T70" fmla="*/ 59 w 95"/>
                <a:gd name="T71" fmla="*/ 64 h 131"/>
                <a:gd name="T72" fmla="*/ 56 w 95"/>
                <a:gd name="T73" fmla="*/ 69 h 131"/>
                <a:gd name="T74" fmla="*/ 48 w 95"/>
                <a:gd name="T75" fmla="*/ 66 h 131"/>
                <a:gd name="T76" fmla="*/ 40 w 95"/>
                <a:gd name="T77" fmla="*/ 64 h 131"/>
                <a:gd name="T78" fmla="*/ 40 w 95"/>
                <a:gd name="T79" fmla="*/ 71 h 131"/>
                <a:gd name="T80" fmla="*/ 48 w 95"/>
                <a:gd name="T81" fmla="*/ 74 h 131"/>
                <a:gd name="T82" fmla="*/ 51 w 95"/>
                <a:gd name="T83" fmla="*/ 79 h 131"/>
                <a:gd name="T84" fmla="*/ 51 w 95"/>
                <a:gd name="T85" fmla="*/ 87 h 131"/>
                <a:gd name="T86" fmla="*/ 48 w 95"/>
                <a:gd name="T87" fmla="*/ 94 h 131"/>
                <a:gd name="T88" fmla="*/ 46 w 95"/>
                <a:gd name="T89" fmla="*/ 99 h 131"/>
                <a:gd name="T90" fmla="*/ 40 w 95"/>
                <a:gd name="T91" fmla="*/ 105 h 131"/>
                <a:gd name="T92" fmla="*/ 32 w 95"/>
                <a:gd name="T93" fmla="*/ 110 h 131"/>
                <a:gd name="T94" fmla="*/ 24 w 95"/>
                <a:gd name="T95" fmla="*/ 112 h 131"/>
                <a:gd name="T96" fmla="*/ 19 w 95"/>
                <a:gd name="T97" fmla="*/ 117 h 131"/>
                <a:gd name="T98" fmla="*/ 11 w 95"/>
                <a:gd name="T99" fmla="*/ 120 h 131"/>
                <a:gd name="T100" fmla="*/ 3 w 95"/>
                <a:gd name="T101" fmla="*/ 117 h 131"/>
                <a:gd name="T102" fmla="*/ 0 w 95"/>
                <a:gd name="T103" fmla="*/ 122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5"/>
                <a:gd name="T157" fmla="*/ 0 h 131"/>
                <a:gd name="T158" fmla="*/ 95 w 95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5" h="131">
                  <a:moveTo>
                    <a:pt x="3" y="125"/>
                  </a:moveTo>
                  <a:lnTo>
                    <a:pt x="3" y="125"/>
                  </a:lnTo>
                  <a:lnTo>
                    <a:pt x="5" y="125"/>
                  </a:lnTo>
                  <a:lnTo>
                    <a:pt x="5" y="127"/>
                  </a:lnTo>
                  <a:lnTo>
                    <a:pt x="8" y="127"/>
                  </a:lnTo>
                  <a:lnTo>
                    <a:pt x="8" y="130"/>
                  </a:lnTo>
                  <a:lnTo>
                    <a:pt x="11" y="130"/>
                  </a:lnTo>
                  <a:lnTo>
                    <a:pt x="13" y="130"/>
                  </a:lnTo>
                  <a:lnTo>
                    <a:pt x="16" y="130"/>
                  </a:lnTo>
                  <a:lnTo>
                    <a:pt x="19" y="130"/>
                  </a:lnTo>
                  <a:lnTo>
                    <a:pt x="21" y="130"/>
                  </a:lnTo>
                  <a:lnTo>
                    <a:pt x="24" y="127"/>
                  </a:lnTo>
                  <a:lnTo>
                    <a:pt x="27" y="125"/>
                  </a:lnTo>
                  <a:lnTo>
                    <a:pt x="30" y="122"/>
                  </a:lnTo>
                  <a:lnTo>
                    <a:pt x="35" y="122"/>
                  </a:lnTo>
                  <a:lnTo>
                    <a:pt x="38" y="120"/>
                  </a:lnTo>
                  <a:lnTo>
                    <a:pt x="40" y="117"/>
                  </a:lnTo>
                  <a:lnTo>
                    <a:pt x="43" y="115"/>
                  </a:lnTo>
                  <a:lnTo>
                    <a:pt x="46" y="115"/>
                  </a:lnTo>
                  <a:lnTo>
                    <a:pt x="48" y="112"/>
                  </a:lnTo>
                  <a:lnTo>
                    <a:pt x="51" y="112"/>
                  </a:lnTo>
                  <a:lnTo>
                    <a:pt x="54" y="112"/>
                  </a:lnTo>
                  <a:lnTo>
                    <a:pt x="54" y="115"/>
                  </a:lnTo>
                  <a:lnTo>
                    <a:pt x="56" y="115"/>
                  </a:lnTo>
                  <a:lnTo>
                    <a:pt x="59" y="115"/>
                  </a:lnTo>
                  <a:lnTo>
                    <a:pt x="59" y="117"/>
                  </a:lnTo>
                  <a:lnTo>
                    <a:pt x="62" y="117"/>
                  </a:lnTo>
                  <a:lnTo>
                    <a:pt x="62" y="115"/>
                  </a:lnTo>
                  <a:lnTo>
                    <a:pt x="64" y="112"/>
                  </a:lnTo>
                  <a:lnTo>
                    <a:pt x="64" y="110"/>
                  </a:lnTo>
                  <a:lnTo>
                    <a:pt x="62" y="107"/>
                  </a:lnTo>
                  <a:lnTo>
                    <a:pt x="62" y="105"/>
                  </a:lnTo>
                  <a:lnTo>
                    <a:pt x="59" y="105"/>
                  </a:lnTo>
                  <a:lnTo>
                    <a:pt x="59" y="102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62" y="92"/>
                  </a:lnTo>
                  <a:lnTo>
                    <a:pt x="62" y="87"/>
                  </a:lnTo>
                  <a:lnTo>
                    <a:pt x="62" y="84"/>
                  </a:lnTo>
                  <a:lnTo>
                    <a:pt x="62" y="82"/>
                  </a:lnTo>
                  <a:lnTo>
                    <a:pt x="62" y="76"/>
                  </a:lnTo>
                  <a:lnTo>
                    <a:pt x="64" y="74"/>
                  </a:lnTo>
                  <a:lnTo>
                    <a:pt x="67" y="71"/>
                  </a:lnTo>
                  <a:lnTo>
                    <a:pt x="70" y="69"/>
                  </a:lnTo>
                  <a:lnTo>
                    <a:pt x="73" y="69"/>
                  </a:lnTo>
                  <a:lnTo>
                    <a:pt x="73" y="66"/>
                  </a:lnTo>
                  <a:lnTo>
                    <a:pt x="75" y="66"/>
                  </a:lnTo>
                  <a:lnTo>
                    <a:pt x="78" y="64"/>
                  </a:lnTo>
                  <a:lnTo>
                    <a:pt x="81" y="61"/>
                  </a:lnTo>
                  <a:lnTo>
                    <a:pt x="83" y="59"/>
                  </a:lnTo>
                  <a:lnTo>
                    <a:pt x="86" y="56"/>
                  </a:lnTo>
                  <a:lnTo>
                    <a:pt x="86" y="54"/>
                  </a:lnTo>
                  <a:lnTo>
                    <a:pt x="89" y="51"/>
                  </a:lnTo>
                  <a:lnTo>
                    <a:pt x="91" y="46"/>
                  </a:lnTo>
                  <a:lnTo>
                    <a:pt x="91" y="43"/>
                  </a:lnTo>
                  <a:lnTo>
                    <a:pt x="94" y="41"/>
                  </a:lnTo>
                  <a:lnTo>
                    <a:pt x="94" y="36"/>
                  </a:lnTo>
                  <a:lnTo>
                    <a:pt x="94" y="33"/>
                  </a:lnTo>
                  <a:lnTo>
                    <a:pt x="91" y="33"/>
                  </a:lnTo>
                  <a:lnTo>
                    <a:pt x="89" y="31"/>
                  </a:lnTo>
                  <a:lnTo>
                    <a:pt x="89" y="28"/>
                  </a:lnTo>
                  <a:lnTo>
                    <a:pt x="89" y="25"/>
                  </a:lnTo>
                  <a:lnTo>
                    <a:pt x="89" y="23"/>
                  </a:lnTo>
                  <a:lnTo>
                    <a:pt x="89" y="20"/>
                  </a:lnTo>
                  <a:lnTo>
                    <a:pt x="89" y="18"/>
                  </a:lnTo>
                  <a:lnTo>
                    <a:pt x="86" y="18"/>
                  </a:lnTo>
                  <a:lnTo>
                    <a:pt x="86" y="15"/>
                  </a:lnTo>
                  <a:lnTo>
                    <a:pt x="86" y="13"/>
                  </a:lnTo>
                  <a:lnTo>
                    <a:pt x="83" y="10"/>
                  </a:lnTo>
                  <a:lnTo>
                    <a:pt x="83" y="8"/>
                  </a:lnTo>
                  <a:lnTo>
                    <a:pt x="83" y="3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8" y="3"/>
                  </a:lnTo>
                  <a:lnTo>
                    <a:pt x="75" y="3"/>
                  </a:lnTo>
                  <a:lnTo>
                    <a:pt x="75" y="5"/>
                  </a:lnTo>
                  <a:lnTo>
                    <a:pt x="73" y="5"/>
                  </a:lnTo>
                  <a:lnTo>
                    <a:pt x="73" y="8"/>
                  </a:lnTo>
                  <a:lnTo>
                    <a:pt x="70" y="5"/>
                  </a:lnTo>
                  <a:lnTo>
                    <a:pt x="67" y="5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9" y="5"/>
                  </a:lnTo>
                  <a:lnTo>
                    <a:pt x="59" y="8"/>
                  </a:lnTo>
                  <a:lnTo>
                    <a:pt x="59" y="10"/>
                  </a:lnTo>
                  <a:lnTo>
                    <a:pt x="62" y="13"/>
                  </a:lnTo>
                  <a:lnTo>
                    <a:pt x="64" y="13"/>
                  </a:lnTo>
                  <a:lnTo>
                    <a:pt x="67" y="15"/>
                  </a:lnTo>
                  <a:lnTo>
                    <a:pt x="70" y="15"/>
                  </a:lnTo>
                  <a:lnTo>
                    <a:pt x="73" y="18"/>
                  </a:lnTo>
                  <a:lnTo>
                    <a:pt x="75" y="18"/>
                  </a:lnTo>
                  <a:lnTo>
                    <a:pt x="78" y="20"/>
                  </a:lnTo>
                  <a:lnTo>
                    <a:pt x="81" y="23"/>
                  </a:lnTo>
                  <a:lnTo>
                    <a:pt x="83" y="28"/>
                  </a:lnTo>
                  <a:lnTo>
                    <a:pt x="83" y="33"/>
                  </a:lnTo>
                  <a:lnTo>
                    <a:pt x="83" y="36"/>
                  </a:lnTo>
                  <a:lnTo>
                    <a:pt x="83" y="41"/>
                  </a:lnTo>
                  <a:lnTo>
                    <a:pt x="81" y="46"/>
                  </a:lnTo>
                  <a:lnTo>
                    <a:pt x="78" y="51"/>
                  </a:lnTo>
                  <a:lnTo>
                    <a:pt x="75" y="54"/>
                  </a:lnTo>
                  <a:lnTo>
                    <a:pt x="73" y="56"/>
                  </a:lnTo>
                  <a:lnTo>
                    <a:pt x="70" y="59"/>
                  </a:lnTo>
                  <a:lnTo>
                    <a:pt x="67" y="59"/>
                  </a:lnTo>
                  <a:lnTo>
                    <a:pt x="67" y="61"/>
                  </a:lnTo>
                  <a:lnTo>
                    <a:pt x="64" y="61"/>
                  </a:lnTo>
                  <a:lnTo>
                    <a:pt x="62" y="64"/>
                  </a:lnTo>
                  <a:lnTo>
                    <a:pt x="59" y="64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6" y="69"/>
                  </a:lnTo>
                  <a:lnTo>
                    <a:pt x="54" y="69"/>
                  </a:lnTo>
                  <a:lnTo>
                    <a:pt x="51" y="66"/>
                  </a:lnTo>
                  <a:lnTo>
                    <a:pt x="48" y="66"/>
                  </a:lnTo>
                  <a:lnTo>
                    <a:pt x="46" y="66"/>
                  </a:lnTo>
                  <a:lnTo>
                    <a:pt x="43" y="64"/>
                  </a:lnTo>
                  <a:lnTo>
                    <a:pt x="40" y="64"/>
                  </a:lnTo>
                  <a:lnTo>
                    <a:pt x="38" y="66"/>
                  </a:lnTo>
                  <a:lnTo>
                    <a:pt x="38" y="69"/>
                  </a:lnTo>
                  <a:lnTo>
                    <a:pt x="40" y="71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8" y="74"/>
                  </a:lnTo>
                  <a:lnTo>
                    <a:pt x="48" y="76"/>
                  </a:lnTo>
                  <a:lnTo>
                    <a:pt x="51" y="76"/>
                  </a:lnTo>
                  <a:lnTo>
                    <a:pt x="51" y="79"/>
                  </a:lnTo>
                  <a:lnTo>
                    <a:pt x="51" y="82"/>
                  </a:lnTo>
                  <a:lnTo>
                    <a:pt x="54" y="84"/>
                  </a:lnTo>
                  <a:lnTo>
                    <a:pt x="51" y="87"/>
                  </a:lnTo>
                  <a:lnTo>
                    <a:pt x="51" y="89"/>
                  </a:lnTo>
                  <a:lnTo>
                    <a:pt x="51" y="92"/>
                  </a:lnTo>
                  <a:lnTo>
                    <a:pt x="48" y="94"/>
                  </a:lnTo>
                  <a:lnTo>
                    <a:pt x="48" y="97"/>
                  </a:lnTo>
                  <a:lnTo>
                    <a:pt x="48" y="99"/>
                  </a:lnTo>
                  <a:lnTo>
                    <a:pt x="46" y="99"/>
                  </a:lnTo>
                  <a:lnTo>
                    <a:pt x="46" y="102"/>
                  </a:lnTo>
                  <a:lnTo>
                    <a:pt x="43" y="105"/>
                  </a:lnTo>
                  <a:lnTo>
                    <a:pt x="40" y="105"/>
                  </a:lnTo>
                  <a:lnTo>
                    <a:pt x="38" y="107"/>
                  </a:lnTo>
                  <a:lnTo>
                    <a:pt x="35" y="107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27" y="110"/>
                  </a:lnTo>
                  <a:lnTo>
                    <a:pt x="24" y="112"/>
                  </a:lnTo>
                  <a:lnTo>
                    <a:pt x="21" y="115"/>
                  </a:lnTo>
                  <a:lnTo>
                    <a:pt x="19" y="115"/>
                  </a:lnTo>
                  <a:lnTo>
                    <a:pt x="19" y="117"/>
                  </a:lnTo>
                  <a:lnTo>
                    <a:pt x="16" y="117"/>
                  </a:lnTo>
                  <a:lnTo>
                    <a:pt x="13" y="120"/>
                  </a:lnTo>
                  <a:lnTo>
                    <a:pt x="11" y="120"/>
                  </a:lnTo>
                  <a:lnTo>
                    <a:pt x="8" y="120"/>
                  </a:lnTo>
                  <a:lnTo>
                    <a:pt x="5" y="117"/>
                  </a:lnTo>
                  <a:lnTo>
                    <a:pt x="3" y="117"/>
                  </a:lnTo>
                  <a:lnTo>
                    <a:pt x="3" y="120"/>
                  </a:lnTo>
                  <a:lnTo>
                    <a:pt x="0" y="120"/>
                  </a:lnTo>
                  <a:lnTo>
                    <a:pt x="0" y="122"/>
                  </a:lnTo>
                  <a:lnTo>
                    <a:pt x="0" y="125"/>
                  </a:lnTo>
                  <a:lnTo>
                    <a:pt x="3" y="12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7" name="Freeform 100"/>
            <p:cNvSpPr>
              <a:spLocks/>
            </p:cNvSpPr>
            <p:nvPr/>
          </p:nvSpPr>
          <p:spPr bwMode="auto">
            <a:xfrm>
              <a:off x="5403" y="3032"/>
              <a:ext cx="9" cy="6"/>
            </a:xfrm>
            <a:custGeom>
              <a:avLst/>
              <a:gdLst>
                <a:gd name="T0" fmla="*/ 4 w 9"/>
                <a:gd name="T1" fmla="*/ 1 h 6"/>
                <a:gd name="T2" fmla="*/ 4 w 9"/>
                <a:gd name="T3" fmla="*/ 1 h 6"/>
                <a:gd name="T4" fmla="*/ 4 w 9"/>
                <a:gd name="T5" fmla="*/ 3 h 6"/>
                <a:gd name="T6" fmla="*/ 6 w 9"/>
                <a:gd name="T7" fmla="*/ 3 h 6"/>
                <a:gd name="T8" fmla="*/ 6 w 9"/>
                <a:gd name="T9" fmla="*/ 4 h 6"/>
                <a:gd name="T10" fmla="*/ 8 w 9"/>
                <a:gd name="T11" fmla="*/ 4 h 6"/>
                <a:gd name="T12" fmla="*/ 8 w 9"/>
                <a:gd name="T13" fmla="*/ 5 h 6"/>
                <a:gd name="T14" fmla="*/ 6 w 9"/>
                <a:gd name="T15" fmla="*/ 5 h 6"/>
                <a:gd name="T16" fmla="*/ 4 w 9"/>
                <a:gd name="T17" fmla="*/ 5 h 6"/>
                <a:gd name="T18" fmla="*/ 2 w 9"/>
                <a:gd name="T19" fmla="*/ 4 h 6"/>
                <a:gd name="T20" fmla="*/ 0 w 9"/>
                <a:gd name="T21" fmla="*/ 4 h 6"/>
                <a:gd name="T22" fmla="*/ 0 w 9"/>
                <a:gd name="T23" fmla="*/ 3 h 6"/>
                <a:gd name="T24" fmla="*/ 0 w 9"/>
                <a:gd name="T25" fmla="*/ 1 h 6"/>
                <a:gd name="T26" fmla="*/ 2 w 9"/>
                <a:gd name="T27" fmla="*/ 1 h 6"/>
                <a:gd name="T28" fmla="*/ 4 w 9"/>
                <a:gd name="T29" fmla="*/ 0 h 6"/>
                <a:gd name="T30" fmla="*/ 4 w 9"/>
                <a:gd name="T31" fmla="*/ 1 h 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"/>
                <a:gd name="T49" fmla="*/ 0 h 6"/>
                <a:gd name="T50" fmla="*/ 9 w 9"/>
                <a:gd name="T51" fmla="*/ 6 h 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" h="6">
                  <a:moveTo>
                    <a:pt x="4" y="1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8" name="Freeform 101"/>
            <p:cNvSpPr>
              <a:spLocks/>
            </p:cNvSpPr>
            <p:nvPr/>
          </p:nvSpPr>
          <p:spPr bwMode="auto">
            <a:xfrm>
              <a:off x="5384" y="3106"/>
              <a:ext cx="8" cy="7"/>
            </a:xfrm>
            <a:custGeom>
              <a:avLst/>
              <a:gdLst>
                <a:gd name="T0" fmla="*/ 0 w 8"/>
                <a:gd name="T1" fmla="*/ 2 h 7"/>
                <a:gd name="T2" fmla="*/ 2 w 8"/>
                <a:gd name="T3" fmla="*/ 2 h 7"/>
                <a:gd name="T4" fmla="*/ 4 w 8"/>
                <a:gd name="T5" fmla="*/ 0 h 7"/>
                <a:gd name="T6" fmla="*/ 5 w 8"/>
                <a:gd name="T7" fmla="*/ 0 h 7"/>
                <a:gd name="T8" fmla="*/ 5 w 8"/>
                <a:gd name="T9" fmla="*/ 2 h 7"/>
                <a:gd name="T10" fmla="*/ 7 w 8"/>
                <a:gd name="T11" fmla="*/ 2 h 7"/>
                <a:gd name="T12" fmla="*/ 5 w 8"/>
                <a:gd name="T13" fmla="*/ 2 h 7"/>
                <a:gd name="T14" fmla="*/ 5 w 8"/>
                <a:gd name="T15" fmla="*/ 4 h 7"/>
                <a:gd name="T16" fmla="*/ 4 w 8"/>
                <a:gd name="T17" fmla="*/ 4 h 7"/>
                <a:gd name="T18" fmla="*/ 4 w 8"/>
                <a:gd name="T19" fmla="*/ 6 h 7"/>
                <a:gd name="T20" fmla="*/ 2 w 8"/>
                <a:gd name="T21" fmla="*/ 6 h 7"/>
                <a:gd name="T22" fmla="*/ 0 w 8"/>
                <a:gd name="T23" fmla="*/ 6 h 7"/>
                <a:gd name="T24" fmla="*/ 0 w 8"/>
                <a:gd name="T25" fmla="*/ 4 h 7"/>
                <a:gd name="T26" fmla="*/ 2 w 8"/>
                <a:gd name="T27" fmla="*/ 4 h 7"/>
                <a:gd name="T28" fmla="*/ 0 w 8"/>
                <a:gd name="T29" fmla="*/ 2 h 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7"/>
                <a:gd name="T47" fmla="*/ 8 w 8"/>
                <a:gd name="T48" fmla="*/ 7 h 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7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2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>
              <a:off x="5440" y="3005"/>
              <a:ext cx="65" cy="46"/>
            </a:xfrm>
            <a:custGeom>
              <a:avLst/>
              <a:gdLst>
                <a:gd name="T0" fmla="*/ 32 w 65"/>
                <a:gd name="T1" fmla="*/ 13 h 46"/>
                <a:gd name="T2" fmla="*/ 35 w 65"/>
                <a:gd name="T3" fmla="*/ 15 h 46"/>
                <a:gd name="T4" fmla="*/ 37 w 65"/>
                <a:gd name="T5" fmla="*/ 18 h 46"/>
                <a:gd name="T6" fmla="*/ 43 w 65"/>
                <a:gd name="T7" fmla="*/ 18 h 46"/>
                <a:gd name="T8" fmla="*/ 45 w 65"/>
                <a:gd name="T9" fmla="*/ 23 h 46"/>
                <a:gd name="T10" fmla="*/ 48 w 65"/>
                <a:gd name="T11" fmla="*/ 25 h 46"/>
                <a:gd name="T12" fmla="*/ 51 w 65"/>
                <a:gd name="T13" fmla="*/ 28 h 46"/>
                <a:gd name="T14" fmla="*/ 53 w 65"/>
                <a:gd name="T15" fmla="*/ 28 h 46"/>
                <a:gd name="T16" fmla="*/ 59 w 65"/>
                <a:gd name="T17" fmla="*/ 28 h 46"/>
                <a:gd name="T18" fmla="*/ 64 w 65"/>
                <a:gd name="T19" fmla="*/ 28 h 46"/>
                <a:gd name="T20" fmla="*/ 64 w 65"/>
                <a:gd name="T21" fmla="*/ 33 h 46"/>
                <a:gd name="T22" fmla="*/ 59 w 65"/>
                <a:gd name="T23" fmla="*/ 35 h 46"/>
                <a:gd name="T24" fmla="*/ 53 w 65"/>
                <a:gd name="T25" fmla="*/ 35 h 46"/>
                <a:gd name="T26" fmla="*/ 51 w 65"/>
                <a:gd name="T27" fmla="*/ 40 h 46"/>
                <a:gd name="T28" fmla="*/ 48 w 65"/>
                <a:gd name="T29" fmla="*/ 43 h 46"/>
                <a:gd name="T30" fmla="*/ 45 w 65"/>
                <a:gd name="T31" fmla="*/ 45 h 46"/>
                <a:gd name="T32" fmla="*/ 43 w 65"/>
                <a:gd name="T33" fmla="*/ 43 h 46"/>
                <a:gd name="T34" fmla="*/ 40 w 65"/>
                <a:gd name="T35" fmla="*/ 40 h 46"/>
                <a:gd name="T36" fmla="*/ 40 w 65"/>
                <a:gd name="T37" fmla="*/ 35 h 46"/>
                <a:gd name="T38" fmla="*/ 37 w 65"/>
                <a:gd name="T39" fmla="*/ 30 h 46"/>
                <a:gd name="T40" fmla="*/ 37 w 65"/>
                <a:gd name="T41" fmla="*/ 25 h 46"/>
                <a:gd name="T42" fmla="*/ 32 w 65"/>
                <a:gd name="T43" fmla="*/ 23 h 46"/>
                <a:gd name="T44" fmla="*/ 27 w 65"/>
                <a:gd name="T45" fmla="*/ 20 h 46"/>
                <a:gd name="T46" fmla="*/ 21 w 65"/>
                <a:gd name="T47" fmla="*/ 20 h 46"/>
                <a:gd name="T48" fmla="*/ 19 w 65"/>
                <a:gd name="T49" fmla="*/ 23 h 46"/>
                <a:gd name="T50" fmla="*/ 16 w 65"/>
                <a:gd name="T51" fmla="*/ 25 h 46"/>
                <a:gd name="T52" fmla="*/ 13 w 65"/>
                <a:gd name="T53" fmla="*/ 28 h 46"/>
                <a:gd name="T54" fmla="*/ 11 w 65"/>
                <a:gd name="T55" fmla="*/ 33 h 46"/>
                <a:gd name="T56" fmla="*/ 8 w 65"/>
                <a:gd name="T57" fmla="*/ 35 h 46"/>
                <a:gd name="T58" fmla="*/ 5 w 65"/>
                <a:gd name="T59" fmla="*/ 38 h 46"/>
                <a:gd name="T60" fmla="*/ 0 w 65"/>
                <a:gd name="T61" fmla="*/ 35 h 46"/>
                <a:gd name="T62" fmla="*/ 3 w 65"/>
                <a:gd name="T63" fmla="*/ 30 h 46"/>
                <a:gd name="T64" fmla="*/ 5 w 65"/>
                <a:gd name="T65" fmla="*/ 25 h 46"/>
                <a:gd name="T66" fmla="*/ 8 w 65"/>
                <a:gd name="T67" fmla="*/ 20 h 46"/>
                <a:gd name="T68" fmla="*/ 13 w 65"/>
                <a:gd name="T69" fmla="*/ 18 h 46"/>
                <a:gd name="T70" fmla="*/ 16 w 65"/>
                <a:gd name="T71" fmla="*/ 15 h 46"/>
                <a:gd name="T72" fmla="*/ 21 w 65"/>
                <a:gd name="T73" fmla="*/ 13 h 46"/>
                <a:gd name="T74" fmla="*/ 27 w 65"/>
                <a:gd name="T75" fmla="*/ 8 h 46"/>
                <a:gd name="T76" fmla="*/ 32 w 65"/>
                <a:gd name="T77" fmla="*/ 3 h 46"/>
                <a:gd name="T78" fmla="*/ 37 w 65"/>
                <a:gd name="T79" fmla="*/ 0 h 46"/>
                <a:gd name="T80" fmla="*/ 37 w 65"/>
                <a:gd name="T81" fmla="*/ 5 h 46"/>
                <a:gd name="T82" fmla="*/ 35 w 65"/>
                <a:gd name="T83" fmla="*/ 10 h 46"/>
                <a:gd name="T84" fmla="*/ 32 w 65"/>
                <a:gd name="T85" fmla="*/ 13 h 46"/>
                <a:gd name="T86" fmla="*/ 35 w 65"/>
                <a:gd name="T87" fmla="*/ 15 h 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5"/>
                <a:gd name="T133" fmla="*/ 0 h 46"/>
                <a:gd name="T134" fmla="*/ 65 w 65"/>
                <a:gd name="T135" fmla="*/ 46 h 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5" h="46">
                  <a:moveTo>
                    <a:pt x="32" y="13"/>
                  </a:moveTo>
                  <a:lnTo>
                    <a:pt x="32" y="13"/>
                  </a:lnTo>
                  <a:lnTo>
                    <a:pt x="35" y="13"/>
                  </a:lnTo>
                  <a:lnTo>
                    <a:pt x="35" y="15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40" y="18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48" y="25"/>
                  </a:lnTo>
                  <a:lnTo>
                    <a:pt x="48" y="28"/>
                  </a:lnTo>
                  <a:lnTo>
                    <a:pt x="51" y="28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6" y="28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4" y="33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6" y="35"/>
                  </a:lnTo>
                  <a:lnTo>
                    <a:pt x="53" y="35"/>
                  </a:lnTo>
                  <a:lnTo>
                    <a:pt x="51" y="38"/>
                  </a:lnTo>
                  <a:lnTo>
                    <a:pt x="51" y="40"/>
                  </a:lnTo>
                  <a:lnTo>
                    <a:pt x="51" y="43"/>
                  </a:lnTo>
                  <a:lnTo>
                    <a:pt x="48" y="43"/>
                  </a:lnTo>
                  <a:lnTo>
                    <a:pt x="48" y="45"/>
                  </a:lnTo>
                  <a:lnTo>
                    <a:pt x="45" y="45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3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37" y="30"/>
                  </a:lnTo>
                  <a:lnTo>
                    <a:pt x="37" y="28"/>
                  </a:lnTo>
                  <a:lnTo>
                    <a:pt x="37" y="25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7" y="20"/>
                  </a:lnTo>
                  <a:lnTo>
                    <a:pt x="24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28"/>
                  </a:lnTo>
                  <a:lnTo>
                    <a:pt x="11" y="30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8" y="38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16" y="15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29" y="5"/>
                  </a:lnTo>
                  <a:lnTo>
                    <a:pt x="32" y="3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5" y="13"/>
                  </a:lnTo>
                  <a:lnTo>
                    <a:pt x="32" y="13"/>
                  </a:lnTo>
                  <a:lnTo>
                    <a:pt x="35" y="13"/>
                  </a:lnTo>
                  <a:lnTo>
                    <a:pt x="35" y="15"/>
                  </a:lnTo>
                  <a:lnTo>
                    <a:pt x="32" y="13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0" name="Freeform 103"/>
            <p:cNvSpPr>
              <a:spLocks/>
            </p:cNvSpPr>
            <p:nvPr/>
          </p:nvSpPr>
          <p:spPr bwMode="auto">
            <a:xfrm>
              <a:off x="5446" y="3008"/>
              <a:ext cx="59" cy="39"/>
            </a:xfrm>
            <a:custGeom>
              <a:avLst/>
              <a:gdLst>
                <a:gd name="T0" fmla="*/ 37 w 59"/>
                <a:gd name="T1" fmla="*/ 26 h 39"/>
                <a:gd name="T2" fmla="*/ 32 w 59"/>
                <a:gd name="T3" fmla="*/ 19 h 39"/>
                <a:gd name="T4" fmla="*/ 26 w 59"/>
                <a:gd name="T5" fmla="*/ 17 h 39"/>
                <a:gd name="T6" fmla="*/ 18 w 59"/>
                <a:gd name="T7" fmla="*/ 14 h 39"/>
                <a:gd name="T8" fmla="*/ 13 w 59"/>
                <a:gd name="T9" fmla="*/ 17 h 39"/>
                <a:gd name="T10" fmla="*/ 8 w 59"/>
                <a:gd name="T11" fmla="*/ 19 h 39"/>
                <a:gd name="T12" fmla="*/ 3 w 59"/>
                <a:gd name="T13" fmla="*/ 24 h 39"/>
                <a:gd name="T14" fmla="*/ 0 w 59"/>
                <a:gd name="T15" fmla="*/ 29 h 39"/>
                <a:gd name="T16" fmla="*/ 0 w 59"/>
                <a:gd name="T17" fmla="*/ 29 h 39"/>
                <a:gd name="T18" fmla="*/ 0 w 59"/>
                <a:gd name="T19" fmla="*/ 24 h 39"/>
                <a:gd name="T20" fmla="*/ 3 w 59"/>
                <a:gd name="T21" fmla="*/ 19 h 39"/>
                <a:gd name="T22" fmla="*/ 8 w 59"/>
                <a:gd name="T23" fmla="*/ 17 h 39"/>
                <a:gd name="T24" fmla="*/ 13 w 59"/>
                <a:gd name="T25" fmla="*/ 14 h 39"/>
                <a:gd name="T26" fmla="*/ 18 w 59"/>
                <a:gd name="T27" fmla="*/ 10 h 39"/>
                <a:gd name="T28" fmla="*/ 26 w 59"/>
                <a:gd name="T29" fmla="*/ 5 h 39"/>
                <a:gd name="T30" fmla="*/ 32 w 59"/>
                <a:gd name="T31" fmla="*/ 0 h 39"/>
                <a:gd name="T32" fmla="*/ 26 w 59"/>
                <a:gd name="T33" fmla="*/ 5 h 39"/>
                <a:gd name="T34" fmla="*/ 24 w 59"/>
                <a:gd name="T35" fmla="*/ 10 h 39"/>
                <a:gd name="T36" fmla="*/ 21 w 59"/>
                <a:gd name="T37" fmla="*/ 12 h 39"/>
                <a:gd name="T38" fmla="*/ 26 w 59"/>
                <a:gd name="T39" fmla="*/ 14 h 39"/>
                <a:gd name="T40" fmla="*/ 34 w 59"/>
                <a:gd name="T41" fmla="*/ 17 h 39"/>
                <a:gd name="T42" fmla="*/ 40 w 59"/>
                <a:gd name="T43" fmla="*/ 24 h 39"/>
                <a:gd name="T44" fmla="*/ 45 w 59"/>
                <a:gd name="T45" fmla="*/ 29 h 39"/>
                <a:gd name="T46" fmla="*/ 50 w 59"/>
                <a:gd name="T47" fmla="*/ 26 h 39"/>
                <a:gd name="T48" fmla="*/ 55 w 59"/>
                <a:gd name="T49" fmla="*/ 26 h 39"/>
                <a:gd name="T50" fmla="*/ 55 w 59"/>
                <a:gd name="T51" fmla="*/ 29 h 39"/>
                <a:gd name="T52" fmla="*/ 50 w 59"/>
                <a:gd name="T53" fmla="*/ 29 h 39"/>
                <a:gd name="T54" fmla="*/ 45 w 59"/>
                <a:gd name="T55" fmla="*/ 29 h 39"/>
                <a:gd name="T56" fmla="*/ 42 w 59"/>
                <a:gd name="T57" fmla="*/ 33 h 39"/>
                <a:gd name="T58" fmla="*/ 40 w 59"/>
                <a:gd name="T59" fmla="*/ 38 h 39"/>
                <a:gd name="T60" fmla="*/ 37 w 59"/>
                <a:gd name="T61" fmla="*/ 33 h 39"/>
                <a:gd name="T62" fmla="*/ 37 w 59"/>
                <a:gd name="T63" fmla="*/ 29 h 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9"/>
                <a:gd name="T97" fmla="*/ 0 h 39"/>
                <a:gd name="T98" fmla="*/ 59 w 59"/>
                <a:gd name="T99" fmla="*/ 39 h 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9" h="39">
                  <a:moveTo>
                    <a:pt x="37" y="29"/>
                  </a:moveTo>
                  <a:lnTo>
                    <a:pt x="37" y="26"/>
                  </a:lnTo>
                  <a:lnTo>
                    <a:pt x="34" y="24"/>
                  </a:lnTo>
                  <a:lnTo>
                    <a:pt x="32" y="19"/>
                  </a:lnTo>
                  <a:lnTo>
                    <a:pt x="29" y="17"/>
                  </a:lnTo>
                  <a:lnTo>
                    <a:pt x="26" y="17"/>
                  </a:lnTo>
                  <a:lnTo>
                    <a:pt x="24" y="14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8" y="19"/>
                  </a:lnTo>
                  <a:lnTo>
                    <a:pt x="5" y="21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8" y="17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1" y="7"/>
                  </a:lnTo>
                  <a:lnTo>
                    <a:pt x="26" y="5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29" y="2"/>
                  </a:lnTo>
                  <a:lnTo>
                    <a:pt x="26" y="5"/>
                  </a:lnTo>
                  <a:lnTo>
                    <a:pt x="24" y="7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4" y="12"/>
                  </a:lnTo>
                  <a:lnTo>
                    <a:pt x="26" y="14"/>
                  </a:lnTo>
                  <a:lnTo>
                    <a:pt x="32" y="14"/>
                  </a:lnTo>
                  <a:lnTo>
                    <a:pt x="34" y="17"/>
                  </a:lnTo>
                  <a:lnTo>
                    <a:pt x="37" y="19"/>
                  </a:lnTo>
                  <a:lnTo>
                    <a:pt x="40" y="24"/>
                  </a:lnTo>
                  <a:lnTo>
                    <a:pt x="42" y="29"/>
                  </a:lnTo>
                  <a:lnTo>
                    <a:pt x="45" y="29"/>
                  </a:lnTo>
                  <a:lnTo>
                    <a:pt x="47" y="29"/>
                  </a:lnTo>
                  <a:lnTo>
                    <a:pt x="50" y="26"/>
                  </a:lnTo>
                  <a:lnTo>
                    <a:pt x="53" y="26"/>
                  </a:lnTo>
                  <a:lnTo>
                    <a:pt x="55" y="26"/>
                  </a:lnTo>
                  <a:lnTo>
                    <a:pt x="58" y="26"/>
                  </a:lnTo>
                  <a:lnTo>
                    <a:pt x="55" y="29"/>
                  </a:lnTo>
                  <a:lnTo>
                    <a:pt x="53" y="29"/>
                  </a:lnTo>
                  <a:lnTo>
                    <a:pt x="50" y="29"/>
                  </a:lnTo>
                  <a:lnTo>
                    <a:pt x="47" y="29"/>
                  </a:lnTo>
                  <a:lnTo>
                    <a:pt x="45" y="29"/>
                  </a:lnTo>
                  <a:lnTo>
                    <a:pt x="42" y="31"/>
                  </a:lnTo>
                  <a:lnTo>
                    <a:pt x="42" y="33"/>
                  </a:lnTo>
                  <a:lnTo>
                    <a:pt x="42" y="36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7" y="33"/>
                  </a:lnTo>
                  <a:lnTo>
                    <a:pt x="37" y="31"/>
                  </a:lnTo>
                  <a:lnTo>
                    <a:pt x="37" y="2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1" name="Freeform 104"/>
            <p:cNvSpPr>
              <a:spLocks/>
            </p:cNvSpPr>
            <p:nvPr/>
          </p:nvSpPr>
          <p:spPr bwMode="auto">
            <a:xfrm>
              <a:off x="5444" y="3008"/>
              <a:ext cx="61" cy="39"/>
            </a:xfrm>
            <a:custGeom>
              <a:avLst/>
              <a:gdLst>
                <a:gd name="T0" fmla="*/ 41 w 61"/>
                <a:gd name="T1" fmla="*/ 30 h 39"/>
                <a:gd name="T2" fmla="*/ 41 w 61"/>
                <a:gd name="T3" fmla="*/ 28 h 39"/>
                <a:gd name="T4" fmla="*/ 38 w 61"/>
                <a:gd name="T5" fmla="*/ 23 h 39"/>
                <a:gd name="T6" fmla="*/ 35 w 61"/>
                <a:gd name="T7" fmla="*/ 20 h 39"/>
                <a:gd name="T8" fmla="*/ 33 w 61"/>
                <a:gd name="T9" fmla="*/ 18 h 39"/>
                <a:gd name="T10" fmla="*/ 30 w 61"/>
                <a:gd name="T11" fmla="*/ 15 h 39"/>
                <a:gd name="T12" fmla="*/ 25 w 61"/>
                <a:gd name="T13" fmla="*/ 15 h 39"/>
                <a:gd name="T14" fmla="*/ 22 w 61"/>
                <a:gd name="T15" fmla="*/ 15 h 39"/>
                <a:gd name="T16" fmla="*/ 19 w 61"/>
                <a:gd name="T17" fmla="*/ 15 h 39"/>
                <a:gd name="T18" fmla="*/ 16 w 61"/>
                <a:gd name="T19" fmla="*/ 15 h 39"/>
                <a:gd name="T20" fmla="*/ 14 w 61"/>
                <a:gd name="T21" fmla="*/ 18 h 39"/>
                <a:gd name="T22" fmla="*/ 8 w 61"/>
                <a:gd name="T23" fmla="*/ 20 h 39"/>
                <a:gd name="T24" fmla="*/ 5 w 61"/>
                <a:gd name="T25" fmla="*/ 23 h 39"/>
                <a:gd name="T26" fmla="*/ 5 w 61"/>
                <a:gd name="T27" fmla="*/ 25 h 39"/>
                <a:gd name="T28" fmla="*/ 3 w 61"/>
                <a:gd name="T29" fmla="*/ 28 h 39"/>
                <a:gd name="T30" fmla="*/ 3 w 61"/>
                <a:gd name="T31" fmla="*/ 30 h 39"/>
                <a:gd name="T32" fmla="*/ 0 w 61"/>
                <a:gd name="T33" fmla="*/ 33 h 39"/>
                <a:gd name="T34" fmla="*/ 0 w 61"/>
                <a:gd name="T35" fmla="*/ 30 h 39"/>
                <a:gd name="T36" fmla="*/ 3 w 61"/>
                <a:gd name="T37" fmla="*/ 28 h 39"/>
                <a:gd name="T38" fmla="*/ 3 w 61"/>
                <a:gd name="T39" fmla="*/ 25 h 39"/>
                <a:gd name="T40" fmla="*/ 3 w 61"/>
                <a:gd name="T41" fmla="*/ 23 h 39"/>
                <a:gd name="T42" fmla="*/ 5 w 61"/>
                <a:gd name="T43" fmla="*/ 23 h 39"/>
                <a:gd name="T44" fmla="*/ 5 w 61"/>
                <a:gd name="T45" fmla="*/ 20 h 39"/>
                <a:gd name="T46" fmla="*/ 8 w 61"/>
                <a:gd name="T47" fmla="*/ 18 h 39"/>
                <a:gd name="T48" fmla="*/ 11 w 61"/>
                <a:gd name="T49" fmla="*/ 18 h 39"/>
                <a:gd name="T50" fmla="*/ 14 w 61"/>
                <a:gd name="T51" fmla="*/ 15 h 39"/>
                <a:gd name="T52" fmla="*/ 16 w 61"/>
                <a:gd name="T53" fmla="*/ 15 h 39"/>
                <a:gd name="T54" fmla="*/ 19 w 61"/>
                <a:gd name="T55" fmla="*/ 13 h 39"/>
                <a:gd name="T56" fmla="*/ 22 w 61"/>
                <a:gd name="T57" fmla="*/ 10 h 39"/>
                <a:gd name="T58" fmla="*/ 25 w 61"/>
                <a:gd name="T59" fmla="*/ 8 h 39"/>
                <a:gd name="T60" fmla="*/ 30 w 61"/>
                <a:gd name="T61" fmla="*/ 3 h 39"/>
                <a:gd name="T62" fmla="*/ 33 w 61"/>
                <a:gd name="T63" fmla="*/ 0 h 39"/>
                <a:gd name="T64" fmla="*/ 33 w 61"/>
                <a:gd name="T65" fmla="*/ 3 h 39"/>
                <a:gd name="T66" fmla="*/ 30 w 61"/>
                <a:gd name="T67" fmla="*/ 5 h 39"/>
                <a:gd name="T68" fmla="*/ 27 w 61"/>
                <a:gd name="T69" fmla="*/ 8 h 39"/>
                <a:gd name="T70" fmla="*/ 25 w 61"/>
                <a:gd name="T71" fmla="*/ 8 h 39"/>
                <a:gd name="T72" fmla="*/ 25 w 61"/>
                <a:gd name="T73" fmla="*/ 10 h 39"/>
                <a:gd name="T74" fmla="*/ 25 w 61"/>
                <a:gd name="T75" fmla="*/ 13 h 39"/>
                <a:gd name="T76" fmla="*/ 27 w 61"/>
                <a:gd name="T77" fmla="*/ 13 h 39"/>
                <a:gd name="T78" fmla="*/ 30 w 61"/>
                <a:gd name="T79" fmla="*/ 15 h 39"/>
                <a:gd name="T80" fmla="*/ 33 w 61"/>
                <a:gd name="T81" fmla="*/ 15 h 39"/>
                <a:gd name="T82" fmla="*/ 38 w 61"/>
                <a:gd name="T83" fmla="*/ 18 h 39"/>
                <a:gd name="T84" fmla="*/ 41 w 61"/>
                <a:gd name="T85" fmla="*/ 20 h 39"/>
                <a:gd name="T86" fmla="*/ 44 w 61"/>
                <a:gd name="T87" fmla="*/ 25 h 39"/>
                <a:gd name="T88" fmla="*/ 44 w 61"/>
                <a:gd name="T89" fmla="*/ 28 h 39"/>
                <a:gd name="T90" fmla="*/ 46 w 61"/>
                <a:gd name="T91" fmla="*/ 30 h 39"/>
                <a:gd name="T92" fmla="*/ 49 w 61"/>
                <a:gd name="T93" fmla="*/ 30 h 39"/>
                <a:gd name="T94" fmla="*/ 52 w 61"/>
                <a:gd name="T95" fmla="*/ 28 h 39"/>
                <a:gd name="T96" fmla="*/ 55 w 61"/>
                <a:gd name="T97" fmla="*/ 28 h 39"/>
                <a:gd name="T98" fmla="*/ 57 w 61"/>
                <a:gd name="T99" fmla="*/ 28 h 39"/>
                <a:gd name="T100" fmla="*/ 60 w 61"/>
                <a:gd name="T101" fmla="*/ 28 h 39"/>
                <a:gd name="T102" fmla="*/ 57 w 61"/>
                <a:gd name="T103" fmla="*/ 30 h 39"/>
                <a:gd name="T104" fmla="*/ 55 w 61"/>
                <a:gd name="T105" fmla="*/ 30 h 39"/>
                <a:gd name="T106" fmla="*/ 52 w 61"/>
                <a:gd name="T107" fmla="*/ 30 h 39"/>
                <a:gd name="T108" fmla="*/ 49 w 61"/>
                <a:gd name="T109" fmla="*/ 30 h 39"/>
                <a:gd name="T110" fmla="*/ 46 w 61"/>
                <a:gd name="T111" fmla="*/ 30 h 39"/>
                <a:gd name="T112" fmla="*/ 46 w 61"/>
                <a:gd name="T113" fmla="*/ 33 h 39"/>
                <a:gd name="T114" fmla="*/ 44 w 61"/>
                <a:gd name="T115" fmla="*/ 35 h 39"/>
                <a:gd name="T116" fmla="*/ 44 w 61"/>
                <a:gd name="T117" fmla="*/ 38 h 39"/>
                <a:gd name="T118" fmla="*/ 41 w 61"/>
                <a:gd name="T119" fmla="*/ 38 h 39"/>
                <a:gd name="T120" fmla="*/ 41 w 61"/>
                <a:gd name="T121" fmla="*/ 35 h 39"/>
                <a:gd name="T122" fmla="*/ 41 w 61"/>
                <a:gd name="T123" fmla="*/ 33 h 39"/>
                <a:gd name="T124" fmla="*/ 41 w 61"/>
                <a:gd name="T125" fmla="*/ 30 h 3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1"/>
                <a:gd name="T190" fmla="*/ 0 h 39"/>
                <a:gd name="T191" fmla="*/ 61 w 61"/>
                <a:gd name="T192" fmla="*/ 39 h 3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1" h="39">
                  <a:moveTo>
                    <a:pt x="41" y="30"/>
                  </a:moveTo>
                  <a:lnTo>
                    <a:pt x="41" y="28"/>
                  </a:lnTo>
                  <a:lnTo>
                    <a:pt x="38" y="23"/>
                  </a:lnTo>
                  <a:lnTo>
                    <a:pt x="35" y="20"/>
                  </a:lnTo>
                  <a:lnTo>
                    <a:pt x="33" y="18"/>
                  </a:lnTo>
                  <a:lnTo>
                    <a:pt x="30" y="15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4" y="18"/>
                  </a:lnTo>
                  <a:lnTo>
                    <a:pt x="8" y="20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3" y="28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3"/>
                  </a:lnTo>
                  <a:lnTo>
                    <a:pt x="5" y="23"/>
                  </a:lnTo>
                  <a:lnTo>
                    <a:pt x="5" y="20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9" y="13"/>
                  </a:lnTo>
                  <a:lnTo>
                    <a:pt x="22" y="10"/>
                  </a:lnTo>
                  <a:lnTo>
                    <a:pt x="25" y="8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30" y="5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3" y="15"/>
                  </a:lnTo>
                  <a:lnTo>
                    <a:pt x="38" y="18"/>
                  </a:lnTo>
                  <a:lnTo>
                    <a:pt x="41" y="20"/>
                  </a:lnTo>
                  <a:lnTo>
                    <a:pt x="44" y="25"/>
                  </a:lnTo>
                  <a:lnTo>
                    <a:pt x="44" y="28"/>
                  </a:lnTo>
                  <a:lnTo>
                    <a:pt x="46" y="30"/>
                  </a:lnTo>
                  <a:lnTo>
                    <a:pt x="49" y="30"/>
                  </a:lnTo>
                  <a:lnTo>
                    <a:pt x="52" y="28"/>
                  </a:lnTo>
                  <a:lnTo>
                    <a:pt x="55" y="28"/>
                  </a:lnTo>
                  <a:lnTo>
                    <a:pt x="57" y="28"/>
                  </a:lnTo>
                  <a:lnTo>
                    <a:pt x="60" y="28"/>
                  </a:lnTo>
                  <a:lnTo>
                    <a:pt x="57" y="30"/>
                  </a:lnTo>
                  <a:lnTo>
                    <a:pt x="55" y="30"/>
                  </a:lnTo>
                  <a:lnTo>
                    <a:pt x="52" y="30"/>
                  </a:lnTo>
                  <a:lnTo>
                    <a:pt x="49" y="30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4" y="35"/>
                  </a:lnTo>
                  <a:lnTo>
                    <a:pt x="44" y="38"/>
                  </a:lnTo>
                  <a:lnTo>
                    <a:pt x="41" y="38"/>
                  </a:lnTo>
                  <a:lnTo>
                    <a:pt x="41" y="35"/>
                  </a:lnTo>
                  <a:lnTo>
                    <a:pt x="41" y="33"/>
                  </a:lnTo>
                  <a:lnTo>
                    <a:pt x="41" y="3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2" name="Freeform 105"/>
            <p:cNvSpPr>
              <a:spLocks/>
            </p:cNvSpPr>
            <p:nvPr/>
          </p:nvSpPr>
          <p:spPr bwMode="auto">
            <a:xfrm>
              <a:off x="5480" y="2964"/>
              <a:ext cx="64" cy="36"/>
            </a:xfrm>
            <a:custGeom>
              <a:avLst/>
              <a:gdLst>
                <a:gd name="T0" fmla="*/ 53 w 64"/>
                <a:gd name="T1" fmla="*/ 26 h 36"/>
                <a:gd name="T2" fmla="*/ 47 w 64"/>
                <a:gd name="T3" fmla="*/ 23 h 36"/>
                <a:gd name="T4" fmla="*/ 42 w 64"/>
                <a:gd name="T5" fmla="*/ 23 h 36"/>
                <a:gd name="T6" fmla="*/ 37 w 64"/>
                <a:gd name="T7" fmla="*/ 23 h 36"/>
                <a:gd name="T8" fmla="*/ 34 w 64"/>
                <a:gd name="T9" fmla="*/ 26 h 36"/>
                <a:gd name="T10" fmla="*/ 29 w 64"/>
                <a:gd name="T11" fmla="*/ 26 h 36"/>
                <a:gd name="T12" fmla="*/ 24 w 64"/>
                <a:gd name="T13" fmla="*/ 28 h 36"/>
                <a:gd name="T14" fmla="*/ 18 w 64"/>
                <a:gd name="T15" fmla="*/ 30 h 36"/>
                <a:gd name="T16" fmla="*/ 13 w 64"/>
                <a:gd name="T17" fmla="*/ 33 h 36"/>
                <a:gd name="T18" fmla="*/ 8 w 64"/>
                <a:gd name="T19" fmla="*/ 35 h 36"/>
                <a:gd name="T20" fmla="*/ 3 w 64"/>
                <a:gd name="T21" fmla="*/ 35 h 36"/>
                <a:gd name="T22" fmla="*/ 0 w 64"/>
                <a:gd name="T23" fmla="*/ 33 h 36"/>
                <a:gd name="T24" fmla="*/ 3 w 64"/>
                <a:gd name="T25" fmla="*/ 28 h 36"/>
                <a:gd name="T26" fmla="*/ 5 w 64"/>
                <a:gd name="T27" fmla="*/ 26 h 36"/>
                <a:gd name="T28" fmla="*/ 11 w 64"/>
                <a:gd name="T29" fmla="*/ 23 h 36"/>
                <a:gd name="T30" fmla="*/ 16 w 64"/>
                <a:gd name="T31" fmla="*/ 21 h 36"/>
                <a:gd name="T32" fmla="*/ 21 w 64"/>
                <a:gd name="T33" fmla="*/ 19 h 36"/>
                <a:gd name="T34" fmla="*/ 26 w 64"/>
                <a:gd name="T35" fmla="*/ 16 h 36"/>
                <a:gd name="T36" fmla="*/ 32 w 64"/>
                <a:gd name="T37" fmla="*/ 16 h 36"/>
                <a:gd name="T38" fmla="*/ 37 w 64"/>
                <a:gd name="T39" fmla="*/ 12 h 36"/>
                <a:gd name="T40" fmla="*/ 39 w 64"/>
                <a:gd name="T41" fmla="*/ 9 h 36"/>
                <a:gd name="T42" fmla="*/ 45 w 64"/>
                <a:gd name="T43" fmla="*/ 5 h 36"/>
                <a:gd name="T44" fmla="*/ 47 w 64"/>
                <a:gd name="T45" fmla="*/ 0 h 36"/>
                <a:gd name="T46" fmla="*/ 53 w 64"/>
                <a:gd name="T47" fmla="*/ 0 h 36"/>
                <a:gd name="T48" fmla="*/ 55 w 64"/>
                <a:gd name="T49" fmla="*/ 2 h 36"/>
                <a:gd name="T50" fmla="*/ 58 w 64"/>
                <a:gd name="T51" fmla="*/ 5 h 36"/>
                <a:gd name="T52" fmla="*/ 63 w 64"/>
                <a:gd name="T53" fmla="*/ 7 h 36"/>
                <a:gd name="T54" fmla="*/ 60 w 64"/>
                <a:gd name="T55" fmla="*/ 12 h 36"/>
                <a:gd name="T56" fmla="*/ 55 w 64"/>
                <a:gd name="T57" fmla="*/ 12 h 36"/>
                <a:gd name="T58" fmla="*/ 50 w 64"/>
                <a:gd name="T59" fmla="*/ 14 h 36"/>
                <a:gd name="T60" fmla="*/ 45 w 64"/>
                <a:gd name="T61" fmla="*/ 16 h 36"/>
                <a:gd name="T62" fmla="*/ 50 w 64"/>
                <a:gd name="T63" fmla="*/ 16 h 36"/>
                <a:gd name="T64" fmla="*/ 55 w 64"/>
                <a:gd name="T65" fmla="*/ 19 h 36"/>
                <a:gd name="T66" fmla="*/ 58 w 64"/>
                <a:gd name="T67" fmla="*/ 21 h 36"/>
                <a:gd name="T68" fmla="*/ 60 w 64"/>
                <a:gd name="T69" fmla="*/ 26 h 36"/>
                <a:gd name="T70" fmla="*/ 55 w 64"/>
                <a:gd name="T71" fmla="*/ 26 h 36"/>
                <a:gd name="T72" fmla="*/ 55 w 64"/>
                <a:gd name="T73" fmla="*/ 2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36"/>
                <a:gd name="T113" fmla="*/ 64 w 64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36">
                  <a:moveTo>
                    <a:pt x="55" y="26"/>
                  </a:moveTo>
                  <a:lnTo>
                    <a:pt x="53" y="26"/>
                  </a:lnTo>
                  <a:lnTo>
                    <a:pt x="50" y="23"/>
                  </a:lnTo>
                  <a:lnTo>
                    <a:pt x="47" y="23"/>
                  </a:lnTo>
                  <a:lnTo>
                    <a:pt x="45" y="23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7" y="23"/>
                  </a:lnTo>
                  <a:lnTo>
                    <a:pt x="37" y="26"/>
                  </a:lnTo>
                  <a:lnTo>
                    <a:pt x="34" y="26"/>
                  </a:lnTo>
                  <a:lnTo>
                    <a:pt x="32" y="26"/>
                  </a:lnTo>
                  <a:lnTo>
                    <a:pt x="29" y="26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1" y="30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1" y="35"/>
                  </a:lnTo>
                  <a:lnTo>
                    <a:pt x="8" y="35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1" y="19"/>
                  </a:lnTo>
                  <a:lnTo>
                    <a:pt x="24" y="19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4" y="14"/>
                  </a:lnTo>
                  <a:lnTo>
                    <a:pt x="37" y="12"/>
                  </a:lnTo>
                  <a:lnTo>
                    <a:pt x="39" y="12"/>
                  </a:lnTo>
                  <a:lnTo>
                    <a:pt x="39" y="9"/>
                  </a:lnTo>
                  <a:lnTo>
                    <a:pt x="42" y="7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2"/>
                  </a:lnTo>
                  <a:lnTo>
                    <a:pt x="55" y="2"/>
                  </a:lnTo>
                  <a:lnTo>
                    <a:pt x="58" y="2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3" y="7"/>
                  </a:lnTo>
                  <a:lnTo>
                    <a:pt x="63" y="9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55" y="12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7" y="14"/>
                  </a:lnTo>
                  <a:lnTo>
                    <a:pt x="45" y="16"/>
                  </a:lnTo>
                  <a:lnTo>
                    <a:pt x="47" y="16"/>
                  </a:lnTo>
                  <a:lnTo>
                    <a:pt x="50" y="16"/>
                  </a:lnTo>
                  <a:lnTo>
                    <a:pt x="53" y="19"/>
                  </a:lnTo>
                  <a:lnTo>
                    <a:pt x="55" y="19"/>
                  </a:lnTo>
                  <a:lnTo>
                    <a:pt x="58" y="19"/>
                  </a:lnTo>
                  <a:lnTo>
                    <a:pt x="58" y="21"/>
                  </a:lnTo>
                  <a:lnTo>
                    <a:pt x="60" y="23"/>
                  </a:lnTo>
                  <a:lnTo>
                    <a:pt x="60" y="26"/>
                  </a:lnTo>
                  <a:lnTo>
                    <a:pt x="58" y="26"/>
                  </a:lnTo>
                  <a:lnTo>
                    <a:pt x="55" y="26"/>
                  </a:lnTo>
                  <a:lnTo>
                    <a:pt x="53" y="26"/>
                  </a:lnTo>
                  <a:lnTo>
                    <a:pt x="55" y="26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3" name="Freeform 106"/>
            <p:cNvSpPr>
              <a:spLocks/>
            </p:cNvSpPr>
            <p:nvPr/>
          </p:nvSpPr>
          <p:spPr bwMode="auto">
            <a:xfrm>
              <a:off x="5484" y="2924"/>
              <a:ext cx="150" cy="97"/>
            </a:xfrm>
            <a:custGeom>
              <a:avLst/>
              <a:gdLst>
                <a:gd name="T0" fmla="*/ 60 w 150"/>
                <a:gd name="T1" fmla="*/ 71 h 97"/>
                <a:gd name="T2" fmla="*/ 54 w 150"/>
                <a:gd name="T3" fmla="*/ 66 h 97"/>
                <a:gd name="T4" fmla="*/ 49 w 150"/>
                <a:gd name="T5" fmla="*/ 63 h 97"/>
                <a:gd name="T6" fmla="*/ 38 w 150"/>
                <a:gd name="T7" fmla="*/ 61 h 97"/>
                <a:gd name="T8" fmla="*/ 30 w 150"/>
                <a:gd name="T9" fmla="*/ 63 h 97"/>
                <a:gd name="T10" fmla="*/ 19 w 150"/>
                <a:gd name="T11" fmla="*/ 66 h 97"/>
                <a:gd name="T12" fmla="*/ 11 w 150"/>
                <a:gd name="T13" fmla="*/ 68 h 97"/>
                <a:gd name="T14" fmla="*/ 0 w 150"/>
                <a:gd name="T15" fmla="*/ 73 h 97"/>
                <a:gd name="T16" fmla="*/ 3 w 150"/>
                <a:gd name="T17" fmla="*/ 68 h 97"/>
                <a:gd name="T18" fmla="*/ 11 w 150"/>
                <a:gd name="T19" fmla="*/ 66 h 97"/>
                <a:gd name="T20" fmla="*/ 19 w 150"/>
                <a:gd name="T21" fmla="*/ 63 h 97"/>
                <a:gd name="T22" fmla="*/ 27 w 150"/>
                <a:gd name="T23" fmla="*/ 61 h 97"/>
                <a:gd name="T24" fmla="*/ 35 w 150"/>
                <a:gd name="T25" fmla="*/ 53 h 97"/>
                <a:gd name="T26" fmla="*/ 41 w 150"/>
                <a:gd name="T27" fmla="*/ 48 h 97"/>
                <a:gd name="T28" fmla="*/ 43 w 150"/>
                <a:gd name="T29" fmla="*/ 43 h 97"/>
                <a:gd name="T30" fmla="*/ 46 w 150"/>
                <a:gd name="T31" fmla="*/ 43 h 97"/>
                <a:gd name="T32" fmla="*/ 51 w 150"/>
                <a:gd name="T33" fmla="*/ 45 h 97"/>
                <a:gd name="T34" fmla="*/ 60 w 150"/>
                <a:gd name="T35" fmla="*/ 45 h 97"/>
                <a:gd name="T36" fmla="*/ 79 w 150"/>
                <a:gd name="T37" fmla="*/ 35 h 97"/>
                <a:gd name="T38" fmla="*/ 87 w 150"/>
                <a:gd name="T39" fmla="*/ 25 h 97"/>
                <a:gd name="T40" fmla="*/ 89 w 150"/>
                <a:gd name="T41" fmla="*/ 23 h 97"/>
                <a:gd name="T42" fmla="*/ 98 w 150"/>
                <a:gd name="T43" fmla="*/ 23 h 97"/>
                <a:gd name="T44" fmla="*/ 108 w 150"/>
                <a:gd name="T45" fmla="*/ 23 h 97"/>
                <a:gd name="T46" fmla="*/ 116 w 150"/>
                <a:gd name="T47" fmla="*/ 23 h 97"/>
                <a:gd name="T48" fmla="*/ 125 w 150"/>
                <a:gd name="T49" fmla="*/ 15 h 97"/>
                <a:gd name="T50" fmla="*/ 127 w 150"/>
                <a:gd name="T51" fmla="*/ 8 h 97"/>
                <a:gd name="T52" fmla="*/ 127 w 150"/>
                <a:gd name="T53" fmla="*/ 0 h 97"/>
                <a:gd name="T54" fmla="*/ 138 w 150"/>
                <a:gd name="T55" fmla="*/ 8 h 97"/>
                <a:gd name="T56" fmla="*/ 149 w 150"/>
                <a:gd name="T57" fmla="*/ 8 h 97"/>
                <a:gd name="T58" fmla="*/ 144 w 150"/>
                <a:gd name="T59" fmla="*/ 10 h 97"/>
                <a:gd name="T60" fmla="*/ 135 w 150"/>
                <a:gd name="T61" fmla="*/ 10 h 97"/>
                <a:gd name="T62" fmla="*/ 127 w 150"/>
                <a:gd name="T63" fmla="*/ 15 h 97"/>
                <a:gd name="T64" fmla="*/ 122 w 150"/>
                <a:gd name="T65" fmla="*/ 23 h 97"/>
                <a:gd name="T66" fmla="*/ 114 w 150"/>
                <a:gd name="T67" fmla="*/ 25 h 97"/>
                <a:gd name="T68" fmla="*/ 106 w 150"/>
                <a:gd name="T69" fmla="*/ 25 h 97"/>
                <a:gd name="T70" fmla="*/ 98 w 150"/>
                <a:gd name="T71" fmla="*/ 28 h 97"/>
                <a:gd name="T72" fmla="*/ 87 w 150"/>
                <a:gd name="T73" fmla="*/ 33 h 97"/>
                <a:gd name="T74" fmla="*/ 76 w 150"/>
                <a:gd name="T75" fmla="*/ 40 h 97"/>
                <a:gd name="T76" fmla="*/ 65 w 150"/>
                <a:gd name="T77" fmla="*/ 48 h 97"/>
                <a:gd name="T78" fmla="*/ 57 w 150"/>
                <a:gd name="T79" fmla="*/ 48 h 97"/>
                <a:gd name="T80" fmla="*/ 49 w 150"/>
                <a:gd name="T81" fmla="*/ 48 h 97"/>
                <a:gd name="T82" fmla="*/ 43 w 150"/>
                <a:gd name="T83" fmla="*/ 51 h 97"/>
                <a:gd name="T84" fmla="*/ 38 w 150"/>
                <a:gd name="T85" fmla="*/ 56 h 97"/>
                <a:gd name="T86" fmla="*/ 38 w 150"/>
                <a:gd name="T87" fmla="*/ 58 h 97"/>
                <a:gd name="T88" fmla="*/ 46 w 150"/>
                <a:gd name="T89" fmla="*/ 58 h 97"/>
                <a:gd name="T90" fmla="*/ 54 w 150"/>
                <a:gd name="T91" fmla="*/ 61 h 97"/>
                <a:gd name="T92" fmla="*/ 62 w 150"/>
                <a:gd name="T93" fmla="*/ 68 h 97"/>
                <a:gd name="T94" fmla="*/ 62 w 150"/>
                <a:gd name="T95" fmla="*/ 78 h 97"/>
                <a:gd name="T96" fmla="*/ 68 w 150"/>
                <a:gd name="T97" fmla="*/ 83 h 97"/>
                <a:gd name="T98" fmla="*/ 76 w 150"/>
                <a:gd name="T99" fmla="*/ 88 h 97"/>
                <a:gd name="T100" fmla="*/ 79 w 150"/>
                <a:gd name="T101" fmla="*/ 91 h 97"/>
                <a:gd name="T102" fmla="*/ 70 w 150"/>
                <a:gd name="T103" fmla="*/ 88 h 97"/>
                <a:gd name="T104" fmla="*/ 65 w 150"/>
                <a:gd name="T105" fmla="*/ 93 h 97"/>
                <a:gd name="T106" fmla="*/ 62 w 150"/>
                <a:gd name="T107" fmla="*/ 88 h 97"/>
                <a:gd name="T108" fmla="*/ 60 w 150"/>
                <a:gd name="T109" fmla="*/ 73 h 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0"/>
                <a:gd name="T166" fmla="*/ 0 h 97"/>
                <a:gd name="T167" fmla="*/ 150 w 150"/>
                <a:gd name="T168" fmla="*/ 97 h 9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0" h="97">
                  <a:moveTo>
                    <a:pt x="60" y="73"/>
                  </a:moveTo>
                  <a:lnTo>
                    <a:pt x="60" y="73"/>
                  </a:lnTo>
                  <a:lnTo>
                    <a:pt x="60" y="71"/>
                  </a:lnTo>
                  <a:lnTo>
                    <a:pt x="57" y="68"/>
                  </a:lnTo>
                  <a:lnTo>
                    <a:pt x="57" y="66"/>
                  </a:lnTo>
                  <a:lnTo>
                    <a:pt x="54" y="66"/>
                  </a:lnTo>
                  <a:lnTo>
                    <a:pt x="54" y="63"/>
                  </a:lnTo>
                  <a:lnTo>
                    <a:pt x="51" y="63"/>
                  </a:lnTo>
                  <a:lnTo>
                    <a:pt x="49" y="63"/>
                  </a:lnTo>
                  <a:lnTo>
                    <a:pt x="46" y="61"/>
                  </a:lnTo>
                  <a:lnTo>
                    <a:pt x="43" y="61"/>
                  </a:lnTo>
                  <a:lnTo>
                    <a:pt x="38" y="61"/>
                  </a:lnTo>
                  <a:lnTo>
                    <a:pt x="35" y="61"/>
                  </a:lnTo>
                  <a:lnTo>
                    <a:pt x="33" y="61"/>
                  </a:lnTo>
                  <a:lnTo>
                    <a:pt x="30" y="63"/>
                  </a:lnTo>
                  <a:lnTo>
                    <a:pt x="24" y="63"/>
                  </a:lnTo>
                  <a:lnTo>
                    <a:pt x="22" y="63"/>
                  </a:lnTo>
                  <a:lnTo>
                    <a:pt x="19" y="66"/>
                  </a:lnTo>
                  <a:lnTo>
                    <a:pt x="16" y="66"/>
                  </a:lnTo>
                  <a:lnTo>
                    <a:pt x="14" y="68"/>
                  </a:lnTo>
                  <a:lnTo>
                    <a:pt x="11" y="68"/>
                  </a:lnTo>
                  <a:lnTo>
                    <a:pt x="5" y="71"/>
                  </a:lnTo>
                  <a:lnTo>
                    <a:pt x="3" y="73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3" y="71"/>
                  </a:lnTo>
                  <a:lnTo>
                    <a:pt x="3" y="68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11" y="66"/>
                  </a:lnTo>
                  <a:lnTo>
                    <a:pt x="14" y="66"/>
                  </a:lnTo>
                  <a:lnTo>
                    <a:pt x="16" y="63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4" y="61"/>
                  </a:lnTo>
                  <a:lnTo>
                    <a:pt x="27" y="61"/>
                  </a:lnTo>
                  <a:lnTo>
                    <a:pt x="30" y="58"/>
                  </a:lnTo>
                  <a:lnTo>
                    <a:pt x="33" y="56"/>
                  </a:lnTo>
                  <a:lnTo>
                    <a:pt x="35" y="53"/>
                  </a:lnTo>
                  <a:lnTo>
                    <a:pt x="38" y="53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3" y="40"/>
                  </a:lnTo>
                  <a:lnTo>
                    <a:pt x="46" y="40"/>
                  </a:lnTo>
                  <a:lnTo>
                    <a:pt x="46" y="43"/>
                  </a:lnTo>
                  <a:lnTo>
                    <a:pt x="46" y="45"/>
                  </a:lnTo>
                  <a:lnTo>
                    <a:pt x="49" y="45"/>
                  </a:lnTo>
                  <a:lnTo>
                    <a:pt x="51" y="45"/>
                  </a:lnTo>
                  <a:lnTo>
                    <a:pt x="54" y="45"/>
                  </a:lnTo>
                  <a:lnTo>
                    <a:pt x="57" y="45"/>
                  </a:lnTo>
                  <a:lnTo>
                    <a:pt x="60" y="45"/>
                  </a:lnTo>
                  <a:lnTo>
                    <a:pt x="62" y="45"/>
                  </a:lnTo>
                  <a:lnTo>
                    <a:pt x="73" y="40"/>
                  </a:lnTo>
                  <a:lnTo>
                    <a:pt x="79" y="35"/>
                  </a:lnTo>
                  <a:lnTo>
                    <a:pt x="84" y="30"/>
                  </a:lnTo>
                  <a:lnTo>
                    <a:pt x="84" y="28"/>
                  </a:lnTo>
                  <a:lnTo>
                    <a:pt x="87" y="25"/>
                  </a:lnTo>
                  <a:lnTo>
                    <a:pt x="87" y="23"/>
                  </a:lnTo>
                  <a:lnTo>
                    <a:pt x="87" y="20"/>
                  </a:lnTo>
                  <a:lnTo>
                    <a:pt x="89" y="23"/>
                  </a:lnTo>
                  <a:lnTo>
                    <a:pt x="89" y="25"/>
                  </a:lnTo>
                  <a:lnTo>
                    <a:pt x="95" y="25"/>
                  </a:lnTo>
                  <a:lnTo>
                    <a:pt x="98" y="23"/>
                  </a:lnTo>
                  <a:lnTo>
                    <a:pt x="103" y="23"/>
                  </a:lnTo>
                  <a:lnTo>
                    <a:pt x="106" y="23"/>
                  </a:lnTo>
                  <a:lnTo>
                    <a:pt x="108" y="23"/>
                  </a:lnTo>
                  <a:lnTo>
                    <a:pt x="111" y="23"/>
                  </a:lnTo>
                  <a:lnTo>
                    <a:pt x="114" y="23"/>
                  </a:lnTo>
                  <a:lnTo>
                    <a:pt x="116" y="23"/>
                  </a:lnTo>
                  <a:lnTo>
                    <a:pt x="119" y="20"/>
                  </a:lnTo>
                  <a:lnTo>
                    <a:pt x="122" y="18"/>
                  </a:lnTo>
                  <a:lnTo>
                    <a:pt x="125" y="15"/>
                  </a:lnTo>
                  <a:lnTo>
                    <a:pt x="125" y="13"/>
                  </a:lnTo>
                  <a:lnTo>
                    <a:pt x="125" y="10"/>
                  </a:lnTo>
                  <a:lnTo>
                    <a:pt x="127" y="8"/>
                  </a:lnTo>
                  <a:lnTo>
                    <a:pt x="127" y="5"/>
                  </a:lnTo>
                  <a:lnTo>
                    <a:pt x="127" y="3"/>
                  </a:lnTo>
                  <a:lnTo>
                    <a:pt x="127" y="0"/>
                  </a:lnTo>
                  <a:lnTo>
                    <a:pt x="130" y="3"/>
                  </a:lnTo>
                  <a:lnTo>
                    <a:pt x="133" y="5"/>
                  </a:lnTo>
                  <a:lnTo>
                    <a:pt x="138" y="8"/>
                  </a:lnTo>
                  <a:lnTo>
                    <a:pt x="141" y="8"/>
                  </a:lnTo>
                  <a:lnTo>
                    <a:pt x="146" y="8"/>
                  </a:lnTo>
                  <a:lnTo>
                    <a:pt x="149" y="8"/>
                  </a:lnTo>
                  <a:lnTo>
                    <a:pt x="149" y="10"/>
                  </a:lnTo>
                  <a:lnTo>
                    <a:pt x="146" y="10"/>
                  </a:lnTo>
                  <a:lnTo>
                    <a:pt x="144" y="10"/>
                  </a:lnTo>
                  <a:lnTo>
                    <a:pt x="141" y="10"/>
                  </a:lnTo>
                  <a:lnTo>
                    <a:pt x="138" y="10"/>
                  </a:lnTo>
                  <a:lnTo>
                    <a:pt x="135" y="10"/>
                  </a:lnTo>
                  <a:lnTo>
                    <a:pt x="133" y="13"/>
                  </a:lnTo>
                  <a:lnTo>
                    <a:pt x="130" y="13"/>
                  </a:lnTo>
                  <a:lnTo>
                    <a:pt x="127" y="15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2" y="23"/>
                  </a:lnTo>
                  <a:lnTo>
                    <a:pt x="119" y="25"/>
                  </a:lnTo>
                  <a:lnTo>
                    <a:pt x="116" y="25"/>
                  </a:lnTo>
                  <a:lnTo>
                    <a:pt x="114" y="25"/>
                  </a:lnTo>
                  <a:lnTo>
                    <a:pt x="111" y="25"/>
                  </a:lnTo>
                  <a:lnTo>
                    <a:pt x="108" y="25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0" y="25"/>
                  </a:lnTo>
                  <a:lnTo>
                    <a:pt x="98" y="28"/>
                  </a:lnTo>
                  <a:lnTo>
                    <a:pt x="95" y="28"/>
                  </a:lnTo>
                  <a:lnTo>
                    <a:pt x="89" y="30"/>
                  </a:lnTo>
                  <a:lnTo>
                    <a:pt x="87" y="33"/>
                  </a:lnTo>
                  <a:lnTo>
                    <a:pt x="84" y="35"/>
                  </a:lnTo>
                  <a:lnTo>
                    <a:pt x="79" y="38"/>
                  </a:lnTo>
                  <a:lnTo>
                    <a:pt x="76" y="40"/>
                  </a:lnTo>
                  <a:lnTo>
                    <a:pt x="73" y="43"/>
                  </a:lnTo>
                  <a:lnTo>
                    <a:pt x="68" y="45"/>
                  </a:lnTo>
                  <a:lnTo>
                    <a:pt x="65" y="48"/>
                  </a:lnTo>
                  <a:lnTo>
                    <a:pt x="62" y="48"/>
                  </a:lnTo>
                  <a:lnTo>
                    <a:pt x="60" y="48"/>
                  </a:lnTo>
                  <a:lnTo>
                    <a:pt x="57" y="48"/>
                  </a:lnTo>
                  <a:lnTo>
                    <a:pt x="54" y="48"/>
                  </a:lnTo>
                  <a:lnTo>
                    <a:pt x="51" y="48"/>
                  </a:lnTo>
                  <a:lnTo>
                    <a:pt x="49" y="48"/>
                  </a:lnTo>
                  <a:lnTo>
                    <a:pt x="46" y="48"/>
                  </a:lnTo>
                  <a:lnTo>
                    <a:pt x="43" y="48"/>
                  </a:lnTo>
                  <a:lnTo>
                    <a:pt x="43" y="51"/>
                  </a:lnTo>
                  <a:lnTo>
                    <a:pt x="41" y="51"/>
                  </a:lnTo>
                  <a:lnTo>
                    <a:pt x="41" y="53"/>
                  </a:lnTo>
                  <a:lnTo>
                    <a:pt x="38" y="56"/>
                  </a:lnTo>
                  <a:lnTo>
                    <a:pt x="35" y="56"/>
                  </a:lnTo>
                  <a:lnTo>
                    <a:pt x="35" y="58"/>
                  </a:lnTo>
                  <a:lnTo>
                    <a:pt x="38" y="58"/>
                  </a:lnTo>
                  <a:lnTo>
                    <a:pt x="41" y="58"/>
                  </a:lnTo>
                  <a:lnTo>
                    <a:pt x="43" y="58"/>
                  </a:lnTo>
                  <a:lnTo>
                    <a:pt x="46" y="58"/>
                  </a:lnTo>
                  <a:lnTo>
                    <a:pt x="49" y="61"/>
                  </a:lnTo>
                  <a:lnTo>
                    <a:pt x="51" y="61"/>
                  </a:lnTo>
                  <a:lnTo>
                    <a:pt x="54" y="61"/>
                  </a:lnTo>
                  <a:lnTo>
                    <a:pt x="57" y="63"/>
                  </a:lnTo>
                  <a:lnTo>
                    <a:pt x="60" y="66"/>
                  </a:lnTo>
                  <a:lnTo>
                    <a:pt x="62" y="68"/>
                  </a:lnTo>
                  <a:lnTo>
                    <a:pt x="62" y="71"/>
                  </a:lnTo>
                  <a:lnTo>
                    <a:pt x="62" y="73"/>
                  </a:lnTo>
                  <a:lnTo>
                    <a:pt x="62" y="78"/>
                  </a:lnTo>
                  <a:lnTo>
                    <a:pt x="65" y="81"/>
                  </a:lnTo>
                  <a:lnTo>
                    <a:pt x="65" y="83"/>
                  </a:lnTo>
                  <a:lnTo>
                    <a:pt x="68" y="83"/>
                  </a:lnTo>
                  <a:lnTo>
                    <a:pt x="70" y="86"/>
                  </a:lnTo>
                  <a:lnTo>
                    <a:pt x="73" y="86"/>
                  </a:lnTo>
                  <a:lnTo>
                    <a:pt x="76" y="88"/>
                  </a:lnTo>
                  <a:lnTo>
                    <a:pt x="79" y="88"/>
                  </a:lnTo>
                  <a:lnTo>
                    <a:pt x="81" y="91"/>
                  </a:lnTo>
                  <a:lnTo>
                    <a:pt x="79" y="91"/>
                  </a:lnTo>
                  <a:lnTo>
                    <a:pt x="76" y="88"/>
                  </a:lnTo>
                  <a:lnTo>
                    <a:pt x="73" y="88"/>
                  </a:lnTo>
                  <a:lnTo>
                    <a:pt x="70" y="88"/>
                  </a:lnTo>
                  <a:lnTo>
                    <a:pt x="68" y="88"/>
                  </a:lnTo>
                  <a:lnTo>
                    <a:pt x="65" y="91"/>
                  </a:lnTo>
                  <a:lnTo>
                    <a:pt x="65" y="93"/>
                  </a:lnTo>
                  <a:lnTo>
                    <a:pt x="65" y="96"/>
                  </a:lnTo>
                  <a:lnTo>
                    <a:pt x="65" y="93"/>
                  </a:lnTo>
                  <a:lnTo>
                    <a:pt x="62" y="88"/>
                  </a:lnTo>
                  <a:lnTo>
                    <a:pt x="62" y="83"/>
                  </a:lnTo>
                  <a:lnTo>
                    <a:pt x="62" y="78"/>
                  </a:lnTo>
                  <a:lnTo>
                    <a:pt x="60" y="7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>
              <a:off x="5484" y="2922"/>
              <a:ext cx="153" cy="99"/>
            </a:xfrm>
            <a:custGeom>
              <a:avLst/>
              <a:gdLst>
                <a:gd name="T0" fmla="*/ 58 w 153"/>
                <a:gd name="T1" fmla="*/ 75 h 99"/>
                <a:gd name="T2" fmla="*/ 55 w 153"/>
                <a:gd name="T3" fmla="*/ 70 h 99"/>
                <a:gd name="T4" fmla="*/ 44 w 153"/>
                <a:gd name="T5" fmla="*/ 64 h 99"/>
                <a:gd name="T6" fmla="*/ 36 w 153"/>
                <a:gd name="T7" fmla="*/ 64 h 99"/>
                <a:gd name="T8" fmla="*/ 25 w 153"/>
                <a:gd name="T9" fmla="*/ 67 h 99"/>
                <a:gd name="T10" fmla="*/ 14 w 153"/>
                <a:gd name="T11" fmla="*/ 70 h 99"/>
                <a:gd name="T12" fmla="*/ 6 w 153"/>
                <a:gd name="T13" fmla="*/ 75 h 99"/>
                <a:gd name="T14" fmla="*/ 0 w 153"/>
                <a:gd name="T15" fmla="*/ 75 h 99"/>
                <a:gd name="T16" fmla="*/ 6 w 153"/>
                <a:gd name="T17" fmla="*/ 72 h 99"/>
                <a:gd name="T18" fmla="*/ 11 w 153"/>
                <a:gd name="T19" fmla="*/ 70 h 99"/>
                <a:gd name="T20" fmla="*/ 19 w 153"/>
                <a:gd name="T21" fmla="*/ 67 h 99"/>
                <a:gd name="T22" fmla="*/ 28 w 153"/>
                <a:gd name="T23" fmla="*/ 62 h 99"/>
                <a:gd name="T24" fmla="*/ 36 w 153"/>
                <a:gd name="T25" fmla="*/ 57 h 99"/>
                <a:gd name="T26" fmla="*/ 41 w 153"/>
                <a:gd name="T27" fmla="*/ 52 h 99"/>
                <a:gd name="T28" fmla="*/ 44 w 153"/>
                <a:gd name="T29" fmla="*/ 46 h 99"/>
                <a:gd name="T30" fmla="*/ 47 w 153"/>
                <a:gd name="T31" fmla="*/ 46 h 99"/>
                <a:gd name="T32" fmla="*/ 55 w 153"/>
                <a:gd name="T33" fmla="*/ 49 h 99"/>
                <a:gd name="T34" fmla="*/ 64 w 153"/>
                <a:gd name="T35" fmla="*/ 49 h 99"/>
                <a:gd name="T36" fmla="*/ 80 w 153"/>
                <a:gd name="T37" fmla="*/ 39 h 99"/>
                <a:gd name="T38" fmla="*/ 88 w 153"/>
                <a:gd name="T39" fmla="*/ 26 h 99"/>
                <a:gd name="T40" fmla="*/ 91 w 153"/>
                <a:gd name="T41" fmla="*/ 28 h 99"/>
                <a:gd name="T42" fmla="*/ 102 w 153"/>
                <a:gd name="T43" fmla="*/ 26 h 99"/>
                <a:gd name="T44" fmla="*/ 113 w 153"/>
                <a:gd name="T45" fmla="*/ 26 h 99"/>
                <a:gd name="T46" fmla="*/ 122 w 153"/>
                <a:gd name="T47" fmla="*/ 21 h 99"/>
                <a:gd name="T48" fmla="*/ 127 w 153"/>
                <a:gd name="T49" fmla="*/ 13 h 99"/>
                <a:gd name="T50" fmla="*/ 130 w 153"/>
                <a:gd name="T51" fmla="*/ 5 h 99"/>
                <a:gd name="T52" fmla="*/ 133 w 153"/>
                <a:gd name="T53" fmla="*/ 5 h 99"/>
                <a:gd name="T54" fmla="*/ 144 w 153"/>
                <a:gd name="T55" fmla="*/ 10 h 99"/>
                <a:gd name="T56" fmla="*/ 152 w 153"/>
                <a:gd name="T57" fmla="*/ 13 h 99"/>
                <a:gd name="T58" fmla="*/ 144 w 153"/>
                <a:gd name="T59" fmla="*/ 10 h 99"/>
                <a:gd name="T60" fmla="*/ 135 w 153"/>
                <a:gd name="T61" fmla="*/ 13 h 99"/>
                <a:gd name="T62" fmla="*/ 130 w 153"/>
                <a:gd name="T63" fmla="*/ 18 h 99"/>
                <a:gd name="T64" fmla="*/ 122 w 153"/>
                <a:gd name="T65" fmla="*/ 26 h 99"/>
                <a:gd name="T66" fmla="*/ 116 w 153"/>
                <a:gd name="T67" fmla="*/ 28 h 99"/>
                <a:gd name="T68" fmla="*/ 108 w 153"/>
                <a:gd name="T69" fmla="*/ 28 h 99"/>
                <a:gd name="T70" fmla="*/ 97 w 153"/>
                <a:gd name="T71" fmla="*/ 28 h 99"/>
                <a:gd name="T72" fmla="*/ 88 w 153"/>
                <a:gd name="T73" fmla="*/ 34 h 99"/>
                <a:gd name="T74" fmla="*/ 77 w 153"/>
                <a:gd name="T75" fmla="*/ 44 h 99"/>
                <a:gd name="T76" fmla="*/ 64 w 153"/>
                <a:gd name="T77" fmla="*/ 49 h 99"/>
                <a:gd name="T78" fmla="*/ 58 w 153"/>
                <a:gd name="T79" fmla="*/ 52 h 99"/>
                <a:gd name="T80" fmla="*/ 50 w 153"/>
                <a:gd name="T81" fmla="*/ 52 h 99"/>
                <a:gd name="T82" fmla="*/ 41 w 153"/>
                <a:gd name="T83" fmla="*/ 54 h 99"/>
                <a:gd name="T84" fmla="*/ 36 w 153"/>
                <a:gd name="T85" fmla="*/ 62 h 99"/>
                <a:gd name="T86" fmla="*/ 44 w 153"/>
                <a:gd name="T87" fmla="*/ 62 h 99"/>
                <a:gd name="T88" fmla="*/ 50 w 153"/>
                <a:gd name="T89" fmla="*/ 64 h 99"/>
                <a:gd name="T90" fmla="*/ 61 w 153"/>
                <a:gd name="T91" fmla="*/ 70 h 99"/>
                <a:gd name="T92" fmla="*/ 64 w 153"/>
                <a:gd name="T93" fmla="*/ 77 h 99"/>
                <a:gd name="T94" fmla="*/ 66 w 153"/>
                <a:gd name="T95" fmla="*/ 85 h 99"/>
                <a:gd name="T96" fmla="*/ 75 w 153"/>
                <a:gd name="T97" fmla="*/ 90 h 99"/>
                <a:gd name="T98" fmla="*/ 80 w 153"/>
                <a:gd name="T99" fmla="*/ 95 h 99"/>
                <a:gd name="T100" fmla="*/ 72 w 153"/>
                <a:gd name="T101" fmla="*/ 93 h 99"/>
                <a:gd name="T102" fmla="*/ 66 w 153"/>
                <a:gd name="T103" fmla="*/ 95 h 99"/>
                <a:gd name="T104" fmla="*/ 64 w 153"/>
                <a:gd name="T105" fmla="*/ 90 h 99"/>
                <a:gd name="T106" fmla="*/ 61 w 153"/>
                <a:gd name="T107" fmla="*/ 77 h 9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3"/>
                <a:gd name="T163" fmla="*/ 0 h 99"/>
                <a:gd name="T164" fmla="*/ 153 w 153"/>
                <a:gd name="T165" fmla="*/ 99 h 9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3" h="99">
                  <a:moveTo>
                    <a:pt x="61" y="77"/>
                  </a:moveTo>
                  <a:lnTo>
                    <a:pt x="61" y="75"/>
                  </a:lnTo>
                  <a:lnTo>
                    <a:pt x="58" y="75"/>
                  </a:lnTo>
                  <a:lnTo>
                    <a:pt x="58" y="72"/>
                  </a:lnTo>
                  <a:lnTo>
                    <a:pt x="58" y="70"/>
                  </a:lnTo>
                  <a:lnTo>
                    <a:pt x="55" y="70"/>
                  </a:lnTo>
                  <a:lnTo>
                    <a:pt x="53" y="67"/>
                  </a:lnTo>
                  <a:lnTo>
                    <a:pt x="47" y="64"/>
                  </a:lnTo>
                  <a:lnTo>
                    <a:pt x="44" y="64"/>
                  </a:lnTo>
                  <a:lnTo>
                    <a:pt x="41" y="64"/>
                  </a:lnTo>
                  <a:lnTo>
                    <a:pt x="39" y="64"/>
                  </a:lnTo>
                  <a:lnTo>
                    <a:pt x="36" y="64"/>
                  </a:lnTo>
                  <a:lnTo>
                    <a:pt x="30" y="64"/>
                  </a:lnTo>
                  <a:lnTo>
                    <a:pt x="28" y="64"/>
                  </a:lnTo>
                  <a:lnTo>
                    <a:pt x="25" y="67"/>
                  </a:lnTo>
                  <a:lnTo>
                    <a:pt x="22" y="67"/>
                  </a:lnTo>
                  <a:lnTo>
                    <a:pt x="19" y="70"/>
                  </a:lnTo>
                  <a:lnTo>
                    <a:pt x="14" y="70"/>
                  </a:lnTo>
                  <a:lnTo>
                    <a:pt x="11" y="72"/>
                  </a:lnTo>
                  <a:lnTo>
                    <a:pt x="8" y="72"/>
                  </a:lnTo>
                  <a:lnTo>
                    <a:pt x="6" y="75"/>
                  </a:lnTo>
                  <a:lnTo>
                    <a:pt x="3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2"/>
                  </a:lnTo>
                  <a:lnTo>
                    <a:pt x="3" y="72"/>
                  </a:lnTo>
                  <a:lnTo>
                    <a:pt x="6" y="72"/>
                  </a:lnTo>
                  <a:lnTo>
                    <a:pt x="6" y="70"/>
                  </a:lnTo>
                  <a:lnTo>
                    <a:pt x="8" y="70"/>
                  </a:lnTo>
                  <a:lnTo>
                    <a:pt x="11" y="70"/>
                  </a:lnTo>
                  <a:lnTo>
                    <a:pt x="14" y="67"/>
                  </a:lnTo>
                  <a:lnTo>
                    <a:pt x="17" y="67"/>
                  </a:lnTo>
                  <a:lnTo>
                    <a:pt x="19" y="67"/>
                  </a:lnTo>
                  <a:lnTo>
                    <a:pt x="22" y="64"/>
                  </a:lnTo>
                  <a:lnTo>
                    <a:pt x="25" y="64"/>
                  </a:lnTo>
                  <a:lnTo>
                    <a:pt x="28" y="62"/>
                  </a:lnTo>
                  <a:lnTo>
                    <a:pt x="30" y="59"/>
                  </a:lnTo>
                  <a:lnTo>
                    <a:pt x="33" y="59"/>
                  </a:lnTo>
                  <a:lnTo>
                    <a:pt x="36" y="57"/>
                  </a:lnTo>
                  <a:lnTo>
                    <a:pt x="39" y="57"/>
                  </a:lnTo>
                  <a:lnTo>
                    <a:pt x="39" y="54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4" y="49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7" y="46"/>
                  </a:lnTo>
                  <a:lnTo>
                    <a:pt x="50" y="46"/>
                  </a:lnTo>
                  <a:lnTo>
                    <a:pt x="53" y="49"/>
                  </a:lnTo>
                  <a:lnTo>
                    <a:pt x="55" y="49"/>
                  </a:lnTo>
                  <a:lnTo>
                    <a:pt x="58" y="49"/>
                  </a:lnTo>
                  <a:lnTo>
                    <a:pt x="61" y="49"/>
                  </a:lnTo>
                  <a:lnTo>
                    <a:pt x="64" y="49"/>
                  </a:lnTo>
                  <a:lnTo>
                    <a:pt x="64" y="46"/>
                  </a:lnTo>
                  <a:lnTo>
                    <a:pt x="75" y="41"/>
                  </a:lnTo>
                  <a:lnTo>
                    <a:pt x="80" y="39"/>
                  </a:lnTo>
                  <a:lnTo>
                    <a:pt x="83" y="34"/>
                  </a:lnTo>
                  <a:lnTo>
                    <a:pt x="86" y="31"/>
                  </a:lnTo>
                  <a:lnTo>
                    <a:pt x="88" y="26"/>
                  </a:lnTo>
                  <a:lnTo>
                    <a:pt x="88" y="23"/>
                  </a:lnTo>
                  <a:lnTo>
                    <a:pt x="91" y="26"/>
                  </a:lnTo>
                  <a:lnTo>
                    <a:pt x="91" y="28"/>
                  </a:lnTo>
                  <a:lnTo>
                    <a:pt x="97" y="26"/>
                  </a:lnTo>
                  <a:lnTo>
                    <a:pt x="99" y="26"/>
                  </a:lnTo>
                  <a:lnTo>
                    <a:pt x="102" y="26"/>
                  </a:lnTo>
                  <a:lnTo>
                    <a:pt x="108" y="26"/>
                  </a:lnTo>
                  <a:lnTo>
                    <a:pt x="111" y="26"/>
                  </a:lnTo>
                  <a:lnTo>
                    <a:pt x="113" y="26"/>
                  </a:lnTo>
                  <a:lnTo>
                    <a:pt x="116" y="26"/>
                  </a:lnTo>
                  <a:lnTo>
                    <a:pt x="119" y="23"/>
                  </a:lnTo>
                  <a:lnTo>
                    <a:pt x="122" y="21"/>
                  </a:lnTo>
                  <a:lnTo>
                    <a:pt x="124" y="18"/>
                  </a:lnTo>
                  <a:lnTo>
                    <a:pt x="127" y="15"/>
                  </a:lnTo>
                  <a:lnTo>
                    <a:pt x="127" y="13"/>
                  </a:lnTo>
                  <a:lnTo>
                    <a:pt x="130" y="10"/>
                  </a:lnTo>
                  <a:lnTo>
                    <a:pt x="130" y="8"/>
                  </a:lnTo>
                  <a:lnTo>
                    <a:pt x="130" y="5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3" y="5"/>
                  </a:lnTo>
                  <a:lnTo>
                    <a:pt x="135" y="8"/>
                  </a:lnTo>
                  <a:lnTo>
                    <a:pt x="138" y="10"/>
                  </a:lnTo>
                  <a:lnTo>
                    <a:pt x="144" y="10"/>
                  </a:lnTo>
                  <a:lnTo>
                    <a:pt x="149" y="10"/>
                  </a:lnTo>
                  <a:lnTo>
                    <a:pt x="152" y="10"/>
                  </a:lnTo>
                  <a:lnTo>
                    <a:pt x="152" y="13"/>
                  </a:lnTo>
                  <a:lnTo>
                    <a:pt x="149" y="10"/>
                  </a:lnTo>
                  <a:lnTo>
                    <a:pt x="146" y="10"/>
                  </a:lnTo>
                  <a:lnTo>
                    <a:pt x="144" y="10"/>
                  </a:lnTo>
                  <a:lnTo>
                    <a:pt x="141" y="13"/>
                  </a:lnTo>
                  <a:lnTo>
                    <a:pt x="138" y="13"/>
                  </a:lnTo>
                  <a:lnTo>
                    <a:pt x="135" y="13"/>
                  </a:lnTo>
                  <a:lnTo>
                    <a:pt x="133" y="15"/>
                  </a:lnTo>
                  <a:lnTo>
                    <a:pt x="130" y="15"/>
                  </a:lnTo>
                  <a:lnTo>
                    <a:pt x="130" y="18"/>
                  </a:lnTo>
                  <a:lnTo>
                    <a:pt x="127" y="21"/>
                  </a:lnTo>
                  <a:lnTo>
                    <a:pt x="124" y="23"/>
                  </a:lnTo>
                  <a:lnTo>
                    <a:pt x="122" y="26"/>
                  </a:lnTo>
                  <a:lnTo>
                    <a:pt x="122" y="28"/>
                  </a:lnTo>
                  <a:lnTo>
                    <a:pt x="119" y="28"/>
                  </a:lnTo>
                  <a:lnTo>
                    <a:pt x="116" y="28"/>
                  </a:lnTo>
                  <a:lnTo>
                    <a:pt x="113" y="28"/>
                  </a:lnTo>
                  <a:lnTo>
                    <a:pt x="111" y="28"/>
                  </a:lnTo>
                  <a:lnTo>
                    <a:pt x="108" y="28"/>
                  </a:lnTo>
                  <a:lnTo>
                    <a:pt x="105" y="28"/>
                  </a:lnTo>
                  <a:lnTo>
                    <a:pt x="99" y="28"/>
                  </a:lnTo>
                  <a:lnTo>
                    <a:pt x="97" y="28"/>
                  </a:lnTo>
                  <a:lnTo>
                    <a:pt x="94" y="31"/>
                  </a:lnTo>
                  <a:lnTo>
                    <a:pt x="91" y="31"/>
                  </a:lnTo>
                  <a:lnTo>
                    <a:pt x="88" y="34"/>
                  </a:lnTo>
                  <a:lnTo>
                    <a:pt x="83" y="36"/>
                  </a:lnTo>
                  <a:lnTo>
                    <a:pt x="80" y="41"/>
                  </a:lnTo>
                  <a:lnTo>
                    <a:pt x="77" y="44"/>
                  </a:lnTo>
                  <a:lnTo>
                    <a:pt x="75" y="46"/>
                  </a:lnTo>
                  <a:lnTo>
                    <a:pt x="69" y="49"/>
                  </a:lnTo>
                  <a:lnTo>
                    <a:pt x="64" y="49"/>
                  </a:lnTo>
                  <a:lnTo>
                    <a:pt x="64" y="52"/>
                  </a:lnTo>
                  <a:lnTo>
                    <a:pt x="61" y="52"/>
                  </a:lnTo>
                  <a:lnTo>
                    <a:pt x="58" y="52"/>
                  </a:lnTo>
                  <a:lnTo>
                    <a:pt x="55" y="52"/>
                  </a:lnTo>
                  <a:lnTo>
                    <a:pt x="53" y="52"/>
                  </a:lnTo>
                  <a:lnTo>
                    <a:pt x="50" y="52"/>
                  </a:lnTo>
                  <a:lnTo>
                    <a:pt x="47" y="52"/>
                  </a:lnTo>
                  <a:lnTo>
                    <a:pt x="44" y="52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6" y="59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1" y="62"/>
                  </a:lnTo>
                  <a:lnTo>
                    <a:pt x="44" y="62"/>
                  </a:lnTo>
                  <a:lnTo>
                    <a:pt x="47" y="62"/>
                  </a:lnTo>
                  <a:lnTo>
                    <a:pt x="50" y="62"/>
                  </a:lnTo>
                  <a:lnTo>
                    <a:pt x="50" y="64"/>
                  </a:lnTo>
                  <a:lnTo>
                    <a:pt x="53" y="64"/>
                  </a:lnTo>
                  <a:lnTo>
                    <a:pt x="58" y="67"/>
                  </a:lnTo>
                  <a:lnTo>
                    <a:pt x="61" y="70"/>
                  </a:lnTo>
                  <a:lnTo>
                    <a:pt x="61" y="72"/>
                  </a:lnTo>
                  <a:lnTo>
                    <a:pt x="64" y="75"/>
                  </a:lnTo>
                  <a:lnTo>
                    <a:pt x="64" y="77"/>
                  </a:lnTo>
                  <a:lnTo>
                    <a:pt x="64" y="80"/>
                  </a:lnTo>
                  <a:lnTo>
                    <a:pt x="66" y="83"/>
                  </a:lnTo>
                  <a:lnTo>
                    <a:pt x="66" y="85"/>
                  </a:lnTo>
                  <a:lnTo>
                    <a:pt x="69" y="88"/>
                  </a:lnTo>
                  <a:lnTo>
                    <a:pt x="72" y="88"/>
                  </a:lnTo>
                  <a:lnTo>
                    <a:pt x="75" y="90"/>
                  </a:lnTo>
                  <a:lnTo>
                    <a:pt x="77" y="93"/>
                  </a:lnTo>
                  <a:lnTo>
                    <a:pt x="80" y="93"/>
                  </a:lnTo>
                  <a:lnTo>
                    <a:pt x="80" y="95"/>
                  </a:lnTo>
                  <a:lnTo>
                    <a:pt x="77" y="93"/>
                  </a:lnTo>
                  <a:lnTo>
                    <a:pt x="75" y="93"/>
                  </a:lnTo>
                  <a:lnTo>
                    <a:pt x="72" y="93"/>
                  </a:lnTo>
                  <a:lnTo>
                    <a:pt x="69" y="93"/>
                  </a:lnTo>
                  <a:lnTo>
                    <a:pt x="66" y="93"/>
                  </a:lnTo>
                  <a:lnTo>
                    <a:pt x="66" y="95"/>
                  </a:lnTo>
                  <a:lnTo>
                    <a:pt x="66" y="98"/>
                  </a:lnTo>
                  <a:lnTo>
                    <a:pt x="66" y="95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3"/>
                  </a:lnTo>
                  <a:lnTo>
                    <a:pt x="61" y="7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>
              <a:off x="5459" y="2969"/>
              <a:ext cx="6" cy="7"/>
            </a:xfrm>
            <a:custGeom>
              <a:avLst/>
              <a:gdLst>
                <a:gd name="T0" fmla="*/ 0 w 6"/>
                <a:gd name="T1" fmla="*/ 2 h 7"/>
                <a:gd name="T2" fmla="*/ 3 w 6"/>
                <a:gd name="T3" fmla="*/ 3 h 7"/>
                <a:gd name="T4" fmla="*/ 3 w 6"/>
                <a:gd name="T5" fmla="*/ 5 h 7"/>
                <a:gd name="T6" fmla="*/ 3 w 6"/>
                <a:gd name="T7" fmla="*/ 6 h 7"/>
                <a:gd name="T8" fmla="*/ 5 w 6"/>
                <a:gd name="T9" fmla="*/ 6 h 7"/>
                <a:gd name="T10" fmla="*/ 5 w 6"/>
                <a:gd name="T11" fmla="*/ 5 h 7"/>
                <a:gd name="T12" fmla="*/ 5 w 6"/>
                <a:gd name="T13" fmla="*/ 3 h 7"/>
                <a:gd name="T14" fmla="*/ 5 w 6"/>
                <a:gd name="T15" fmla="*/ 2 h 7"/>
                <a:gd name="T16" fmla="*/ 5 w 6"/>
                <a:gd name="T17" fmla="*/ 0 h 7"/>
                <a:gd name="T18" fmla="*/ 3 w 6"/>
                <a:gd name="T19" fmla="*/ 0 h 7"/>
                <a:gd name="T20" fmla="*/ 0 w 6"/>
                <a:gd name="T21" fmla="*/ 2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7"/>
                <a:gd name="T35" fmla="*/ 6 w 6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7">
                  <a:moveTo>
                    <a:pt x="0" y="2"/>
                  </a:moveTo>
                  <a:lnTo>
                    <a:pt x="3" y="3"/>
                  </a:lnTo>
                  <a:lnTo>
                    <a:pt x="3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6" name="Freeform 109"/>
            <p:cNvSpPr>
              <a:spLocks/>
            </p:cNvSpPr>
            <p:nvPr/>
          </p:nvSpPr>
          <p:spPr bwMode="auto">
            <a:xfrm>
              <a:off x="5405" y="2898"/>
              <a:ext cx="190" cy="135"/>
            </a:xfrm>
            <a:custGeom>
              <a:avLst/>
              <a:gdLst>
                <a:gd name="T0" fmla="*/ 189 w 190"/>
                <a:gd name="T1" fmla="*/ 0 h 135"/>
                <a:gd name="T2" fmla="*/ 184 w 190"/>
                <a:gd name="T3" fmla="*/ 3 h 135"/>
                <a:gd name="T4" fmla="*/ 178 w 190"/>
                <a:gd name="T5" fmla="*/ 5 h 135"/>
                <a:gd name="T6" fmla="*/ 173 w 190"/>
                <a:gd name="T7" fmla="*/ 5 h 135"/>
                <a:gd name="T8" fmla="*/ 167 w 190"/>
                <a:gd name="T9" fmla="*/ 8 h 135"/>
                <a:gd name="T10" fmla="*/ 162 w 190"/>
                <a:gd name="T11" fmla="*/ 11 h 135"/>
                <a:gd name="T12" fmla="*/ 159 w 190"/>
                <a:gd name="T13" fmla="*/ 13 h 135"/>
                <a:gd name="T14" fmla="*/ 153 w 190"/>
                <a:gd name="T15" fmla="*/ 16 h 135"/>
                <a:gd name="T16" fmla="*/ 148 w 190"/>
                <a:gd name="T17" fmla="*/ 18 h 135"/>
                <a:gd name="T18" fmla="*/ 142 w 190"/>
                <a:gd name="T19" fmla="*/ 21 h 135"/>
                <a:gd name="T20" fmla="*/ 140 w 190"/>
                <a:gd name="T21" fmla="*/ 26 h 135"/>
                <a:gd name="T22" fmla="*/ 137 w 190"/>
                <a:gd name="T23" fmla="*/ 29 h 135"/>
                <a:gd name="T24" fmla="*/ 131 w 190"/>
                <a:gd name="T25" fmla="*/ 29 h 135"/>
                <a:gd name="T26" fmla="*/ 126 w 190"/>
                <a:gd name="T27" fmla="*/ 29 h 135"/>
                <a:gd name="T28" fmla="*/ 121 w 190"/>
                <a:gd name="T29" fmla="*/ 29 h 135"/>
                <a:gd name="T30" fmla="*/ 115 w 190"/>
                <a:gd name="T31" fmla="*/ 29 h 135"/>
                <a:gd name="T32" fmla="*/ 110 w 190"/>
                <a:gd name="T33" fmla="*/ 29 h 135"/>
                <a:gd name="T34" fmla="*/ 107 w 190"/>
                <a:gd name="T35" fmla="*/ 32 h 135"/>
                <a:gd name="T36" fmla="*/ 101 w 190"/>
                <a:gd name="T37" fmla="*/ 34 h 135"/>
                <a:gd name="T38" fmla="*/ 96 w 190"/>
                <a:gd name="T39" fmla="*/ 37 h 135"/>
                <a:gd name="T40" fmla="*/ 90 w 190"/>
                <a:gd name="T41" fmla="*/ 42 h 135"/>
                <a:gd name="T42" fmla="*/ 88 w 190"/>
                <a:gd name="T43" fmla="*/ 45 h 135"/>
                <a:gd name="T44" fmla="*/ 85 w 190"/>
                <a:gd name="T45" fmla="*/ 47 h 135"/>
                <a:gd name="T46" fmla="*/ 82 w 190"/>
                <a:gd name="T47" fmla="*/ 50 h 135"/>
                <a:gd name="T48" fmla="*/ 88 w 190"/>
                <a:gd name="T49" fmla="*/ 53 h 135"/>
                <a:gd name="T50" fmla="*/ 82 w 190"/>
                <a:gd name="T51" fmla="*/ 53 h 135"/>
                <a:gd name="T52" fmla="*/ 77 w 190"/>
                <a:gd name="T53" fmla="*/ 53 h 135"/>
                <a:gd name="T54" fmla="*/ 71 w 190"/>
                <a:gd name="T55" fmla="*/ 55 h 135"/>
                <a:gd name="T56" fmla="*/ 68 w 190"/>
                <a:gd name="T57" fmla="*/ 58 h 135"/>
                <a:gd name="T58" fmla="*/ 63 w 190"/>
                <a:gd name="T59" fmla="*/ 60 h 135"/>
                <a:gd name="T60" fmla="*/ 58 w 190"/>
                <a:gd name="T61" fmla="*/ 66 h 135"/>
                <a:gd name="T62" fmla="*/ 58 w 190"/>
                <a:gd name="T63" fmla="*/ 74 h 135"/>
                <a:gd name="T64" fmla="*/ 58 w 190"/>
                <a:gd name="T65" fmla="*/ 79 h 135"/>
                <a:gd name="T66" fmla="*/ 58 w 190"/>
                <a:gd name="T67" fmla="*/ 74 h 135"/>
                <a:gd name="T68" fmla="*/ 52 w 190"/>
                <a:gd name="T69" fmla="*/ 71 h 135"/>
                <a:gd name="T70" fmla="*/ 44 w 190"/>
                <a:gd name="T71" fmla="*/ 76 h 135"/>
                <a:gd name="T72" fmla="*/ 36 w 190"/>
                <a:gd name="T73" fmla="*/ 81 h 135"/>
                <a:gd name="T74" fmla="*/ 30 w 190"/>
                <a:gd name="T75" fmla="*/ 89 h 135"/>
                <a:gd name="T76" fmla="*/ 25 w 190"/>
                <a:gd name="T77" fmla="*/ 95 h 135"/>
                <a:gd name="T78" fmla="*/ 22 w 190"/>
                <a:gd name="T79" fmla="*/ 97 h 135"/>
                <a:gd name="T80" fmla="*/ 19 w 190"/>
                <a:gd name="T81" fmla="*/ 102 h 135"/>
                <a:gd name="T82" fmla="*/ 16 w 190"/>
                <a:gd name="T83" fmla="*/ 108 h 135"/>
                <a:gd name="T84" fmla="*/ 14 w 190"/>
                <a:gd name="T85" fmla="*/ 110 h 135"/>
                <a:gd name="T86" fmla="*/ 11 w 190"/>
                <a:gd name="T87" fmla="*/ 113 h 135"/>
                <a:gd name="T88" fmla="*/ 8 w 190"/>
                <a:gd name="T89" fmla="*/ 116 h 135"/>
                <a:gd name="T90" fmla="*/ 5 w 190"/>
                <a:gd name="T91" fmla="*/ 118 h 135"/>
                <a:gd name="T92" fmla="*/ 0 w 190"/>
                <a:gd name="T93" fmla="*/ 123 h 135"/>
                <a:gd name="T94" fmla="*/ 0 w 190"/>
                <a:gd name="T95" fmla="*/ 129 h 135"/>
                <a:gd name="T96" fmla="*/ 0 w 190"/>
                <a:gd name="T97" fmla="*/ 134 h 1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0"/>
                <a:gd name="T148" fmla="*/ 0 h 135"/>
                <a:gd name="T149" fmla="*/ 190 w 190"/>
                <a:gd name="T150" fmla="*/ 135 h 1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0" h="135">
                  <a:moveTo>
                    <a:pt x="189" y="0"/>
                  </a:moveTo>
                  <a:lnTo>
                    <a:pt x="189" y="0"/>
                  </a:lnTo>
                  <a:lnTo>
                    <a:pt x="186" y="3"/>
                  </a:lnTo>
                  <a:lnTo>
                    <a:pt x="184" y="3"/>
                  </a:lnTo>
                  <a:lnTo>
                    <a:pt x="181" y="3"/>
                  </a:lnTo>
                  <a:lnTo>
                    <a:pt x="178" y="5"/>
                  </a:lnTo>
                  <a:lnTo>
                    <a:pt x="175" y="5"/>
                  </a:lnTo>
                  <a:lnTo>
                    <a:pt x="173" y="5"/>
                  </a:lnTo>
                  <a:lnTo>
                    <a:pt x="170" y="8"/>
                  </a:lnTo>
                  <a:lnTo>
                    <a:pt x="167" y="8"/>
                  </a:lnTo>
                  <a:lnTo>
                    <a:pt x="164" y="11"/>
                  </a:lnTo>
                  <a:lnTo>
                    <a:pt x="162" y="11"/>
                  </a:lnTo>
                  <a:lnTo>
                    <a:pt x="159" y="11"/>
                  </a:lnTo>
                  <a:lnTo>
                    <a:pt x="159" y="13"/>
                  </a:lnTo>
                  <a:lnTo>
                    <a:pt x="156" y="13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48" y="18"/>
                  </a:lnTo>
                  <a:lnTo>
                    <a:pt x="145" y="18"/>
                  </a:lnTo>
                  <a:lnTo>
                    <a:pt x="142" y="21"/>
                  </a:lnTo>
                  <a:lnTo>
                    <a:pt x="140" y="24"/>
                  </a:lnTo>
                  <a:lnTo>
                    <a:pt x="140" y="26"/>
                  </a:lnTo>
                  <a:lnTo>
                    <a:pt x="137" y="26"/>
                  </a:lnTo>
                  <a:lnTo>
                    <a:pt x="137" y="29"/>
                  </a:lnTo>
                  <a:lnTo>
                    <a:pt x="134" y="29"/>
                  </a:lnTo>
                  <a:lnTo>
                    <a:pt x="131" y="29"/>
                  </a:lnTo>
                  <a:lnTo>
                    <a:pt x="129" y="29"/>
                  </a:lnTo>
                  <a:lnTo>
                    <a:pt x="126" y="29"/>
                  </a:lnTo>
                  <a:lnTo>
                    <a:pt x="123" y="29"/>
                  </a:lnTo>
                  <a:lnTo>
                    <a:pt x="121" y="29"/>
                  </a:lnTo>
                  <a:lnTo>
                    <a:pt x="118" y="29"/>
                  </a:lnTo>
                  <a:lnTo>
                    <a:pt x="115" y="29"/>
                  </a:lnTo>
                  <a:lnTo>
                    <a:pt x="112" y="29"/>
                  </a:lnTo>
                  <a:lnTo>
                    <a:pt x="110" y="29"/>
                  </a:lnTo>
                  <a:lnTo>
                    <a:pt x="110" y="32"/>
                  </a:lnTo>
                  <a:lnTo>
                    <a:pt x="107" y="32"/>
                  </a:lnTo>
                  <a:lnTo>
                    <a:pt x="104" y="34"/>
                  </a:lnTo>
                  <a:lnTo>
                    <a:pt x="101" y="34"/>
                  </a:lnTo>
                  <a:lnTo>
                    <a:pt x="99" y="37"/>
                  </a:lnTo>
                  <a:lnTo>
                    <a:pt x="96" y="37"/>
                  </a:lnTo>
                  <a:lnTo>
                    <a:pt x="93" y="39"/>
                  </a:lnTo>
                  <a:lnTo>
                    <a:pt x="90" y="42"/>
                  </a:lnTo>
                  <a:lnTo>
                    <a:pt x="88" y="42"/>
                  </a:lnTo>
                  <a:lnTo>
                    <a:pt x="88" y="45"/>
                  </a:lnTo>
                  <a:lnTo>
                    <a:pt x="85" y="45"/>
                  </a:lnTo>
                  <a:lnTo>
                    <a:pt x="85" y="47"/>
                  </a:lnTo>
                  <a:lnTo>
                    <a:pt x="82" y="47"/>
                  </a:lnTo>
                  <a:lnTo>
                    <a:pt x="82" y="50"/>
                  </a:lnTo>
                  <a:lnTo>
                    <a:pt x="85" y="53"/>
                  </a:lnTo>
                  <a:lnTo>
                    <a:pt x="88" y="53"/>
                  </a:lnTo>
                  <a:lnTo>
                    <a:pt x="85" y="53"/>
                  </a:lnTo>
                  <a:lnTo>
                    <a:pt x="82" y="53"/>
                  </a:lnTo>
                  <a:lnTo>
                    <a:pt x="79" y="53"/>
                  </a:lnTo>
                  <a:lnTo>
                    <a:pt x="77" y="53"/>
                  </a:lnTo>
                  <a:lnTo>
                    <a:pt x="74" y="55"/>
                  </a:lnTo>
                  <a:lnTo>
                    <a:pt x="71" y="55"/>
                  </a:lnTo>
                  <a:lnTo>
                    <a:pt x="71" y="58"/>
                  </a:lnTo>
                  <a:lnTo>
                    <a:pt x="68" y="58"/>
                  </a:lnTo>
                  <a:lnTo>
                    <a:pt x="66" y="60"/>
                  </a:lnTo>
                  <a:lnTo>
                    <a:pt x="63" y="60"/>
                  </a:lnTo>
                  <a:lnTo>
                    <a:pt x="60" y="63"/>
                  </a:lnTo>
                  <a:lnTo>
                    <a:pt x="58" y="66"/>
                  </a:lnTo>
                  <a:lnTo>
                    <a:pt x="58" y="68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9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55" y="71"/>
                  </a:lnTo>
                  <a:lnTo>
                    <a:pt x="52" y="71"/>
                  </a:lnTo>
                  <a:lnTo>
                    <a:pt x="47" y="74"/>
                  </a:lnTo>
                  <a:lnTo>
                    <a:pt x="44" y="76"/>
                  </a:lnTo>
                  <a:lnTo>
                    <a:pt x="41" y="79"/>
                  </a:lnTo>
                  <a:lnTo>
                    <a:pt x="36" y="81"/>
                  </a:lnTo>
                  <a:lnTo>
                    <a:pt x="33" y="84"/>
                  </a:lnTo>
                  <a:lnTo>
                    <a:pt x="30" y="89"/>
                  </a:lnTo>
                  <a:lnTo>
                    <a:pt x="27" y="92"/>
                  </a:lnTo>
                  <a:lnTo>
                    <a:pt x="25" y="95"/>
                  </a:lnTo>
                  <a:lnTo>
                    <a:pt x="22" y="95"/>
                  </a:lnTo>
                  <a:lnTo>
                    <a:pt x="22" y="97"/>
                  </a:lnTo>
                  <a:lnTo>
                    <a:pt x="22" y="100"/>
                  </a:lnTo>
                  <a:lnTo>
                    <a:pt x="19" y="102"/>
                  </a:lnTo>
                  <a:lnTo>
                    <a:pt x="19" y="105"/>
                  </a:lnTo>
                  <a:lnTo>
                    <a:pt x="16" y="108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1" y="110"/>
                  </a:lnTo>
                  <a:lnTo>
                    <a:pt x="11" y="113"/>
                  </a:lnTo>
                  <a:lnTo>
                    <a:pt x="8" y="113"/>
                  </a:lnTo>
                  <a:lnTo>
                    <a:pt x="8" y="116"/>
                  </a:lnTo>
                  <a:lnTo>
                    <a:pt x="5" y="116"/>
                  </a:lnTo>
                  <a:lnTo>
                    <a:pt x="5" y="118"/>
                  </a:lnTo>
                  <a:lnTo>
                    <a:pt x="3" y="121"/>
                  </a:lnTo>
                  <a:lnTo>
                    <a:pt x="0" y="123"/>
                  </a:lnTo>
                  <a:lnTo>
                    <a:pt x="0" y="126"/>
                  </a:lnTo>
                  <a:lnTo>
                    <a:pt x="0" y="129"/>
                  </a:lnTo>
                  <a:lnTo>
                    <a:pt x="0" y="131"/>
                  </a:lnTo>
                  <a:lnTo>
                    <a:pt x="0" y="1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7" name="Freeform 110"/>
            <p:cNvSpPr>
              <a:spLocks/>
            </p:cNvSpPr>
            <p:nvPr/>
          </p:nvSpPr>
          <p:spPr bwMode="auto">
            <a:xfrm>
              <a:off x="5378" y="3032"/>
              <a:ext cx="36" cy="141"/>
            </a:xfrm>
            <a:custGeom>
              <a:avLst/>
              <a:gdLst>
                <a:gd name="T0" fmla="*/ 27 w 36"/>
                <a:gd name="T1" fmla="*/ 0 h 141"/>
                <a:gd name="T2" fmla="*/ 27 w 36"/>
                <a:gd name="T3" fmla="*/ 5 h 141"/>
                <a:gd name="T4" fmla="*/ 30 w 36"/>
                <a:gd name="T5" fmla="*/ 5 h 141"/>
                <a:gd name="T6" fmla="*/ 32 w 36"/>
                <a:gd name="T7" fmla="*/ 8 h 141"/>
                <a:gd name="T8" fmla="*/ 30 w 36"/>
                <a:gd name="T9" fmla="*/ 8 h 141"/>
                <a:gd name="T10" fmla="*/ 30 w 36"/>
                <a:gd name="T11" fmla="*/ 5 h 141"/>
                <a:gd name="T12" fmla="*/ 27 w 36"/>
                <a:gd name="T13" fmla="*/ 5 h 141"/>
                <a:gd name="T14" fmla="*/ 27 w 36"/>
                <a:gd name="T15" fmla="*/ 3 h 141"/>
                <a:gd name="T16" fmla="*/ 24 w 36"/>
                <a:gd name="T17" fmla="*/ 3 h 141"/>
                <a:gd name="T18" fmla="*/ 22 w 36"/>
                <a:gd name="T19" fmla="*/ 3 h 141"/>
                <a:gd name="T20" fmla="*/ 22 w 36"/>
                <a:gd name="T21" fmla="*/ 5 h 141"/>
                <a:gd name="T22" fmla="*/ 19 w 36"/>
                <a:gd name="T23" fmla="*/ 5 h 141"/>
                <a:gd name="T24" fmla="*/ 19 w 36"/>
                <a:gd name="T25" fmla="*/ 8 h 141"/>
                <a:gd name="T26" fmla="*/ 16 w 36"/>
                <a:gd name="T27" fmla="*/ 8 h 141"/>
                <a:gd name="T28" fmla="*/ 16 w 36"/>
                <a:gd name="T29" fmla="*/ 10 h 141"/>
                <a:gd name="T30" fmla="*/ 16 w 36"/>
                <a:gd name="T31" fmla="*/ 13 h 141"/>
                <a:gd name="T32" fmla="*/ 13 w 36"/>
                <a:gd name="T33" fmla="*/ 16 h 141"/>
                <a:gd name="T34" fmla="*/ 11 w 36"/>
                <a:gd name="T35" fmla="*/ 23 h 141"/>
                <a:gd name="T36" fmla="*/ 5 w 36"/>
                <a:gd name="T37" fmla="*/ 31 h 141"/>
                <a:gd name="T38" fmla="*/ 3 w 36"/>
                <a:gd name="T39" fmla="*/ 39 h 141"/>
                <a:gd name="T40" fmla="*/ 0 w 36"/>
                <a:gd name="T41" fmla="*/ 47 h 141"/>
                <a:gd name="T42" fmla="*/ 0 w 36"/>
                <a:gd name="T43" fmla="*/ 57 h 141"/>
                <a:gd name="T44" fmla="*/ 0 w 36"/>
                <a:gd name="T45" fmla="*/ 65 h 141"/>
                <a:gd name="T46" fmla="*/ 3 w 36"/>
                <a:gd name="T47" fmla="*/ 73 h 141"/>
                <a:gd name="T48" fmla="*/ 3 w 36"/>
                <a:gd name="T49" fmla="*/ 80 h 141"/>
                <a:gd name="T50" fmla="*/ 5 w 36"/>
                <a:gd name="T51" fmla="*/ 80 h 141"/>
                <a:gd name="T52" fmla="*/ 8 w 36"/>
                <a:gd name="T53" fmla="*/ 80 h 141"/>
                <a:gd name="T54" fmla="*/ 8 w 36"/>
                <a:gd name="T55" fmla="*/ 78 h 141"/>
                <a:gd name="T56" fmla="*/ 11 w 36"/>
                <a:gd name="T57" fmla="*/ 78 h 141"/>
                <a:gd name="T58" fmla="*/ 13 w 36"/>
                <a:gd name="T59" fmla="*/ 78 h 141"/>
                <a:gd name="T60" fmla="*/ 11 w 36"/>
                <a:gd name="T61" fmla="*/ 78 h 141"/>
                <a:gd name="T62" fmla="*/ 8 w 36"/>
                <a:gd name="T63" fmla="*/ 78 h 141"/>
                <a:gd name="T64" fmla="*/ 5 w 36"/>
                <a:gd name="T65" fmla="*/ 78 h 141"/>
                <a:gd name="T66" fmla="*/ 3 w 36"/>
                <a:gd name="T67" fmla="*/ 80 h 141"/>
                <a:gd name="T68" fmla="*/ 3 w 36"/>
                <a:gd name="T69" fmla="*/ 83 h 141"/>
                <a:gd name="T70" fmla="*/ 0 w 36"/>
                <a:gd name="T71" fmla="*/ 83 h 141"/>
                <a:gd name="T72" fmla="*/ 0 w 36"/>
                <a:gd name="T73" fmla="*/ 86 h 141"/>
                <a:gd name="T74" fmla="*/ 0 w 36"/>
                <a:gd name="T75" fmla="*/ 88 h 141"/>
                <a:gd name="T76" fmla="*/ 0 w 36"/>
                <a:gd name="T77" fmla="*/ 93 h 141"/>
                <a:gd name="T78" fmla="*/ 0 w 36"/>
                <a:gd name="T79" fmla="*/ 101 h 141"/>
                <a:gd name="T80" fmla="*/ 3 w 36"/>
                <a:gd name="T81" fmla="*/ 109 h 141"/>
                <a:gd name="T82" fmla="*/ 3 w 36"/>
                <a:gd name="T83" fmla="*/ 114 h 141"/>
                <a:gd name="T84" fmla="*/ 5 w 36"/>
                <a:gd name="T85" fmla="*/ 122 h 141"/>
                <a:gd name="T86" fmla="*/ 8 w 36"/>
                <a:gd name="T87" fmla="*/ 127 h 141"/>
                <a:gd name="T88" fmla="*/ 11 w 36"/>
                <a:gd name="T89" fmla="*/ 132 h 141"/>
                <a:gd name="T90" fmla="*/ 16 w 36"/>
                <a:gd name="T91" fmla="*/ 137 h 141"/>
                <a:gd name="T92" fmla="*/ 19 w 36"/>
                <a:gd name="T93" fmla="*/ 140 h 141"/>
                <a:gd name="T94" fmla="*/ 22 w 36"/>
                <a:gd name="T95" fmla="*/ 140 h 141"/>
                <a:gd name="T96" fmla="*/ 24 w 36"/>
                <a:gd name="T97" fmla="*/ 137 h 141"/>
                <a:gd name="T98" fmla="*/ 27 w 36"/>
                <a:gd name="T99" fmla="*/ 137 h 141"/>
                <a:gd name="T100" fmla="*/ 30 w 36"/>
                <a:gd name="T101" fmla="*/ 135 h 141"/>
                <a:gd name="T102" fmla="*/ 32 w 36"/>
                <a:gd name="T103" fmla="*/ 132 h 141"/>
                <a:gd name="T104" fmla="*/ 35 w 36"/>
                <a:gd name="T105" fmla="*/ 130 h 141"/>
                <a:gd name="T106" fmla="*/ 35 w 36"/>
                <a:gd name="T107" fmla="*/ 127 h 14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6"/>
                <a:gd name="T163" fmla="*/ 0 h 141"/>
                <a:gd name="T164" fmla="*/ 36 w 36"/>
                <a:gd name="T165" fmla="*/ 141 h 14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6" h="141">
                  <a:moveTo>
                    <a:pt x="27" y="0"/>
                  </a:moveTo>
                  <a:lnTo>
                    <a:pt x="27" y="5"/>
                  </a:lnTo>
                  <a:lnTo>
                    <a:pt x="30" y="5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1" y="23"/>
                  </a:lnTo>
                  <a:lnTo>
                    <a:pt x="5" y="31"/>
                  </a:lnTo>
                  <a:lnTo>
                    <a:pt x="3" y="39"/>
                  </a:lnTo>
                  <a:lnTo>
                    <a:pt x="0" y="47"/>
                  </a:lnTo>
                  <a:lnTo>
                    <a:pt x="0" y="57"/>
                  </a:lnTo>
                  <a:lnTo>
                    <a:pt x="0" y="65"/>
                  </a:lnTo>
                  <a:lnTo>
                    <a:pt x="3" y="73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8" y="80"/>
                  </a:lnTo>
                  <a:lnTo>
                    <a:pt x="8" y="78"/>
                  </a:lnTo>
                  <a:lnTo>
                    <a:pt x="11" y="78"/>
                  </a:lnTo>
                  <a:lnTo>
                    <a:pt x="13" y="78"/>
                  </a:lnTo>
                  <a:lnTo>
                    <a:pt x="11" y="78"/>
                  </a:lnTo>
                  <a:lnTo>
                    <a:pt x="8" y="78"/>
                  </a:lnTo>
                  <a:lnTo>
                    <a:pt x="5" y="78"/>
                  </a:lnTo>
                  <a:lnTo>
                    <a:pt x="3" y="80"/>
                  </a:lnTo>
                  <a:lnTo>
                    <a:pt x="3" y="83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3" y="109"/>
                  </a:lnTo>
                  <a:lnTo>
                    <a:pt x="3" y="114"/>
                  </a:lnTo>
                  <a:lnTo>
                    <a:pt x="5" y="122"/>
                  </a:lnTo>
                  <a:lnTo>
                    <a:pt x="8" y="127"/>
                  </a:lnTo>
                  <a:lnTo>
                    <a:pt x="11" y="132"/>
                  </a:lnTo>
                  <a:lnTo>
                    <a:pt x="16" y="137"/>
                  </a:lnTo>
                  <a:lnTo>
                    <a:pt x="19" y="140"/>
                  </a:lnTo>
                  <a:lnTo>
                    <a:pt x="22" y="140"/>
                  </a:lnTo>
                  <a:lnTo>
                    <a:pt x="24" y="137"/>
                  </a:lnTo>
                  <a:lnTo>
                    <a:pt x="27" y="137"/>
                  </a:lnTo>
                  <a:lnTo>
                    <a:pt x="30" y="135"/>
                  </a:lnTo>
                  <a:lnTo>
                    <a:pt x="32" y="132"/>
                  </a:lnTo>
                  <a:lnTo>
                    <a:pt x="35" y="130"/>
                  </a:lnTo>
                  <a:lnTo>
                    <a:pt x="35" y="1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8" name="Freeform 111"/>
            <p:cNvSpPr>
              <a:spLocks/>
            </p:cNvSpPr>
            <p:nvPr/>
          </p:nvSpPr>
          <p:spPr bwMode="auto">
            <a:xfrm>
              <a:off x="5636" y="2901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0 w 4"/>
                <a:gd name="T3" fmla="*/ 2 h 11"/>
                <a:gd name="T4" fmla="*/ 0 w 4"/>
                <a:gd name="T5" fmla="*/ 4 h 11"/>
                <a:gd name="T6" fmla="*/ 0 w 4"/>
                <a:gd name="T7" fmla="*/ 6 h 11"/>
                <a:gd name="T8" fmla="*/ 0 w 4"/>
                <a:gd name="T9" fmla="*/ 8 h 11"/>
                <a:gd name="T10" fmla="*/ 0 w 4"/>
                <a:gd name="T11" fmla="*/ 10 h 11"/>
                <a:gd name="T12" fmla="*/ 2 w 4"/>
                <a:gd name="T13" fmla="*/ 10 h 11"/>
                <a:gd name="T14" fmla="*/ 3 w 4"/>
                <a:gd name="T15" fmla="*/ 8 h 11"/>
                <a:gd name="T16" fmla="*/ 3 w 4"/>
                <a:gd name="T17" fmla="*/ 4 h 11"/>
                <a:gd name="T18" fmla="*/ 2 w 4"/>
                <a:gd name="T19" fmla="*/ 2 h 11"/>
                <a:gd name="T20" fmla="*/ 2 w 4"/>
                <a:gd name="T21" fmla="*/ 0 h 11"/>
                <a:gd name="T22" fmla="*/ 0 w 4"/>
                <a:gd name="T23" fmla="*/ 0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"/>
                <a:gd name="T37" fmla="*/ 0 h 11"/>
                <a:gd name="T38" fmla="*/ 4 w 4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" h="11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3" y="8"/>
                  </a:lnTo>
                  <a:lnTo>
                    <a:pt x="3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9" name="Freeform 112"/>
            <p:cNvSpPr>
              <a:spLocks/>
            </p:cNvSpPr>
            <p:nvPr/>
          </p:nvSpPr>
          <p:spPr bwMode="auto">
            <a:xfrm>
              <a:off x="5594" y="2893"/>
              <a:ext cx="374" cy="228"/>
            </a:xfrm>
            <a:custGeom>
              <a:avLst/>
              <a:gdLst>
                <a:gd name="T0" fmla="*/ 8 w 374"/>
                <a:gd name="T1" fmla="*/ 5 h 228"/>
                <a:gd name="T2" fmla="*/ 16 w 374"/>
                <a:gd name="T3" fmla="*/ 3 h 228"/>
                <a:gd name="T4" fmla="*/ 27 w 374"/>
                <a:gd name="T5" fmla="*/ 3 h 228"/>
                <a:gd name="T6" fmla="*/ 38 w 374"/>
                <a:gd name="T7" fmla="*/ 3 h 228"/>
                <a:gd name="T8" fmla="*/ 41 w 374"/>
                <a:gd name="T9" fmla="*/ 13 h 228"/>
                <a:gd name="T10" fmla="*/ 41 w 374"/>
                <a:gd name="T11" fmla="*/ 13 h 228"/>
                <a:gd name="T12" fmla="*/ 49 w 374"/>
                <a:gd name="T13" fmla="*/ 3 h 228"/>
                <a:gd name="T14" fmla="*/ 63 w 374"/>
                <a:gd name="T15" fmla="*/ 0 h 228"/>
                <a:gd name="T16" fmla="*/ 77 w 374"/>
                <a:gd name="T17" fmla="*/ 0 h 228"/>
                <a:gd name="T18" fmla="*/ 91 w 374"/>
                <a:gd name="T19" fmla="*/ 0 h 228"/>
                <a:gd name="T20" fmla="*/ 104 w 374"/>
                <a:gd name="T21" fmla="*/ 0 h 228"/>
                <a:gd name="T22" fmla="*/ 118 w 374"/>
                <a:gd name="T23" fmla="*/ 0 h 228"/>
                <a:gd name="T24" fmla="*/ 132 w 374"/>
                <a:gd name="T25" fmla="*/ 3 h 228"/>
                <a:gd name="T26" fmla="*/ 143 w 374"/>
                <a:gd name="T27" fmla="*/ 5 h 228"/>
                <a:gd name="T28" fmla="*/ 154 w 374"/>
                <a:gd name="T29" fmla="*/ 10 h 228"/>
                <a:gd name="T30" fmla="*/ 156 w 374"/>
                <a:gd name="T31" fmla="*/ 16 h 228"/>
                <a:gd name="T32" fmla="*/ 167 w 374"/>
                <a:gd name="T33" fmla="*/ 16 h 228"/>
                <a:gd name="T34" fmla="*/ 178 w 374"/>
                <a:gd name="T35" fmla="*/ 18 h 228"/>
                <a:gd name="T36" fmla="*/ 189 w 374"/>
                <a:gd name="T37" fmla="*/ 21 h 228"/>
                <a:gd name="T38" fmla="*/ 197 w 374"/>
                <a:gd name="T39" fmla="*/ 23 h 228"/>
                <a:gd name="T40" fmla="*/ 206 w 374"/>
                <a:gd name="T41" fmla="*/ 26 h 228"/>
                <a:gd name="T42" fmla="*/ 214 w 374"/>
                <a:gd name="T43" fmla="*/ 31 h 228"/>
                <a:gd name="T44" fmla="*/ 219 w 374"/>
                <a:gd name="T45" fmla="*/ 39 h 228"/>
                <a:gd name="T46" fmla="*/ 225 w 374"/>
                <a:gd name="T47" fmla="*/ 37 h 228"/>
                <a:gd name="T48" fmla="*/ 239 w 374"/>
                <a:gd name="T49" fmla="*/ 42 h 228"/>
                <a:gd name="T50" fmla="*/ 250 w 374"/>
                <a:gd name="T51" fmla="*/ 50 h 228"/>
                <a:gd name="T52" fmla="*/ 255 w 374"/>
                <a:gd name="T53" fmla="*/ 63 h 228"/>
                <a:gd name="T54" fmla="*/ 263 w 374"/>
                <a:gd name="T55" fmla="*/ 63 h 228"/>
                <a:gd name="T56" fmla="*/ 269 w 374"/>
                <a:gd name="T57" fmla="*/ 70 h 228"/>
                <a:gd name="T58" fmla="*/ 274 w 374"/>
                <a:gd name="T59" fmla="*/ 68 h 228"/>
                <a:gd name="T60" fmla="*/ 285 w 374"/>
                <a:gd name="T61" fmla="*/ 76 h 228"/>
                <a:gd name="T62" fmla="*/ 299 w 374"/>
                <a:gd name="T63" fmla="*/ 83 h 228"/>
                <a:gd name="T64" fmla="*/ 304 w 374"/>
                <a:gd name="T65" fmla="*/ 97 h 228"/>
                <a:gd name="T66" fmla="*/ 293 w 374"/>
                <a:gd name="T67" fmla="*/ 102 h 228"/>
                <a:gd name="T68" fmla="*/ 291 w 374"/>
                <a:gd name="T69" fmla="*/ 107 h 228"/>
                <a:gd name="T70" fmla="*/ 302 w 374"/>
                <a:gd name="T71" fmla="*/ 99 h 228"/>
                <a:gd name="T72" fmla="*/ 313 w 374"/>
                <a:gd name="T73" fmla="*/ 99 h 228"/>
                <a:gd name="T74" fmla="*/ 329 w 374"/>
                <a:gd name="T75" fmla="*/ 110 h 228"/>
                <a:gd name="T76" fmla="*/ 337 w 374"/>
                <a:gd name="T77" fmla="*/ 123 h 228"/>
                <a:gd name="T78" fmla="*/ 346 w 374"/>
                <a:gd name="T79" fmla="*/ 136 h 228"/>
                <a:gd name="T80" fmla="*/ 351 w 374"/>
                <a:gd name="T81" fmla="*/ 146 h 228"/>
                <a:gd name="T82" fmla="*/ 348 w 374"/>
                <a:gd name="T83" fmla="*/ 157 h 228"/>
                <a:gd name="T84" fmla="*/ 340 w 374"/>
                <a:gd name="T85" fmla="*/ 162 h 228"/>
                <a:gd name="T86" fmla="*/ 332 w 374"/>
                <a:gd name="T87" fmla="*/ 167 h 228"/>
                <a:gd name="T88" fmla="*/ 337 w 374"/>
                <a:gd name="T89" fmla="*/ 170 h 228"/>
                <a:gd name="T90" fmla="*/ 337 w 374"/>
                <a:gd name="T91" fmla="*/ 193 h 228"/>
                <a:gd name="T92" fmla="*/ 337 w 374"/>
                <a:gd name="T93" fmla="*/ 164 h 228"/>
                <a:gd name="T94" fmla="*/ 348 w 374"/>
                <a:gd name="T95" fmla="*/ 157 h 228"/>
                <a:gd name="T96" fmla="*/ 359 w 374"/>
                <a:gd name="T97" fmla="*/ 164 h 228"/>
                <a:gd name="T98" fmla="*/ 365 w 374"/>
                <a:gd name="T99" fmla="*/ 175 h 228"/>
                <a:gd name="T100" fmla="*/ 368 w 374"/>
                <a:gd name="T101" fmla="*/ 183 h 228"/>
                <a:gd name="T102" fmla="*/ 373 w 374"/>
                <a:gd name="T103" fmla="*/ 201 h 22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74"/>
                <a:gd name="T157" fmla="*/ 0 h 228"/>
                <a:gd name="T158" fmla="*/ 374 w 374"/>
                <a:gd name="T159" fmla="*/ 228 h 22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74" h="228">
                  <a:moveTo>
                    <a:pt x="0" y="8"/>
                  </a:move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3"/>
                  </a:lnTo>
                  <a:lnTo>
                    <a:pt x="41" y="5"/>
                  </a:lnTo>
                  <a:lnTo>
                    <a:pt x="41" y="8"/>
                  </a:lnTo>
                  <a:lnTo>
                    <a:pt x="44" y="10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4" y="10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60" y="3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0" y="0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1" y="0"/>
                  </a:lnTo>
                  <a:lnTo>
                    <a:pt x="123" y="3"/>
                  </a:lnTo>
                  <a:lnTo>
                    <a:pt x="129" y="3"/>
                  </a:lnTo>
                  <a:lnTo>
                    <a:pt x="132" y="3"/>
                  </a:lnTo>
                  <a:lnTo>
                    <a:pt x="134" y="3"/>
                  </a:lnTo>
                  <a:lnTo>
                    <a:pt x="137" y="5"/>
                  </a:lnTo>
                  <a:lnTo>
                    <a:pt x="140" y="5"/>
                  </a:lnTo>
                  <a:lnTo>
                    <a:pt x="143" y="5"/>
                  </a:lnTo>
                  <a:lnTo>
                    <a:pt x="145" y="5"/>
                  </a:lnTo>
                  <a:lnTo>
                    <a:pt x="148" y="8"/>
                  </a:lnTo>
                  <a:lnTo>
                    <a:pt x="151" y="10"/>
                  </a:lnTo>
                  <a:lnTo>
                    <a:pt x="154" y="10"/>
                  </a:lnTo>
                  <a:lnTo>
                    <a:pt x="154" y="13"/>
                  </a:lnTo>
                  <a:lnTo>
                    <a:pt x="156" y="16"/>
                  </a:lnTo>
                  <a:lnTo>
                    <a:pt x="156" y="18"/>
                  </a:lnTo>
                  <a:lnTo>
                    <a:pt x="156" y="16"/>
                  </a:lnTo>
                  <a:lnTo>
                    <a:pt x="159" y="16"/>
                  </a:lnTo>
                  <a:lnTo>
                    <a:pt x="162" y="16"/>
                  </a:lnTo>
                  <a:lnTo>
                    <a:pt x="165" y="16"/>
                  </a:lnTo>
                  <a:lnTo>
                    <a:pt x="167" y="16"/>
                  </a:lnTo>
                  <a:lnTo>
                    <a:pt x="170" y="16"/>
                  </a:lnTo>
                  <a:lnTo>
                    <a:pt x="173" y="16"/>
                  </a:lnTo>
                  <a:lnTo>
                    <a:pt x="176" y="16"/>
                  </a:lnTo>
                  <a:lnTo>
                    <a:pt x="178" y="18"/>
                  </a:lnTo>
                  <a:lnTo>
                    <a:pt x="181" y="18"/>
                  </a:lnTo>
                  <a:lnTo>
                    <a:pt x="184" y="18"/>
                  </a:lnTo>
                  <a:lnTo>
                    <a:pt x="187" y="18"/>
                  </a:lnTo>
                  <a:lnTo>
                    <a:pt x="189" y="21"/>
                  </a:lnTo>
                  <a:lnTo>
                    <a:pt x="192" y="21"/>
                  </a:lnTo>
                  <a:lnTo>
                    <a:pt x="195" y="21"/>
                  </a:lnTo>
                  <a:lnTo>
                    <a:pt x="195" y="23"/>
                  </a:lnTo>
                  <a:lnTo>
                    <a:pt x="197" y="23"/>
                  </a:lnTo>
                  <a:lnTo>
                    <a:pt x="200" y="23"/>
                  </a:lnTo>
                  <a:lnTo>
                    <a:pt x="200" y="26"/>
                  </a:lnTo>
                  <a:lnTo>
                    <a:pt x="203" y="26"/>
                  </a:lnTo>
                  <a:lnTo>
                    <a:pt x="206" y="26"/>
                  </a:lnTo>
                  <a:lnTo>
                    <a:pt x="206" y="29"/>
                  </a:lnTo>
                  <a:lnTo>
                    <a:pt x="208" y="29"/>
                  </a:lnTo>
                  <a:lnTo>
                    <a:pt x="211" y="31"/>
                  </a:lnTo>
                  <a:lnTo>
                    <a:pt x="214" y="31"/>
                  </a:lnTo>
                  <a:lnTo>
                    <a:pt x="214" y="34"/>
                  </a:lnTo>
                  <a:lnTo>
                    <a:pt x="217" y="34"/>
                  </a:lnTo>
                  <a:lnTo>
                    <a:pt x="217" y="37"/>
                  </a:lnTo>
                  <a:lnTo>
                    <a:pt x="219" y="39"/>
                  </a:lnTo>
                  <a:lnTo>
                    <a:pt x="219" y="42"/>
                  </a:lnTo>
                  <a:lnTo>
                    <a:pt x="219" y="39"/>
                  </a:lnTo>
                  <a:lnTo>
                    <a:pt x="219" y="37"/>
                  </a:lnTo>
                  <a:lnTo>
                    <a:pt x="225" y="37"/>
                  </a:lnTo>
                  <a:lnTo>
                    <a:pt x="230" y="37"/>
                  </a:lnTo>
                  <a:lnTo>
                    <a:pt x="233" y="39"/>
                  </a:lnTo>
                  <a:lnTo>
                    <a:pt x="236" y="39"/>
                  </a:lnTo>
                  <a:lnTo>
                    <a:pt x="239" y="42"/>
                  </a:lnTo>
                  <a:lnTo>
                    <a:pt x="241" y="44"/>
                  </a:lnTo>
                  <a:lnTo>
                    <a:pt x="244" y="47"/>
                  </a:lnTo>
                  <a:lnTo>
                    <a:pt x="247" y="50"/>
                  </a:lnTo>
                  <a:lnTo>
                    <a:pt x="250" y="50"/>
                  </a:lnTo>
                  <a:lnTo>
                    <a:pt x="250" y="52"/>
                  </a:lnTo>
                  <a:lnTo>
                    <a:pt x="252" y="55"/>
                  </a:lnTo>
                  <a:lnTo>
                    <a:pt x="255" y="57"/>
                  </a:lnTo>
                  <a:lnTo>
                    <a:pt x="255" y="63"/>
                  </a:lnTo>
                  <a:lnTo>
                    <a:pt x="255" y="60"/>
                  </a:lnTo>
                  <a:lnTo>
                    <a:pt x="258" y="60"/>
                  </a:lnTo>
                  <a:lnTo>
                    <a:pt x="261" y="60"/>
                  </a:lnTo>
                  <a:lnTo>
                    <a:pt x="263" y="63"/>
                  </a:lnTo>
                  <a:lnTo>
                    <a:pt x="266" y="65"/>
                  </a:lnTo>
                  <a:lnTo>
                    <a:pt x="269" y="65"/>
                  </a:lnTo>
                  <a:lnTo>
                    <a:pt x="269" y="68"/>
                  </a:lnTo>
                  <a:lnTo>
                    <a:pt x="269" y="70"/>
                  </a:lnTo>
                  <a:lnTo>
                    <a:pt x="269" y="73"/>
                  </a:lnTo>
                  <a:lnTo>
                    <a:pt x="269" y="70"/>
                  </a:lnTo>
                  <a:lnTo>
                    <a:pt x="272" y="68"/>
                  </a:lnTo>
                  <a:lnTo>
                    <a:pt x="274" y="68"/>
                  </a:lnTo>
                  <a:lnTo>
                    <a:pt x="277" y="68"/>
                  </a:lnTo>
                  <a:lnTo>
                    <a:pt x="277" y="70"/>
                  </a:lnTo>
                  <a:lnTo>
                    <a:pt x="282" y="73"/>
                  </a:lnTo>
                  <a:lnTo>
                    <a:pt x="285" y="76"/>
                  </a:lnTo>
                  <a:lnTo>
                    <a:pt x="291" y="76"/>
                  </a:lnTo>
                  <a:lnTo>
                    <a:pt x="293" y="78"/>
                  </a:lnTo>
                  <a:lnTo>
                    <a:pt x="296" y="81"/>
                  </a:lnTo>
                  <a:lnTo>
                    <a:pt x="299" y="83"/>
                  </a:lnTo>
                  <a:lnTo>
                    <a:pt x="304" y="89"/>
                  </a:lnTo>
                  <a:lnTo>
                    <a:pt x="307" y="94"/>
                  </a:lnTo>
                  <a:lnTo>
                    <a:pt x="307" y="97"/>
                  </a:lnTo>
                  <a:lnTo>
                    <a:pt x="304" y="97"/>
                  </a:lnTo>
                  <a:lnTo>
                    <a:pt x="302" y="99"/>
                  </a:lnTo>
                  <a:lnTo>
                    <a:pt x="299" y="99"/>
                  </a:lnTo>
                  <a:lnTo>
                    <a:pt x="296" y="102"/>
                  </a:lnTo>
                  <a:lnTo>
                    <a:pt x="293" y="102"/>
                  </a:lnTo>
                  <a:lnTo>
                    <a:pt x="293" y="104"/>
                  </a:lnTo>
                  <a:lnTo>
                    <a:pt x="291" y="107"/>
                  </a:lnTo>
                  <a:lnTo>
                    <a:pt x="291" y="110"/>
                  </a:lnTo>
                  <a:lnTo>
                    <a:pt x="291" y="107"/>
                  </a:lnTo>
                  <a:lnTo>
                    <a:pt x="293" y="104"/>
                  </a:lnTo>
                  <a:lnTo>
                    <a:pt x="296" y="102"/>
                  </a:lnTo>
                  <a:lnTo>
                    <a:pt x="299" y="99"/>
                  </a:lnTo>
                  <a:lnTo>
                    <a:pt x="302" y="99"/>
                  </a:lnTo>
                  <a:lnTo>
                    <a:pt x="304" y="99"/>
                  </a:lnTo>
                  <a:lnTo>
                    <a:pt x="307" y="99"/>
                  </a:lnTo>
                  <a:lnTo>
                    <a:pt x="310" y="99"/>
                  </a:lnTo>
                  <a:lnTo>
                    <a:pt x="313" y="99"/>
                  </a:lnTo>
                  <a:lnTo>
                    <a:pt x="318" y="102"/>
                  </a:lnTo>
                  <a:lnTo>
                    <a:pt x="321" y="104"/>
                  </a:lnTo>
                  <a:lnTo>
                    <a:pt x="326" y="107"/>
                  </a:lnTo>
                  <a:lnTo>
                    <a:pt x="329" y="110"/>
                  </a:lnTo>
                  <a:lnTo>
                    <a:pt x="332" y="112"/>
                  </a:lnTo>
                  <a:lnTo>
                    <a:pt x="335" y="115"/>
                  </a:lnTo>
                  <a:lnTo>
                    <a:pt x="337" y="120"/>
                  </a:lnTo>
                  <a:lnTo>
                    <a:pt x="337" y="123"/>
                  </a:lnTo>
                  <a:lnTo>
                    <a:pt x="340" y="125"/>
                  </a:lnTo>
                  <a:lnTo>
                    <a:pt x="343" y="128"/>
                  </a:lnTo>
                  <a:lnTo>
                    <a:pt x="343" y="130"/>
                  </a:lnTo>
                  <a:lnTo>
                    <a:pt x="346" y="136"/>
                  </a:lnTo>
                  <a:lnTo>
                    <a:pt x="346" y="138"/>
                  </a:lnTo>
                  <a:lnTo>
                    <a:pt x="348" y="141"/>
                  </a:lnTo>
                  <a:lnTo>
                    <a:pt x="348" y="146"/>
                  </a:lnTo>
                  <a:lnTo>
                    <a:pt x="351" y="146"/>
                  </a:lnTo>
                  <a:lnTo>
                    <a:pt x="348" y="149"/>
                  </a:lnTo>
                  <a:lnTo>
                    <a:pt x="348" y="151"/>
                  </a:lnTo>
                  <a:lnTo>
                    <a:pt x="348" y="154"/>
                  </a:lnTo>
                  <a:lnTo>
                    <a:pt x="348" y="157"/>
                  </a:lnTo>
                  <a:lnTo>
                    <a:pt x="346" y="157"/>
                  </a:lnTo>
                  <a:lnTo>
                    <a:pt x="343" y="159"/>
                  </a:lnTo>
                  <a:lnTo>
                    <a:pt x="343" y="162"/>
                  </a:lnTo>
                  <a:lnTo>
                    <a:pt x="340" y="162"/>
                  </a:lnTo>
                  <a:lnTo>
                    <a:pt x="340" y="164"/>
                  </a:lnTo>
                  <a:lnTo>
                    <a:pt x="337" y="164"/>
                  </a:lnTo>
                  <a:lnTo>
                    <a:pt x="335" y="164"/>
                  </a:lnTo>
                  <a:lnTo>
                    <a:pt x="332" y="167"/>
                  </a:lnTo>
                  <a:lnTo>
                    <a:pt x="335" y="167"/>
                  </a:lnTo>
                  <a:lnTo>
                    <a:pt x="335" y="164"/>
                  </a:lnTo>
                  <a:lnTo>
                    <a:pt x="337" y="164"/>
                  </a:lnTo>
                  <a:lnTo>
                    <a:pt x="337" y="170"/>
                  </a:lnTo>
                  <a:lnTo>
                    <a:pt x="337" y="177"/>
                  </a:lnTo>
                  <a:lnTo>
                    <a:pt x="337" y="183"/>
                  </a:lnTo>
                  <a:lnTo>
                    <a:pt x="337" y="190"/>
                  </a:lnTo>
                  <a:lnTo>
                    <a:pt x="337" y="193"/>
                  </a:lnTo>
                  <a:lnTo>
                    <a:pt x="337" y="185"/>
                  </a:lnTo>
                  <a:lnTo>
                    <a:pt x="337" y="177"/>
                  </a:lnTo>
                  <a:lnTo>
                    <a:pt x="337" y="170"/>
                  </a:lnTo>
                  <a:lnTo>
                    <a:pt x="337" y="164"/>
                  </a:lnTo>
                  <a:lnTo>
                    <a:pt x="340" y="162"/>
                  </a:lnTo>
                  <a:lnTo>
                    <a:pt x="343" y="162"/>
                  </a:lnTo>
                  <a:lnTo>
                    <a:pt x="346" y="159"/>
                  </a:lnTo>
                  <a:lnTo>
                    <a:pt x="348" y="157"/>
                  </a:lnTo>
                  <a:lnTo>
                    <a:pt x="351" y="157"/>
                  </a:lnTo>
                  <a:lnTo>
                    <a:pt x="354" y="159"/>
                  </a:lnTo>
                  <a:lnTo>
                    <a:pt x="357" y="162"/>
                  </a:lnTo>
                  <a:lnTo>
                    <a:pt x="359" y="164"/>
                  </a:lnTo>
                  <a:lnTo>
                    <a:pt x="359" y="167"/>
                  </a:lnTo>
                  <a:lnTo>
                    <a:pt x="362" y="170"/>
                  </a:lnTo>
                  <a:lnTo>
                    <a:pt x="362" y="172"/>
                  </a:lnTo>
                  <a:lnTo>
                    <a:pt x="365" y="175"/>
                  </a:lnTo>
                  <a:lnTo>
                    <a:pt x="365" y="177"/>
                  </a:lnTo>
                  <a:lnTo>
                    <a:pt x="368" y="177"/>
                  </a:lnTo>
                  <a:lnTo>
                    <a:pt x="368" y="180"/>
                  </a:lnTo>
                  <a:lnTo>
                    <a:pt x="368" y="183"/>
                  </a:lnTo>
                  <a:lnTo>
                    <a:pt x="370" y="185"/>
                  </a:lnTo>
                  <a:lnTo>
                    <a:pt x="370" y="188"/>
                  </a:lnTo>
                  <a:lnTo>
                    <a:pt x="373" y="190"/>
                  </a:lnTo>
                  <a:lnTo>
                    <a:pt x="373" y="201"/>
                  </a:lnTo>
                  <a:lnTo>
                    <a:pt x="373" y="209"/>
                  </a:lnTo>
                  <a:lnTo>
                    <a:pt x="373" y="217"/>
                  </a:lnTo>
                  <a:lnTo>
                    <a:pt x="373" y="2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0" name="Freeform 113"/>
            <p:cNvSpPr>
              <a:spLocks/>
            </p:cNvSpPr>
            <p:nvPr/>
          </p:nvSpPr>
          <p:spPr bwMode="auto">
            <a:xfrm>
              <a:off x="5665" y="3050"/>
              <a:ext cx="91" cy="57"/>
            </a:xfrm>
            <a:custGeom>
              <a:avLst/>
              <a:gdLst>
                <a:gd name="T0" fmla="*/ 3 w 91"/>
                <a:gd name="T1" fmla="*/ 51 h 57"/>
                <a:gd name="T2" fmla="*/ 5 w 91"/>
                <a:gd name="T3" fmla="*/ 49 h 57"/>
                <a:gd name="T4" fmla="*/ 8 w 91"/>
                <a:gd name="T5" fmla="*/ 46 h 57"/>
                <a:gd name="T6" fmla="*/ 13 w 91"/>
                <a:gd name="T7" fmla="*/ 39 h 57"/>
                <a:gd name="T8" fmla="*/ 21 w 91"/>
                <a:gd name="T9" fmla="*/ 37 h 57"/>
                <a:gd name="T10" fmla="*/ 29 w 91"/>
                <a:gd name="T11" fmla="*/ 34 h 57"/>
                <a:gd name="T12" fmla="*/ 37 w 91"/>
                <a:gd name="T13" fmla="*/ 29 h 57"/>
                <a:gd name="T14" fmla="*/ 40 w 91"/>
                <a:gd name="T15" fmla="*/ 27 h 57"/>
                <a:gd name="T16" fmla="*/ 42 w 91"/>
                <a:gd name="T17" fmla="*/ 24 h 57"/>
                <a:gd name="T18" fmla="*/ 45 w 91"/>
                <a:gd name="T19" fmla="*/ 22 h 57"/>
                <a:gd name="T20" fmla="*/ 50 w 91"/>
                <a:gd name="T21" fmla="*/ 22 h 57"/>
                <a:gd name="T22" fmla="*/ 56 w 91"/>
                <a:gd name="T23" fmla="*/ 19 h 57"/>
                <a:gd name="T24" fmla="*/ 61 w 91"/>
                <a:gd name="T25" fmla="*/ 15 h 57"/>
                <a:gd name="T26" fmla="*/ 66 w 91"/>
                <a:gd name="T27" fmla="*/ 10 h 57"/>
                <a:gd name="T28" fmla="*/ 71 w 91"/>
                <a:gd name="T29" fmla="*/ 5 h 57"/>
                <a:gd name="T30" fmla="*/ 66 w 91"/>
                <a:gd name="T31" fmla="*/ 2 h 57"/>
                <a:gd name="T32" fmla="*/ 71 w 91"/>
                <a:gd name="T33" fmla="*/ 0 h 57"/>
                <a:gd name="T34" fmla="*/ 77 w 91"/>
                <a:gd name="T35" fmla="*/ 0 h 57"/>
                <a:gd name="T36" fmla="*/ 82 w 91"/>
                <a:gd name="T37" fmla="*/ 2 h 57"/>
                <a:gd name="T38" fmla="*/ 87 w 91"/>
                <a:gd name="T39" fmla="*/ 5 h 57"/>
                <a:gd name="T40" fmla="*/ 90 w 91"/>
                <a:gd name="T41" fmla="*/ 7 h 57"/>
                <a:gd name="T42" fmla="*/ 85 w 91"/>
                <a:gd name="T43" fmla="*/ 7 h 57"/>
                <a:gd name="T44" fmla="*/ 82 w 91"/>
                <a:gd name="T45" fmla="*/ 5 h 57"/>
                <a:gd name="T46" fmla="*/ 77 w 91"/>
                <a:gd name="T47" fmla="*/ 5 h 57"/>
                <a:gd name="T48" fmla="*/ 71 w 91"/>
                <a:gd name="T49" fmla="*/ 7 h 57"/>
                <a:gd name="T50" fmla="*/ 69 w 91"/>
                <a:gd name="T51" fmla="*/ 12 h 57"/>
                <a:gd name="T52" fmla="*/ 66 w 91"/>
                <a:gd name="T53" fmla="*/ 17 h 57"/>
                <a:gd name="T54" fmla="*/ 64 w 91"/>
                <a:gd name="T55" fmla="*/ 19 h 57"/>
                <a:gd name="T56" fmla="*/ 58 w 91"/>
                <a:gd name="T57" fmla="*/ 22 h 57"/>
                <a:gd name="T58" fmla="*/ 53 w 91"/>
                <a:gd name="T59" fmla="*/ 24 h 57"/>
                <a:gd name="T60" fmla="*/ 48 w 91"/>
                <a:gd name="T61" fmla="*/ 27 h 57"/>
                <a:gd name="T62" fmla="*/ 42 w 91"/>
                <a:gd name="T63" fmla="*/ 27 h 57"/>
                <a:gd name="T64" fmla="*/ 37 w 91"/>
                <a:gd name="T65" fmla="*/ 32 h 57"/>
                <a:gd name="T66" fmla="*/ 34 w 91"/>
                <a:gd name="T67" fmla="*/ 34 h 57"/>
                <a:gd name="T68" fmla="*/ 32 w 91"/>
                <a:gd name="T69" fmla="*/ 37 h 57"/>
                <a:gd name="T70" fmla="*/ 26 w 91"/>
                <a:gd name="T71" fmla="*/ 37 h 57"/>
                <a:gd name="T72" fmla="*/ 21 w 91"/>
                <a:gd name="T73" fmla="*/ 39 h 57"/>
                <a:gd name="T74" fmla="*/ 16 w 91"/>
                <a:gd name="T75" fmla="*/ 41 h 57"/>
                <a:gd name="T76" fmla="*/ 13 w 91"/>
                <a:gd name="T77" fmla="*/ 46 h 57"/>
                <a:gd name="T78" fmla="*/ 11 w 91"/>
                <a:gd name="T79" fmla="*/ 49 h 57"/>
                <a:gd name="T80" fmla="*/ 8 w 91"/>
                <a:gd name="T81" fmla="*/ 54 h 57"/>
                <a:gd name="T82" fmla="*/ 3 w 91"/>
                <a:gd name="T83" fmla="*/ 56 h 57"/>
                <a:gd name="T84" fmla="*/ 0 w 91"/>
                <a:gd name="T85" fmla="*/ 54 h 57"/>
                <a:gd name="T86" fmla="*/ 5 w 91"/>
                <a:gd name="T87" fmla="*/ 51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1"/>
                <a:gd name="T133" fmla="*/ 0 h 57"/>
                <a:gd name="T134" fmla="*/ 91 w 91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1" h="57">
                  <a:moveTo>
                    <a:pt x="3" y="51"/>
                  </a:moveTo>
                  <a:lnTo>
                    <a:pt x="3" y="51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8" y="49"/>
                  </a:lnTo>
                  <a:lnTo>
                    <a:pt x="8" y="46"/>
                  </a:lnTo>
                  <a:lnTo>
                    <a:pt x="11" y="44"/>
                  </a:lnTo>
                  <a:lnTo>
                    <a:pt x="13" y="39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4" y="34"/>
                  </a:lnTo>
                  <a:lnTo>
                    <a:pt x="29" y="34"/>
                  </a:lnTo>
                  <a:lnTo>
                    <a:pt x="32" y="32"/>
                  </a:lnTo>
                  <a:lnTo>
                    <a:pt x="37" y="29"/>
                  </a:lnTo>
                  <a:lnTo>
                    <a:pt x="37" y="27"/>
                  </a:lnTo>
                  <a:lnTo>
                    <a:pt x="40" y="27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8" y="22"/>
                  </a:lnTo>
                  <a:lnTo>
                    <a:pt x="50" y="22"/>
                  </a:lnTo>
                  <a:lnTo>
                    <a:pt x="53" y="22"/>
                  </a:lnTo>
                  <a:lnTo>
                    <a:pt x="56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4" y="12"/>
                  </a:lnTo>
                  <a:lnTo>
                    <a:pt x="66" y="10"/>
                  </a:lnTo>
                  <a:lnTo>
                    <a:pt x="69" y="7"/>
                  </a:lnTo>
                  <a:lnTo>
                    <a:pt x="71" y="5"/>
                  </a:lnTo>
                  <a:lnTo>
                    <a:pt x="69" y="5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2" y="2"/>
                  </a:lnTo>
                  <a:lnTo>
                    <a:pt x="85" y="2"/>
                  </a:lnTo>
                  <a:lnTo>
                    <a:pt x="87" y="5"/>
                  </a:lnTo>
                  <a:lnTo>
                    <a:pt x="87" y="7"/>
                  </a:lnTo>
                  <a:lnTo>
                    <a:pt x="90" y="7"/>
                  </a:lnTo>
                  <a:lnTo>
                    <a:pt x="87" y="10"/>
                  </a:lnTo>
                  <a:lnTo>
                    <a:pt x="85" y="7"/>
                  </a:lnTo>
                  <a:lnTo>
                    <a:pt x="82" y="7"/>
                  </a:lnTo>
                  <a:lnTo>
                    <a:pt x="82" y="5"/>
                  </a:lnTo>
                  <a:lnTo>
                    <a:pt x="79" y="5"/>
                  </a:lnTo>
                  <a:lnTo>
                    <a:pt x="77" y="5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71" y="10"/>
                  </a:lnTo>
                  <a:lnTo>
                    <a:pt x="69" y="12"/>
                  </a:lnTo>
                  <a:lnTo>
                    <a:pt x="66" y="15"/>
                  </a:lnTo>
                  <a:lnTo>
                    <a:pt x="66" y="17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1" y="19"/>
                  </a:lnTo>
                  <a:lnTo>
                    <a:pt x="58" y="22"/>
                  </a:lnTo>
                  <a:lnTo>
                    <a:pt x="56" y="22"/>
                  </a:lnTo>
                  <a:lnTo>
                    <a:pt x="53" y="24"/>
                  </a:lnTo>
                  <a:lnTo>
                    <a:pt x="50" y="24"/>
                  </a:lnTo>
                  <a:lnTo>
                    <a:pt x="48" y="27"/>
                  </a:lnTo>
                  <a:lnTo>
                    <a:pt x="45" y="27"/>
                  </a:lnTo>
                  <a:lnTo>
                    <a:pt x="42" y="27"/>
                  </a:lnTo>
                  <a:lnTo>
                    <a:pt x="40" y="29"/>
                  </a:lnTo>
                  <a:lnTo>
                    <a:pt x="37" y="32"/>
                  </a:lnTo>
                  <a:lnTo>
                    <a:pt x="34" y="32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2" y="37"/>
                  </a:lnTo>
                  <a:lnTo>
                    <a:pt x="29" y="37"/>
                  </a:lnTo>
                  <a:lnTo>
                    <a:pt x="26" y="37"/>
                  </a:lnTo>
                  <a:lnTo>
                    <a:pt x="24" y="39"/>
                  </a:lnTo>
                  <a:lnTo>
                    <a:pt x="21" y="39"/>
                  </a:lnTo>
                  <a:lnTo>
                    <a:pt x="19" y="41"/>
                  </a:lnTo>
                  <a:lnTo>
                    <a:pt x="16" y="41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6"/>
                  </a:lnTo>
                  <a:lnTo>
                    <a:pt x="11" y="49"/>
                  </a:lnTo>
                  <a:lnTo>
                    <a:pt x="8" y="51"/>
                  </a:lnTo>
                  <a:lnTo>
                    <a:pt x="8" y="54"/>
                  </a:lnTo>
                  <a:lnTo>
                    <a:pt x="5" y="54"/>
                  </a:lnTo>
                  <a:lnTo>
                    <a:pt x="3" y="56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3" y="51"/>
                  </a:lnTo>
                  <a:lnTo>
                    <a:pt x="5" y="51"/>
                  </a:lnTo>
                  <a:lnTo>
                    <a:pt x="3" y="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1" name="Freeform 114"/>
            <p:cNvSpPr>
              <a:spLocks/>
            </p:cNvSpPr>
            <p:nvPr/>
          </p:nvSpPr>
          <p:spPr bwMode="auto">
            <a:xfrm>
              <a:off x="5662" y="3050"/>
              <a:ext cx="94" cy="59"/>
            </a:xfrm>
            <a:custGeom>
              <a:avLst/>
              <a:gdLst>
                <a:gd name="T0" fmla="*/ 5 w 94"/>
                <a:gd name="T1" fmla="*/ 53 h 59"/>
                <a:gd name="T2" fmla="*/ 11 w 94"/>
                <a:gd name="T3" fmla="*/ 50 h 59"/>
                <a:gd name="T4" fmla="*/ 14 w 94"/>
                <a:gd name="T5" fmla="*/ 43 h 59"/>
                <a:gd name="T6" fmla="*/ 19 w 94"/>
                <a:gd name="T7" fmla="*/ 38 h 59"/>
                <a:gd name="T8" fmla="*/ 27 w 94"/>
                <a:gd name="T9" fmla="*/ 35 h 59"/>
                <a:gd name="T10" fmla="*/ 36 w 94"/>
                <a:gd name="T11" fmla="*/ 30 h 59"/>
                <a:gd name="T12" fmla="*/ 41 w 94"/>
                <a:gd name="T13" fmla="*/ 28 h 59"/>
                <a:gd name="T14" fmla="*/ 47 w 94"/>
                <a:gd name="T15" fmla="*/ 25 h 59"/>
                <a:gd name="T16" fmla="*/ 49 w 94"/>
                <a:gd name="T17" fmla="*/ 23 h 59"/>
                <a:gd name="T18" fmla="*/ 55 w 94"/>
                <a:gd name="T19" fmla="*/ 23 h 59"/>
                <a:gd name="T20" fmla="*/ 57 w 94"/>
                <a:gd name="T21" fmla="*/ 20 h 59"/>
                <a:gd name="T22" fmla="*/ 63 w 94"/>
                <a:gd name="T23" fmla="*/ 18 h 59"/>
                <a:gd name="T24" fmla="*/ 68 w 94"/>
                <a:gd name="T25" fmla="*/ 13 h 59"/>
                <a:gd name="T26" fmla="*/ 71 w 94"/>
                <a:gd name="T27" fmla="*/ 8 h 59"/>
                <a:gd name="T28" fmla="*/ 77 w 94"/>
                <a:gd name="T29" fmla="*/ 3 h 59"/>
                <a:gd name="T30" fmla="*/ 71 w 94"/>
                <a:gd name="T31" fmla="*/ 3 h 59"/>
                <a:gd name="T32" fmla="*/ 77 w 94"/>
                <a:gd name="T33" fmla="*/ 0 h 59"/>
                <a:gd name="T34" fmla="*/ 82 w 94"/>
                <a:gd name="T35" fmla="*/ 0 h 59"/>
                <a:gd name="T36" fmla="*/ 88 w 94"/>
                <a:gd name="T37" fmla="*/ 3 h 59"/>
                <a:gd name="T38" fmla="*/ 93 w 94"/>
                <a:gd name="T39" fmla="*/ 5 h 59"/>
                <a:gd name="T40" fmla="*/ 93 w 94"/>
                <a:gd name="T41" fmla="*/ 10 h 59"/>
                <a:gd name="T42" fmla="*/ 88 w 94"/>
                <a:gd name="T43" fmla="*/ 8 h 59"/>
                <a:gd name="T44" fmla="*/ 85 w 94"/>
                <a:gd name="T45" fmla="*/ 5 h 59"/>
                <a:gd name="T46" fmla="*/ 79 w 94"/>
                <a:gd name="T47" fmla="*/ 5 h 59"/>
                <a:gd name="T48" fmla="*/ 77 w 94"/>
                <a:gd name="T49" fmla="*/ 8 h 59"/>
                <a:gd name="T50" fmla="*/ 71 w 94"/>
                <a:gd name="T51" fmla="*/ 13 h 59"/>
                <a:gd name="T52" fmla="*/ 68 w 94"/>
                <a:gd name="T53" fmla="*/ 15 h 59"/>
                <a:gd name="T54" fmla="*/ 66 w 94"/>
                <a:gd name="T55" fmla="*/ 20 h 59"/>
                <a:gd name="T56" fmla="*/ 60 w 94"/>
                <a:gd name="T57" fmla="*/ 23 h 59"/>
                <a:gd name="T58" fmla="*/ 57 w 94"/>
                <a:gd name="T59" fmla="*/ 25 h 59"/>
                <a:gd name="T60" fmla="*/ 52 w 94"/>
                <a:gd name="T61" fmla="*/ 25 h 59"/>
                <a:gd name="T62" fmla="*/ 47 w 94"/>
                <a:gd name="T63" fmla="*/ 28 h 59"/>
                <a:gd name="T64" fmla="*/ 41 w 94"/>
                <a:gd name="T65" fmla="*/ 30 h 59"/>
                <a:gd name="T66" fmla="*/ 38 w 94"/>
                <a:gd name="T67" fmla="*/ 35 h 59"/>
                <a:gd name="T68" fmla="*/ 33 w 94"/>
                <a:gd name="T69" fmla="*/ 35 h 59"/>
                <a:gd name="T70" fmla="*/ 30 w 94"/>
                <a:gd name="T71" fmla="*/ 38 h 59"/>
                <a:gd name="T72" fmla="*/ 25 w 94"/>
                <a:gd name="T73" fmla="*/ 40 h 59"/>
                <a:gd name="T74" fmla="*/ 19 w 94"/>
                <a:gd name="T75" fmla="*/ 43 h 59"/>
                <a:gd name="T76" fmla="*/ 16 w 94"/>
                <a:gd name="T77" fmla="*/ 45 h 59"/>
                <a:gd name="T78" fmla="*/ 14 w 94"/>
                <a:gd name="T79" fmla="*/ 48 h 59"/>
                <a:gd name="T80" fmla="*/ 11 w 94"/>
                <a:gd name="T81" fmla="*/ 50 h 59"/>
                <a:gd name="T82" fmla="*/ 8 w 94"/>
                <a:gd name="T83" fmla="*/ 53 h 59"/>
                <a:gd name="T84" fmla="*/ 5 w 94"/>
                <a:gd name="T85" fmla="*/ 55 h 59"/>
                <a:gd name="T86" fmla="*/ 3 w 94"/>
                <a:gd name="T87" fmla="*/ 58 h 59"/>
                <a:gd name="T88" fmla="*/ 0 w 94"/>
                <a:gd name="T89" fmla="*/ 55 h 59"/>
                <a:gd name="T90" fmla="*/ 3 w 94"/>
                <a:gd name="T91" fmla="*/ 53 h 59"/>
                <a:gd name="T92" fmla="*/ 8 w 94"/>
                <a:gd name="T93" fmla="*/ 53 h 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4"/>
                <a:gd name="T142" fmla="*/ 0 h 59"/>
                <a:gd name="T143" fmla="*/ 94 w 94"/>
                <a:gd name="T144" fmla="*/ 59 h 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4" h="59">
                  <a:moveTo>
                    <a:pt x="5" y="53"/>
                  </a:moveTo>
                  <a:lnTo>
                    <a:pt x="5" y="53"/>
                  </a:lnTo>
                  <a:lnTo>
                    <a:pt x="8" y="50"/>
                  </a:lnTo>
                  <a:lnTo>
                    <a:pt x="11" y="50"/>
                  </a:lnTo>
                  <a:lnTo>
                    <a:pt x="11" y="48"/>
                  </a:lnTo>
                  <a:lnTo>
                    <a:pt x="14" y="43"/>
                  </a:lnTo>
                  <a:lnTo>
                    <a:pt x="16" y="40"/>
                  </a:lnTo>
                  <a:lnTo>
                    <a:pt x="19" y="38"/>
                  </a:lnTo>
                  <a:lnTo>
                    <a:pt x="25" y="38"/>
                  </a:lnTo>
                  <a:lnTo>
                    <a:pt x="27" y="35"/>
                  </a:lnTo>
                  <a:lnTo>
                    <a:pt x="33" y="33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1" y="28"/>
                  </a:lnTo>
                  <a:lnTo>
                    <a:pt x="44" y="25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9" y="23"/>
                  </a:lnTo>
                  <a:lnTo>
                    <a:pt x="52" y="23"/>
                  </a:lnTo>
                  <a:lnTo>
                    <a:pt x="55" y="23"/>
                  </a:lnTo>
                  <a:lnTo>
                    <a:pt x="57" y="23"/>
                  </a:lnTo>
                  <a:lnTo>
                    <a:pt x="57" y="20"/>
                  </a:lnTo>
                  <a:lnTo>
                    <a:pt x="60" y="20"/>
                  </a:lnTo>
                  <a:lnTo>
                    <a:pt x="63" y="18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71" y="10"/>
                  </a:lnTo>
                  <a:lnTo>
                    <a:pt x="71" y="8"/>
                  </a:lnTo>
                  <a:lnTo>
                    <a:pt x="74" y="5"/>
                  </a:lnTo>
                  <a:lnTo>
                    <a:pt x="77" y="3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8" y="3"/>
                  </a:lnTo>
                  <a:lnTo>
                    <a:pt x="90" y="3"/>
                  </a:lnTo>
                  <a:lnTo>
                    <a:pt x="93" y="5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8" y="5"/>
                  </a:lnTo>
                  <a:lnTo>
                    <a:pt x="85" y="5"/>
                  </a:lnTo>
                  <a:lnTo>
                    <a:pt x="82" y="5"/>
                  </a:lnTo>
                  <a:lnTo>
                    <a:pt x="79" y="5"/>
                  </a:lnTo>
                  <a:lnTo>
                    <a:pt x="79" y="8"/>
                  </a:lnTo>
                  <a:lnTo>
                    <a:pt x="77" y="8"/>
                  </a:lnTo>
                  <a:lnTo>
                    <a:pt x="74" y="10"/>
                  </a:lnTo>
                  <a:lnTo>
                    <a:pt x="71" y="13"/>
                  </a:lnTo>
                  <a:lnTo>
                    <a:pt x="71" y="15"/>
                  </a:lnTo>
                  <a:lnTo>
                    <a:pt x="68" y="15"/>
                  </a:lnTo>
                  <a:lnTo>
                    <a:pt x="68" y="18"/>
                  </a:lnTo>
                  <a:lnTo>
                    <a:pt x="66" y="20"/>
                  </a:lnTo>
                  <a:lnTo>
                    <a:pt x="63" y="20"/>
                  </a:lnTo>
                  <a:lnTo>
                    <a:pt x="60" y="23"/>
                  </a:lnTo>
                  <a:lnTo>
                    <a:pt x="57" y="23"/>
                  </a:lnTo>
                  <a:lnTo>
                    <a:pt x="57" y="25"/>
                  </a:lnTo>
                  <a:lnTo>
                    <a:pt x="55" y="25"/>
                  </a:lnTo>
                  <a:lnTo>
                    <a:pt x="52" y="25"/>
                  </a:lnTo>
                  <a:lnTo>
                    <a:pt x="49" y="28"/>
                  </a:lnTo>
                  <a:lnTo>
                    <a:pt x="47" y="28"/>
                  </a:lnTo>
                  <a:lnTo>
                    <a:pt x="44" y="30"/>
                  </a:lnTo>
                  <a:lnTo>
                    <a:pt x="41" y="30"/>
                  </a:lnTo>
                  <a:lnTo>
                    <a:pt x="38" y="33"/>
                  </a:lnTo>
                  <a:lnTo>
                    <a:pt x="38" y="35"/>
                  </a:lnTo>
                  <a:lnTo>
                    <a:pt x="36" y="35"/>
                  </a:lnTo>
                  <a:lnTo>
                    <a:pt x="33" y="35"/>
                  </a:lnTo>
                  <a:lnTo>
                    <a:pt x="33" y="38"/>
                  </a:lnTo>
                  <a:lnTo>
                    <a:pt x="30" y="38"/>
                  </a:lnTo>
                  <a:lnTo>
                    <a:pt x="27" y="38"/>
                  </a:lnTo>
                  <a:lnTo>
                    <a:pt x="25" y="40"/>
                  </a:lnTo>
                  <a:lnTo>
                    <a:pt x="22" y="40"/>
                  </a:lnTo>
                  <a:lnTo>
                    <a:pt x="19" y="43"/>
                  </a:lnTo>
                  <a:lnTo>
                    <a:pt x="16" y="43"/>
                  </a:lnTo>
                  <a:lnTo>
                    <a:pt x="16" y="45"/>
                  </a:lnTo>
                  <a:lnTo>
                    <a:pt x="14" y="45"/>
                  </a:lnTo>
                  <a:lnTo>
                    <a:pt x="14" y="48"/>
                  </a:lnTo>
                  <a:lnTo>
                    <a:pt x="14" y="50"/>
                  </a:lnTo>
                  <a:lnTo>
                    <a:pt x="11" y="50"/>
                  </a:lnTo>
                  <a:lnTo>
                    <a:pt x="11" y="53"/>
                  </a:lnTo>
                  <a:lnTo>
                    <a:pt x="8" y="53"/>
                  </a:lnTo>
                  <a:lnTo>
                    <a:pt x="8" y="55"/>
                  </a:lnTo>
                  <a:lnTo>
                    <a:pt x="5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5"/>
                  </a:lnTo>
                  <a:lnTo>
                    <a:pt x="0" y="55"/>
                  </a:lnTo>
                  <a:lnTo>
                    <a:pt x="3" y="55"/>
                  </a:lnTo>
                  <a:lnTo>
                    <a:pt x="3" y="53"/>
                  </a:lnTo>
                  <a:lnTo>
                    <a:pt x="5" y="53"/>
                  </a:lnTo>
                  <a:lnTo>
                    <a:pt x="8" y="5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2" name="Freeform 115"/>
            <p:cNvSpPr>
              <a:spLocks/>
            </p:cNvSpPr>
            <p:nvPr/>
          </p:nvSpPr>
          <p:spPr bwMode="auto">
            <a:xfrm>
              <a:off x="5446" y="3008"/>
              <a:ext cx="152" cy="128"/>
            </a:xfrm>
            <a:custGeom>
              <a:avLst/>
              <a:gdLst>
                <a:gd name="T0" fmla="*/ 57 w 152"/>
                <a:gd name="T1" fmla="*/ 66 h 128"/>
                <a:gd name="T2" fmla="*/ 54 w 152"/>
                <a:gd name="T3" fmla="*/ 76 h 128"/>
                <a:gd name="T4" fmla="*/ 51 w 152"/>
                <a:gd name="T5" fmla="*/ 102 h 128"/>
                <a:gd name="T6" fmla="*/ 54 w 152"/>
                <a:gd name="T7" fmla="*/ 112 h 128"/>
                <a:gd name="T8" fmla="*/ 49 w 152"/>
                <a:gd name="T9" fmla="*/ 104 h 128"/>
                <a:gd name="T10" fmla="*/ 38 w 152"/>
                <a:gd name="T11" fmla="*/ 107 h 128"/>
                <a:gd name="T12" fmla="*/ 27 w 152"/>
                <a:gd name="T13" fmla="*/ 112 h 128"/>
                <a:gd name="T14" fmla="*/ 16 w 152"/>
                <a:gd name="T15" fmla="*/ 119 h 128"/>
                <a:gd name="T16" fmla="*/ 5 w 152"/>
                <a:gd name="T17" fmla="*/ 127 h 128"/>
                <a:gd name="T18" fmla="*/ 3 w 152"/>
                <a:gd name="T19" fmla="*/ 119 h 128"/>
                <a:gd name="T20" fmla="*/ 8 w 152"/>
                <a:gd name="T21" fmla="*/ 122 h 128"/>
                <a:gd name="T22" fmla="*/ 19 w 152"/>
                <a:gd name="T23" fmla="*/ 112 h 128"/>
                <a:gd name="T24" fmla="*/ 30 w 152"/>
                <a:gd name="T25" fmla="*/ 109 h 128"/>
                <a:gd name="T26" fmla="*/ 40 w 152"/>
                <a:gd name="T27" fmla="*/ 104 h 128"/>
                <a:gd name="T28" fmla="*/ 46 w 152"/>
                <a:gd name="T29" fmla="*/ 99 h 128"/>
                <a:gd name="T30" fmla="*/ 49 w 152"/>
                <a:gd name="T31" fmla="*/ 86 h 128"/>
                <a:gd name="T32" fmla="*/ 49 w 152"/>
                <a:gd name="T33" fmla="*/ 71 h 128"/>
                <a:gd name="T34" fmla="*/ 38 w 152"/>
                <a:gd name="T35" fmla="*/ 66 h 128"/>
                <a:gd name="T36" fmla="*/ 43 w 152"/>
                <a:gd name="T37" fmla="*/ 66 h 128"/>
                <a:gd name="T38" fmla="*/ 54 w 152"/>
                <a:gd name="T39" fmla="*/ 69 h 128"/>
                <a:gd name="T40" fmla="*/ 67 w 152"/>
                <a:gd name="T41" fmla="*/ 58 h 128"/>
                <a:gd name="T42" fmla="*/ 78 w 152"/>
                <a:gd name="T43" fmla="*/ 46 h 128"/>
                <a:gd name="T44" fmla="*/ 81 w 152"/>
                <a:gd name="T45" fmla="*/ 30 h 128"/>
                <a:gd name="T46" fmla="*/ 78 w 152"/>
                <a:gd name="T47" fmla="*/ 18 h 128"/>
                <a:gd name="T48" fmla="*/ 67 w 152"/>
                <a:gd name="T49" fmla="*/ 10 h 128"/>
                <a:gd name="T50" fmla="*/ 57 w 152"/>
                <a:gd name="T51" fmla="*/ 5 h 128"/>
                <a:gd name="T52" fmla="*/ 65 w 152"/>
                <a:gd name="T53" fmla="*/ 8 h 128"/>
                <a:gd name="T54" fmla="*/ 73 w 152"/>
                <a:gd name="T55" fmla="*/ 5 h 128"/>
                <a:gd name="T56" fmla="*/ 76 w 152"/>
                <a:gd name="T57" fmla="*/ 5 h 128"/>
                <a:gd name="T58" fmla="*/ 78 w 152"/>
                <a:gd name="T59" fmla="*/ 15 h 128"/>
                <a:gd name="T60" fmla="*/ 84 w 152"/>
                <a:gd name="T61" fmla="*/ 28 h 128"/>
                <a:gd name="T62" fmla="*/ 92 w 152"/>
                <a:gd name="T63" fmla="*/ 33 h 128"/>
                <a:gd name="T64" fmla="*/ 102 w 152"/>
                <a:gd name="T65" fmla="*/ 41 h 128"/>
                <a:gd name="T66" fmla="*/ 113 w 152"/>
                <a:gd name="T67" fmla="*/ 41 h 128"/>
                <a:gd name="T68" fmla="*/ 124 w 152"/>
                <a:gd name="T69" fmla="*/ 38 h 128"/>
                <a:gd name="T70" fmla="*/ 135 w 152"/>
                <a:gd name="T71" fmla="*/ 30 h 128"/>
                <a:gd name="T72" fmla="*/ 140 w 152"/>
                <a:gd name="T73" fmla="*/ 18 h 128"/>
                <a:gd name="T74" fmla="*/ 138 w 152"/>
                <a:gd name="T75" fmla="*/ 28 h 128"/>
                <a:gd name="T76" fmla="*/ 132 w 152"/>
                <a:gd name="T77" fmla="*/ 38 h 128"/>
                <a:gd name="T78" fmla="*/ 140 w 152"/>
                <a:gd name="T79" fmla="*/ 43 h 128"/>
                <a:gd name="T80" fmla="*/ 140 w 152"/>
                <a:gd name="T81" fmla="*/ 71 h 128"/>
                <a:gd name="T82" fmla="*/ 148 w 152"/>
                <a:gd name="T83" fmla="*/ 81 h 128"/>
                <a:gd name="T84" fmla="*/ 140 w 152"/>
                <a:gd name="T85" fmla="*/ 86 h 128"/>
                <a:gd name="T86" fmla="*/ 138 w 152"/>
                <a:gd name="T87" fmla="*/ 102 h 128"/>
                <a:gd name="T88" fmla="*/ 138 w 152"/>
                <a:gd name="T89" fmla="*/ 84 h 128"/>
                <a:gd name="T90" fmla="*/ 140 w 152"/>
                <a:gd name="T91" fmla="*/ 56 h 128"/>
                <a:gd name="T92" fmla="*/ 129 w 152"/>
                <a:gd name="T93" fmla="*/ 41 h 128"/>
                <a:gd name="T94" fmla="*/ 111 w 152"/>
                <a:gd name="T95" fmla="*/ 43 h 128"/>
                <a:gd name="T96" fmla="*/ 100 w 152"/>
                <a:gd name="T97" fmla="*/ 41 h 128"/>
                <a:gd name="T98" fmla="*/ 89 w 152"/>
                <a:gd name="T99" fmla="*/ 33 h 128"/>
                <a:gd name="T100" fmla="*/ 84 w 152"/>
                <a:gd name="T101" fmla="*/ 41 h 128"/>
                <a:gd name="T102" fmla="*/ 76 w 152"/>
                <a:gd name="T103" fmla="*/ 51 h 128"/>
                <a:gd name="T104" fmla="*/ 65 w 152"/>
                <a:gd name="T105" fmla="*/ 64 h 1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2"/>
                <a:gd name="T160" fmla="*/ 0 h 128"/>
                <a:gd name="T161" fmla="*/ 152 w 152"/>
                <a:gd name="T162" fmla="*/ 128 h 12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2" h="128">
                  <a:moveTo>
                    <a:pt x="62" y="64"/>
                  </a:moveTo>
                  <a:lnTo>
                    <a:pt x="62" y="64"/>
                  </a:lnTo>
                  <a:lnTo>
                    <a:pt x="59" y="66"/>
                  </a:lnTo>
                  <a:lnTo>
                    <a:pt x="57" y="66"/>
                  </a:lnTo>
                  <a:lnTo>
                    <a:pt x="57" y="69"/>
                  </a:lnTo>
                  <a:lnTo>
                    <a:pt x="54" y="69"/>
                  </a:lnTo>
                  <a:lnTo>
                    <a:pt x="54" y="71"/>
                  </a:lnTo>
                  <a:lnTo>
                    <a:pt x="54" y="76"/>
                  </a:lnTo>
                  <a:lnTo>
                    <a:pt x="51" y="84"/>
                  </a:lnTo>
                  <a:lnTo>
                    <a:pt x="51" y="91"/>
                  </a:lnTo>
                  <a:lnTo>
                    <a:pt x="51" y="99"/>
                  </a:lnTo>
                  <a:lnTo>
                    <a:pt x="51" y="102"/>
                  </a:lnTo>
                  <a:lnTo>
                    <a:pt x="51" y="104"/>
                  </a:lnTo>
                  <a:lnTo>
                    <a:pt x="51" y="107"/>
                  </a:lnTo>
                  <a:lnTo>
                    <a:pt x="54" y="109"/>
                  </a:lnTo>
                  <a:lnTo>
                    <a:pt x="54" y="112"/>
                  </a:lnTo>
                  <a:lnTo>
                    <a:pt x="51" y="112"/>
                  </a:lnTo>
                  <a:lnTo>
                    <a:pt x="51" y="109"/>
                  </a:lnTo>
                  <a:lnTo>
                    <a:pt x="51" y="107"/>
                  </a:lnTo>
                  <a:lnTo>
                    <a:pt x="49" y="104"/>
                  </a:lnTo>
                  <a:lnTo>
                    <a:pt x="49" y="102"/>
                  </a:lnTo>
                  <a:lnTo>
                    <a:pt x="46" y="104"/>
                  </a:lnTo>
                  <a:lnTo>
                    <a:pt x="43" y="107"/>
                  </a:lnTo>
                  <a:lnTo>
                    <a:pt x="38" y="107"/>
                  </a:lnTo>
                  <a:lnTo>
                    <a:pt x="35" y="109"/>
                  </a:lnTo>
                  <a:lnTo>
                    <a:pt x="32" y="109"/>
                  </a:lnTo>
                  <a:lnTo>
                    <a:pt x="30" y="112"/>
                  </a:lnTo>
                  <a:lnTo>
                    <a:pt x="27" y="112"/>
                  </a:lnTo>
                  <a:lnTo>
                    <a:pt x="24" y="114"/>
                  </a:lnTo>
                  <a:lnTo>
                    <a:pt x="22" y="114"/>
                  </a:lnTo>
                  <a:lnTo>
                    <a:pt x="19" y="117"/>
                  </a:lnTo>
                  <a:lnTo>
                    <a:pt x="16" y="119"/>
                  </a:lnTo>
                  <a:lnTo>
                    <a:pt x="13" y="122"/>
                  </a:lnTo>
                  <a:lnTo>
                    <a:pt x="11" y="122"/>
                  </a:lnTo>
                  <a:lnTo>
                    <a:pt x="8" y="124"/>
                  </a:lnTo>
                  <a:lnTo>
                    <a:pt x="5" y="127"/>
                  </a:lnTo>
                  <a:lnTo>
                    <a:pt x="5" y="124"/>
                  </a:lnTo>
                  <a:lnTo>
                    <a:pt x="5" y="122"/>
                  </a:lnTo>
                  <a:lnTo>
                    <a:pt x="3" y="122"/>
                  </a:lnTo>
                  <a:lnTo>
                    <a:pt x="3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119"/>
                  </a:lnTo>
                  <a:lnTo>
                    <a:pt x="8" y="122"/>
                  </a:lnTo>
                  <a:lnTo>
                    <a:pt x="11" y="119"/>
                  </a:lnTo>
                  <a:lnTo>
                    <a:pt x="13" y="117"/>
                  </a:lnTo>
                  <a:lnTo>
                    <a:pt x="16" y="114"/>
                  </a:lnTo>
                  <a:lnTo>
                    <a:pt x="19" y="112"/>
                  </a:lnTo>
                  <a:lnTo>
                    <a:pt x="22" y="112"/>
                  </a:lnTo>
                  <a:lnTo>
                    <a:pt x="24" y="112"/>
                  </a:lnTo>
                  <a:lnTo>
                    <a:pt x="27" y="109"/>
                  </a:lnTo>
                  <a:lnTo>
                    <a:pt x="30" y="109"/>
                  </a:lnTo>
                  <a:lnTo>
                    <a:pt x="32" y="109"/>
                  </a:lnTo>
                  <a:lnTo>
                    <a:pt x="35" y="107"/>
                  </a:lnTo>
                  <a:lnTo>
                    <a:pt x="38" y="107"/>
                  </a:lnTo>
                  <a:lnTo>
                    <a:pt x="40" y="104"/>
                  </a:lnTo>
                  <a:lnTo>
                    <a:pt x="43" y="104"/>
                  </a:lnTo>
                  <a:lnTo>
                    <a:pt x="43" y="102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9" y="94"/>
                  </a:lnTo>
                  <a:lnTo>
                    <a:pt x="49" y="91"/>
                  </a:lnTo>
                  <a:lnTo>
                    <a:pt x="49" y="86"/>
                  </a:lnTo>
                  <a:lnTo>
                    <a:pt x="51" y="79"/>
                  </a:lnTo>
                  <a:lnTo>
                    <a:pt x="51" y="76"/>
                  </a:lnTo>
                  <a:lnTo>
                    <a:pt x="49" y="74"/>
                  </a:lnTo>
                  <a:lnTo>
                    <a:pt x="49" y="71"/>
                  </a:lnTo>
                  <a:lnTo>
                    <a:pt x="46" y="71"/>
                  </a:lnTo>
                  <a:lnTo>
                    <a:pt x="43" y="69"/>
                  </a:lnTo>
                  <a:lnTo>
                    <a:pt x="40" y="69"/>
                  </a:lnTo>
                  <a:lnTo>
                    <a:pt x="38" y="66"/>
                  </a:lnTo>
                  <a:lnTo>
                    <a:pt x="35" y="64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3" y="66"/>
                  </a:lnTo>
                  <a:lnTo>
                    <a:pt x="46" y="66"/>
                  </a:lnTo>
                  <a:lnTo>
                    <a:pt x="49" y="69"/>
                  </a:lnTo>
                  <a:lnTo>
                    <a:pt x="51" y="69"/>
                  </a:lnTo>
                  <a:lnTo>
                    <a:pt x="54" y="69"/>
                  </a:lnTo>
                  <a:lnTo>
                    <a:pt x="54" y="66"/>
                  </a:lnTo>
                  <a:lnTo>
                    <a:pt x="57" y="64"/>
                  </a:lnTo>
                  <a:lnTo>
                    <a:pt x="62" y="61"/>
                  </a:lnTo>
                  <a:lnTo>
                    <a:pt x="67" y="58"/>
                  </a:lnTo>
                  <a:lnTo>
                    <a:pt x="70" y="56"/>
                  </a:lnTo>
                  <a:lnTo>
                    <a:pt x="73" y="53"/>
                  </a:lnTo>
                  <a:lnTo>
                    <a:pt x="76" y="48"/>
                  </a:lnTo>
                  <a:lnTo>
                    <a:pt x="78" y="46"/>
                  </a:lnTo>
                  <a:lnTo>
                    <a:pt x="78" y="41"/>
                  </a:lnTo>
                  <a:lnTo>
                    <a:pt x="81" y="38"/>
                  </a:lnTo>
                  <a:lnTo>
                    <a:pt x="81" y="33"/>
                  </a:lnTo>
                  <a:lnTo>
                    <a:pt x="81" y="30"/>
                  </a:lnTo>
                  <a:lnTo>
                    <a:pt x="81" y="28"/>
                  </a:lnTo>
                  <a:lnTo>
                    <a:pt x="81" y="25"/>
                  </a:lnTo>
                  <a:lnTo>
                    <a:pt x="81" y="20"/>
                  </a:lnTo>
                  <a:lnTo>
                    <a:pt x="78" y="18"/>
                  </a:lnTo>
                  <a:lnTo>
                    <a:pt x="76" y="15"/>
                  </a:lnTo>
                  <a:lnTo>
                    <a:pt x="73" y="13"/>
                  </a:lnTo>
                  <a:lnTo>
                    <a:pt x="70" y="13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2" y="8"/>
                  </a:lnTo>
                  <a:lnTo>
                    <a:pt x="59" y="8"/>
                  </a:lnTo>
                  <a:lnTo>
                    <a:pt x="57" y="5"/>
                  </a:lnTo>
                  <a:lnTo>
                    <a:pt x="59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8"/>
                  </a:lnTo>
                  <a:lnTo>
                    <a:pt x="70" y="8"/>
                  </a:lnTo>
                  <a:lnTo>
                    <a:pt x="73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6" y="0"/>
                  </a:lnTo>
                  <a:lnTo>
                    <a:pt x="76" y="3"/>
                  </a:lnTo>
                  <a:lnTo>
                    <a:pt x="76" y="5"/>
                  </a:lnTo>
                  <a:lnTo>
                    <a:pt x="76" y="10"/>
                  </a:lnTo>
                  <a:lnTo>
                    <a:pt x="76" y="13"/>
                  </a:lnTo>
                  <a:lnTo>
                    <a:pt x="78" y="13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1" y="20"/>
                  </a:lnTo>
                  <a:lnTo>
                    <a:pt x="81" y="25"/>
                  </a:lnTo>
                  <a:lnTo>
                    <a:pt x="84" y="28"/>
                  </a:lnTo>
                  <a:lnTo>
                    <a:pt x="84" y="33"/>
                  </a:lnTo>
                  <a:lnTo>
                    <a:pt x="86" y="30"/>
                  </a:lnTo>
                  <a:lnTo>
                    <a:pt x="89" y="30"/>
                  </a:lnTo>
                  <a:lnTo>
                    <a:pt x="92" y="33"/>
                  </a:lnTo>
                  <a:lnTo>
                    <a:pt x="94" y="36"/>
                  </a:lnTo>
                  <a:lnTo>
                    <a:pt x="97" y="36"/>
                  </a:lnTo>
                  <a:lnTo>
                    <a:pt x="100" y="38"/>
                  </a:lnTo>
                  <a:lnTo>
                    <a:pt x="102" y="41"/>
                  </a:lnTo>
                  <a:lnTo>
                    <a:pt x="105" y="41"/>
                  </a:lnTo>
                  <a:lnTo>
                    <a:pt x="108" y="41"/>
                  </a:lnTo>
                  <a:lnTo>
                    <a:pt x="111" y="41"/>
                  </a:lnTo>
                  <a:lnTo>
                    <a:pt x="113" y="41"/>
                  </a:lnTo>
                  <a:lnTo>
                    <a:pt x="116" y="41"/>
                  </a:lnTo>
                  <a:lnTo>
                    <a:pt x="119" y="41"/>
                  </a:lnTo>
                  <a:lnTo>
                    <a:pt x="121" y="41"/>
                  </a:lnTo>
                  <a:lnTo>
                    <a:pt x="124" y="38"/>
                  </a:lnTo>
                  <a:lnTo>
                    <a:pt x="127" y="38"/>
                  </a:lnTo>
                  <a:lnTo>
                    <a:pt x="129" y="36"/>
                  </a:lnTo>
                  <a:lnTo>
                    <a:pt x="132" y="33"/>
                  </a:lnTo>
                  <a:lnTo>
                    <a:pt x="135" y="30"/>
                  </a:lnTo>
                  <a:lnTo>
                    <a:pt x="138" y="28"/>
                  </a:lnTo>
                  <a:lnTo>
                    <a:pt x="138" y="23"/>
                  </a:lnTo>
                  <a:lnTo>
                    <a:pt x="140" y="20"/>
                  </a:lnTo>
                  <a:lnTo>
                    <a:pt x="140" y="18"/>
                  </a:lnTo>
                  <a:lnTo>
                    <a:pt x="140" y="20"/>
                  </a:lnTo>
                  <a:lnTo>
                    <a:pt x="140" y="23"/>
                  </a:lnTo>
                  <a:lnTo>
                    <a:pt x="138" y="25"/>
                  </a:lnTo>
                  <a:lnTo>
                    <a:pt x="138" y="28"/>
                  </a:lnTo>
                  <a:lnTo>
                    <a:pt x="135" y="30"/>
                  </a:lnTo>
                  <a:lnTo>
                    <a:pt x="135" y="33"/>
                  </a:lnTo>
                  <a:lnTo>
                    <a:pt x="135" y="36"/>
                  </a:lnTo>
                  <a:lnTo>
                    <a:pt x="132" y="38"/>
                  </a:lnTo>
                  <a:lnTo>
                    <a:pt x="135" y="38"/>
                  </a:lnTo>
                  <a:lnTo>
                    <a:pt x="135" y="41"/>
                  </a:lnTo>
                  <a:lnTo>
                    <a:pt x="138" y="41"/>
                  </a:lnTo>
                  <a:lnTo>
                    <a:pt x="140" y="43"/>
                  </a:lnTo>
                  <a:lnTo>
                    <a:pt x="140" y="46"/>
                  </a:lnTo>
                  <a:lnTo>
                    <a:pt x="143" y="53"/>
                  </a:lnTo>
                  <a:lnTo>
                    <a:pt x="143" y="64"/>
                  </a:lnTo>
                  <a:lnTo>
                    <a:pt x="140" y="71"/>
                  </a:lnTo>
                  <a:lnTo>
                    <a:pt x="143" y="79"/>
                  </a:lnTo>
                  <a:lnTo>
                    <a:pt x="143" y="81"/>
                  </a:lnTo>
                  <a:lnTo>
                    <a:pt x="146" y="81"/>
                  </a:lnTo>
                  <a:lnTo>
                    <a:pt x="148" y="81"/>
                  </a:lnTo>
                  <a:lnTo>
                    <a:pt x="151" y="81"/>
                  </a:lnTo>
                  <a:lnTo>
                    <a:pt x="146" y="81"/>
                  </a:lnTo>
                  <a:lnTo>
                    <a:pt x="143" y="84"/>
                  </a:lnTo>
                  <a:lnTo>
                    <a:pt x="140" y="86"/>
                  </a:lnTo>
                  <a:lnTo>
                    <a:pt x="138" y="89"/>
                  </a:lnTo>
                  <a:lnTo>
                    <a:pt x="138" y="94"/>
                  </a:lnTo>
                  <a:lnTo>
                    <a:pt x="138" y="97"/>
                  </a:lnTo>
                  <a:lnTo>
                    <a:pt x="138" y="102"/>
                  </a:lnTo>
                  <a:lnTo>
                    <a:pt x="135" y="104"/>
                  </a:lnTo>
                  <a:lnTo>
                    <a:pt x="135" y="97"/>
                  </a:lnTo>
                  <a:lnTo>
                    <a:pt x="135" y="89"/>
                  </a:lnTo>
                  <a:lnTo>
                    <a:pt x="138" y="84"/>
                  </a:lnTo>
                  <a:lnTo>
                    <a:pt x="138" y="76"/>
                  </a:lnTo>
                  <a:lnTo>
                    <a:pt x="140" y="69"/>
                  </a:lnTo>
                  <a:lnTo>
                    <a:pt x="140" y="64"/>
                  </a:lnTo>
                  <a:lnTo>
                    <a:pt x="140" y="56"/>
                  </a:lnTo>
                  <a:lnTo>
                    <a:pt x="138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29" y="41"/>
                  </a:lnTo>
                  <a:lnTo>
                    <a:pt x="124" y="41"/>
                  </a:lnTo>
                  <a:lnTo>
                    <a:pt x="119" y="43"/>
                  </a:lnTo>
                  <a:lnTo>
                    <a:pt x="116" y="43"/>
                  </a:lnTo>
                  <a:lnTo>
                    <a:pt x="111" y="43"/>
                  </a:lnTo>
                  <a:lnTo>
                    <a:pt x="108" y="43"/>
                  </a:lnTo>
                  <a:lnTo>
                    <a:pt x="105" y="43"/>
                  </a:lnTo>
                  <a:lnTo>
                    <a:pt x="102" y="41"/>
                  </a:lnTo>
                  <a:lnTo>
                    <a:pt x="100" y="41"/>
                  </a:lnTo>
                  <a:lnTo>
                    <a:pt x="97" y="38"/>
                  </a:lnTo>
                  <a:lnTo>
                    <a:pt x="94" y="38"/>
                  </a:lnTo>
                  <a:lnTo>
                    <a:pt x="92" y="36"/>
                  </a:lnTo>
                  <a:lnTo>
                    <a:pt x="89" y="33"/>
                  </a:lnTo>
                  <a:lnTo>
                    <a:pt x="86" y="33"/>
                  </a:lnTo>
                  <a:lnTo>
                    <a:pt x="84" y="36"/>
                  </a:lnTo>
                  <a:lnTo>
                    <a:pt x="84" y="38"/>
                  </a:lnTo>
                  <a:lnTo>
                    <a:pt x="84" y="41"/>
                  </a:lnTo>
                  <a:lnTo>
                    <a:pt x="84" y="43"/>
                  </a:lnTo>
                  <a:lnTo>
                    <a:pt x="81" y="46"/>
                  </a:lnTo>
                  <a:lnTo>
                    <a:pt x="78" y="48"/>
                  </a:lnTo>
                  <a:lnTo>
                    <a:pt x="76" y="51"/>
                  </a:lnTo>
                  <a:lnTo>
                    <a:pt x="73" y="56"/>
                  </a:lnTo>
                  <a:lnTo>
                    <a:pt x="70" y="58"/>
                  </a:lnTo>
                  <a:lnTo>
                    <a:pt x="67" y="61"/>
                  </a:lnTo>
                  <a:lnTo>
                    <a:pt x="65" y="64"/>
                  </a:lnTo>
                  <a:lnTo>
                    <a:pt x="62" y="6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3" name="Freeform 116"/>
            <p:cNvSpPr>
              <a:spLocks/>
            </p:cNvSpPr>
            <p:nvPr/>
          </p:nvSpPr>
          <p:spPr bwMode="auto">
            <a:xfrm>
              <a:off x="5446" y="3008"/>
              <a:ext cx="155" cy="130"/>
            </a:xfrm>
            <a:custGeom>
              <a:avLst/>
              <a:gdLst>
                <a:gd name="T0" fmla="*/ 55 w 155"/>
                <a:gd name="T1" fmla="*/ 70 h 130"/>
                <a:gd name="T2" fmla="*/ 50 w 155"/>
                <a:gd name="T3" fmla="*/ 98 h 130"/>
                <a:gd name="T4" fmla="*/ 55 w 155"/>
                <a:gd name="T5" fmla="*/ 108 h 130"/>
                <a:gd name="T6" fmla="*/ 50 w 155"/>
                <a:gd name="T7" fmla="*/ 108 h 130"/>
                <a:gd name="T8" fmla="*/ 41 w 155"/>
                <a:gd name="T9" fmla="*/ 106 h 130"/>
                <a:gd name="T10" fmla="*/ 30 w 155"/>
                <a:gd name="T11" fmla="*/ 114 h 130"/>
                <a:gd name="T12" fmla="*/ 19 w 155"/>
                <a:gd name="T13" fmla="*/ 119 h 130"/>
                <a:gd name="T14" fmla="*/ 8 w 155"/>
                <a:gd name="T15" fmla="*/ 126 h 130"/>
                <a:gd name="T16" fmla="*/ 3 w 155"/>
                <a:gd name="T17" fmla="*/ 124 h 130"/>
                <a:gd name="T18" fmla="*/ 6 w 155"/>
                <a:gd name="T19" fmla="*/ 121 h 130"/>
                <a:gd name="T20" fmla="*/ 14 w 155"/>
                <a:gd name="T21" fmla="*/ 119 h 130"/>
                <a:gd name="T22" fmla="*/ 25 w 155"/>
                <a:gd name="T23" fmla="*/ 111 h 130"/>
                <a:gd name="T24" fmla="*/ 36 w 155"/>
                <a:gd name="T25" fmla="*/ 108 h 130"/>
                <a:gd name="T26" fmla="*/ 44 w 155"/>
                <a:gd name="T27" fmla="*/ 103 h 130"/>
                <a:gd name="T28" fmla="*/ 47 w 155"/>
                <a:gd name="T29" fmla="*/ 95 h 130"/>
                <a:gd name="T30" fmla="*/ 52 w 155"/>
                <a:gd name="T31" fmla="*/ 77 h 130"/>
                <a:gd name="T32" fmla="*/ 44 w 155"/>
                <a:gd name="T33" fmla="*/ 70 h 130"/>
                <a:gd name="T34" fmla="*/ 36 w 155"/>
                <a:gd name="T35" fmla="*/ 65 h 130"/>
                <a:gd name="T36" fmla="*/ 47 w 155"/>
                <a:gd name="T37" fmla="*/ 70 h 130"/>
                <a:gd name="T38" fmla="*/ 58 w 155"/>
                <a:gd name="T39" fmla="*/ 65 h 130"/>
                <a:gd name="T40" fmla="*/ 74 w 155"/>
                <a:gd name="T41" fmla="*/ 54 h 130"/>
                <a:gd name="T42" fmla="*/ 83 w 155"/>
                <a:gd name="T43" fmla="*/ 36 h 130"/>
                <a:gd name="T44" fmla="*/ 83 w 155"/>
                <a:gd name="T45" fmla="*/ 23 h 130"/>
                <a:gd name="T46" fmla="*/ 74 w 155"/>
                <a:gd name="T47" fmla="*/ 13 h 130"/>
                <a:gd name="T48" fmla="*/ 63 w 155"/>
                <a:gd name="T49" fmla="*/ 8 h 130"/>
                <a:gd name="T50" fmla="*/ 61 w 155"/>
                <a:gd name="T51" fmla="*/ 5 h 130"/>
                <a:gd name="T52" fmla="*/ 72 w 155"/>
                <a:gd name="T53" fmla="*/ 8 h 130"/>
                <a:gd name="T54" fmla="*/ 77 w 155"/>
                <a:gd name="T55" fmla="*/ 0 h 130"/>
                <a:gd name="T56" fmla="*/ 77 w 155"/>
                <a:gd name="T57" fmla="*/ 10 h 130"/>
                <a:gd name="T58" fmla="*/ 83 w 155"/>
                <a:gd name="T59" fmla="*/ 21 h 130"/>
                <a:gd name="T60" fmla="*/ 88 w 155"/>
                <a:gd name="T61" fmla="*/ 31 h 130"/>
                <a:gd name="T62" fmla="*/ 99 w 155"/>
                <a:gd name="T63" fmla="*/ 36 h 130"/>
                <a:gd name="T64" fmla="*/ 107 w 155"/>
                <a:gd name="T65" fmla="*/ 41 h 130"/>
                <a:gd name="T66" fmla="*/ 118 w 155"/>
                <a:gd name="T67" fmla="*/ 41 h 130"/>
                <a:gd name="T68" fmla="*/ 132 w 155"/>
                <a:gd name="T69" fmla="*/ 36 h 130"/>
                <a:gd name="T70" fmla="*/ 138 w 155"/>
                <a:gd name="T71" fmla="*/ 26 h 130"/>
                <a:gd name="T72" fmla="*/ 143 w 155"/>
                <a:gd name="T73" fmla="*/ 21 h 130"/>
                <a:gd name="T74" fmla="*/ 138 w 155"/>
                <a:gd name="T75" fmla="*/ 28 h 130"/>
                <a:gd name="T76" fmla="*/ 135 w 155"/>
                <a:gd name="T77" fmla="*/ 39 h 130"/>
                <a:gd name="T78" fmla="*/ 140 w 155"/>
                <a:gd name="T79" fmla="*/ 44 h 130"/>
                <a:gd name="T80" fmla="*/ 143 w 155"/>
                <a:gd name="T81" fmla="*/ 65 h 130"/>
                <a:gd name="T82" fmla="*/ 149 w 155"/>
                <a:gd name="T83" fmla="*/ 83 h 130"/>
                <a:gd name="T84" fmla="*/ 146 w 155"/>
                <a:gd name="T85" fmla="*/ 85 h 130"/>
                <a:gd name="T86" fmla="*/ 138 w 155"/>
                <a:gd name="T87" fmla="*/ 98 h 130"/>
                <a:gd name="T88" fmla="*/ 138 w 155"/>
                <a:gd name="T89" fmla="*/ 98 h 130"/>
                <a:gd name="T90" fmla="*/ 143 w 155"/>
                <a:gd name="T91" fmla="*/ 70 h 130"/>
                <a:gd name="T92" fmla="*/ 138 w 155"/>
                <a:gd name="T93" fmla="*/ 46 h 130"/>
                <a:gd name="T94" fmla="*/ 121 w 155"/>
                <a:gd name="T95" fmla="*/ 41 h 130"/>
                <a:gd name="T96" fmla="*/ 105 w 155"/>
                <a:gd name="T97" fmla="*/ 41 h 130"/>
                <a:gd name="T98" fmla="*/ 94 w 155"/>
                <a:gd name="T99" fmla="*/ 36 h 130"/>
                <a:gd name="T100" fmla="*/ 85 w 155"/>
                <a:gd name="T101" fmla="*/ 36 h 130"/>
                <a:gd name="T102" fmla="*/ 80 w 155"/>
                <a:gd name="T103" fmla="*/ 46 h 130"/>
                <a:gd name="T104" fmla="*/ 72 w 155"/>
                <a:gd name="T105" fmla="*/ 59 h 1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5"/>
                <a:gd name="T160" fmla="*/ 0 h 130"/>
                <a:gd name="T161" fmla="*/ 155 w 155"/>
                <a:gd name="T162" fmla="*/ 130 h 1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5" h="130">
                  <a:moveTo>
                    <a:pt x="63" y="65"/>
                  </a:moveTo>
                  <a:lnTo>
                    <a:pt x="61" y="65"/>
                  </a:lnTo>
                  <a:lnTo>
                    <a:pt x="58" y="67"/>
                  </a:lnTo>
                  <a:lnTo>
                    <a:pt x="55" y="70"/>
                  </a:lnTo>
                  <a:lnTo>
                    <a:pt x="52" y="77"/>
                  </a:lnTo>
                  <a:lnTo>
                    <a:pt x="52" y="85"/>
                  </a:lnTo>
                  <a:lnTo>
                    <a:pt x="52" y="93"/>
                  </a:lnTo>
                  <a:lnTo>
                    <a:pt x="50" y="98"/>
                  </a:lnTo>
                  <a:lnTo>
                    <a:pt x="50" y="101"/>
                  </a:lnTo>
                  <a:lnTo>
                    <a:pt x="52" y="103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55" y="111"/>
                  </a:lnTo>
                  <a:lnTo>
                    <a:pt x="52" y="114"/>
                  </a:lnTo>
                  <a:lnTo>
                    <a:pt x="52" y="111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47" y="106"/>
                  </a:lnTo>
                  <a:lnTo>
                    <a:pt x="41" y="106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3" y="111"/>
                  </a:lnTo>
                  <a:lnTo>
                    <a:pt x="30" y="114"/>
                  </a:lnTo>
                  <a:lnTo>
                    <a:pt x="28" y="114"/>
                  </a:lnTo>
                  <a:lnTo>
                    <a:pt x="25" y="114"/>
                  </a:lnTo>
                  <a:lnTo>
                    <a:pt x="22" y="116"/>
                  </a:lnTo>
                  <a:lnTo>
                    <a:pt x="19" y="119"/>
                  </a:lnTo>
                  <a:lnTo>
                    <a:pt x="17" y="119"/>
                  </a:lnTo>
                  <a:lnTo>
                    <a:pt x="14" y="121"/>
                  </a:lnTo>
                  <a:lnTo>
                    <a:pt x="11" y="124"/>
                  </a:lnTo>
                  <a:lnTo>
                    <a:pt x="8" y="126"/>
                  </a:lnTo>
                  <a:lnTo>
                    <a:pt x="6" y="129"/>
                  </a:lnTo>
                  <a:lnTo>
                    <a:pt x="6" y="126"/>
                  </a:lnTo>
                  <a:lnTo>
                    <a:pt x="6" y="124"/>
                  </a:lnTo>
                  <a:lnTo>
                    <a:pt x="3" y="124"/>
                  </a:lnTo>
                  <a:lnTo>
                    <a:pt x="0" y="121"/>
                  </a:lnTo>
                  <a:lnTo>
                    <a:pt x="0" y="119"/>
                  </a:lnTo>
                  <a:lnTo>
                    <a:pt x="3" y="121"/>
                  </a:lnTo>
                  <a:lnTo>
                    <a:pt x="6" y="121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11" y="119"/>
                  </a:lnTo>
                  <a:lnTo>
                    <a:pt x="14" y="119"/>
                  </a:lnTo>
                  <a:lnTo>
                    <a:pt x="17" y="116"/>
                  </a:lnTo>
                  <a:lnTo>
                    <a:pt x="19" y="114"/>
                  </a:lnTo>
                  <a:lnTo>
                    <a:pt x="22" y="114"/>
                  </a:lnTo>
                  <a:lnTo>
                    <a:pt x="25" y="111"/>
                  </a:lnTo>
                  <a:lnTo>
                    <a:pt x="28" y="111"/>
                  </a:lnTo>
                  <a:lnTo>
                    <a:pt x="30" y="111"/>
                  </a:lnTo>
                  <a:lnTo>
                    <a:pt x="33" y="108"/>
                  </a:lnTo>
                  <a:lnTo>
                    <a:pt x="36" y="108"/>
                  </a:lnTo>
                  <a:lnTo>
                    <a:pt x="39" y="106"/>
                  </a:lnTo>
                  <a:lnTo>
                    <a:pt x="41" y="106"/>
                  </a:lnTo>
                  <a:lnTo>
                    <a:pt x="41" y="103"/>
                  </a:lnTo>
                  <a:lnTo>
                    <a:pt x="44" y="103"/>
                  </a:lnTo>
                  <a:lnTo>
                    <a:pt x="44" y="101"/>
                  </a:lnTo>
                  <a:lnTo>
                    <a:pt x="47" y="101"/>
                  </a:lnTo>
                  <a:lnTo>
                    <a:pt x="47" y="98"/>
                  </a:lnTo>
                  <a:lnTo>
                    <a:pt x="47" y="95"/>
                  </a:lnTo>
                  <a:lnTo>
                    <a:pt x="50" y="93"/>
                  </a:lnTo>
                  <a:lnTo>
                    <a:pt x="50" y="88"/>
                  </a:lnTo>
                  <a:lnTo>
                    <a:pt x="52" y="80"/>
                  </a:lnTo>
                  <a:lnTo>
                    <a:pt x="52" y="77"/>
                  </a:lnTo>
                  <a:lnTo>
                    <a:pt x="50" y="75"/>
                  </a:lnTo>
                  <a:lnTo>
                    <a:pt x="50" y="72"/>
                  </a:lnTo>
                  <a:lnTo>
                    <a:pt x="47" y="70"/>
                  </a:lnTo>
                  <a:lnTo>
                    <a:pt x="44" y="70"/>
                  </a:lnTo>
                  <a:lnTo>
                    <a:pt x="39" y="67"/>
                  </a:lnTo>
                  <a:lnTo>
                    <a:pt x="36" y="67"/>
                  </a:lnTo>
                  <a:lnTo>
                    <a:pt x="33" y="65"/>
                  </a:lnTo>
                  <a:lnTo>
                    <a:pt x="36" y="65"/>
                  </a:lnTo>
                  <a:lnTo>
                    <a:pt x="39" y="65"/>
                  </a:lnTo>
                  <a:lnTo>
                    <a:pt x="41" y="67"/>
                  </a:lnTo>
                  <a:lnTo>
                    <a:pt x="44" y="67"/>
                  </a:lnTo>
                  <a:lnTo>
                    <a:pt x="47" y="70"/>
                  </a:lnTo>
                  <a:lnTo>
                    <a:pt x="50" y="70"/>
                  </a:lnTo>
                  <a:lnTo>
                    <a:pt x="52" y="70"/>
                  </a:lnTo>
                  <a:lnTo>
                    <a:pt x="55" y="67"/>
                  </a:lnTo>
                  <a:lnTo>
                    <a:pt x="58" y="65"/>
                  </a:lnTo>
                  <a:lnTo>
                    <a:pt x="63" y="62"/>
                  </a:lnTo>
                  <a:lnTo>
                    <a:pt x="66" y="59"/>
                  </a:lnTo>
                  <a:lnTo>
                    <a:pt x="69" y="57"/>
                  </a:lnTo>
                  <a:lnTo>
                    <a:pt x="74" y="54"/>
                  </a:lnTo>
                  <a:lnTo>
                    <a:pt x="77" y="49"/>
                  </a:lnTo>
                  <a:lnTo>
                    <a:pt x="77" y="46"/>
                  </a:lnTo>
                  <a:lnTo>
                    <a:pt x="80" y="41"/>
                  </a:lnTo>
                  <a:lnTo>
                    <a:pt x="83" y="36"/>
                  </a:lnTo>
                  <a:lnTo>
                    <a:pt x="83" y="34"/>
                  </a:lnTo>
                  <a:lnTo>
                    <a:pt x="83" y="31"/>
                  </a:lnTo>
                  <a:lnTo>
                    <a:pt x="83" y="28"/>
                  </a:lnTo>
                  <a:lnTo>
                    <a:pt x="83" y="23"/>
                  </a:lnTo>
                  <a:lnTo>
                    <a:pt x="80" y="21"/>
                  </a:lnTo>
                  <a:lnTo>
                    <a:pt x="80" y="18"/>
                  </a:lnTo>
                  <a:lnTo>
                    <a:pt x="77" y="15"/>
                  </a:lnTo>
                  <a:lnTo>
                    <a:pt x="74" y="13"/>
                  </a:lnTo>
                  <a:lnTo>
                    <a:pt x="72" y="13"/>
                  </a:lnTo>
                  <a:lnTo>
                    <a:pt x="69" y="10"/>
                  </a:lnTo>
                  <a:lnTo>
                    <a:pt x="66" y="10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61" y="5"/>
                  </a:lnTo>
                  <a:lnTo>
                    <a:pt x="58" y="5"/>
                  </a:lnTo>
                  <a:lnTo>
                    <a:pt x="61" y="5"/>
                  </a:lnTo>
                  <a:lnTo>
                    <a:pt x="63" y="5"/>
                  </a:lnTo>
                  <a:lnTo>
                    <a:pt x="66" y="8"/>
                  </a:lnTo>
                  <a:lnTo>
                    <a:pt x="69" y="8"/>
                  </a:lnTo>
                  <a:lnTo>
                    <a:pt x="72" y="8"/>
                  </a:lnTo>
                  <a:lnTo>
                    <a:pt x="74" y="8"/>
                  </a:lnTo>
                  <a:lnTo>
                    <a:pt x="74" y="5"/>
                  </a:lnTo>
                  <a:lnTo>
                    <a:pt x="74" y="3"/>
                  </a:lnTo>
                  <a:lnTo>
                    <a:pt x="77" y="0"/>
                  </a:lnTo>
                  <a:lnTo>
                    <a:pt x="77" y="3"/>
                  </a:lnTo>
                  <a:lnTo>
                    <a:pt x="77" y="5"/>
                  </a:lnTo>
                  <a:lnTo>
                    <a:pt x="77" y="8"/>
                  </a:lnTo>
                  <a:lnTo>
                    <a:pt x="77" y="10"/>
                  </a:lnTo>
                  <a:lnTo>
                    <a:pt x="77" y="13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3" y="21"/>
                  </a:lnTo>
                  <a:lnTo>
                    <a:pt x="83" y="23"/>
                  </a:lnTo>
                  <a:lnTo>
                    <a:pt x="85" y="28"/>
                  </a:lnTo>
                  <a:lnTo>
                    <a:pt x="85" y="31"/>
                  </a:lnTo>
                  <a:lnTo>
                    <a:pt x="88" y="31"/>
                  </a:lnTo>
                  <a:lnTo>
                    <a:pt x="91" y="31"/>
                  </a:lnTo>
                  <a:lnTo>
                    <a:pt x="94" y="34"/>
                  </a:lnTo>
                  <a:lnTo>
                    <a:pt x="96" y="34"/>
                  </a:lnTo>
                  <a:lnTo>
                    <a:pt x="99" y="36"/>
                  </a:lnTo>
                  <a:lnTo>
                    <a:pt x="102" y="36"/>
                  </a:lnTo>
                  <a:lnTo>
                    <a:pt x="102" y="39"/>
                  </a:lnTo>
                  <a:lnTo>
                    <a:pt x="105" y="39"/>
                  </a:lnTo>
                  <a:lnTo>
                    <a:pt x="107" y="41"/>
                  </a:lnTo>
                  <a:lnTo>
                    <a:pt x="110" y="41"/>
                  </a:lnTo>
                  <a:lnTo>
                    <a:pt x="113" y="41"/>
                  </a:lnTo>
                  <a:lnTo>
                    <a:pt x="116" y="41"/>
                  </a:lnTo>
                  <a:lnTo>
                    <a:pt x="118" y="41"/>
                  </a:lnTo>
                  <a:lnTo>
                    <a:pt x="121" y="41"/>
                  </a:lnTo>
                  <a:lnTo>
                    <a:pt x="124" y="39"/>
                  </a:lnTo>
                  <a:lnTo>
                    <a:pt x="127" y="39"/>
                  </a:lnTo>
                  <a:lnTo>
                    <a:pt x="132" y="36"/>
                  </a:lnTo>
                  <a:lnTo>
                    <a:pt x="135" y="34"/>
                  </a:lnTo>
                  <a:lnTo>
                    <a:pt x="135" y="31"/>
                  </a:lnTo>
                  <a:lnTo>
                    <a:pt x="138" y="28"/>
                  </a:lnTo>
                  <a:lnTo>
                    <a:pt x="138" y="26"/>
                  </a:lnTo>
                  <a:lnTo>
                    <a:pt x="140" y="23"/>
                  </a:lnTo>
                  <a:lnTo>
                    <a:pt x="143" y="21"/>
                  </a:lnTo>
                  <a:lnTo>
                    <a:pt x="143" y="18"/>
                  </a:lnTo>
                  <a:lnTo>
                    <a:pt x="143" y="21"/>
                  </a:lnTo>
                  <a:lnTo>
                    <a:pt x="143" y="23"/>
                  </a:lnTo>
                  <a:lnTo>
                    <a:pt x="140" y="26"/>
                  </a:lnTo>
                  <a:lnTo>
                    <a:pt x="140" y="28"/>
                  </a:lnTo>
                  <a:lnTo>
                    <a:pt x="138" y="28"/>
                  </a:lnTo>
                  <a:lnTo>
                    <a:pt x="138" y="31"/>
                  </a:lnTo>
                  <a:lnTo>
                    <a:pt x="138" y="34"/>
                  </a:lnTo>
                  <a:lnTo>
                    <a:pt x="135" y="36"/>
                  </a:lnTo>
                  <a:lnTo>
                    <a:pt x="135" y="39"/>
                  </a:lnTo>
                  <a:lnTo>
                    <a:pt x="138" y="39"/>
                  </a:lnTo>
                  <a:lnTo>
                    <a:pt x="138" y="41"/>
                  </a:lnTo>
                  <a:lnTo>
                    <a:pt x="140" y="41"/>
                  </a:lnTo>
                  <a:lnTo>
                    <a:pt x="140" y="44"/>
                  </a:lnTo>
                  <a:lnTo>
                    <a:pt x="143" y="44"/>
                  </a:lnTo>
                  <a:lnTo>
                    <a:pt x="143" y="46"/>
                  </a:lnTo>
                  <a:lnTo>
                    <a:pt x="143" y="54"/>
                  </a:lnTo>
                  <a:lnTo>
                    <a:pt x="143" y="65"/>
                  </a:lnTo>
                  <a:lnTo>
                    <a:pt x="143" y="72"/>
                  </a:lnTo>
                  <a:lnTo>
                    <a:pt x="146" y="80"/>
                  </a:lnTo>
                  <a:lnTo>
                    <a:pt x="146" y="83"/>
                  </a:lnTo>
                  <a:lnTo>
                    <a:pt x="149" y="83"/>
                  </a:lnTo>
                  <a:lnTo>
                    <a:pt x="151" y="80"/>
                  </a:lnTo>
                  <a:lnTo>
                    <a:pt x="154" y="80"/>
                  </a:lnTo>
                  <a:lnTo>
                    <a:pt x="149" y="83"/>
                  </a:lnTo>
                  <a:lnTo>
                    <a:pt x="146" y="85"/>
                  </a:lnTo>
                  <a:lnTo>
                    <a:pt x="143" y="88"/>
                  </a:lnTo>
                  <a:lnTo>
                    <a:pt x="140" y="90"/>
                  </a:lnTo>
                  <a:lnTo>
                    <a:pt x="140" y="93"/>
                  </a:lnTo>
                  <a:lnTo>
                    <a:pt x="138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5" y="106"/>
                  </a:lnTo>
                  <a:lnTo>
                    <a:pt x="138" y="98"/>
                  </a:lnTo>
                  <a:lnTo>
                    <a:pt x="138" y="90"/>
                  </a:lnTo>
                  <a:lnTo>
                    <a:pt x="138" y="83"/>
                  </a:lnTo>
                  <a:lnTo>
                    <a:pt x="140" y="77"/>
                  </a:lnTo>
                  <a:lnTo>
                    <a:pt x="143" y="70"/>
                  </a:lnTo>
                  <a:lnTo>
                    <a:pt x="143" y="62"/>
                  </a:lnTo>
                  <a:lnTo>
                    <a:pt x="140" y="57"/>
                  </a:lnTo>
                  <a:lnTo>
                    <a:pt x="140" y="49"/>
                  </a:lnTo>
                  <a:lnTo>
                    <a:pt x="138" y="46"/>
                  </a:lnTo>
                  <a:lnTo>
                    <a:pt x="135" y="44"/>
                  </a:lnTo>
                  <a:lnTo>
                    <a:pt x="129" y="41"/>
                  </a:lnTo>
                  <a:lnTo>
                    <a:pt x="127" y="41"/>
                  </a:lnTo>
                  <a:lnTo>
                    <a:pt x="121" y="41"/>
                  </a:lnTo>
                  <a:lnTo>
                    <a:pt x="118" y="44"/>
                  </a:lnTo>
                  <a:lnTo>
                    <a:pt x="113" y="44"/>
                  </a:lnTo>
                  <a:lnTo>
                    <a:pt x="107" y="44"/>
                  </a:lnTo>
                  <a:lnTo>
                    <a:pt x="105" y="41"/>
                  </a:lnTo>
                  <a:lnTo>
                    <a:pt x="102" y="41"/>
                  </a:lnTo>
                  <a:lnTo>
                    <a:pt x="99" y="39"/>
                  </a:lnTo>
                  <a:lnTo>
                    <a:pt x="96" y="36"/>
                  </a:lnTo>
                  <a:lnTo>
                    <a:pt x="94" y="36"/>
                  </a:lnTo>
                  <a:lnTo>
                    <a:pt x="91" y="34"/>
                  </a:lnTo>
                  <a:lnTo>
                    <a:pt x="88" y="34"/>
                  </a:lnTo>
                  <a:lnTo>
                    <a:pt x="85" y="34"/>
                  </a:lnTo>
                  <a:lnTo>
                    <a:pt x="85" y="36"/>
                  </a:lnTo>
                  <a:lnTo>
                    <a:pt x="85" y="39"/>
                  </a:lnTo>
                  <a:lnTo>
                    <a:pt x="85" y="41"/>
                  </a:lnTo>
                  <a:lnTo>
                    <a:pt x="83" y="44"/>
                  </a:lnTo>
                  <a:lnTo>
                    <a:pt x="80" y="46"/>
                  </a:lnTo>
                  <a:lnTo>
                    <a:pt x="80" y="49"/>
                  </a:lnTo>
                  <a:lnTo>
                    <a:pt x="77" y="52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69" y="62"/>
                  </a:lnTo>
                  <a:lnTo>
                    <a:pt x="66" y="62"/>
                  </a:lnTo>
                  <a:lnTo>
                    <a:pt x="63" y="6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4" name="Freeform 117"/>
            <p:cNvSpPr>
              <a:spLocks/>
            </p:cNvSpPr>
            <p:nvPr/>
          </p:nvSpPr>
          <p:spPr bwMode="auto">
            <a:xfrm>
              <a:off x="5620" y="2950"/>
              <a:ext cx="83" cy="141"/>
            </a:xfrm>
            <a:custGeom>
              <a:avLst/>
              <a:gdLst>
                <a:gd name="T0" fmla="*/ 79 w 83"/>
                <a:gd name="T1" fmla="*/ 5 h 141"/>
                <a:gd name="T2" fmla="*/ 74 w 83"/>
                <a:gd name="T3" fmla="*/ 13 h 141"/>
                <a:gd name="T4" fmla="*/ 66 w 83"/>
                <a:gd name="T5" fmla="*/ 23 h 141"/>
                <a:gd name="T6" fmla="*/ 58 w 83"/>
                <a:gd name="T7" fmla="*/ 33 h 141"/>
                <a:gd name="T8" fmla="*/ 61 w 83"/>
                <a:gd name="T9" fmla="*/ 38 h 141"/>
                <a:gd name="T10" fmla="*/ 66 w 83"/>
                <a:gd name="T11" fmla="*/ 41 h 141"/>
                <a:gd name="T12" fmla="*/ 58 w 83"/>
                <a:gd name="T13" fmla="*/ 43 h 141"/>
                <a:gd name="T14" fmla="*/ 53 w 83"/>
                <a:gd name="T15" fmla="*/ 46 h 141"/>
                <a:gd name="T16" fmla="*/ 45 w 83"/>
                <a:gd name="T17" fmla="*/ 51 h 141"/>
                <a:gd name="T18" fmla="*/ 37 w 83"/>
                <a:gd name="T19" fmla="*/ 56 h 141"/>
                <a:gd name="T20" fmla="*/ 32 w 83"/>
                <a:gd name="T21" fmla="*/ 64 h 141"/>
                <a:gd name="T22" fmla="*/ 32 w 83"/>
                <a:gd name="T23" fmla="*/ 71 h 141"/>
                <a:gd name="T24" fmla="*/ 26 w 83"/>
                <a:gd name="T25" fmla="*/ 79 h 141"/>
                <a:gd name="T26" fmla="*/ 19 w 83"/>
                <a:gd name="T27" fmla="*/ 84 h 141"/>
                <a:gd name="T28" fmla="*/ 13 w 83"/>
                <a:gd name="T29" fmla="*/ 92 h 141"/>
                <a:gd name="T30" fmla="*/ 11 w 83"/>
                <a:gd name="T31" fmla="*/ 99 h 141"/>
                <a:gd name="T32" fmla="*/ 8 w 83"/>
                <a:gd name="T33" fmla="*/ 107 h 141"/>
                <a:gd name="T34" fmla="*/ 11 w 83"/>
                <a:gd name="T35" fmla="*/ 125 h 141"/>
                <a:gd name="T36" fmla="*/ 16 w 83"/>
                <a:gd name="T37" fmla="*/ 132 h 141"/>
                <a:gd name="T38" fmla="*/ 21 w 83"/>
                <a:gd name="T39" fmla="*/ 137 h 141"/>
                <a:gd name="T40" fmla="*/ 26 w 83"/>
                <a:gd name="T41" fmla="*/ 140 h 141"/>
                <a:gd name="T42" fmla="*/ 21 w 83"/>
                <a:gd name="T43" fmla="*/ 137 h 141"/>
                <a:gd name="T44" fmla="*/ 13 w 83"/>
                <a:gd name="T45" fmla="*/ 135 h 141"/>
                <a:gd name="T46" fmla="*/ 5 w 83"/>
                <a:gd name="T47" fmla="*/ 135 h 141"/>
                <a:gd name="T48" fmla="*/ 0 w 83"/>
                <a:gd name="T49" fmla="*/ 130 h 141"/>
                <a:gd name="T50" fmla="*/ 5 w 83"/>
                <a:gd name="T51" fmla="*/ 130 h 141"/>
                <a:gd name="T52" fmla="*/ 5 w 83"/>
                <a:gd name="T53" fmla="*/ 122 h 141"/>
                <a:gd name="T54" fmla="*/ 5 w 83"/>
                <a:gd name="T55" fmla="*/ 107 h 141"/>
                <a:gd name="T56" fmla="*/ 5 w 83"/>
                <a:gd name="T57" fmla="*/ 99 h 141"/>
                <a:gd name="T58" fmla="*/ 8 w 83"/>
                <a:gd name="T59" fmla="*/ 92 h 141"/>
                <a:gd name="T60" fmla="*/ 8 w 83"/>
                <a:gd name="T61" fmla="*/ 84 h 141"/>
                <a:gd name="T62" fmla="*/ 5 w 83"/>
                <a:gd name="T63" fmla="*/ 79 h 141"/>
                <a:gd name="T64" fmla="*/ 3 w 83"/>
                <a:gd name="T65" fmla="*/ 74 h 141"/>
                <a:gd name="T66" fmla="*/ 11 w 83"/>
                <a:gd name="T67" fmla="*/ 76 h 141"/>
                <a:gd name="T68" fmla="*/ 16 w 83"/>
                <a:gd name="T69" fmla="*/ 79 h 141"/>
                <a:gd name="T70" fmla="*/ 21 w 83"/>
                <a:gd name="T71" fmla="*/ 76 h 141"/>
                <a:gd name="T72" fmla="*/ 26 w 83"/>
                <a:gd name="T73" fmla="*/ 71 h 141"/>
                <a:gd name="T74" fmla="*/ 29 w 83"/>
                <a:gd name="T75" fmla="*/ 64 h 141"/>
                <a:gd name="T76" fmla="*/ 32 w 83"/>
                <a:gd name="T77" fmla="*/ 59 h 141"/>
                <a:gd name="T78" fmla="*/ 37 w 83"/>
                <a:gd name="T79" fmla="*/ 53 h 141"/>
                <a:gd name="T80" fmla="*/ 42 w 83"/>
                <a:gd name="T81" fmla="*/ 51 h 141"/>
                <a:gd name="T82" fmla="*/ 50 w 83"/>
                <a:gd name="T83" fmla="*/ 43 h 141"/>
                <a:gd name="T84" fmla="*/ 56 w 83"/>
                <a:gd name="T85" fmla="*/ 31 h 141"/>
                <a:gd name="T86" fmla="*/ 66 w 83"/>
                <a:gd name="T87" fmla="*/ 15 h 141"/>
                <a:gd name="T88" fmla="*/ 79 w 83"/>
                <a:gd name="T89" fmla="*/ 0 h 141"/>
                <a:gd name="T90" fmla="*/ 79 w 83"/>
                <a:gd name="T91" fmla="*/ 3 h 1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3"/>
                <a:gd name="T139" fmla="*/ 0 h 141"/>
                <a:gd name="T140" fmla="*/ 83 w 83"/>
                <a:gd name="T141" fmla="*/ 141 h 14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3" h="141">
                  <a:moveTo>
                    <a:pt x="79" y="3"/>
                  </a:moveTo>
                  <a:lnTo>
                    <a:pt x="82" y="3"/>
                  </a:lnTo>
                  <a:lnTo>
                    <a:pt x="79" y="5"/>
                  </a:lnTo>
                  <a:lnTo>
                    <a:pt x="79" y="8"/>
                  </a:lnTo>
                  <a:lnTo>
                    <a:pt x="77" y="10"/>
                  </a:lnTo>
                  <a:lnTo>
                    <a:pt x="74" y="13"/>
                  </a:lnTo>
                  <a:lnTo>
                    <a:pt x="71" y="15"/>
                  </a:lnTo>
                  <a:lnTo>
                    <a:pt x="69" y="18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1" y="28"/>
                  </a:lnTo>
                  <a:lnTo>
                    <a:pt x="58" y="33"/>
                  </a:lnTo>
                  <a:lnTo>
                    <a:pt x="58" y="36"/>
                  </a:lnTo>
                  <a:lnTo>
                    <a:pt x="61" y="36"/>
                  </a:lnTo>
                  <a:lnTo>
                    <a:pt x="61" y="38"/>
                  </a:lnTo>
                  <a:lnTo>
                    <a:pt x="63" y="38"/>
                  </a:lnTo>
                  <a:lnTo>
                    <a:pt x="63" y="41"/>
                  </a:lnTo>
                  <a:lnTo>
                    <a:pt x="66" y="41"/>
                  </a:lnTo>
                  <a:lnTo>
                    <a:pt x="63" y="43"/>
                  </a:lnTo>
                  <a:lnTo>
                    <a:pt x="61" y="43"/>
                  </a:lnTo>
                  <a:lnTo>
                    <a:pt x="58" y="43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3" y="46"/>
                  </a:lnTo>
                  <a:lnTo>
                    <a:pt x="50" y="48"/>
                  </a:lnTo>
                  <a:lnTo>
                    <a:pt x="48" y="51"/>
                  </a:lnTo>
                  <a:lnTo>
                    <a:pt x="45" y="51"/>
                  </a:lnTo>
                  <a:lnTo>
                    <a:pt x="42" y="53"/>
                  </a:lnTo>
                  <a:lnTo>
                    <a:pt x="40" y="56"/>
                  </a:lnTo>
                  <a:lnTo>
                    <a:pt x="37" y="56"/>
                  </a:lnTo>
                  <a:lnTo>
                    <a:pt x="37" y="59"/>
                  </a:lnTo>
                  <a:lnTo>
                    <a:pt x="34" y="61"/>
                  </a:lnTo>
                  <a:lnTo>
                    <a:pt x="32" y="64"/>
                  </a:lnTo>
                  <a:lnTo>
                    <a:pt x="32" y="66"/>
                  </a:lnTo>
                  <a:lnTo>
                    <a:pt x="32" y="69"/>
                  </a:lnTo>
                  <a:lnTo>
                    <a:pt x="32" y="71"/>
                  </a:lnTo>
                  <a:lnTo>
                    <a:pt x="29" y="74"/>
                  </a:lnTo>
                  <a:lnTo>
                    <a:pt x="29" y="76"/>
                  </a:lnTo>
                  <a:lnTo>
                    <a:pt x="26" y="79"/>
                  </a:lnTo>
                  <a:lnTo>
                    <a:pt x="24" y="81"/>
                  </a:lnTo>
                  <a:lnTo>
                    <a:pt x="21" y="81"/>
                  </a:lnTo>
                  <a:lnTo>
                    <a:pt x="19" y="84"/>
                  </a:lnTo>
                  <a:lnTo>
                    <a:pt x="16" y="87"/>
                  </a:lnTo>
                  <a:lnTo>
                    <a:pt x="13" y="89"/>
                  </a:lnTo>
                  <a:lnTo>
                    <a:pt x="13" y="92"/>
                  </a:lnTo>
                  <a:lnTo>
                    <a:pt x="13" y="94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8" y="102"/>
                  </a:lnTo>
                  <a:lnTo>
                    <a:pt x="8" y="104"/>
                  </a:lnTo>
                  <a:lnTo>
                    <a:pt x="8" y="107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11" y="125"/>
                  </a:lnTo>
                  <a:lnTo>
                    <a:pt x="11" y="130"/>
                  </a:lnTo>
                  <a:lnTo>
                    <a:pt x="13" y="132"/>
                  </a:lnTo>
                  <a:lnTo>
                    <a:pt x="16" y="132"/>
                  </a:lnTo>
                  <a:lnTo>
                    <a:pt x="19" y="135"/>
                  </a:lnTo>
                  <a:lnTo>
                    <a:pt x="21" y="135"/>
                  </a:lnTo>
                  <a:lnTo>
                    <a:pt x="21" y="137"/>
                  </a:lnTo>
                  <a:lnTo>
                    <a:pt x="24" y="137"/>
                  </a:lnTo>
                  <a:lnTo>
                    <a:pt x="26" y="137"/>
                  </a:lnTo>
                  <a:lnTo>
                    <a:pt x="26" y="140"/>
                  </a:lnTo>
                  <a:lnTo>
                    <a:pt x="24" y="140"/>
                  </a:lnTo>
                  <a:lnTo>
                    <a:pt x="21" y="140"/>
                  </a:lnTo>
                  <a:lnTo>
                    <a:pt x="21" y="137"/>
                  </a:lnTo>
                  <a:lnTo>
                    <a:pt x="19" y="137"/>
                  </a:lnTo>
                  <a:lnTo>
                    <a:pt x="16" y="137"/>
                  </a:lnTo>
                  <a:lnTo>
                    <a:pt x="13" y="135"/>
                  </a:lnTo>
                  <a:lnTo>
                    <a:pt x="11" y="135"/>
                  </a:lnTo>
                  <a:lnTo>
                    <a:pt x="8" y="135"/>
                  </a:lnTo>
                  <a:lnTo>
                    <a:pt x="5" y="135"/>
                  </a:lnTo>
                  <a:lnTo>
                    <a:pt x="5" y="132"/>
                  </a:lnTo>
                  <a:lnTo>
                    <a:pt x="3" y="132"/>
                  </a:lnTo>
                  <a:lnTo>
                    <a:pt x="0" y="130"/>
                  </a:lnTo>
                  <a:lnTo>
                    <a:pt x="0" y="127"/>
                  </a:lnTo>
                  <a:lnTo>
                    <a:pt x="3" y="130"/>
                  </a:lnTo>
                  <a:lnTo>
                    <a:pt x="5" y="130"/>
                  </a:lnTo>
                  <a:lnTo>
                    <a:pt x="8" y="130"/>
                  </a:lnTo>
                  <a:lnTo>
                    <a:pt x="8" y="127"/>
                  </a:lnTo>
                  <a:lnTo>
                    <a:pt x="5" y="122"/>
                  </a:lnTo>
                  <a:lnTo>
                    <a:pt x="5" y="117"/>
                  </a:lnTo>
                  <a:lnTo>
                    <a:pt x="5" y="112"/>
                  </a:lnTo>
                  <a:lnTo>
                    <a:pt x="5" y="107"/>
                  </a:lnTo>
                  <a:lnTo>
                    <a:pt x="5" y="104"/>
                  </a:lnTo>
                  <a:lnTo>
                    <a:pt x="5" y="102"/>
                  </a:lnTo>
                  <a:lnTo>
                    <a:pt x="5" y="99"/>
                  </a:lnTo>
                  <a:lnTo>
                    <a:pt x="5" y="97"/>
                  </a:lnTo>
                  <a:lnTo>
                    <a:pt x="8" y="94"/>
                  </a:lnTo>
                  <a:lnTo>
                    <a:pt x="8" y="92"/>
                  </a:lnTo>
                  <a:lnTo>
                    <a:pt x="11" y="89"/>
                  </a:lnTo>
                  <a:lnTo>
                    <a:pt x="11" y="87"/>
                  </a:lnTo>
                  <a:lnTo>
                    <a:pt x="8" y="84"/>
                  </a:lnTo>
                  <a:lnTo>
                    <a:pt x="8" y="81"/>
                  </a:lnTo>
                  <a:lnTo>
                    <a:pt x="5" y="81"/>
                  </a:lnTo>
                  <a:lnTo>
                    <a:pt x="5" y="79"/>
                  </a:lnTo>
                  <a:lnTo>
                    <a:pt x="3" y="79"/>
                  </a:lnTo>
                  <a:lnTo>
                    <a:pt x="3" y="76"/>
                  </a:lnTo>
                  <a:lnTo>
                    <a:pt x="3" y="74"/>
                  </a:lnTo>
                  <a:lnTo>
                    <a:pt x="5" y="74"/>
                  </a:lnTo>
                  <a:lnTo>
                    <a:pt x="8" y="76"/>
                  </a:lnTo>
                  <a:lnTo>
                    <a:pt x="11" y="76"/>
                  </a:lnTo>
                  <a:lnTo>
                    <a:pt x="11" y="79"/>
                  </a:lnTo>
                  <a:lnTo>
                    <a:pt x="13" y="79"/>
                  </a:lnTo>
                  <a:lnTo>
                    <a:pt x="16" y="79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4" y="74"/>
                  </a:lnTo>
                  <a:lnTo>
                    <a:pt x="26" y="71"/>
                  </a:lnTo>
                  <a:lnTo>
                    <a:pt x="29" y="69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9" y="61"/>
                  </a:lnTo>
                  <a:lnTo>
                    <a:pt x="32" y="61"/>
                  </a:lnTo>
                  <a:lnTo>
                    <a:pt x="32" y="59"/>
                  </a:lnTo>
                  <a:lnTo>
                    <a:pt x="34" y="56"/>
                  </a:lnTo>
                  <a:lnTo>
                    <a:pt x="37" y="56"/>
                  </a:lnTo>
                  <a:lnTo>
                    <a:pt x="37" y="53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2" y="51"/>
                  </a:lnTo>
                  <a:lnTo>
                    <a:pt x="45" y="48"/>
                  </a:lnTo>
                  <a:lnTo>
                    <a:pt x="48" y="46"/>
                  </a:lnTo>
                  <a:lnTo>
                    <a:pt x="50" y="43"/>
                  </a:lnTo>
                  <a:lnTo>
                    <a:pt x="53" y="41"/>
                  </a:lnTo>
                  <a:lnTo>
                    <a:pt x="53" y="36"/>
                  </a:lnTo>
                  <a:lnTo>
                    <a:pt x="56" y="31"/>
                  </a:lnTo>
                  <a:lnTo>
                    <a:pt x="61" y="25"/>
                  </a:lnTo>
                  <a:lnTo>
                    <a:pt x="63" y="20"/>
                  </a:lnTo>
                  <a:lnTo>
                    <a:pt x="66" y="15"/>
                  </a:lnTo>
                  <a:lnTo>
                    <a:pt x="71" y="10"/>
                  </a:lnTo>
                  <a:lnTo>
                    <a:pt x="74" y="5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79" y="0"/>
                  </a:lnTo>
                  <a:lnTo>
                    <a:pt x="79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5" name="Freeform 118"/>
            <p:cNvSpPr>
              <a:spLocks/>
            </p:cNvSpPr>
            <p:nvPr/>
          </p:nvSpPr>
          <p:spPr bwMode="auto">
            <a:xfrm>
              <a:off x="5620" y="2950"/>
              <a:ext cx="83" cy="144"/>
            </a:xfrm>
            <a:custGeom>
              <a:avLst/>
              <a:gdLst>
                <a:gd name="T0" fmla="*/ 82 w 83"/>
                <a:gd name="T1" fmla="*/ 5 h 144"/>
                <a:gd name="T2" fmla="*/ 71 w 83"/>
                <a:gd name="T3" fmla="*/ 16 h 144"/>
                <a:gd name="T4" fmla="*/ 66 w 83"/>
                <a:gd name="T5" fmla="*/ 26 h 144"/>
                <a:gd name="T6" fmla="*/ 60 w 83"/>
                <a:gd name="T7" fmla="*/ 34 h 144"/>
                <a:gd name="T8" fmla="*/ 63 w 83"/>
                <a:gd name="T9" fmla="*/ 39 h 144"/>
                <a:gd name="T10" fmla="*/ 66 w 83"/>
                <a:gd name="T11" fmla="*/ 44 h 144"/>
                <a:gd name="T12" fmla="*/ 57 w 83"/>
                <a:gd name="T13" fmla="*/ 44 h 144"/>
                <a:gd name="T14" fmla="*/ 52 w 83"/>
                <a:gd name="T15" fmla="*/ 49 h 144"/>
                <a:gd name="T16" fmla="*/ 44 w 83"/>
                <a:gd name="T17" fmla="*/ 55 h 144"/>
                <a:gd name="T18" fmla="*/ 36 w 83"/>
                <a:gd name="T19" fmla="*/ 60 h 144"/>
                <a:gd name="T20" fmla="*/ 33 w 83"/>
                <a:gd name="T21" fmla="*/ 65 h 144"/>
                <a:gd name="T22" fmla="*/ 30 w 83"/>
                <a:gd name="T23" fmla="*/ 73 h 144"/>
                <a:gd name="T24" fmla="*/ 27 w 83"/>
                <a:gd name="T25" fmla="*/ 81 h 144"/>
                <a:gd name="T26" fmla="*/ 19 w 83"/>
                <a:gd name="T27" fmla="*/ 86 h 144"/>
                <a:gd name="T28" fmla="*/ 14 w 83"/>
                <a:gd name="T29" fmla="*/ 91 h 144"/>
                <a:gd name="T30" fmla="*/ 11 w 83"/>
                <a:gd name="T31" fmla="*/ 99 h 144"/>
                <a:gd name="T32" fmla="*/ 8 w 83"/>
                <a:gd name="T33" fmla="*/ 107 h 144"/>
                <a:gd name="T34" fmla="*/ 8 w 83"/>
                <a:gd name="T35" fmla="*/ 120 h 144"/>
                <a:gd name="T36" fmla="*/ 14 w 83"/>
                <a:gd name="T37" fmla="*/ 135 h 144"/>
                <a:gd name="T38" fmla="*/ 19 w 83"/>
                <a:gd name="T39" fmla="*/ 138 h 144"/>
                <a:gd name="T40" fmla="*/ 27 w 83"/>
                <a:gd name="T41" fmla="*/ 138 h 144"/>
                <a:gd name="T42" fmla="*/ 25 w 83"/>
                <a:gd name="T43" fmla="*/ 143 h 144"/>
                <a:gd name="T44" fmla="*/ 19 w 83"/>
                <a:gd name="T45" fmla="*/ 140 h 144"/>
                <a:gd name="T46" fmla="*/ 11 w 83"/>
                <a:gd name="T47" fmla="*/ 138 h 144"/>
                <a:gd name="T48" fmla="*/ 3 w 83"/>
                <a:gd name="T49" fmla="*/ 135 h 144"/>
                <a:gd name="T50" fmla="*/ 3 w 83"/>
                <a:gd name="T51" fmla="*/ 130 h 144"/>
                <a:gd name="T52" fmla="*/ 5 w 83"/>
                <a:gd name="T53" fmla="*/ 130 h 144"/>
                <a:gd name="T54" fmla="*/ 5 w 83"/>
                <a:gd name="T55" fmla="*/ 120 h 144"/>
                <a:gd name="T56" fmla="*/ 3 w 83"/>
                <a:gd name="T57" fmla="*/ 104 h 144"/>
                <a:gd name="T58" fmla="*/ 5 w 83"/>
                <a:gd name="T59" fmla="*/ 96 h 144"/>
                <a:gd name="T60" fmla="*/ 8 w 83"/>
                <a:gd name="T61" fmla="*/ 88 h 144"/>
                <a:gd name="T62" fmla="*/ 5 w 83"/>
                <a:gd name="T63" fmla="*/ 83 h 144"/>
                <a:gd name="T64" fmla="*/ 3 w 83"/>
                <a:gd name="T65" fmla="*/ 78 h 144"/>
                <a:gd name="T66" fmla="*/ 5 w 83"/>
                <a:gd name="T67" fmla="*/ 78 h 144"/>
                <a:gd name="T68" fmla="*/ 14 w 83"/>
                <a:gd name="T69" fmla="*/ 81 h 144"/>
                <a:gd name="T70" fmla="*/ 22 w 83"/>
                <a:gd name="T71" fmla="*/ 78 h 144"/>
                <a:gd name="T72" fmla="*/ 27 w 83"/>
                <a:gd name="T73" fmla="*/ 73 h 144"/>
                <a:gd name="T74" fmla="*/ 30 w 83"/>
                <a:gd name="T75" fmla="*/ 65 h 144"/>
                <a:gd name="T76" fmla="*/ 33 w 83"/>
                <a:gd name="T77" fmla="*/ 57 h 144"/>
                <a:gd name="T78" fmla="*/ 41 w 83"/>
                <a:gd name="T79" fmla="*/ 52 h 144"/>
                <a:gd name="T80" fmla="*/ 46 w 83"/>
                <a:gd name="T81" fmla="*/ 47 h 144"/>
                <a:gd name="T82" fmla="*/ 52 w 83"/>
                <a:gd name="T83" fmla="*/ 42 h 144"/>
                <a:gd name="T84" fmla="*/ 60 w 83"/>
                <a:gd name="T85" fmla="*/ 23 h 144"/>
                <a:gd name="T86" fmla="*/ 71 w 83"/>
                <a:gd name="T87" fmla="*/ 10 h 1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3"/>
                <a:gd name="T133" fmla="*/ 0 h 144"/>
                <a:gd name="T134" fmla="*/ 83 w 83"/>
                <a:gd name="T135" fmla="*/ 144 h 1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3" h="144">
                  <a:moveTo>
                    <a:pt x="82" y="0"/>
                  </a:moveTo>
                  <a:lnTo>
                    <a:pt x="82" y="3"/>
                  </a:lnTo>
                  <a:lnTo>
                    <a:pt x="82" y="5"/>
                  </a:lnTo>
                  <a:lnTo>
                    <a:pt x="79" y="8"/>
                  </a:lnTo>
                  <a:lnTo>
                    <a:pt x="74" y="13"/>
                  </a:lnTo>
                  <a:lnTo>
                    <a:pt x="71" y="16"/>
                  </a:lnTo>
                  <a:lnTo>
                    <a:pt x="68" y="18"/>
                  </a:lnTo>
                  <a:lnTo>
                    <a:pt x="66" y="21"/>
                  </a:lnTo>
                  <a:lnTo>
                    <a:pt x="66" y="26"/>
                  </a:lnTo>
                  <a:lnTo>
                    <a:pt x="63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63" y="36"/>
                  </a:lnTo>
                  <a:lnTo>
                    <a:pt x="63" y="39"/>
                  </a:lnTo>
                  <a:lnTo>
                    <a:pt x="66" y="39"/>
                  </a:lnTo>
                  <a:lnTo>
                    <a:pt x="66" y="42"/>
                  </a:lnTo>
                  <a:lnTo>
                    <a:pt x="66" y="44"/>
                  </a:lnTo>
                  <a:lnTo>
                    <a:pt x="63" y="44"/>
                  </a:lnTo>
                  <a:lnTo>
                    <a:pt x="60" y="44"/>
                  </a:lnTo>
                  <a:lnTo>
                    <a:pt x="57" y="44"/>
                  </a:lnTo>
                  <a:lnTo>
                    <a:pt x="57" y="47"/>
                  </a:lnTo>
                  <a:lnTo>
                    <a:pt x="55" y="47"/>
                  </a:lnTo>
                  <a:lnTo>
                    <a:pt x="52" y="49"/>
                  </a:lnTo>
                  <a:lnTo>
                    <a:pt x="49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1" y="57"/>
                  </a:lnTo>
                  <a:lnTo>
                    <a:pt x="38" y="57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3" y="62"/>
                  </a:lnTo>
                  <a:lnTo>
                    <a:pt x="33" y="65"/>
                  </a:lnTo>
                  <a:lnTo>
                    <a:pt x="33" y="68"/>
                  </a:lnTo>
                  <a:lnTo>
                    <a:pt x="33" y="70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27" y="78"/>
                  </a:lnTo>
                  <a:lnTo>
                    <a:pt x="27" y="81"/>
                  </a:lnTo>
                  <a:lnTo>
                    <a:pt x="25" y="83"/>
                  </a:lnTo>
                  <a:lnTo>
                    <a:pt x="22" y="83"/>
                  </a:lnTo>
                  <a:lnTo>
                    <a:pt x="19" y="86"/>
                  </a:lnTo>
                  <a:lnTo>
                    <a:pt x="16" y="86"/>
                  </a:lnTo>
                  <a:lnTo>
                    <a:pt x="16" y="88"/>
                  </a:lnTo>
                  <a:lnTo>
                    <a:pt x="14" y="91"/>
                  </a:lnTo>
                  <a:lnTo>
                    <a:pt x="14" y="94"/>
                  </a:lnTo>
                  <a:lnTo>
                    <a:pt x="11" y="96"/>
                  </a:lnTo>
                  <a:lnTo>
                    <a:pt x="11" y="99"/>
                  </a:lnTo>
                  <a:lnTo>
                    <a:pt x="11" y="101"/>
                  </a:lnTo>
                  <a:lnTo>
                    <a:pt x="8" y="104"/>
                  </a:lnTo>
                  <a:lnTo>
                    <a:pt x="8" y="107"/>
                  </a:lnTo>
                  <a:lnTo>
                    <a:pt x="8" y="109"/>
                  </a:lnTo>
                  <a:lnTo>
                    <a:pt x="8" y="114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1" y="133"/>
                  </a:lnTo>
                  <a:lnTo>
                    <a:pt x="14" y="135"/>
                  </a:lnTo>
                  <a:lnTo>
                    <a:pt x="16" y="135"/>
                  </a:lnTo>
                  <a:lnTo>
                    <a:pt x="19" y="135"/>
                  </a:lnTo>
                  <a:lnTo>
                    <a:pt x="19" y="138"/>
                  </a:lnTo>
                  <a:lnTo>
                    <a:pt x="22" y="138"/>
                  </a:lnTo>
                  <a:lnTo>
                    <a:pt x="25" y="138"/>
                  </a:lnTo>
                  <a:lnTo>
                    <a:pt x="27" y="138"/>
                  </a:lnTo>
                  <a:lnTo>
                    <a:pt x="27" y="140"/>
                  </a:lnTo>
                  <a:lnTo>
                    <a:pt x="25" y="140"/>
                  </a:lnTo>
                  <a:lnTo>
                    <a:pt x="25" y="143"/>
                  </a:lnTo>
                  <a:lnTo>
                    <a:pt x="22" y="143"/>
                  </a:lnTo>
                  <a:lnTo>
                    <a:pt x="22" y="140"/>
                  </a:lnTo>
                  <a:lnTo>
                    <a:pt x="19" y="140"/>
                  </a:lnTo>
                  <a:lnTo>
                    <a:pt x="16" y="140"/>
                  </a:lnTo>
                  <a:lnTo>
                    <a:pt x="14" y="138"/>
                  </a:lnTo>
                  <a:lnTo>
                    <a:pt x="11" y="138"/>
                  </a:lnTo>
                  <a:lnTo>
                    <a:pt x="8" y="138"/>
                  </a:lnTo>
                  <a:lnTo>
                    <a:pt x="5" y="135"/>
                  </a:lnTo>
                  <a:lnTo>
                    <a:pt x="3" y="135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3" y="130"/>
                  </a:lnTo>
                  <a:lnTo>
                    <a:pt x="3" y="133"/>
                  </a:lnTo>
                  <a:lnTo>
                    <a:pt x="5" y="133"/>
                  </a:lnTo>
                  <a:lnTo>
                    <a:pt x="5" y="130"/>
                  </a:lnTo>
                  <a:lnTo>
                    <a:pt x="8" y="130"/>
                  </a:lnTo>
                  <a:lnTo>
                    <a:pt x="5" y="125"/>
                  </a:lnTo>
                  <a:lnTo>
                    <a:pt x="5" y="120"/>
                  </a:lnTo>
                  <a:lnTo>
                    <a:pt x="5" y="114"/>
                  </a:lnTo>
                  <a:lnTo>
                    <a:pt x="3" y="107"/>
                  </a:lnTo>
                  <a:lnTo>
                    <a:pt x="3" y="104"/>
                  </a:lnTo>
                  <a:lnTo>
                    <a:pt x="3" y="101"/>
                  </a:lnTo>
                  <a:lnTo>
                    <a:pt x="5" y="99"/>
                  </a:lnTo>
                  <a:lnTo>
                    <a:pt x="5" y="96"/>
                  </a:lnTo>
                  <a:lnTo>
                    <a:pt x="8" y="94"/>
                  </a:lnTo>
                  <a:lnTo>
                    <a:pt x="8" y="91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8" y="83"/>
                  </a:lnTo>
                  <a:lnTo>
                    <a:pt x="5" y="83"/>
                  </a:lnTo>
                  <a:lnTo>
                    <a:pt x="5" y="81"/>
                  </a:lnTo>
                  <a:lnTo>
                    <a:pt x="3" y="81"/>
                  </a:lnTo>
                  <a:lnTo>
                    <a:pt x="3" y="78"/>
                  </a:lnTo>
                  <a:lnTo>
                    <a:pt x="3" y="75"/>
                  </a:lnTo>
                  <a:lnTo>
                    <a:pt x="5" y="75"/>
                  </a:lnTo>
                  <a:lnTo>
                    <a:pt x="5" y="78"/>
                  </a:lnTo>
                  <a:lnTo>
                    <a:pt x="8" y="78"/>
                  </a:lnTo>
                  <a:lnTo>
                    <a:pt x="11" y="81"/>
                  </a:lnTo>
                  <a:lnTo>
                    <a:pt x="14" y="81"/>
                  </a:lnTo>
                  <a:lnTo>
                    <a:pt x="16" y="81"/>
                  </a:lnTo>
                  <a:lnTo>
                    <a:pt x="19" y="81"/>
                  </a:lnTo>
                  <a:lnTo>
                    <a:pt x="22" y="78"/>
                  </a:lnTo>
                  <a:lnTo>
                    <a:pt x="25" y="78"/>
                  </a:lnTo>
                  <a:lnTo>
                    <a:pt x="25" y="75"/>
                  </a:lnTo>
                  <a:lnTo>
                    <a:pt x="27" y="73"/>
                  </a:lnTo>
                  <a:lnTo>
                    <a:pt x="27" y="70"/>
                  </a:lnTo>
                  <a:lnTo>
                    <a:pt x="30" y="68"/>
                  </a:lnTo>
                  <a:lnTo>
                    <a:pt x="30" y="65"/>
                  </a:lnTo>
                  <a:lnTo>
                    <a:pt x="30" y="62"/>
                  </a:lnTo>
                  <a:lnTo>
                    <a:pt x="33" y="60"/>
                  </a:lnTo>
                  <a:lnTo>
                    <a:pt x="33" y="57"/>
                  </a:lnTo>
                  <a:lnTo>
                    <a:pt x="36" y="57"/>
                  </a:lnTo>
                  <a:lnTo>
                    <a:pt x="38" y="55"/>
                  </a:lnTo>
                  <a:lnTo>
                    <a:pt x="41" y="52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6" y="47"/>
                  </a:lnTo>
                  <a:lnTo>
                    <a:pt x="49" y="47"/>
                  </a:lnTo>
                  <a:lnTo>
                    <a:pt x="52" y="44"/>
                  </a:lnTo>
                  <a:lnTo>
                    <a:pt x="52" y="42"/>
                  </a:lnTo>
                  <a:lnTo>
                    <a:pt x="55" y="36"/>
                  </a:lnTo>
                  <a:lnTo>
                    <a:pt x="57" y="29"/>
                  </a:lnTo>
                  <a:lnTo>
                    <a:pt x="60" y="23"/>
                  </a:lnTo>
                  <a:lnTo>
                    <a:pt x="66" y="21"/>
                  </a:lnTo>
                  <a:lnTo>
                    <a:pt x="68" y="16"/>
                  </a:lnTo>
                  <a:lnTo>
                    <a:pt x="71" y="10"/>
                  </a:lnTo>
                  <a:lnTo>
                    <a:pt x="77" y="5"/>
                  </a:lnTo>
                  <a:lnTo>
                    <a:pt x="8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6" name="Freeform 119"/>
            <p:cNvSpPr>
              <a:spLocks/>
            </p:cNvSpPr>
            <p:nvPr/>
          </p:nvSpPr>
          <p:spPr bwMode="auto">
            <a:xfrm>
              <a:off x="5534" y="3073"/>
              <a:ext cx="22" cy="45"/>
            </a:xfrm>
            <a:custGeom>
              <a:avLst/>
              <a:gdLst>
                <a:gd name="T0" fmla="*/ 9 w 22"/>
                <a:gd name="T1" fmla="*/ 5 h 45"/>
                <a:gd name="T2" fmla="*/ 9 w 22"/>
                <a:gd name="T3" fmla="*/ 5 h 45"/>
                <a:gd name="T4" fmla="*/ 9 w 22"/>
                <a:gd name="T5" fmla="*/ 2 h 45"/>
                <a:gd name="T6" fmla="*/ 7 w 22"/>
                <a:gd name="T7" fmla="*/ 0 h 45"/>
                <a:gd name="T8" fmla="*/ 7 w 22"/>
                <a:gd name="T9" fmla="*/ 2 h 45"/>
                <a:gd name="T10" fmla="*/ 7 w 22"/>
                <a:gd name="T11" fmla="*/ 5 h 45"/>
                <a:gd name="T12" fmla="*/ 5 w 22"/>
                <a:gd name="T13" fmla="*/ 5 h 45"/>
                <a:gd name="T14" fmla="*/ 5 w 22"/>
                <a:gd name="T15" fmla="*/ 7 h 45"/>
                <a:gd name="T16" fmla="*/ 2 w 22"/>
                <a:gd name="T17" fmla="*/ 10 h 45"/>
                <a:gd name="T18" fmla="*/ 0 w 22"/>
                <a:gd name="T19" fmla="*/ 12 h 45"/>
                <a:gd name="T20" fmla="*/ 0 w 22"/>
                <a:gd name="T21" fmla="*/ 15 h 45"/>
                <a:gd name="T22" fmla="*/ 2 w 22"/>
                <a:gd name="T23" fmla="*/ 15 h 45"/>
                <a:gd name="T24" fmla="*/ 5 w 22"/>
                <a:gd name="T25" fmla="*/ 15 h 45"/>
                <a:gd name="T26" fmla="*/ 7 w 22"/>
                <a:gd name="T27" fmla="*/ 17 h 45"/>
                <a:gd name="T28" fmla="*/ 7 w 22"/>
                <a:gd name="T29" fmla="*/ 20 h 45"/>
                <a:gd name="T30" fmla="*/ 9 w 22"/>
                <a:gd name="T31" fmla="*/ 27 h 45"/>
                <a:gd name="T32" fmla="*/ 9 w 22"/>
                <a:gd name="T33" fmla="*/ 32 h 45"/>
                <a:gd name="T34" fmla="*/ 9 w 22"/>
                <a:gd name="T35" fmla="*/ 37 h 45"/>
                <a:gd name="T36" fmla="*/ 12 w 22"/>
                <a:gd name="T37" fmla="*/ 44 h 45"/>
                <a:gd name="T38" fmla="*/ 12 w 22"/>
                <a:gd name="T39" fmla="*/ 37 h 45"/>
                <a:gd name="T40" fmla="*/ 12 w 22"/>
                <a:gd name="T41" fmla="*/ 29 h 45"/>
                <a:gd name="T42" fmla="*/ 12 w 22"/>
                <a:gd name="T43" fmla="*/ 24 h 45"/>
                <a:gd name="T44" fmla="*/ 12 w 22"/>
                <a:gd name="T45" fmla="*/ 20 h 45"/>
                <a:gd name="T46" fmla="*/ 12 w 22"/>
                <a:gd name="T47" fmla="*/ 15 h 45"/>
                <a:gd name="T48" fmla="*/ 14 w 22"/>
                <a:gd name="T49" fmla="*/ 12 h 45"/>
                <a:gd name="T50" fmla="*/ 14 w 22"/>
                <a:gd name="T51" fmla="*/ 10 h 45"/>
                <a:gd name="T52" fmla="*/ 14 w 22"/>
                <a:gd name="T53" fmla="*/ 7 h 45"/>
                <a:gd name="T54" fmla="*/ 16 w 22"/>
                <a:gd name="T55" fmla="*/ 7 h 45"/>
                <a:gd name="T56" fmla="*/ 16 w 22"/>
                <a:gd name="T57" fmla="*/ 5 h 45"/>
                <a:gd name="T58" fmla="*/ 19 w 22"/>
                <a:gd name="T59" fmla="*/ 5 h 45"/>
                <a:gd name="T60" fmla="*/ 19 w 22"/>
                <a:gd name="T61" fmla="*/ 2 h 45"/>
                <a:gd name="T62" fmla="*/ 21 w 22"/>
                <a:gd name="T63" fmla="*/ 2 h 45"/>
                <a:gd name="T64" fmla="*/ 21 w 22"/>
                <a:gd name="T65" fmla="*/ 0 h 45"/>
                <a:gd name="T66" fmla="*/ 19 w 22"/>
                <a:gd name="T67" fmla="*/ 0 h 45"/>
                <a:gd name="T68" fmla="*/ 19 w 22"/>
                <a:gd name="T69" fmla="*/ 2 h 45"/>
                <a:gd name="T70" fmla="*/ 16 w 22"/>
                <a:gd name="T71" fmla="*/ 2 h 45"/>
                <a:gd name="T72" fmla="*/ 14 w 22"/>
                <a:gd name="T73" fmla="*/ 5 h 45"/>
                <a:gd name="T74" fmla="*/ 12 w 22"/>
                <a:gd name="T75" fmla="*/ 7 h 45"/>
                <a:gd name="T76" fmla="*/ 9 w 22"/>
                <a:gd name="T77" fmla="*/ 7 h 45"/>
                <a:gd name="T78" fmla="*/ 9 w 22"/>
                <a:gd name="T79" fmla="*/ 5 h 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"/>
                <a:gd name="T121" fmla="*/ 0 h 45"/>
                <a:gd name="T122" fmla="*/ 22 w 22"/>
                <a:gd name="T123" fmla="*/ 45 h 4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" h="45">
                  <a:moveTo>
                    <a:pt x="9" y="5"/>
                  </a:moveTo>
                  <a:lnTo>
                    <a:pt x="9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5"/>
                  </a:lnTo>
                  <a:lnTo>
                    <a:pt x="7" y="17"/>
                  </a:lnTo>
                  <a:lnTo>
                    <a:pt x="7" y="20"/>
                  </a:lnTo>
                  <a:lnTo>
                    <a:pt x="9" y="27"/>
                  </a:lnTo>
                  <a:lnTo>
                    <a:pt x="9" y="32"/>
                  </a:lnTo>
                  <a:lnTo>
                    <a:pt x="9" y="37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12" y="29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7" name="Freeform 120"/>
            <p:cNvSpPr>
              <a:spLocks/>
            </p:cNvSpPr>
            <p:nvPr/>
          </p:nvSpPr>
          <p:spPr bwMode="auto">
            <a:xfrm>
              <a:off x="5531" y="3073"/>
              <a:ext cx="28" cy="48"/>
            </a:xfrm>
            <a:custGeom>
              <a:avLst/>
              <a:gdLst>
                <a:gd name="T0" fmla="*/ 14 w 28"/>
                <a:gd name="T1" fmla="*/ 5 h 48"/>
                <a:gd name="T2" fmla="*/ 14 w 28"/>
                <a:gd name="T3" fmla="*/ 5 h 48"/>
                <a:gd name="T4" fmla="*/ 14 w 28"/>
                <a:gd name="T5" fmla="*/ 3 h 48"/>
                <a:gd name="T6" fmla="*/ 14 w 28"/>
                <a:gd name="T7" fmla="*/ 0 h 48"/>
                <a:gd name="T8" fmla="*/ 11 w 28"/>
                <a:gd name="T9" fmla="*/ 0 h 48"/>
                <a:gd name="T10" fmla="*/ 8 w 28"/>
                <a:gd name="T11" fmla="*/ 0 h 48"/>
                <a:gd name="T12" fmla="*/ 8 w 28"/>
                <a:gd name="T13" fmla="*/ 3 h 48"/>
                <a:gd name="T14" fmla="*/ 8 w 28"/>
                <a:gd name="T15" fmla="*/ 5 h 48"/>
                <a:gd name="T16" fmla="*/ 8 w 28"/>
                <a:gd name="T17" fmla="*/ 8 h 48"/>
                <a:gd name="T18" fmla="*/ 5 w 28"/>
                <a:gd name="T19" fmla="*/ 10 h 48"/>
                <a:gd name="T20" fmla="*/ 3 w 28"/>
                <a:gd name="T21" fmla="*/ 10 h 48"/>
                <a:gd name="T22" fmla="*/ 3 w 28"/>
                <a:gd name="T23" fmla="*/ 13 h 48"/>
                <a:gd name="T24" fmla="*/ 0 w 28"/>
                <a:gd name="T25" fmla="*/ 13 h 48"/>
                <a:gd name="T26" fmla="*/ 3 w 28"/>
                <a:gd name="T27" fmla="*/ 13 h 48"/>
                <a:gd name="T28" fmla="*/ 5 w 28"/>
                <a:gd name="T29" fmla="*/ 13 h 48"/>
                <a:gd name="T30" fmla="*/ 8 w 28"/>
                <a:gd name="T31" fmla="*/ 16 h 48"/>
                <a:gd name="T32" fmla="*/ 8 w 28"/>
                <a:gd name="T33" fmla="*/ 18 h 48"/>
                <a:gd name="T34" fmla="*/ 11 w 28"/>
                <a:gd name="T35" fmla="*/ 21 h 48"/>
                <a:gd name="T36" fmla="*/ 11 w 28"/>
                <a:gd name="T37" fmla="*/ 29 h 48"/>
                <a:gd name="T38" fmla="*/ 14 w 28"/>
                <a:gd name="T39" fmla="*/ 34 h 48"/>
                <a:gd name="T40" fmla="*/ 14 w 28"/>
                <a:gd name="T41" fmla="*/ 39 h 48"/>
                <a:gd name="T42" fmla="*/ 14 w 28"/>
                <a:gd name="T43" fmla="*/ 44 h 48"/>
                <a:gd name="T44" fmla="*/ 16 w 28"/>
                <a:gd name="T45" fmla="*/ 47 h 48"/>
                <a:gd name="T46" fmla="*/ 16 w 28"/>
                <a:gd name="T47" fmla="*/ 44 h 48"/>
                <a:gd name="T48" fmla="*/ 16 w 28"/>
                <a:gd name="T49" fmla="*/ 39 h 48"/>
                <a:gd name="T50" fmla="*/ 16 w 28"/>
                <a:gd name="T51" fmla="*/ 31 h 48"/>
                <a:gd name="T52" fmla="*/ 16 w 28"/>
                <a:gd name="T53" fmla="*/ 26 h 48"/>
                <a:gd name="T54" fmla="*/ 16 w 28"/>
                <a:gd name="T55" fmla="*/ 18 h 48"/>
                <a:gd name="T56" fmla="*/ 16 w 28"/>
                <a:gd name="T57" fmla="*/ 16 h 48"/>
                <a:gd name="T58" fmla="*/ 16 w 28"/>
                <a:gd name="T59" fmla="*/ 13 h 48"/>
                <a:gd name="T60" fmla="*/ 16 w 28"/>
                <a:gd name="T61" fmla="*/ 10 h 48"/>
                <a:gd name="T62" fmla="*/ 19 w 28"/>
                <a:gd name="T63" fmla="*/ 8 h 48"/>
                <a:gd name="T64" fmla="*/ 22 w 28"/>
                <a:gd name="T65" fmla="*/ 5 h 48"/>
                <a:gd name="T66" fmla="*/ 22 w 28"/>
                <a:gd name="T67" fmla="*/ 3 h 48"/>
                <a:gd name="T68" fmla="*/ 24 w 28"/>
                <a:gd name="T69" fmla="*/ 3 h 48"/>
                <a:gd name="T70" fmla="*/ 27 w 28"/>
                <a:gd name="T71" fmla="*/ 0 h 48"/>
                <a:gd name="T72" fmla="*/ 24 w 28"/>
                <a:gd name="T73" fmla="*/ 0 h 48"/>
                <a:gd name="T74" fmla="*/ 22 w 28"/>
                <a:gd name="T75" fmla="*/ 0 h 48"/>
                <a:gd name="T76" fmla="*/ 22 w 28"/>
                <a:gd name="T77" fmla="*/ 3 h 48"/>
                <a:gd name="T78" fmla="*/ 19 w 28"/>
                <a:gd name="T79" fmla="*/ 5 h 48"/>
                <a:gd name="T80" fmla="*/ 16 w 28"/>
                <a:gd name="T81" fmla="*/ 5 h 48"/>
                <a:gd name="T82" fmla="*/ 16 w 28"/>
                <a:gd name="T83" fmla="*/ 8 h 48"/>
                <a:gd name="T84" fmla="*/ 14 w 28"/>
                <a:gd name="T85" fmla="*/ 8 h 48"/>
                <a:gd name="T86" fmla="*/ 14 w 28"/>
                <a:gd name="T87" fmla="*/ 5 h 4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"/>
                <a:gd name="T133" fmla="*/ 0 h 48"/>
                <a:gd name="T134" fmla="*/ 28 w 28"/>
                <a:gd name="T135" fmla="*/ 48 h 4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" h="48">
                  <a:moveTo>
                    <a:pt x="14" y="5"/>
                  </a:moveTo>
                  <a:lnTo>
                    <a:pt x="14" y="5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11" y="21"/>
                  </a:lnTo>
                  <a:lnTo>
                    <a:pt x="11" y="29"/>
                  </a:lnTo>
                  <a:lnTo>
                    <a:pt x="14" y="34"/>
                  </a:lnTo>
                  <a:lnTo>
                    <a:pt x="14" y="39"/>
                  </a:lnTo>
                  <a:lnTo>
                    <a:pt x="14" y="44"/>
                  </a:lnTo>
                  <a:lnTo>
                    <a:pt x="16" y="47"/>
                  </a:lnTo>
                  <a:lnTo>
                    <a:pt x="16" y="44"/>
                  </a:lnTo>
                  <a:lnTo>
                    <a:pt x="16" y="39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3"/>
                  </a:lnTo>
                  <a:lnTo>
                    <a:pt x="16" y="10"/>
                  </a:lnTo>
                  <a:lnTo>
                    <a:pt x="19" y="8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8" name="Freeform 121"/>
            <p:cNvSpPr>
              <a:spLocks/>
            </p:cNvSpPr>
            <p:nvPr/>
          </p:nvSpPr>
          <p:spPr bwMode="auto">
            <a:xfrm>
              <a:off x="5455" y="3104"/>
              <a:ext cx="211" cy="94"/>
            </a:xfrm>
            <a:custGeom>
              <a:avLst/>
              <a:gdLst>
                <a:gd name="T0" fmla="*/ 92 w 211"/>
                <a:gd name="T1" fmla="*/ 80 h 94"/>
                <a:gd name="T2" fmla="*/ 108 w 211"/>
                <a:gd name="T3" fmla="*/ 58 h 94"/>
                <a:gd name="T4" fmla="*/ 118 w 211"/>
                <a:gd name="T5" fmla="*/ 48 h 94"/>
                <a:gd name="T6" fmla="*/ 132 w 211"/>
                <a:gd name="T7" fmla="*/ 43 h 94"/>
                <a:gd name="T8" fmla="*/ 129 w 211"/>
                <a:gd name="T9" fmla="*/ 40 h 94"/>
                <a:gd name="T10" fmla="*/ 137 w 211"/>
                <a:gd name="T11" fmla="*/ 28 h 94"/>
                <a:gd name="T12" fmla="*/ 148 w 211"/>
                <a:gd name="T13" fmla="*/ 20 h 94"/>
                <a:gd name="T14" fmla="*/ 159 w 211"/>
                <a:gd name="T15" fmla="*/ 13 h 94"/>
                <a:gd name="T16" fmla="*/ 180 w 211"/>
                <a:gd name="T17" fmla="*/ 13 h 94"/>
                <a:gd name="T18" fmla="*/ 197 w 211"/>
                <a:gd name="T19" fmla="*/ 13 h 94"/>
                <a:gd name="T20" fmla="*/ 210 w 211"/>
                <a:gd name="T21" fmla="*/ 5 h 94"/>
                <a:gd name="T22" fmla="*/ 202 w 211"/>
                <a:gd name="T23" fmla="*/ 5 h 94"/>
                <a:gd name="T24" fmla="*/ 186 w 211"/>
                <a:gd name="T25" fmla="*/ 10 h 94"/>
                <a:gd name="T26" fmla="*/ 170 w 211"/>
                <a:gd name="T27" fmla="*/ 10 h 94"/>
                <a:gd name="T28" fmla="*/ 159 w 211"/>
                <a:gd name="T29" fmla="*/ 8 h 94"/>
                <a:gd name="T30" fmla="*/ 151 w 211"/>
                <a:gd name="T31" fmla="*/ 18 h 94"/>
                <a:gd name="T32" fmla="*/ 137 w 211"/>
                <a:gd name="T33" fmla="*/ 23 h 94"/>
                <a:gd name="T34" fmla="*/ 124 w 211"/>
                <a:gd name="T35" fmla="*/ 40 h 94"/>
                <a:gd name="T36" fmla="*/ 110 w 211"/>
                <a:gd name="T37" fmla="*/ 45 h 94"/>
                <a:gd name="T38" fmla="*/ 102 w 211"/>
                <a:gd name="T39" fmla="*/ 33 h 94"/>
                <a:gd name="T40" fmla="*/ 97 w 211"/>
                <a:gd name="T41" fmla="*/ 18 h 94"/>
                <a:gd name="T42" fmla="*/ 92 w 211"/>
                <a:gd name="T43" fmla="*/ 5 h 94"/>
                <a:gd name="T44" fmla="*/ 89 w 211"/>
                <a:gd name="T45" fmla="*/ 18 h 94"/>
                <a:gd name="T46" fmla="*/ 81 w 211"/>
                <a:gd name="T47" fmla="*/ 25 h 94"/>
                <a:gd name="T48" fmla="*/ 94 w 211"/>
                <a:gd name="T49" fmla="*/ 23 h 94"/>
                <a:gd name="T50" fmla="*/ 102 w 211"/>
                <a:gd name="T51" fmla="*/ 43 h 94"/>
                <a:gd name="T52" fmla="*/ 105 w 211"/>
                <a:gd name="T53" fmla="*/ 55 h 94"/>
                <a:gd name="T54" fmla="*/ 92 w 211"/>
                <a:gd name="T55" fmla="*/ 63 h 94"/>
                <a:gd name="T56" fmla="*/ 75 w 211"/>
                <a:gd name="T57" fmla="*/ 58 h 94"/>
                <a:gd name="T58" fmla="*/ 59 w 211"/>
                <a:gd name="T59" fmla="*/ 58 h 94"/>
                <a:gd name="T60" fmla="*/ 43 w 211"/>
                <a:gd name="T61" fmla="*/ 55 h 94"/>
                <a:gd name="T62" fmla="*/ 27 w 211"/>
                <a:gd name="T63" fmla="*/ 50 h 94"/>
                <a:gd name="T64" fmla="*/ 30 w 211"/>
                <a:gd name="T65" fmla="*/ 55 h 94"/>
                <a:gd name="T66" fmla="*/ 19 w 211"/>
                <a:gd name="T67" fmla="*/ 58 h 94"/>
                <a:gd name="T68" fmla="*/ 40 w 211"/>
                <a:gd name="T69" fmla="*/ 60 h 94"/>
                <a:gd name="T70" fmla="*/ 57 w 211"/>
                <a:gd name="T71" fmla="*/ 60 h 94"/>
                <a:gd name="T72" fmla="*/ 73 w 211"/>
                <a:gd name="T73" fmla="*/ 60 h 94"/>
                <a:gd name="T74" fmla="*/ 89 w 211"/>
                <a:gd name="T75" fmla="*/ 65 h 94"/>
                <a:gd name="T76" fmla="*/ 83 w 211"/>
                <a:gd name="T77" fmla="*/ 75 h 94"/>
                <a:gd name="T78" fmla="*/ 62 w 211"/>
                <a:gd name="T79" fmla="*/ 75 h 94"/>
                <a:gd name="T80" fmla="*/ 46 w 211"/>
                <a:gd name="T81" fmla="*/ 78 h 94"/>
                <a:gd name="T82" fmla="*/ 32 w 211"/>
                <a:gd name="T83" fmla="*/ 73 h 94"/>
                <a:gd name="T84" fmla="*/ 16 w 211"/>
                <a:gd name="T85" fmla="*/ 73 h 94"/>
                <a:gd name="T86" fmla="*/ 3 w 211"/>
                <a:gd name="T87" fmla="*/ 75 h 94"/>
                <a:gd name="T88" fmla="*/ 13 w 211"/>
                <a:gd name="T89" fmla="*/ 78 h 94"/>
                <a:gd name="T90" fmla="*/ 30 w 211"/>
                <a:gd name="T91" fmla="*/ 75 h 94"/>
                <a:gd name="T92" fmla="*/ 35 w 211"/>
                <a:gd name="T93" fmla="*/ 80 h 94"/>
                <a:gd name="T94" fmla="*/ 22 w 211"/>
                <a:gd name="T95" fmla="*/ 83 h 94"/>
                <a:gd name="T96" fmla="*/ 24 w 211"/>
                <a:gd name="T97" fmla="*/ 85 h 94"/>
                <a:gd name="T98" fmla="*/ 43 w 211"/>
                <a:gd name="T99" fmla="*/ 83 h 94"/>
                <a:gd name="T100" fmla="*/ 59 w 211"/>
                <a:gd name="T101" fmla="*/ 80 h 94"/>
                <a:gd name="T102" fmla="*/ 78 w 211"/>
                <a:gd name="T103" fmla="*/ 78 h 94"/>
                <a:gd name="T104" fmla="*/ 81 w 211"/>
                <a:gd name="T105" fmla="*/ 83 h 94"/>
                <a:gd name="T106" fmla="*/ 67 w 211"/>
                <a:gd name="T107" fmla="*/ 90 h 94"/>
                <a:gd name="T108" fmla="*/ 48 w 211"/>
                <a:gd name="T109" fmla="*/ 93 h 94"/>
                <a:gd name="T110" fmla="*/ 75 w 211"/>
                <a:gd name="T111" fmla="*/ 90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1"/>
                <a:gd name="T169" fmla="*/ 0 h 94"/>
                <a:gd name="T170" fmla="*/ 211 w 211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1" h="94">
                  <a:moveTo>
                    <a:pt x="81" y="93"/>
                  </a:moveTo>
                  <a:lnTo>
                    <a:pt x="83" y="93"/>
                  </a:lnTo>
                  <a:lnTo>
                    <a:pt x="83" y="90"/>
                  </a:lnTo>
                  <a:lnTo>
                    <a:pt x="83" y="88"/>
                  </a:lnTo>
                  <a:lnTo>
                    <a:pt x="86" y="85"/>
                  </a:lnTo>
                  <a:lnTo>
                    <a:pt x="92" y="80"/>
                  </a:lnTo>
                  <a:lnTo>
                    <a:pt x="92" y="78"/>
                  </a:lnTo>
                  <a:lnTo>
                    <a:pt x="97" y="73"/>
                  </a:lnTo>
                  <a:lnTo>
                    <a:pt x="100" y="70"/>
                  </a:lnTo>
                  <a:lnTo>
                    <a:pt x="102" y="65"/>
                  </a:lnTo>
                  <a:lnTo>
                    <a:pt x="105" y="63"/>
                  </a:lnTo>
                  <a:lnTo>
                    <a:pt x="108" y="58"/>
                  </a:lnTo>
                  <a:lnTo>
                    <a:pt x="108" y="55"/>
                  </a:lnTo>
                  <a:lnTo>
                    <a:pt x="110" y="55"/>
                  </a:lnTo>
                  <a:lnTo>
                    <a:pt x="110" y="53"/>
                  </a:lnTo>
                  <a:lnTo>
                    <a:pt x="113" y="50"/>
                  </a:lnTo>
                  <a:lnTo>
                    <a:pt x="116" y="48"/>
                  </a:lnTo>
                  <a:lnTo>
                    <a:pt x="118" y="48"/>
                  </a:lnTo>
                  <a:lnTo>
                    <a:pt x="121" y="45"/>
                  </a:lnTo>
                  <a:lnTo>
                    <a:pt x="124" y="45"/>
                  </a:lnTo>
                  <a:lnTo>
                    <a:pt x="127" y="45"/>
                  </a:lnTo>
                  <a:lnTo>
                    <a:pt x="127" y="43"/>
                  </a:lnTo>
                  <a:lnTo>
                    <a:pt x="129" y="43"/>
                  </a:lnTo>
                  <a:lnTo>
                    <a:pt x="132" y="43"/>
                  </a:lnTo>
                  <a:lnTo>
                    <a:pt x="135" y="43"/>
                  </a:lnTo>
                  <a:lnTo>
                    <a:pt x="137" y="43"/>
                  </a:lnTo>
                  <a:lnTo>
                    <a:pt x="135" y="43"/>
                  </a:lnTo>
                  <a:lnTo>
                    <a:pt x="135" y="40"/>
                  </a:lnTo>
                  <a:lnTo>
                    <a:pt x="132" y="40"/>
                  </a:lnTo>
                  <a:lnTo>
                    <a:pt x="129" y="40"/>
                  </a:lnTo>
                  <a:lnTo>
                    <a:pt x="132" y="38"/>
                  </a:lnTo>
                  <a:lnTo>
                    <a:pt x="132" y="35"/>
                  </a:lnTo>
                  <a:lnTo>
                    <a:pt x="135" y="35"/>
                  </a:lnTo>
                  <a:lnTo>
                    <a:pt x="135" y="33"/>
                  </a:lnTo>
                  <a:lnTo>
                    <a:pt x="137" y="30"/>
                  </a:lnTo>
                  <a:lnTo>
                    <a:pt x="137" y="28"/>
                  </a:lnTo>
                  <a:lnTo>
                    <a:pt x="140" y="25"/>
                  </a:lnTo>
                  <a:lnTo>
                    <a:pt x="140" y="23"/>
                  </a:lnTo>
                  <a:lnTo>
                    <a:pt x="143" y="23"/>
                  </a:lnTo>
                  <a:lnTo>
                    <a:pt x="143" y="20"/>
                  </a:lnTo>
                  <a:lnTo>
                    <a:pt x="145" y="20"/>
                  </a:lnTo>
                  <a:lnTo>
                    <a:pt x="148" y="20"/>
                  </a:lnTo>
                  <a:lnTo>
                    <a:pt x="151" y="18"/>
                  </a:lnTo>
                  <a:lnTo>
                    <a:pt x="153" y="18"/>
                  </a:lnTo>
                  <a:lnTo>
                    <a:pt x="156" y="18"/>
                  </a:lnTo>
                  <a:lnTo>
                    <a:pt x="156" y="15"/>
                  </a:lnTo>
                  <a:lnTo>
                    <a:pt x="159" y="15"/>
                  </a:lnTo>
                  <a:lnTo>
                    <a:pt x="159" y="13"/>
                  </a:lnTo>
                  <a:lnTo>
                    <a:pt x="162" y="13"/>
                  </a:lnTo>
                  <a:lnTo>
                    <a:pt x="167" y="13"/>
                  </a:lnTo>
                  <a:lnTo>
                    <a:pt x="170" y="13"/>
                  </a:lnTo>
                  <a:lnTo>
                    <a:pt x="172" y="13"/>
                  </a:lnTo>
                  <a:lnTo>
                    <a:pt x="175" y="13"/>
                  </a:lnTo>
                  <a:lnTo>
                    <a:pt x="180" y="13"/>
                  </a:lnTo>
                  <a:lnTo>
                    <a:pt x="183" y="13"/>
                  </a:lnTo>
                  <a:lnTo>
                    <a:pt x="186" y="13"/>
                  </a:lnTo>
                  <a:lnTo>
                    <a:pt x="188" y="13"/>
                  </a:lnTo>
                  <a:lnTo>
                    <a:pt x="191" y="13"/>
                  </a:lnTo>
                  <a:lnTo>
                    <a:pt x="194" y="13"/>
                  </a:lnTo>
                  <a:lnTo>
                    <a:pt x="197" y="13"/>
                  </a:lnTo>
                  <a:lnTo>
                    <a:pt x="199" y="10"/>
                  </a:lnTo>
                  <a:lnTo>
                    <a:pt x="202" y="10"/>
                  </a:lnTo>
                  <a:lnTo>
                    <a:pt x="205" y="10"/>
                  </a:lnTo>
                  <a:lnTo>
                    <a:pt x="205" y="8"/>
                  </a:lnTo>
                  <a:lnTo>
                    <a:pt x="207" y="8"/>
                  </a:lnTo>
                  <a:lnTo>
                    <a:pt x="210" y="5"/>
                  </a:lnTo>
                  <a:lnTo>
                    <a:pt x="210" y="3"/>
                  </a:lnTo>
                  <a:lnTo>
                    <a:pt x="210" y="0"/>
                  </a:lnTo>
                  <a:lnTo>
                    <a:pt x="207" y="0"/>
                  </a:lnTo>
                  <a:lnTo>
                    <a:pt x="207" y="3"/>
                  </a:lnTo>
                  <a:lnTo>
                    <a:pt x="205" y="3"/>
                  </a:lnTo>
                  <a:lnTo>
                    <a:pt x="202" y="5"/>
                  </a:lnTo>
                  <a:lnTo>
                    <a:pt x="199" y="5"/>
                  </a:lnTo>
                  <a:lnTo>
                    <a:pt x="197" y="8"/>
                  </a:lnTo>
                  <a:lnTo>
                    <a:pt x="194" y="8"/>
                  </a:lnTo>
                  <a:lnTo>
                    <a:pt x="191" y="8"/>
                  </a:lnTo>
                  <a:lnTo>
                    <a:pt x="188" y="8"/>
                  </a:lnTo>
                  <a:lnTo>
                    <a:pt x="186" y="10"/>
                  </a:lnTo>
                  <a:lnTo>
                    <a:pt x="183" y="10"/>
                  </a:lnTo>
                  <a:lnTo>
                    <a:pt x="180" y="10"/>
                  </a:lnTo>
                  <a:lnTo>
                    <a:pt x="178" y="10"/>
                  </a:lnTo>
                  <a:lnTo>
                    <a:pt x="175" y="10"/>
                  </a:lnTo>
                  <a:lnTo>
                    <a:pt x="172" y="10"/>
                  </a:lnTo>
                  <a:lnTo>
                    <a:pt x="170" y="10"/>
                  </a:lnTo>
                  <a:lnTo>
                    <a:pt x="170" y="8"/>
                  </a:lnTo>
                  <a:lnTo>
                    <a:pt x="167" y="8"/>
                  </a:lnTo>
                  <a:lnTo>
                    <a:pt x="164" y="8"/>
                  </a:lnTo>
                  <a:lnTo>
                    <a:pt x="162" y="5"/>
                  </a:lnTo>
                  <a:lnTo>
                    <a:pt x="162" y="8"/>
                  </a:lnTo>
                  <a:lnTo>
                    <a:pt x="159" y="8"/>
                  </a:lnTo>
                  <a:lnTo>
                    <a:pt x="159" y="10"/>
                  </a:lnTo>
                  <a:lnTo>
                    <a:pt x="159" y="13"/>
                  </a:lnTo>
                  <a:lnTo>
                    <a:pt x="156" y="13"/>
                  </a:lnTo>
                  <a:lnTo>
                    <a:pt x="153" y="15"/>
                  </a:lnTo>
                  <a:lnTo>
                    <a:pt x="151" y="15"/>
                  </a:lnTo>
                  <a:lnTo>
                    <a:pt x="151" y="18"/>
                  </a:lnTo>
                  <a:lnTo>
                    <a:pt x="148" y="18"/>
                  </a:lnTo>
                  <a:lnTo>
                    <a:pt x="145" y="18"/>
                  </a:lnTo>
                  <a:lnTo>
                    <a:pt x="143" y="18"/>
                  </a:lnTo>
                  <a:lnTo>
                    <a:pt x="140" y="20"/>
                  </a:lnTo>
                  <a:lnTo>
                    <a:pt x="137" y="20"/>
                  </a:lnTo>
                  <a:lnTo>
                    <a:pt x="137" y="23"/>
                  </a:lnTo>
                  <a:lnTo>
                    <a:pt x="135" y="25"/>
                  </a:lnTo>
                  <a:lnTo>
                    <a:pt x="132" y="30"/>
                  </a:lnTo>
                  <a:lnTo>
                    <a:pt x="132" y="33"/>
                  </a:lnTo>
                  <a:lnTo>
                    <a:pt x="129" y="35"/>
                  </a:lnTo>
                  <a:lnTo>
                    <a:pt x="127" y="38"/>
                  </a:lnTo>
                  <a:lnTo>
                    <a:pt x="124" y="40"/>
                  </a:lnTo>
                  <a:lnTo>
                    <a:pt x="124" y="43"/>
                  </a:lnTo>
                  <a:lnTo>
                    <a:pt x="121" y="45"/>
                  </a:lnTo>
                  <a:lnTo>
                    <a:pt x="118" y="45"/>
                  </a:lnTo>
                  <a:lnTo>
                    <a:pt x="116" y="45"/>
                  </a:lnTo>
                  <a:lnTo>
                    <a:pt x="113" y="45"/>
                  </a:lnTo>
                  <a:lnTo>
                    <a:pt x="110" y="45"/>
                  </a:lnTo>
                  <a:lnTo>
                    <a:pt x="110" y="43"/>
                  </a:lnTo>
                  <a:lnTo>
                    <a:pt x="108" y="43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105" y="35"/>
                  </a:lnTo>
                  <a:lnTo>
                    <a:pt x="102" y="33"/>
                  </a:lnTo>
                  <a:lnTo>
                    <a:pt x="102" y="30"/>
                  </a:lnTo>
                  <a:lnTo>
                    <a:pt x="100" y="25"/>
                  </a:lnTo>
                  <a:lnTo>
                    <a:pt x="100" y="23"/>
                  </a:lnTo>
                  <a:lnTo>
                    <a:pt x="100" y="20"/>
                  </a:lnTo>
                  <a:lnTo>
                    <a:pt x="97" y="20"/>
                  </a:lnTo>
                  <a:lnTo>
                    <a:pt x="97" y="18"/>
                  </a:lnTo>
                  <a:lnTo>
                    <a:pt x="94" y="18"/>
                  </a:lnTo>
                  <a:lnTo>
                    <a:pt x="94" y="15"/>
                  </a:lnTo>
                  <a:lnTo>
                    <a:pt x="92" y="13"/>
                  </a:lnTo>
                  <a:lnTo>
                    <a:pt x="92" y="10"/>
                  </a:lnTo>
                  <a:lnTo>
                    <a:pt x="92" y="8"/>
                  </a:lnTo>
                  <a:lnTo>
                    <a:pt x="92" y="5"/>
                  </a:lnTo>
                  <a:lnTo>
                    <a:pt x="92" y="3"/>
                  </a:lnTo>
                  <a:lnTo>
                    <a:pt x="92" y="0"/>
                  </a:lnTo>
                  <a:lnTo>
                    <a:pt x="92" y="5"/>
                  </a:lnTo>
                  <a:lnTo>
                    <a:pt x="92" y="10"/>
                  </a:lnTo>
                  <a:lnTo>
                    <a:pt x="92" y="15"/>
                  </a:lnTo>
                  <a:lnTo>
                    <a:pt x="89" y="18"/>
                  </a:lnTo>
                  <a:lnTo>
                    <a:pt x="86" y="18"/>
                  </a:lnTo>
                  <a:lnTo>
                    <a:pt x="86" y="20"/>
                  </a:lnTo>
                  <a:lnTo>
                    <a:pt x="83" y="20"/>
                  </a:lnTo>
                  <a:lnTo>
                    <a:pt x="83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3" y="23"/>
                  </a:lnTo>
                  <a:lnTo>
                    <a:pt x="86" y="23"/>
                  </a:lnTo>
                  <a:lnTo>
                    <a:pt x="86" y="20"/>
                  </a:lnTo>
                  <a:lnTo>
                    <a:pt x="89" y="20"/>
                  </a:lnTo>
                  <a:lnTo>
                    <a:pt x="92" y="20"/>
                  </a:lnTo>
                  <a:lnTo>
                    <a:pt x="94" y="23"/>
                  </a:lnTo>
                  <a:lnTo>
                    <a:pt x="97" y="25"/>
                  </a:lnTo>
                  <a:lnTo>
                    <a:pt x="100" y="30"/>
                  </a:lnTo>
                  <a:lnTo>
                    <a:pt x="100" y="33"/>
                  </a:lnTo>
                  <a:lnTo>
                    <a:pt x="102" y="35"/>
                  </a:lnTo>
                  <a:lnTo>
                    <a:pt x="102" y="38"/>
                  </a:lnTo>
                  <a:lnTo>
                    <a:pt x="102" y="43"/>
                  </a:lnTo>
                  <a:lnTo>
                    <a:pt x="105" y="45"/>
                  </a:lnTo>
                  <a:lnTo>
                    <a:pt x="105" y="48"/>
                  </a:lnTo>
                  <a:lnTo>
                    <a:pt x="108" y="50"/>
                  </a:lnTo>
                  <a:lnTo>
                    <a:pt x="108" y="53"/>
                  </a:lnTo>
                  <a:lnTo>
                    <a:pt x="108" y="55"/>
                  </a:lnTo>
                  <a:lnTo>
                    <a:pt x="105" y="55"/>
                  </a:lnTo>
                  <a:lnTo>
                    <a:pt x="105" y="58"/>
                  </a:lnTo>
                  <a:lnTo>
                    <a:pt x="102" y="60"/>
                  </a:lnTo>
                  <a:lnTo>
                    <a:pt x="100" y="63"/>
                  </a:lnTo>
                  <a:lnTo>
                    <a:pt x="97" y="63"/>
                  </a:lnTo>
                  <a:lnTo>
                    <a:pt x="94" y="63"/>
                  </a:lnTo>
                  <a:lnTo>
                    <a:pt x="92" y="63"/>
                  </a:lnTo>
                  <a:lnTo>
                    <a:pt x="89" y="63"/>
                  </a:lnTo>
                  <a:lnTo>
                    <a:pt x="86" y="63"/>
                  </a:lnTo>
                  <a:lnTo>
                    <a:pt x="83" y="60"/>
                  </a:lnTo>
                  <a:lnTo>
                    <a:pt x="81" y="60"/>
                  </a:lnTo>
                  <a:lnTo>
                    <a:pt x="78" y="60"/>
                  </a:lnTo>
                  <a:lnTo>
                    <a:pt x="75" y="58"/>
                  </a:lnTo>
                  <a:lnTo>
                    <a:pt x="73" y="58"/>
                  </a:lnTo>
                  <a:lnTo>
                    <a:pt x="70" y="58"/>
                  </a:lnTo>
                  <a:lnTo>
                    <a:pt x="67" y="58"/>
                  </a:lnTo>
                  <a:lnTo>
                    <a:pt x="65" y="58"/>
                  </a:lnTo>
                  <a:lnTo>
                    <a:pt x="62" y="58"/>
                  </a:lnTo>
                  <a:lnTo>
                    <a:pt x="59" y="58"/>
                  </a:lnTo>
                  <a:lnTo>
                    <a:pt x="57" y="58"/>
                  </a:lnTo>
                  <a:lnTo>
                    <a:pt x="54" y="58"/>
                  </a:lnTo>
                  <a:lnTo>
                    <a:pt x="51" y="58"/>
                  </a:lnTo>
                  <a:lnTo>
                    <a:pt x="48" y="58"/>
                  </a:lnTo>
                  <a:lnTo>
                    <a:pt x="46" y="58"/>
                  </a:lnTo>
                  <a:lnTo>
                    <a:pt x="43" y="55"/>
                  </a:lnTo>
                  <a:lnTo>
                    <a:pt x="40" y="55"/>
                  </a:lnTo>
                  <a:lnTo>
                    <a:pt x="38" y="55"/>
                  </a:lnTo>
                  <a:lnTo>
                    <a:pt x="35" y="55"/>
                  </a:lnTo>
                  <a:lnTo>
                    <a:pt x="32" y="53"/>
                  </a:lnTo>
                  <a:lnTo>
                    <a:pt x="30" y="53"/>
                  </a:lnTo>
                  <a:lnTo>
                    <a:pt x="27" y="50"/>
                  </a:lnTo>
                  <a:lnTo>
                    <a:pt x="27" y="53"/>
                  </a:lnTo>
                  <a:lnTo>
                    <a:pt x="30" y="55"/>
                  </a:lnTo>
                  <a:lnTo>
                    <a:pt x="32" y="55"/>
                  </a:lnTo>
                  <a:lnTo>
                    <a:pt x="32" y="58"/>
                  </a:lnTo>
                  <a:lnTo>
                    <a:pt x="30" y="58"/>
                  </a:lnTo>
                  <a:lnTo>
                    <a:pt x="30" y="55"/>
                  </a:lnTo>
                  <a:lnTo>
                    <a:pt x="27" y="55"/>
                  </a:lnTo>
                  <a:lnTo>
                    <a:pt x="24" y="55"/>
                  </a:lnTo>
                  <a:lnTo>
                    <a:pt x="22" y="55"/>
                  </a:lnTo>
                  <a:lnTo>
                    <a:pt x="19" y="55"/>
                  </a:lnTo>
                  <a:lnTo>
                    <a:pt x="16" y="55"/>
                  </a:lnTo>
                  <a:lnTo>
                    <a:pt x="19" y="58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2" y="60"/>
                  </a:lnTo>
                  <a:lnTo>
                    <a:pt x="38" y="60"/>
                  </a:lnTo>
                  <a:lnTo>
                    <a:pt x="40" y="60"/>
                  </a:lnTo>
                  <a:lnTo>
                    <a:pt x="43" y="60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51" y="63"/>
                  </a:lnTo>
                  <a:lnTo>
                    <a:pt x="54" y="63"/>
                  </a:lnTo>
                  <a:lnTo>
                    <a:pt x="57" y="60"/>
                  </a:lnTo>
                  <a:lnTo>
                    <a:pt x="59" y="60"/>
                  </a:lnTo>
                  <a:lnTo>
                    <a:pt x="62" y="60"/>
                  </a:lnTo>
                  <a:lnTo>
                    <a:pt x="65" y="60"/>
                  </a:lnTo>
                  <a:lnTo>
                    <a:pt x="67" y="60"/>
                  </a:lnTo>
                  <a:lnTo>
                    <a:pt x="70" y="60"/>
                  </a:lnTo>
                  <a:lnTo>
                    <a:pt x="73" y="60"/>
                  </a:lnTo>
                  <a:lnTo>
                    <a:pt x="75" y="60"/>
                  </a:lnTo>
                  <a:lnTo>
                    <a:pt x="78" y="63"/>
                  </a:lnTo>
                  <a:lnTo>
                    <a:pt x="81" y="63"/>
                  </a:lnTo>
                  <a:lnTo>
                    <a:pt x="83" y="63"/>
                  </a:lnTo>
                  <a:lnTo>
                    <a:pt x="86" y="65"/>
                  </a:lnTo>
                  <a:lnTo>
                    <a:pt x="89" y="65"/>
                  </a:lnTo>
                  <a:lnTo>
                    <a:pt x="92" y="68"/>
                  </a:lnTo>
                  <a:lnTo>
                    <a:pt x="92" y="70"/>
                  </a:lnTo>
                  <a:lnTo>
                    <a:pt x="92" y="73"/>
                  </a:lnTo>
                  <a:lnTo>
                    <a:pt x="89" y="73"/>
                  </a:lnTo>
                  <a:lnTo>
                    <a:pt x="86" y="75"/>
                  </a:lnTo>
                  <a:lnTo>
                    <a:pt x="83" y="75"/>
                  </a:lnTo>
                  <a:lnTo>
                    <a:pt x="81" y="75"/>
                  </a:lnTo>
                  <a:lnTo>
                    <a:pt x="75" y="75"/>
                  </a:lnTo>
                  <a:lnTo>
                    <a:pt x="73" y="75"/>
                  </a:lnTo>
                  <a:lnTo>
                    <a:pt x="70" y="75"/>
                  </a:lnTo>
                  <a:lnTo>
                    <a:pt x="65" y="75"/>
                  </a:lnTo>
                  <a:lnTo>
                    <a:pt x="62" y="75"/>
                  </a:lnTo>
                  <a:lnTo>
                    <a:pt x="59" y="75"/>
                  </a:lnTo>
                  <a:lnTo>
                    <a:pt x="57" y="75"/>
                  </a:lnTo>
                  <a:lnTo>
                    <a:pt x="54" y="75"/>
                  </a:lnTo>
                  <a:lnTo>
                    <a:pt x="51" y="78"/>
                  </a:lnTo>
                  <a:lnTo>
                    <a:pt x="48" y="78"/>
                  </a:lnTo>
                  <a:lnTo>
                    <a:pt x="46" y="78"/>
                  </a:lnTo>
                  <a:lnTo>
                    <a:pt x="46" y="75"/>
                  </a:lnTo>
                  <a:lnTo>
                    <a:pt x="43" y="75"/>
                  </a:lnTo>
                  <a:lnTo>
                    <a:pt x="40" y="75"/>
                  </a:lnTo>
                  <a:lnTo>
                    <a:pt x="38" y="75"/>
                  </a:lnTo>
                  <a:lnTo>
                    <a:pt x="35" y="75"/>
                  </a:lnTo>
                  <a:lnTo>
                    <a:pt x="32" y="73"/>
                  </a:lnTo>
                  <a:lnTo>
                    <a:pt x="30" y="73"/>
                  </a:lnTo>
                  <a:lnTo>
                    <a:pt x="27" y="73"/>
                  </a:lnTo>
                  <a:lnTo>
                    <a:pt x="24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6" y="73"/>
                  </a:lnTo>
                  <a:lnTo>
                    <a:pt x="13" y="73"/>
                  </a:lnTo>
                  <a:lnTo>
                    <a:pt x="11" y="73"/>
                  </a:lnTo>
                  <a:lnTo>
                    <a:pt x="11" y="75"/>
                  </a:lnTo>
                  <a:lnTo>
                    <a:pt x="8" y="75"/>
                  </a:lnTo>
                  <a:lnTo>
                    <a:pt x="5" y="75"/>
                  </a:lnTo>
                  <a:lnTo>
                    <a:pt x="3" y="75"/>
                  </a:lnTo>
                  <a:lnTo>
                    <a:pt x="0" y="78"/>
                  </a:lnTo>
                  <a:lnTo>
                    <a:pt x="3" y="78"/>
                  </a:lnTo>
                  <a:lnTo>
                    <a:pt x="5" y="78"/>
                  </a:lnTo>
                  <a:lnTo>
                    <a:pt x="8" y="78"/>
                  </a:lnTo>
                  <a:lnTo>
                    <a:pt x="11" y="78"/>
                  </a:lnTo>
                  <a:lnTo>
                    <a:pt x="13" y="78"/>
                  </a:lnTo>
                  <a:lnTo>
                    <a:pt x="16" y="78"/>
                  </a:lnTo>
                  <a:lnTo>
                    <a:pt x="19" y="78"/>
                  </a:lnTo>
                  <a:lnTo>
                    <a:pt x="22" y="78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30" y="75"/>
                  </a:lnTo>
                  <a:lnTo>
                    <a:pt x="32" y="75"/>
                  </a:lnTo>
                  <a:lnTo>
                    <a:pt x="35" y="78"/>
                  </a:lnTo>
                  <a:lnTo>
                    <a:pt x="38" y="80"/>
                  </a:lnTo>
                  <a:lnTo>
                    <a:pt x="40" y="78"/>
                  </a:lnTo>
                  <a:lnTo>
                    <a:pt x="38" y="80"/>
                  </a:lnTo>
                  <a:lnTo>
                    <a:pt x="35" y="80"/>
                  </a:lnTo>
                  <a:lnTo>
                    <a:pt x="32" y="80"/>
                  </a:lnTo>
                  <a:lnTo>
                    <a:pt x="32" y="83"/>
                  </a:lnTo>
                  <a:lnTo>
                    <a:pt x="30" y="83"/>
                  </a:lnTo>
                  <a:lnTo>
                    <a:pt x="27" y="83"/>
                  </a:lnTo>
                  <a:lnTo>
                    <a:pt x="24" y="83"/>
                  </a:lnTo>
                  <a:lnTo>
                    <a:pt x="22" y="83"/>
                  </a:lnTo>
                  <a:lnTo>
                    <a:pt x="19" y="83"/>
                  </a:lnTo>
                  <a:lnTo>
                    <a:pt x="19" y="85"/>
                  </a:lnTo>
                  <a:lnTo>
                    <a:pt x="16" y="85"/>
                  </a:lnTo>
                  <a:lnTo>
                    <a:pt x="19" y="85"/>
                  </a:lnTo>
                  <a:lnTo>
                    <a:pt x="22" y="85"/>
                  </a:lnTo>
                  <a:lnTo>
                    <a:pt x="24" y="85"/>
                  </a:lnTo>
                  <a:lnTo>
                    <a:pt x="27" y="85"/>
                  </a:lnTo>
                  <a:lnTo>
                    <a:pt x="30" y="85"/>
                  </a:lnTo>
                  <a:lnTo>
                    <a:pt x="35" y="85"/>
                  </a:lnTo>
                  <a:lnTo>
                    <a:pt x="38" y="83"/>
                  </a:lnTo>
                  <a:lnTo>
                    <a:pt x="40" y="83"/>
                  </a:lnTo>
                  <a:lnTo>
                    <a:pt x="43" y="83"/>
                  </a:lnTo>
                  <a:lnTo>
                    <a:pt x="46" y="83"/>
                  </a:lnTo>
                  <a:lnTo>
                    <a:pt x="48" y="83"/>
                  </a:lnTo>
                  <a:lnTo>
                    <a:pt x="51" y="80"/>
                  </a:lnTo>
                  <a:lnTo>
                    <a:pt x="54" y="80"/>
                  </a:lnTo>
                  <a:lnTo>
                    <a:pt x="57" y="80"/>
                  </a:lnTo>
                  <a:lnTo>
                    <a:pt x="59" y="80"/>
                  </a:lnTo>
                  <a:lnTo>
                    <a:pt x="62" y="80"/>
                  </a:lnTo>
                  <a:lnTo>
                    <a:pt x="65" y="78"/>
                  </a:lnTo>
                  <a:lnTo>
                    <a:pt x="67" y="78"/>
                  </a:lnTo>
                  <a:lnTo>
                    <a:pt x="73" y="78"/>
                  </a:lnTo>
                  <a:lnTo>
                    <a:pt x="75" y="78"/>
                  </a:lnTo>
                  <a:lnTo>
                    <a:pt x="78" y="78"/>
                  </a:lnTo>
                  <a:lnTo>
                    <a:pt x="81" y="78"/>
                  </a:lnTo>
                  <a:lnTo>
                    <a:pt x="83" y="78"/>
                  </a:lnTo>
                  <a:lnTo>
                    <a:pt x="86" y="78"/>
                  </a:lnTo>
                  <a:lnTo>
                    <a:pt x="83" y="80"/>
                  </a:lnTo>
                  <a:lnTo>
                    <a:pt x="81" y="80"/>
                  </a:lnTo>
                  <a:lnTo>
                    <a:pt x="81" y="83"/>
                  </a:lnTo>
                  <a:lnTo>
                    <a:pt x="78" y="83"/>
                  </a:lnTo>
                  <a:lnTo>
                    <a:pt x="78" y="85"/>
                  </a:lnTo>
                  <a:lnTo>
                    <a:pt x="75" y="85"/>
                  </a:lnTo>
                  <a:lnTo>
                    <a:pt x="73" y="88"/>
                  </a:lnTo>
                  <a:lnTo>
                    <a:pt x="70" y="90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9" y="90"/>
                  </a:lnTo>
                  <a:lnTo>
                    <a:pt x="57" y="90"/>
                  </a:lnTo>
                  <a:lnTo>
                    <a:pt x="54" y="90"/>
                  </a:lnTo>
                  <a:lnTo>
                    <a:pt x="51" y="93"/>
                  </a:lnTo>
                  <a:lnTo>
                    <a:pt x="48" y="93"/>
                  </a:lnTo>
                  <a:lnTo>
                    <a:pt x="65" y="93"/>
                  </a:lnTo>
                  <a:lnTo>
                    <a:pt x="67" y="93"/>
                  </a:lnTo>
                  <a:lnTo>
                    <a:pt x="70" y="93"/>
                  </a:lnTo>
                  <a:lnTo>
                    <a:pt x="73" y="93"/>
                  </a:lnTo>
                  <a:lnTo>
                    <a:pt x="73" y="90"/>
                  </a:lnTo>
                  <a:lnTo>
                    <a:pt x="75" y="90"/>
                  </a:lnTo>
                  <a:lnTo>
                    <a:pt x="75" y="93"/>
                  </a:lnTo>
                  <a:lnTo>
                    <a:pt x="81" y="9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09" name="Freeform 122"/>
            <p:cNvSpPr>
              <a:spLocks/>
            </p:cNvSpPr>
            <p:nvPr/>
          </p:nvSpPr>
          <p:spPr bwMode="auto">
            <a:xfrm>
              <a:off x="5571" y="3074"/>
              <a:ext cx="274" cy="157"/>
            </a:xfrm>
            <a:custGeom>
              <a:avLst/>
              <a:gdLst>
                <a:gd name="T0" fmla="*/ 76 w 274"/>
                <a:gd name="T1" fmla="*/ 97 h 157"/>
                <a:gd name="T2" fmla="*/ 68 w 274"/>
                <a:gd name="T3" fmla="*/ 102 h 157"/>
                <a:gd name="T4" fmla="*/ 57 w 274"/>
                <a:gd name="T5" fmla="*/ 110 h 157"/>
                <a:gd name="T6" fmla="*/ 49 w 274"/>
                <a:gd name="T7" fmla="*/ 118 h 157"/>
                <a:gd name="T8" fmla="*/ 38 w 274"/>
                <a:gd name="T9" fmla="*/ 128 h 157"/>
                <a:gd name="T10" fmla="*/ 27 w 274"/>
                <a:gd name="T11" fmla="*/ 141 h 157"/>
                <a:gd name="T12" fmla="*/ 22 w 274"/>
                <a:gd name="T13" fmla="*/ 156 h 157"/>
                <a:gd name="T14" fmla="*/ 22 w 274"/>
                <a:gd name="T15" fmla="*/ 143 h 157"/>
                <a:gd name="T16" fmla="*/ 11 w 274"/>
                <a:gd name="T17" fmla="*/ 146 h 157"/>
                <a:gd name="T18" fmla="*/ 0 w 274"/>
                <a:gd name="T19" fmla="*/ 148 h 157"/>
                <a:gd name="T20" fmla="*/ 8 w 274"/>
                <a:gd name="T21" fmla="*/ 146 h 157"/>
                <a:gd name="T22" fmla="*/ 19 w 274"/>
                <a:gd name="T23" fmla="*/ 141 h 157"/>
                <a:gd name="T24" fmla="*/ 35 w 274"/>
                <a:gd name="T25" fmla="*/ 130 h 157"/>
                <a:gd name="T26" fmla="*/ 43 w 274"/>
                <a:gd name="T27" fmla="*/ 115 h 157"/>
                <a:gd name="T28" fmla="*/ 46 w 274"/>
                <a:gd name="T29" fmla="*/ 107 h 157"/>
                <a:gd name="T30" fmla="*/ 49 w 274"/>
                <a:gd name="T31" fmla="*/ 110 h 157"/>
                <a:gd name="T32" fmla="*/ 59 w 274"/>
                <a:gd name="T33" fmla="*/ 105 h 157"/>
                <a:gd name="T34" fmla="*/ 68 w 274"/>
                <a:gd name="T35" fmla="*/ 100 h 157"/>
                <a:gd name="T36" fmla="*/ 76 w 274"/>
                <a:gd name="T37" fmla="*/ 95 h 157"/>
                <a:gd name="T38" fmla="*/ 84 w 274"/>
                <a:gd name="T39" fmla="*/ 84 h 157"/>
                <a:gd name="T40" fmla="*/ 89 w 274"/>
                <a:gd name="T41" fmla="*/ 74 h 157"/>
                <a:gd name="T42" fmla="*/ 89 w 274"/>
                <a:gd name="T43" fmla="*/ 87 h 157"/>
                <a:gd name="T44" fmla="*/ 103 w 274"/>
                <a:gd name="T45" fmla="*/ 92 h 157"/>
                <a:gd name="T46" fmla="*/ 114 w 274"/>
                <a:gd name="T47" fmla="*/ 87 h 157"/>
                <a:gd name="T48" fmla="*/ 127 w 274"/>
                <a:gd name="T49" fmla="*/ 82 h 157"/>
                <a:gd name="T50" fmla="*/ 138 w 274"/>
                <a:gd name="T51" fmla="*/ 77 h 157"/>
                <a:gd name="T52" fmla="*/ 149 w 274"/>
                <a:gd name="T53" fmla="*/ 69 h 157"/>
                <a:gd name="T54" fmla="*/ 159 w 274"/>
                <a:gd name="T55" fmla="*/ 64 h 157"/>
                <a:gd name="T56" fmla="*/ 168 w 274"/>
                <a:gd name="T57" fmla="*/ 56 h 157"/>
                <a:gd name="T58" fmla="*/ 168 w 274"/>
                <a:gd name="T59" fmla="*/ 51 h 157"/>
                <a:gd name="T60" fmla="*/ 173 w 274"/>
                <a:gd name="T61" fmla="*/ 59 h 157"/>
                <a:gd name="T62" fmla="*/ 184 w 274"/>
                <a:gd name="T63" fmla="*/ 59 h 157"/>
                <a:gd name="T64" fmla="*/ 195 w 274"/>
                <a:gd name="T65" fmla="*/ 56 h 157"/>
                <a:gd name="T66" fmla="*/ 197 w 274"/>
                <a:gd name="T67" fmla="*/ 49 h 157"/>
                <a:gd name="T68" fmla="*/ 200 w 274"/>
                <a:gd name="T69" fmla="*/ 41 h 157"/>
                <a:gd name="T70" fmla="*/ 211 w 274"/>
                <a:gd name="T71" fmla="*/ 31 h 157"/>
                <a:gd name="T72" fmla="*/ 219 w 274"/>
                <a:gd name="T73" fmla="*/ 18 h 157"/>
                <a:gd name="T74" fmla="*/ 224 w 274"/>
                <a:gd name="T75" fmla="*/ 18 h 157"/>
                <a:gd name="T76" fmla="*/ 235 w 274"/>
                <a:gd name="T77" fmla="*/ 13 h 157"/>
                <a:gd name="T78" fmla="*/ 243 w 274"/>
                <a:gd name="T79" fmla="*/ 8 h 157"/>
                <a:gd name="T80" fmla="*/ 246 w 274"/>
                <a:gd name="T81" fmla="*/ 5 h 157"/>
                <a:gd name="T82" fmla="*/ 268 w 274"/>
                <a:gd name="T83" fmla="*/ 20 h 157"/>
                <a:gd name="T84" fmla="*/ 273 w 274"/>
                <a:gd name="T85" fmla="*/ 43 h 157"/>
                <a:gd name="T86" fmla="*/ 270 w 274"/>
                <a:gd name="T87" fmla="*/ 33 h 157"/>
                <a:gd name="T88" fmla="*/ 265 w 274"/>
                <a:gd name="T89" fmla="*/ 18 h 157"/>
                <a:gd name="T90" fmla="*/ 251 w 274"/>
                <a:gd name="T91" fmla="*/ 10 h 157"/>
                <a:gd name="T92" fmla="*/ 241 w 274"/>
                <a:gd name="T93" fmla="*/ 13 h 157"/>
                <a:gd name="T94" fmla="*/ 230 w 274"/>
                <a:gd name="T95" fmla="*/ 18 h 157"/>
                <a:gd name="T96" fmla="*/ 219 w 274"/>
                <a:gd name="T97" fmla="*/ 26 h 157"/>
                <a:gd name="T98" fmla="*/ 211 w 274"/>
                <a:gd name="T99" fmla="*/ 33 h 157"/>
                <a:gd name="T100" fmla="*/ 203 w 274"/>
                <a:gd name="T101" fmla="*/ 43 h 157"/>
                <a:gd name="T102" fmla="*/ 197 w 274"/>
                <a:gd name="T103" fmla="*/ 51 h 157"/>
                <a:gd name="T104" fmla="*/ 197 w 274"/>
                <a:gd name="T105" fmla="*/ 61 h 157"/>
                <a:gd name="T106" fmla="*/ 189 w 274"/>
                <a:gd name="T107" fmla="*/ 61 h 157"/>
                <a:gd name="T108" fmla="*/ 176 w 274"/>
                <a:gd name="T109" fmla="*/ 61 h 157"/>
                <a:gd name="T110" fmla="*/ 165 w 274"/>
                <a:gd name="T111" fmla="*/ 64 h 157"/>
                <a:gd name="T112" fmla="*/ 157 w 274"/>
                <a:gd name="T113" fmla="*/ 66 h 157"/>
                <a:gd name="T114" fmla="*/ 146 w 274"/>
                <a:gd name="T115" fmla="*/ 74 h 157"/>
                <a:gd name="T116" fmla="*/ 135 w 274"/>
                <a:gd name="T117" fmla="*/ 79 h 157"/>
                <a:gd name="T118" fmla="*/ 124 w 274"/>
                <a:gd name="T119" fmla="*/ 84 h 157"/>
                <a:gd name="T120" fmla="*/ 114 w 274"/>
                <a:gd name="T121" fmla="*/ 90 h 157"/>
                <a:gd name="T122" fmla="*/ 103 w 274"/>
                <a:gd name="T123" fmla="*/ 92 h 157"/>
                <a:gd name="T124" fmla="*/ 92 w 274"/>
                <a:gd name="T125" fmla="*/ 92 h 1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4"/>
                <a:gd name="T190" fmla="*/ 0 h 157"/>
                <a:gd name="T191" fmla="*/ 274 w 274"/>
                <a:gd name="T192" fmla="*/ 157 h 1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4" h="157">
                  <a:moveTo>
                    <a:pt x="84" y="92"/>
                  </a:moveTo>
                  <a:lnTo>
                    <a:pt x="81" y="95"/>
                  </a:lnTo>
                  <a:lnTo>
                    <a:pt x="78" y="95"/>
                  </a:lnTo>
                  <a:lnTo>
                    <a:pt x="76" y="97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0" y="100"/>
                  </a:lnTo>
                  <a:lnTo>
                    <a:pt x="68" y="102"/>
                  </a:lnTo>
                  <a:lnTo>
                    <a:pt x="65" y="102"/>
                  </a:lnTo>
                  <a:lnTo>
                    <a:pt x="62" y="105"/>
                  </a:lnTo>
                  <a:lnTo>
                    <a:pt x="59" y="107"/>
                  </a:lnTo>
                  <a:lnTo>
                    <a:pt x="57" y="110"/>
                  </a:lnTo>
                  <a:lnTo>
                    <a:pt x="54" y="113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9" y="118"/>
                  </a:lnTo>
                  <a:lnTo>
                    <a:pt x="46" y="120"/>
                  </a:lnTo>
                  <a:lnTo>
                    <a:pt x="43" y="123"/>
                  </a:lnTo>
                  <a:lnTo>
                    <a:pt x="41" y="125"/>
                  </a:lnTo>
                  <a:lnTo>
                    <a:pt x="38" y="128"/>
                  </a:lnTo>
                  <a:lnTo>
                    <a:pt x="35" y="133"/>
                  </a:lnTo>
                  <a:lnTo>
                    <a:pt x="32" y="136"/>
                  </a:lnTo>
                  <a:lnTo>
                    <a:pt x="30" y="138"/>
                  </a:lnTo>
                  <a:lnTo>
                    <a:pt x="27" y="141"/>
                  </a:lnTo>
                  <a:lnTo>
                    <a:pt x="27" y="146"/>
                  </a:lnTo>
                  <a:lnTo>
                    <a:pt x="24" y="148"/>
                  </a:lnTo>
                  <a:lnTo>
                    <a:pt x="24" y="153"/>
                  </a:lnTo>
                  <a:lnTo>
                    <a:pt x="22" y="156"/>
                  </a:lnTo>
                  <a:lnTo>
                    <a:pt x="22" y="153"/>
                  </a:lnTo>
                  <a:lnTo>
                    <a:pt x="22" y="148"/>
                  </a:lnTo>
                  <a:lnTo>
                    <a:pt x="24" y="146"/>
                  </a:lnTo>
                  <a:lnTo>
                    <a:pt x="22" y="143"/>
                  </a:lnTo>
                  <a:lnTo>
                    <a:pt x="19" y="146"/>
                  </a:lnTo>
                  <a:lnTo>
                    <a:pt x="16" y="146"/>
                  </a:lnTo>
                  <a:lnTo>
                    <a:pt x="14" y="146"/>
                  </a:lnTo>
                  <a:lnTo>
                    <a:pt x="11" y="146"/>
                  </a:lnTo>
                  <a:lnTo>
                    <a:pt x="8" y="148"/>
                  </a:lnTo>
                  <a:lnTo>
                    <a:pt x="5" y="148"/>
                  </a:lnTo>
                  <a:lnTo>
                    <a:pt x="3" y="148"/>
                  </a:lnTo>
                  <a:lnTo>
                    <a:pt x="0" y="148"/>
                  </a:lnTo>
                  <a:lnTo>
                    <a:pt x="0" y="146"/>
                  </a:lnTo>
                  <a:lnTo>
                    <a:pt x="3" y="146"/>
                  </a:lnTo>
                  <a:lnTo>
                    <a:pt x="5" y="146"/>
                  </a:lnTo>
                  <a:lnTo>
                    <a:pt x="8" y="146"/>
                  </a:lnTo>
                  <a:lnTo>
                    <a:pt x="11" y="146"/>
                  </a:lnTo>
                  <a:lnTo>
                    <a:pt x="11" y="143"/>
                  </a:lnTo>
                  <a:lnTo>
                    <a:pt x="14" y="143"/>
                  </a:lnTo>
                  <a:lnTo>
                    <a:pt x="19" y="141"/>
                  </a:lnTo>
                  <a:lnTo>
                    <a:pt x="24" y="141"/>
                  </a:lnTo>
                  <a:lnTo>
                    <a:pt x="27" y="138"/>
                  </a:lnTo>
                  <a:lnTo>
                    <a:pt x="30" y="136"/>
                  </a:lnTo>
                  <a:lnTo>
                    <a:pt x="35" y="130"/>
                  </a:lnTo>
                  <a:lnTo>
                    <a:pt x="38" y="128"/>
                  </a:lnTo>
                  <a:lnTo>
                    <a:pt x="41" y="125"/>
                  </a:lnTo>
                  <a:lnTo>
                    <a:pt x="41" y="120"/>
                  </a:lnTo>
                  <a:lnTo>
                    <a:pt x="43" y="115"/>
                  </a:lnTo>
                  <a:lnTo>
                    <a:pt x="43" y="113"/>
                  </a:lnTo>
                  <a:lnTo>
                    <a:pt x="43" y="110"/>
                  </a:lnTo>
                  <a:lnTo>
                    <a:pt x="46" y="105"/>
                  </a:lnTo>
                  <a:lnTo>
                    <a:pt x="46" y="107"/>
                  </a:lnTo>
                  <a:lnTo>
                    <a:pt x="46" y="110"/>
                  </a:lnTo>
                  <a:lnTo>
                    <a:pt x="43" y="113"/>
                  </a:lnTo>
                  <a:lnTo>
                    <a:pt x="46" y="113"/>
                  </a:lnTo>
                  <a:lnTo>
                    <a:pt x="49" y="110"/>
                  </a:lnTo>
                  <a:lnTo>
                    <a:pt x="51" y="110"/>
                  </a:lnTo>
                  <a:lnTo>
                    <a:pt x="54" y="107"/>
                  </a:lnTo>
                  <a:lnTo>
                    <a:pt x="57" y="107"/>
                  </a:lnTo>
                  <a:lnTo>
                    <a:pt x="59" y="105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5" y="102"/>
                  </a:lnTo>
                  <a:lnTo>
                    <a:pt x="68" y="100"/>
                  </a:lnTo>
                  <a:lnTo>
                    <a:pt x="70" y="97"/>
                  </a:lnTo>
                  <a:lnTo>
                    <a:pt x="73" y="97"/>
                  </a:lnTo>
                  <a:lnTo>
                    <a:pt x="73" y="95"/>
                  </a:lnTo>
                  <a:lnTo>
                    <a:pt x="76" y="95"/>
                  </a:lnTo>
                  <a:lnTo>
                    <a:pt x="78" y="92"/>
                  </a:lnTo>
                  <a:lnTo>
                    <a:pt x="81" y="90"/>
                  </a:lnTo>
                  <a:lnTo>
                    <a:pt x="84" y="87"/>
                  </a:lnTo>
                  <a:lnTo>
                    <a:pt x="84" y="84"/>
                  </a:lnTo>
                  <a:lnTo>
                    <a:pt x="86" y="82"/>
                  </a:lnTo>
                  <a:lnTo>
                    <a:pt x="86" y="79"/>
                  </a:lnTo>
                  <a:lnTo>
                    <a:pt x="86" y="77"/>
                  </a:lnTo>
                  <a:lnTo>
                    <a:pt x="89" y="74"/>
                  </a:lnTo>
                  <a:lnTo>
                    <a:pt x="89" y="77"/>
                  </a:lnTo>
                  <a:lnTo>
                    <a:pt x="89" y="79"/>
                  </a:lnTo>
                  <a:lnTo>
                    <a:pt x="89" y="84"/>
                  </a:lnTo>
                  <a:lnTo>
                    <a:pt x="89" y="87"/>
                  </a:lnTo>
                  <a:lnTo>
                    <a:pt x="92" y="87"/>
                  </a:lnTo>
                  <a:lnTo>
                    <a:pt x="95" y="90"/>
                  </a:lnTo>
                  <a:lnTo>
                    <a:pt x="100" y="92"/>
                  </a:lnTo>
                  <a:lnTo>
                    <a:pt x="103" y="92"/>
                  </a:lnTo>
                  <a:lnTo>
                    <a:pt x="105" y="92"/>
                  </a:lnTo>
                  <a:lnTo>
                    <a:pt x="108" y="90"/>
                  </a:lnTo>
                  <a:lnTo>
                    <a:pt x="114" y="90"/>
                  </a:lnTo>
                  <a:lnTo>
                    <a:pt x="114" y="87"/>
                  </a:lnTo>
                  <a:lnTo>
                    <a:pt x="119" y="87"/>
                  </a:lnTo>
                  <a:lnTo>
                    <a:pt x="122" y="84"/>
                  </a:lnTo>
                  <a:lnTo>
                    <a:pt x="124" y="82"/>
                  </a:lnTo>
                  <a:lnTo>
                    <a:pt x="127" y="82"/>
                  </a:lnTo>
                  <a:lnTo>
                    <a:pt x="130" y="79"/>
                  </a:lnTo>
                  <a:lnTo>
                    <a:pt x="132" y="79"/>
                  </a:lnTo>
                  <a:lnTo>
                    <a:pt x="135" y="77"/>
                  </a:lnTo>
                  <a:lnTo>
                    <a:pt x="138" y="77"/>
                  </a:lnTo>
                  <a:lnTo>
                    <a:pt x="141" y="74"/>
                  </a:lnTo>
                  <a:lnTo>
                    <a:pt x="143" y="72"/>
                  </a:lnTo>
                  <a:lnTo>
                    <a:pt x="146" y="72"/>
                  </a:lnTo>
                  <a:lnTo>
                    <a:pt x="149" y="69"/>
                  </a:lnTo>
                  <a:lnTo>
                    <a:pt x="151" y="66"/>
                  </a:lnTo>
                  <a:lnTo>
                    <a:pt x="154" y="66"/>
                  </a:lnTo>
                  <a:lnTo>
                    <a:pt x="157" y="64"/>
                  </a:lnTo>
                  <a:lnTo>
                    <a:pt x="159" y="64"/>
                  </a:lnTo>
                  <a:lnTo>
                    <a:pt x="162" y="61"/>
                  </a:lnTo>
                  <a:lnTo>
                    <a:pt x="165" y="61"/>
                  </a:lnTo>
                  <a:lnTo>
                    <a:pt x="168" y="59"/>
                  </a:lnTo>
                  <a:lnTo>
                    <a:pt x="168" y="56"/>
                  </a:lnTo>
                  <a:lnTo>
                    <a:pt x="170" y="56"/>
                  </a:lnTo>
                  <a:lnTo>
                    <a:pt x="170" y="54"/>
                  </a:lnTo>
                  <a:lnTo>
                    <a:pt x="170" y="51"/>
                  </a:lnTo>
                  <a:lnTo>
                    <a:pt x="168" y="51"/>
                  </a:lnTo>
                  <a:lnTo>
                    <a:pt x="170" y="51"/>
                  </a:lnTo>
                  <a:lnTo>
                    <a:pt x="173" y="54"/>
                  </a:lnTo>
                  <a:lnTo>
                    <a:pt x="173" y="56"/>
                  </a:lnTo>
                  <a:lnTo>
                    <a:pt x="173" y="59"/>
                  </a:lnTo>
                  <a:lnTo>
                    <a:pt x="176" y="59"/>
                  </a:lnTo>
                  <a:lnTo>
                    <a:pt x="178" y="59"/>
                  </a:lnTo>
                  <a:lnTo>
                    <a:pt x="181" y="59"/>
                  </a:lnTo>
                  <a:lnTo>
                    <a:pt x="184" y="59"/>
                  </a:lnTo>
                  <a:lnTo>
                    <a:pt x="187" y="59"/>
                  </a:lnTo>
                  <a:lnTo>
                    <a:pt x="189" y="59"/>
                  </a:lnTo>
                  <a:lnTo>
                    <a:pt x="192" y="56"/>
                  </a:lnTo>
                  <a:lnTo>
                    <a:pt x="195" y="56"/>
                  </a:lnTo>
                  <a:lnTo>
                    <a:pt x="195" y="54"/>
                  </a:lnTo>
                  <a:lnTo>
                    <a:pt x="197" y="54"/>
                  </a:lnTo>
                  <a:lnTo>
                    <a:pt x="197" y="51"/>
                  </a:lnTo>
                  <a:lnTo>
                    <a:pt x="197" y="49"/>
                  </a:lnTo>
                  <a:lnTo>
                    <a:pt x="197" y="46"/>
                  </a:lnTo>
                  <a:lnTo>
                    <a:pt x="200" y="46"/>
                  </a:lnTo>
                  <a:lnTo>
                    <a:pt x="200" y="43"/>
                  </a:lnTo>
                  <a:lnTo>
                    <a:pt x="200" y="41"/>
                  </a:lnTo>
                  <a:lnTo>
                    <a:pt x="203" y="41"/>
                  </a:lnTo>
                  <a:lnTo>
                    <a:pt x="203" y="38"/>
                  </a:lnTo>
                  <a:lnTo>
                    <a:pt x="205" y="33"/>
                  </a:lnTo>
                  <a:lnTo>
                    <a:pt x="211" y="31"/>
                  </a:lnTo>
                  <a:lnTo>
                    <a:pt x="214" y="28"/>
                  </a:lnTo>
                  <a:lnTo>
                    <a:pt x="216" y="26"/>
                  </a:lnTo>
                  <a:lnTo>
                    <a:pt x="219" y="23"/>
                  </a:lnTo>
                  <a:lnTo>
                    <a:pt x="219" y="18"/>
                  </a:lnTo>
                  <a:lnTo>
                    <a:pt x="222" y="13"/>
                  </a:lnTo>
                  <a:lnTo>
                    <a:pt x="222" y="15"/>
                  </a:lnTo>
                  <a:lnTo>
                    <a:pt x="224" y="15"/>
                  </a:lnTo>
                  <a:lnTo>
                    <a:pt x="224" y="18"/>
                  </a:lnTo>
                  <a:lnTo>
                    <a:pt x="227" y="18"/>
                  </a:lnTo>
                  <a:lnTo>
                    <a:pt x="230" y="15"/>
                  </a:lnTo>
                  <a:lnTo>
                    <a:pt x="232" y="15"/>
                  </a:lnTo>
                  <a:lnTo>
                    <a:pt x="235" y="13"/>
                  </a:lnTo>
                  <a:lnTo>
                    <a:pt x="238" y="13"/>
                  </a:lnTo>
                  <a:lnTo>
                    <a:pt x="241" y="10"/>
                  </a:lnTo>
                  <a:lnTo>
                    <a:pt x="243" y="10"/>
                  </a:lnTo>
                  <a:lnTo>
                    <a:pt x="243" y="8"/>
                  </a:lnTo>
                  <a:lnTo>
                    <a:pt x="243" y="3"/>
                  </a:lnTo>
                  <a:lnTo>
                    <a:pt x="246" y="0"/>
                  </a:lnTo>
                  <a:lnTo>
                    <a:pt x="246" y="3"/>
                  </a:lnTo>
                  <a:lnTo>
                    <a:pt x="246" y="5"/>
                  </a:lnTo>
                  <a:lnTo>
                    <a:pt x="249" y="8"/>
                  </a:lnTo>
                  <a:lnTo>
                    <a:pt x="259" y="10"/>
                  </a:lnTo>
                  <a:lnTo>
                    <a:pt x="265" y="15"/>
                  </a:lnTo>
                  <a:lnTo>
                    <a:pt x="268" y="20"/>
                  </a:lnTo>
                  <a:lnTo>
                    <a:pt x="270" y="26"/>
                  </a:lnTo>
                  <a:lnTo>
                    <a:pt x="273" y="31"/>
                  </a:lnTo>
                  <a:lnTo>
                    <a:pt x="273" y="36"/>
                  </a:lnTo>
                  <a:lnTo>
                    <a:pt x="273" y="43"/>
                  </a:lnTo>
                  <a:lnTo>
                    <a:pt x="273" y="49"/>
                  </a:lnTo>
                  <a:lnTo>
                    <a:pt x="270" y="46"/>
                  </a:lnTo>
                  <a:lnTo>
                    <a:pt x="270" y="41"/>
                  </a:lnTo>
                  <a:lnTo>
                    <a:pt x="270" y="33"/>
                  </a:lnTo>
                  <a:lnTo>
                    <a:pt x="270" y="31"/>
                  </a:lnTo>
                  <a:lnTo>
                    <a:pt x="268" y="26"/>
                  </a:lnTo>
                  <a:lnTo>
                    <a:pt x="268" y="20"/>
                  </a:lnTo>
                  <a:lnTo>
                    <a:pt x="265" y="18"/>
                  </a:lnTo>
                  <a:lnTo>
                    <a:pt x="259" y="13"/>
                  </a:lnTo>
                  <a:lnTo>
                    <a:pt x="257" y="13"/>
                  </a:lnTo>
                  <a:lnTo>
                    <a:pt x="254" y="13"/>
                  </a:lnTo>
                  <a:lnTo>
                    <a:pt x="251" y="10"/>
                  </a:lnTo>
                  <a:lnTo>
                    <a:pt x="249" y="10"/>
                  </a:lnTo>
                  <a:lnTo>
                    <a:pt x="246" y="10"/>
                  </a:lnTo>
                  <a:lnTo>
                    <a:pt x="243" y="13"/>
                  </a:lnTo>
                  <a:lnTo>
                    <a:pt x="241" y="13"/>
                  </a:lnTo>
                  <a:lnTo>
                    <a:pt x="238" y="13"/>
                  </a:lnTo>
                  <a:lnTo>
                    <a:pt x="235" y="15"/>
                  </a:lnTo>
                  <a:lnTo>
                    <a:pt x="232" y="15"/>
                  </a:lnTo>
                  <a:lnTo>
                    <a:pt x="230" y="18"/>
                  </a:lnTo>
                  <a:lnTo>
                    <a:pt x="227" y="20"/>
                  </a:lnTo>
                  <a:lnTo>
                    <a:pt x="224" y="20"/>
                  </a:lnTo>
                  <a:lnTo>
                    <a:pt x="222" y="23"/>
                  </a:lnTo>
                  <a:lnTo>
                    <a:pt x="219" y="26"/>
                  </a:lnTo>
                  <a:lnTo>
                    <a:pt x="216" y="28"/>
                  </a:lnTo>
                  <a:lnTo>
                    <a:pt x="214" y="28"/>
                  </a:lnTo>
                  <a:lnTo>
                    <a:pt x="214" y="31"/>
                  </a:lnTo>
                  <a:lnTo>
                    <a:pt x="211" y="33"/>
                  </a:lnTo>
                  <a:lnTo>
                    <a:pt x="208" y="36"/>
                  </a:lnTo>
                  <a:lnTo>
                    <a:pt x="208" y="38"/>
                  </a:lnTo>
                  <a:lnTo>
                    <a:pt x="205" y="41"/>
                  </a:lnTo>
                  <a:lnTo>
                    <a:pt x="203" y="43"/>
                  </a:lnTo>
                  <a:lnTo>
                    <a:pt x="203" y="46"/>
                  </a:lnTo>
                  <a:lnTo>
                    <a:pt x="200" y="46"/>
                  </a:lnTo>
                  <a:lnTo>
                    <a:pt x="200" y="49"/>
                  </a:lnTo>
                  <a:lnTo>
                    <a:pt x="197" y="51"/>
                  </a:lnTo>
                  <a:lnTo>
                    <a:pt x="197" y="54"/>
                  </a:lnTo>
                  <a:lnTo>
                    <a:pt x="197" y="56"/>
                  </a:lnTo>
                  <a:lnTo>
                    <a:pt x="197" y="59"/>
                  </a:lnTo>
                  <a:lnTo>
                    <a:pt x="197" y="61"/>
                  </a:lnTo>
                  <a:lnTo>
                    <a:pt x="197" y="59"/>
                  </a:lnTo>
                  <a:lnTo>
                    <a:pt x="195" y="59"/>
                  </a:lnTo>
                  <a:lnTo>
                    <a:pt x="192" y="59"/>
                  </a:lnTo>
                  <a:lnTo>
                    <a:pt x="189" y="61"/>
                  </a:lnTo>
                  <a:lnTo>
                    <a:pt x="184" y="61"/>
                  </a:lnTo>
                  <a:lnTo>
                    <a:pt x="181" y="59"/>
                  </a:lnTo>
                  <a:lnTo>
                    <a:pt x="178" y="59"/>
                  </a:lnTo>
                  <a:lnTo>
                    <a:pt x="176" y="61"/>
                  </a:lnTo>
                  <a:lnTo>
                    <a:pt x="173" y="61"/>
                  </a:lnTo>
                  <a:lnTo>
                    <a:pt x="170" y="61"/>
                  </a:lnTo>
                  <a:lnTo>
                    <a:pt x="168" y="61"/>
                  </a:lnTo>
                  <a:lnTo>
                    <a:pt x="165" y="64"/>
                  </a:lnTo>
                  <a:lnTo>
                    <a:pt x="162" y="64"/>
                  </a:lnTo>
                  <a:lnTo>
                    <a:pt x="162" y="66"/>
                  </a:lnTo>
                  <a:lnTo>
                    <a:pt x="159" y="66"/>
                  </a:lnTo>
                  <a:lnTo>
                    <a:pt x="157" y="66"/>
                  </a:lnTo>
                  <a:lnTo>
                    <a:pt x="154" y="69"/>
                  </a:lnTo>
                  <a:lnTo>
                    <a:pt x="151" y="69"/>
                  </a:lnTo>
                  <a:lnTo>
                    <a:pt x="149" y="72"/>
                  </a:lnTo>
                  <a:lnTo>
                    <a:pt x="146" y="74"/>
                  </a:lnTo>
                  <a:lnTo>
                    <a:pt x="143" y="74"/>
                  </a:lnTo>
                  <a:lnTo>
                    <a:pt x="141" y="77"/>
                  </a:lnTo>
                  <a:lnTo>
                    <a:pt x="138" y="77"/>
                  </a:lnTo>
                  <a:lnTo>
                    <a:pt x="135" y="79"/>
                  </a:lnTo>
                  <a:lnTo>
                    <a:pt x="132" y="82"/>
                  </a:lnTo>
                  <a:lnTo>
                    <a:pt x="130" y="82"/>
                  </a:lnTo>
                  <a:lnTo>
                    <a:pt x="127" y="84"/>
                  </a:lnTo>
                  <a:lnTo>
                    <a:pt x="124" y="84"/>
                  </a:lnTo>
                  <a:lnTo>
                    <a:pt x="119" y="87"/>
                  </a:lnTo>
                  <a:lnTo>
                    <a:pt x="116" y="87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1" y="90"/>
                  </a:lnTo>
                  <a:lnTo>
                    <a:pt x="108" y="92"/>
                  </a:lnTo>
                  <a:lnTo>
                    <a:pt x="105" y="92"/>
                  </a:lnTo>
                  <a:lnTo>
                    <a:pt x="103" y="92"/>
                  </a:lnTo>
                  <a:lnTo>
                    <a:pt x="100" y="95"/>
                  </a:lnTo>
                  <a:lnTo>
                    <a:pt x="97" y="92"/>
                  </a:lnTo>
                  <a:lnTo>
                    <a:pt x="95" y="92"/>
                  </a:lnTo>
                  <a:lnTo>
                    <a:pt x="92" y="92"/>
                  </a:lnTo>
                  <a:lnTo>
                    <a:pt x="89" y="92"/>
                  </a:lnTo>
                  <a:lnTo>
                    <a:pt x="86" y="92"/>
                  </a:lnTo>
                  <a:lnTo>
                    <a:pt x="84" y="9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0" name="Freeform 123"/>
            <p:cNvSpPr>
              <a:spLocks/>
            </p:cNvSpPr>
            <p:nvPr/>
          </p:nvSpPr>
          <p:spPr bwMode="auto">
            <a:xfrm>
              <a:off x="5630" y="3168"/>
              <a:ext cx="26" cy="16"/>
            </a:xfrm>
            <a:custGeom>
              <a:avLst/>
              <a:gdLst>
                <a:gd name="T0" fmla="*/ 25 w 26"/>
                <a:gd name="T1" fmla="*/ 0 h 16"/>
                <a:gd name="T2" fmla="*/ 22 w 26"/>
                <a:gd name="T3" fmla="*/ 3 h 16"/>
                <a:gd name="T4" fmla="*/ 19 w 26"/>
                <a:gd name="T5" fmla="*/ 3 h 16"/>
                <a:gd name="T6" fmla="*/ 17 w 26"/>
                <a:gd name="T7" fmla="*/ 3 h 16"/>
                <a:gd name="T8" fmla="*/ 14 w 26"/>
                <a:gd name="T9" fmla="*/ 6 h 16"/>
                <a:gd name="T10" fmla="*/ 11 w 26"/>
                <a:gd name="T11" fmla="*/ 6 h 16"/>
                <a:gd name="T12" fmla="*/ 8 w 26"/>
                <a:gd name="T13" fmla="*/ 9 h 16"/>
                <a:gd name="T14" fmla="*/ 6 w 26"/>
                <a:gd name="T15" fmla="*/ 12 h 16"/>
                <a:gd name="T16" fmla="*/ 3 w 26"/>
                <a:gd name="T17" fmla="*/ 15 h 16"/>
                <a:gd name="T18" fmla="*/ 0 w 26"/>
                <a:gd name="T19" fmla="*/ 15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6"/>
                <a:gd name="T32" fmla="*/ 26 w 2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6">
                  <a:moveTo>
                    <a:pt x="25" y="0"/>
                  </a:moveTo>
                  <a:lnTo>
                    <a:pt x="22" y="3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8" y="9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1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1" name="Freeform 124"/>
            <p:cNvSpPr>
              <a:spLocks/>
            </p:cNvSpPr>
            <p:nvPr/>
          </p:nvSpPr>
          <p:spPr bwMode="auto">
            <a:xfrm>
              <a:off x="5568" y="3073"/>
              <a:ext cx="279" cy="161"/>
            </a:xfrm>
            <a:custGeom>
              <a:avLst/>
              <a:gdLst>
                <a:gd name="T0" fmla="*/ 57 w 279"/>
                <a:gd name="T1" fmla="*/ 114 h 161"/>
                <a:gd name="T2" fmla="*/ 49 w 279"/>
                <a:gd name="T3" fmla="*/ 124 h 161"/>
                <a:gd name="T4" fmla="*/ 38 w 279"/>
                <a:gd name="T5" fmla="*/ 134 h 161"/>
                <a:gd name="T6" fmla="*/ 27 w 279"/>
                <a:gd name="T7" fmla="*/ 147 h 161"/>
                <a:gd name="T8" fmla="*/ 25 w 279"/>
                <a:gd name="T9" fmla="*/ 155 h 161"/>
                <a:gd name="T10" fmla="*/ 22 w 279"/>
                <a:gd name="T11" fmla="*/ 147 h 161"/>
                <a:gd name="T12" fmla="*/ 11 w 279"/>
                <a:gd name="T13" fmla="*/ 150 h 161"/>
                <a:gd name="T14" fmla="*/ 3 w 279"/>
                <a:gd name="T15" fmla="*/ 150 h 161"/>
                <a:gd name="T16" fmla="*/ 11 w 279"/>
                <a:gd name="T17" fmla="*/ 147 h 161"/>
                <a:gd name="T18" fmla="*/ 25 w 279"/>
                <a:gd name="T19" fmla="*/ 142 h 161"/>
                <a:gd name="T20" fmla="*/ 41 w 279"/>
                <a:gd name="T21" fmla="*/ 132 h 161"/>
                <a:gd name="T22" fmla="*/ 46 w 279"/>
                <a:gd name="T23" fmla="*/ 116 h 161"/>
                <a:gd name="T24" fmla="*/ 46 w 279"/>
                <a:gd name="T25" fmla="*/ 114 h 161"/>
                <a:gd name="T26" fmla="*/ 55 w 279"/>
                <a:gd name="T27" fmla="*/ 114 h 161"/>
                <a:gd name="T28" fmla="*/ 63 w 279"/>
                <a:gd name="T29" fmla="*/ 106 h 161"/>
                <a:gd name="T30" fmla="*/ 74 w 279"/>
                <a:gd name="T31" fmla="*/ 101 h 161"/>
                <a:gd name="T32" fmla="*/ 84 w 279"/>
                <a:gd name="T33" fmla="*/ 93 h 161"/>
                <a:gd name="T34" fmla="*/ 87 w 279"/>
                <a:gd name="T35" fmla="*/ 85 h 161"/>
                <a:gd name="T36" fmla="*/ 93 w 279"/>
                <a:gd name="T37" fmla="*/ 75 h 161"/>
                <a:gd name="T38" fmla="*/ 93 w 279"/>
                <a:gd name="T39" fmla="*/ 85 h 161"/>
                <a:gd name="T40" fmla="*/ 98 w 279"/>
                <a:gd name="T41" fmla="*/ 93 h 161"/>
                <a:gd name="T42" fmla="*/ 112 w 279"/>
                <a:gd name="T43" fmla="*/ 93 h 161"/>
                <a:gd name="T44" fmla="*/ 123 w 279"/>
                <a:gd name="T45" fmla="*/ 88 h 161"/>
                <a:gd name="T46" fmla="*/ 134 w 279"/>
                <a:gd name="T47" fmla="*/ 80 h 161"/>
                <a:gd name="T48" fmla="*/ 147 w 279"/>
                <a:gd name="T49" fmla="*/ 75 h 161"/>
                <a:gd name="T50" fmla="*/ 158 w 279"/>
                <a:gd name="T51" fmla="*/ 67 h 161"/>
                <a:gd name="T52" fmla="*/ 169 w 279"/>
                <a:gd name="T53" fmla="*/ 62 h 161"/>
                <a:gd name="T54" fmla="*/ 172 w 279"/>
                <a:gd name="T55" fmla="*/ 54 h 161"/>
                <a:gd name="T56" fmla="*/ 174 w 279"/>
                <a:gd name="T57" fmla="*/ 57 h 161"/>
                <a:gd name="T58" fmla="*/ 183 w 279"/>
                <a:gd name="T59" fmla="*/ 62 h 161"/>
                <a:gd name="T60" fmla="*/ 194 w 279"/>
                <a:gd name="T61" fmla="*/ 62 h 161"/>
                <a:gd name="T62" fmla="*/ 202 w 279"/>
                <a:gd name="T63" fmla="*/ 54 h 161"/>
                <a:gd name="T64" fmla="*/ 204 w 279"/>
                <a:gd name="T65" fmla="*/ 44 h 161"/>
                <a:gd name="T66" fmla="*/ 218 w 279"/>
                <a:gd name="T67" fmla="*/ 31 h 161"/>
                <a:gd name="T68" fmla="*/ 226 w 279"/>
                <a:gd name="T69" fmla="*/ 15 h 161"/>
                <a:gd name="T70" fmla="*/ 234 w 279"/>
                <a:gd name="T71" fmla="*/ 18 h 161"/>
                <a:gd name="T72" fmla="*/ 245 w 279"/>
                <a:gd name="T73" fmla="*/ 13 h 161"/>
                <a:gd name="T74" fmla="*/ 248 w 279"/>
                <a:gd name="T75" fmla="*/ 0 h 161"/>
                <a:gd name="T76" fmla="*/ 253 w 279"/>
                <a:gd name="T77" fmla="*/ 10 h 161"/>
                <a:gd name="T78" fmla="*/ 275 w 279"/>
                <a:gd name="T79" fmla="*/ 28 h 161"/>
                <a:gd name="T80" fmla="*/ 278 w 279"/>
                <a:gd name="T81" fmla="*/ 52 h 161"/>
                <a:gd name="T82" fmla="*/ 273 w 279"/>
                <a:gd name="T83" fmla="*/ 31 h 161"/>
                <a:gd name="T84" fmla="*/ 264 w 279"/>
                <a:gd name="T85" fmla="*/ 15 h 161"/>
                <a:gd name="T86" fmla="*/ 253 w 279"/>
                <a:gd name="T87" fmla="*/ 13 h 161"/>
                <a:gd name="T88" fmla="*/ 240 w 279"/>
                <a:gd name="T89" fmla="*/ 15 h 161"/>
                <a:gd name="T90" fmla="*/ 232 w 279"/>
                <a:gd name="T91" fmla="*/ 21 h 161"/>
                <a:gd name="T92" fmla="*/ 221 w 279"/>
                <a:gd name="T93" fmla="*/ 28 h 161"/>
                <a:gd name="T94" fmla="*/ 213 w 279"/>
                <a:gd name="T95" fmla="*/ 39 h 161"/>
                <a:gd name="T96" fmla="*/ 207 w 279"/>
                <a:gd name="T97" fmla="*/ 46 h 161"/>
                <a:gd name="T98" fmla="*/ 202 w 279"/>
                <a:gd name="T99" fmla="*/ 52 h 161"/>
                <a:gd name="T100" fmla="*/ 202 w 279"/>
                <a:gd name="T101" fmla="*/ 62 h 161"/>
                <a:gd name="T102" fmla="*/ 196 w 279"/>
                <a:gd name="T103" fmla="*/ 62 h 161"/>
                <a:gd name="T104" fmla="*/ 183 w 279"/>
                <a:gd name="T105" fmla="*/ 62 h 161"/>
                <a:gd name="T106" fmla="*/ 169 w 279"/>
                <a:gd name="T107" fmla="*/ 65 h 161"/>
                <a:gd name="T108" fmla="*/ 161 w 279"/>
                <a:gd name="T109" fmla="*/ 70 h 161"/>
                <a:gd name="T110" fmla="*/ 144 w 279"/>
                <a:gd name="T111" fmla="*/ 77 h 161"/>
                <a:gd name="T112" fmla="*/ 134 w 279"/>
                <a:gd name="T113" fmla="*/ 83 h 161"/>
                <a:gd name="T114" fmla="*/ 123 w 279"/>
                <a:gd name="T115" fmla="*/ 90 h 161"/>
                <a:gd name="T116" fmla="*/ 114 w 279"/>
                <a:gd name="T117" fmla="*/ 93 h 161"/>
                <a:gd name="T118" fmla="*/ 106 w 279"/>
                <a:gd name="T119" fmla="*/ 95 h 161"/>
                <a:gd name="T120" fmla="*/ 95 w 279"/>
                <a:gd name="T121" fmla="*/ 95 h 1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9"/>
                <a:gd name="T184" fmla="*/ 0 h 161"/>
                <a:gd name="T185" fmla="*/ 279 w 279"/>
                <a:gd name="T186" fmla="*/ 161 h 16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9" h="161">
                  <a:moveTo>
                    <a:pt x="63" y="108"/>
                  </a:moveTo>
                  <a:lnTo>
                    <a:pt x="60" y="111"/>
                  </a:lnTo>
                  <a:lnTo>
                    <a:pt x="60" y="114"/>
                  </a:lnTo>
                  <a:lnTo>
                    <a:pt x="57" y="114"/>
                  </a:lnTo>
                  <a:lnTo>
                    <a:pt x="55" y="116"/>
                  </a:lnTo>
                  <a:lnTo>
                    <a:pt x="52" y="119"/>
                  </a:lnTo>
                  <a:lnTo>
                    <a:pt x="52" y="121"/>
                  </a:lnTo>
                  <a:lnTo>
                    <a:pt x="49" y="124"/>
                  </a:lnTo>
                  <a:lnTo>
                    <a:pt x="46" y="126"/>
                  </a:lnTo>
                  <a:lnTo>
                    <a:pt x="44" y="129"/>
                  </a:lnTo>
                  <a:lnTo>
                    <a:pt x="41" y="132"/>
                  </a:lnTo>
                  <a:lnTo>
                    <a:pt x="38" y="134"/>
                  </a:lnTo>
                  <a:lnTo>
                    <a:pt x="35" y="139"/>
                  </a:lnTo>
                  <a:lnTo>
                    <a:pt x="33" y="142"/>
                  </a:lnTo>
                  <a:lnTo>
                    <a:pt x="30" y="145"/>
                  </a:lnTo>
                  <a:lnTo>
                    <a:pt x="27" y="147"/>
                  </a:lnTo>
                  <a:lnTo>
                    <a:pt x="27" y="152"/>
                  </a:lnTo>
                  <a:lnTo>
                    <a:pt x="25" y="155"/>
                  </a:lnTo>
                  <a:lnTo>
                    <a:pt x="25" y="160"/>
                  </a:lnTo>
                  <a:lnTo>
                    <a:pt x="25" y="155"/>
                  </a:lnTo>
                  <a:lnTo>
                    <a:pt x="25" y="152"/>
                  </a:lnTo>
                  <a:lnTo>
                    <a:pt x="25" y="150"/>
                  </a:lnTo>
                  <a:lnTo>
                    <a:pt x="25" y="147"/>
                  </a:lnTo>
                  <a:lnTo>
                    <a:pt x="22" y="147"/>
                  </a:lnTo>
                  <a:lnTo>
                    <a:pt x="19" y="150"/>
                  </a:lnTo>
                  <a:lnTo>
                    <a:pt x="16" y="150"/>
                  </a:lnTo>
                  <a:lnTo>
                    <a:pt x="14" y="150"/>
                  </a:lnTo>
                  <a:lnTo>
                    <a:pt x="11" y="150"/>
                  </a:lnTo>
                  <a:lnTo>
                    <a:pt x="8" y="150"/>
                  </a:lnTo>
                  <a:lnTo>
                    <a:pt x="5" y="150"/>
                  </a:lnTo>
                  <a:lnTo>
                    <a:pt x="0" y="150"/>
                  </a:lnTo>
                  <a:lnTo>
                    <a:pt x="3" y="150"/>
                  </a:lnTo>
                  <a:lnTo>
                    <a:pt x="5" y="150"/>
                  </a:lnTo>
                  <a:lnTo>
                    <a:pt x="8" y="150"/>
                  </a:lnTo>
                  <a:lnTo>
                    <a:pt x="11" y="150"/>
                  </a:lnTo>
                  <a:lnTo>
                    <a:pt x="11" y="147"/>
                  </a:lnTo>
                  <a:lnTo>
                    <a:pt x="14" y="147"/>
                  </a:lnTo>
                  <a:lnTo>
                    <a:pt x="16" y="147"/>
                  </a:lnTo>
                  <a:lnTo>
                    <a:pt x="22" y="145"/>
                  </a:lnTo>
                  <a:lnTo>
                    <a:pt x="25" y="142"/>
                  </a:lnTo>
                  <a:lnTo>
                    <a:pt x="30" y="139"/>
                  </a:lnTo>
                  <a:lnTo>
                    <a:pt x="33" y="137"/>
                  </a:lnTo>
                  <a:lnTo>
                    <a:pt x="35" y="134"/>
                  </a:lnTo>
                  <a:lnTo>
                    <a:pt x="41" y="132"/>
                  </a:lnTo>
                  <a:lnTo>
                    <a:pt x="41" y="126"/>
                  </a:lnTo>
                  <a:lnTo>
                    <a:pt x="44" y="124"/>
                  </a:lnTo>
                  <a:lnTo>
                    <a:pt x="44" y="119"/>
                  </a:lnTo>
                  <a:lnTo>
                    <a:pt x="46" y="116"/>
                  </a:lnTo>
                  <a:lnTo>
                    <a:pt x="46" y="114"/>
                  </a:lnTo>
                  <a:lnTo>
                    <a:pt x="49" y="108"/>
                  </a:lnTo>
                  <a:lnTo>
                    <a:pt x="49" y="111"/>
                  </a:lnTo>
                  <a:lnTo>
                    <a:pt x="46" y="114"/>
                  </a:lnTo>
                  <a:lnTo>
                    <a:pt x="46" y="116"/>
                  </a:lnTo>
                  <a:lnTo>
                    <a:pt x="49" y="114"/>
                  </a:lnTo>
                  <a:lnTo>
                    <a:pt x="52" y="114"/>
                  </a:lnTo>
                  <a:lnTo>
                    <a:pt x="55" y="114"/>
                  </a:lnTo>
                  <a:lnTo>
                    <a:pt x="57" y="111"/>
                  </a:lnTo>
                  <a:lnTo>
                    <a:pt x="60" y="111"/>
                  </a:lnTo>
                  <a:lnTo>
                    <a:pt x="60" y="108"/>
                  </a:lnTo>
                  <a:lnTo>
                    <a:pt x="63" y="106"/>
                  </a:lnTo>
                  <a:lnTo>
                    <a:pt x="65" y="106"/>
                  </a:lnTo>
                  <a:lnTo>
                    <a:pt x="68" y="103"/>
                  </a:lnTo>
                  <a:lnTo>
                    <a:pt x="71" y="103"/>
                  </a:lnTo>
                  <a:lnTo>
                    <a:pt x="74" y="101"/>
                  </a:lnTo>
                  <a:lnTo>
                    <a:pt x="76" y="98"/>
                  </a:lnTo>
                  <a:lnTo>
                    <a:pt x="79" y="98"/>
                  </a:lnTo>
                  <a:lnTo>
                    <a:pt x="82" y="95"/>
                  </a:lnTo>
                  <a:lnTo>
                    <a:pt x="84" y="93"/>
                  </a:lnTo>
                  <a:lnTo>
                    <a:pt x="84" y="90"/>
                  </a:lnTo>
                  <a:lnTo>
                    <a:pt x="87" y="90"/>
                  </a:lnTo>
                  <a:lnTo>
                    <a:pt x="87" y="88"/>
                  </a:lnTo>
                  <a:lnTo>
                    <a:pt x="87" y="85"/>
                  </a:lnTo>
                  <a:lnTo>
                    <a:pt x="90" y="83"/>
                  </a:lnTo>
                  <a:lnTo>
                    <a:pt x="90" y="80"/>
                  </a:lnTo>
                  <a:lnTo>
                    <a:pt x="90" y="77"/>
                  </a:lnTo>
                  <a:lnTo>
                    <a:pt x="93" y="75"/>
                  </a:lnTo>
                  <a:lnTo>
                    <a:pt x="93" y="77"/>
                  </a:lnTo>
                  <a:lnTo>
                    <a:pt x="93" y="80"/>
                  </a:lnTo>
                  <a:lnTo>
                    <a:pt x="93" y="83"/>
                  </a:lnTo>
                  <a:lnTo>
                    <a:pt x="93" y="85"/>
                  </a:lnTo>
                  <a:lnTo>
                    <a:pt x="93" y="88"/>
                  </a:lnTo>
                  <a:lnTo>
                    <a:pt x="95" y="90"/>
                  </a:lnTo>
                  <a:lnTo>
                    <a:pt x="95" y="93"/>
                  </a:lnTo>
                  <a:lnTo>
                    <a:pt x="98" y="93"/>
                  </a:lnTo>
                  <a:lnTo>
                    <a:pt x="101" y="93"/>
                  </a:lnTo>
                  <a:lnTo>
                    <a:pt x="106" y="93"/>
                  </a:lnTo>
                  <a:lnTo>
                    <a:pt x="109" y="93"/>
                  </a:lnTo>
                  <a:lnTo>
                    <a:pt x="112" y="93"/>
                  </a:lnTo>
                  <a:lnTo>
                    <a:pt x="114" y="93"/>
                  </a:lnTo>
                  <a:lnTo>
                    <a:pt x="117" y="90"/>
                  </a:lnTo>
                  <a:lnTo>
                    <a:pt x="120" y="88"/>
                  </a:lnTo>
                  <a:lnTo>
                    <a:pt x="123" y="88"/>
                  </a:lnTo>
                  <a:lnTo>
                    <a:pt x="128" y="85"/>
                  </a:lnTo>
                  <a:lnTo>
                    <a:pt x="131" y="85"/>
                  </a:lnTo>
                  <a:lnTo>
                    <a:pt x="134" y="83"/>
                  </a:lnTo>
                  <a:lnTo>
                    <a:pt x="134" y="80"/>
                  </a:lnTo>
                  <a:lnTo>
                    <a:pt x="136" y="80"/>
                  </a:lnTo>
                  <a:lnTo>
                    <a:pt x="142" y="77"/>
                  </a:lnTo>
                  <a:lnTo>
                    <a:pt x="144" y="77"/>
                  </a:lnTo>
                  <a:lnTo>
                    <a:pt x="147" y="75"/>
                  </a:lnTo>
                  <a:lnTo>
                    <a:pt x="150" y="72"/>
                  </a:lnTo>
                  <a:lnTo>
                    <a:pt x="153" y="70"/>
                  </a:lnTo>
                  <a:lnTo>
                    <a:pt x="155" y="70"/>
                  </a:lnTo>
                  <a:lnTo>
                    <a:pt x="158" y="67"/>
                  </a:lnTo>
                  <a:lnTo>
                    <a:pt x="164" y="65"/>
                  </a:lnTo>
                  <a:lnTo>
                    <a:pt x="166" y="65"/>
                  </a:lnTo>
                  <a:lnTo>
                    <a:pt x="169" y="65"/>
                  </a:lnTo>
                  <a:lnTo>
                    <a:pt x="169" y="62"/>
                  </a:lnTo>
                  <a:lnTo>
                    <a:pt x="172" y="59"/>
                  </a:lnTo>
                  <a:lnTo>
                    <a:pt x="172" y="57"/>
                  </a:lnTo>
                  <a:lnTo>
                    <a:pt x="174" y="57"/>
                  </a:lnTo>
                  <a:lnTo>
                    <a:pt x="172" y="54"/>
                  </a:lnTo>
                  <a:lnTo>
                    <a:pt x="172" y="52"/>
                  </a:lnTo>
                  <a:lnTo>
                    <a:pt x="174" y="52"/>
                  </a:lnTo>
                  <a:lnTo>
                    <a:pt x="174" y="54"/>
                  </a:lnTo>
                  <a:lnTo>
                    <a:pt x="174" y="57"/>
                  </a:lnTo>
                  <a:lnTo>
                    <a:pt x="177" y="57"/>
                  </a:lnTo>
                  <a:lnTo>
                    <a:pt x="177" y="59"/>
                  </a:lnTo>
                  <a:lnTo>
                    <a:pt x="180" y="59"/>
                  </a:lnTo>
                  <a:lnTo>
                    <a:pt x="183" y="62"/>
                  </a:lnTo>
                  <a:lnTo>
                    <a:pt x="185" y="62"/>
                  </a:lnTo>
                  <a:lnTo>
                    <a:pt x="188" y="62"/>
                  </a:lnTo>
                  <a:lnTo>
                    <a:pt x="191" y="62"/>
                  </a:lnTo>
                  <a:lnTo>
                    <a:pt x="194" y="62"/>
                  </a:lnTo>
                  <a:lnTo>
                    <a:pt x="196" y="59"/>
                  </a:lnTo>
                  <a:lnTo>
                    <a:pt x="199" y="57"/>
                  </a:lnTo>
                  <a:lnTo>
                    <a:pt x="199" y="54"/>
                  </a:lnTo>
                  <a:lnTo>
                    <a:pt x="202" y="54"/>
                  </a:lnTo>
                  <a:lnTo>
                    <a:pt x="202" y="52"/>
                  </a:lnTo>
                  <a:lnTo>
                    <a:pt x="202" y="49"/>
                  </a:lnTo>
                  <a:lnTo>
                    <a:pt x="204" y="46"/>
                  </a:lnTo>
                  <a:lnTo>
                    <a:pt x="204" y="44"/>
                  </a:lnTo>
                  <a:lnTo>
                    <a:pt x="207" y="39"/>
                  </a:lnTo>
                  <a:lnTo>
                    <a:pt x="210" y="36"/>
                  </a:lnTo>
                  <a:lnTo>
                    <a:pt x="213" y="34"/>
                  </a:lnTo>
                  <a:lnTo>
                    <a:pt x="218" y="31"/>
                  </a:lnTo>
                  <a:lnTo>
                    <a:pt x="218" y="28"/>
                  </a:lnTo>
                  <a:lnTo>
                    <a:pt x="221" y="23"/>
                  </a:lnTo>
                  <a:lnTo>
                    <a:pt x="223" y="21"/>
                  </a:lnTo>
                  <a:lnTo>
                    <a:pt x="226" y="15"/>
                  </a:lnTo>
                  <a:lnTo>
                    <a:pt x="226" y="18"/>
                  </a:lnTo>
                  <a:lnTo>
                    <a:pt x="229" y="21"/>
                  </a:lnTo>
                  <a:lnTo>
                    <a:pt x="232" y="18"/>
                  </a:lnTo>
                  <a:lnTo>
                    <a:pt x="234" y="18"/>
                  </a:lnTo>
                  <a:lnTo>
                    <a:pt x="237" y="18"/>
                  </a:lnTo>
                  <a:lnTo>
                    <a:pt x="240" y="15"/>
                  </a:lnTo>
                  <a:lnTo>
                    <a:pt x="243" y="15"/>
                  </a:lnTo>
                  <a:lnTo>
                    <a:pt x="245" y="13"/>
                  </a:lnTo>
                  <a:lnTo>
                    <a:pt x="248" y="10"/>
                  </a:lnTo>
                  <a:lnTo>
                    <a:pt x="248" y="8"/>
                  </a:lnTo>
                  <a:lnTo>
                    <a:pt x="248" y="5"/>
                  </a:lnTo>
                  <a:lnTo>
                    <a:pt x="248" y="0"/>
                  </a:lnTo>
                  <a:lnTo>
                    <a:pt x="251" y="0"/>
                  </a:lnTo>
                  <a:lnTo>
                    <a:pt x="251" y="5"/>
                  </a:lnTo>
                  <a:lnTo>
                    <a:pt x="251" y="8"/>
                  </a:lnTo>
                  <a:lnTo>
                    <a:pt x="253" y="10"/>
                  </a:lnTo>
                  <a:lnTo>
                    <a:pt x="262" y="13"/>
                  </a:lnTo>
                  <a:lnTo>
                    <a:pt x="267" y="15"/>
                  </a:lnTo>
                  <a:lnTo>
                    <a:pt x="273" y="21"/>
                  </a:lnTo>
                  <a:lnTo>
                    <a:pt x="275" y="28"/>
                  </a:lnTo>
                  <a:lnTo>
                    <a:pt x="278" y="34"/>
                  </a:lnTo>
                  <a:lnTo>
                    <a:pt x="278" y="39"/>
                  </a:lnTo>
                  <a:lnTo>
                    <a:pt x="278" y="46"/>
                  </a:lnTo>
                  <a:lnTo>
                    <a:pt x="278" y="52"/>
                  </a:lnTo>
                  <a:lnTo>
                    <a:pt x="275" y="46"/>
                  </a:lnTo>
                  <a:lnTo>
                    <a:pt x="275" y="41"/>
                  </a:lnTo>
                  <a:lnTo>
                    <a:pt x="275" y="36"/>
                  </a:lnTo>
                  <a:lnTo>
                    <a:pt x="273" y="31"/>
                  </a:lnTo>
                  <a:lnTo>
                    <a:pt x="273" y="28"/>
                  </a:lnTo>
                  <a:lnTo>
                    <a:pt x="270" y="23"/>
                  </a:lnTo>
                  <a:lnTo>
                    <a:pt x="267" y="18"/>
                  </a:lnTo>
                  <a:lnTo>
                    <a:pt x="264" y="15"/>
                  </a:lnTo>
                  <a:lnTo>
                    <a:pt x="262" y="15"/>
                  </a:lnTo>
                  <a:lnTo>
                    <a:pt x="259" y="15"/>
                  </a:lnTo>
                  <a:lnTo>
                    <a:pt x="256" y="13"/>
                  </a:lnTo>
                  <a:lnTo>
                    <a:pt x="253" y="13"/>
                  </a:lnTo>
                  <a:lnTo>
                    <a:pt x="251" y="13"/>
                  </a:lnTo>
                  <a:lnTo>
                    <a:pt x="248" y="15"/>
                  </a:lnTo>
                  <a:lnTo>
                    <a:pt x="245" y="15"/>
                  </a:lnTo>
                  <a:lnTo>
                    <a:pt x="240" y="15"/>
                  </a:lnTo>
                  <a:lnTo>
                    <a:pt x="237" y="18"/>
                  </a:lnTo>
                  <a:lnTo>
                    <a:pt x="234" y="18"/>
                  </a:lnTo>
                  <a:lnTo>
                    <a:pt x="234" y="21"/>
                  </a:lnTo>
                  <a:lnTo>
                    <a:pt x="232" y="21"/>
                  </a:lnTo>
                  <a:lnTo>
                    <a:pt x="229" y="23"/>
                  </a:lnTo>
                  <a:lnTo>
                    <a:pt x="226" y="26"/>
                  </a:lnTo>
                  <a:lnTo>
                    <a:pt x="223" y="28"/>
                  </a:lnTo>
                  <a:lnTo>
                    <a:pt x="221" y="28"/>
                  </a:lnTo>
                  <a:lnTo>
                    <a:pt x="218" y="31"/>
                  </a:lnTo>
                  <a:lnTo>
                    <a:pt x="215" y="34"/>
                  </a:lnTo>
                  <a:lnTo>
                    <a:pt x="215" y="36"/>
                  </a:lnTo>
                  <a:lnTo>
                    <a:pt x="213" y="39"/>
                  </a:lnTo>
                  <a:lnTo>
                    <a:pt x="210" y="41"/>
                  </a:lnTo>
                  <a:lnTo>
                    <a:pt x="210" y="44"/>
                  </a:lnTo>
                  <a:lnTo>
                    <a:pt x="207" y="44"/>
                  </a:lnTo>
                  <a:lnTo>
                    <a:pt x="207" y="46"/>
                  </a:lnTo>
                  <a:lnTo>
                    <a:pt x="207" y="49"/>
                  </a:lnTo>
                  <a:lnTo>
                    <a:pt x="204" y="49"/>
                  </a:lnTo>
                  <a:lnTo>
                    <a:pt x="204" y="52"/>
                  </a:lnTo>
                  <a:lnTo>
                    <a:pt x="202" y="52"/>
                  </a:lnTo>
                  <a:lnTo>
                    <a:pt x="202" y="54"/>
                  </a:lnTo>
                  <a:lnTo>
                    <a:pt x="202" y="57"/>
                  </a:lnTo>
                  <a:lnTo>
                    <a:pt x="202" y="59"/>
                  </a:lnTo>
                  <a:lnTo>
                    <a:pt x="202" y="62"/>
                  </a:lnTo>
                  <a:lnTo>
                    <a:pt x="202" y="65"/>
                  </a:lnTo>
                  <a:lnTo>
                    <a:pt x="199" y="65"/>
                  </a:lnTo>
                  <a:lnTo>
                    <a:pt x="199" y="62"/>
                  </a:lnTo>
                  <a:lnTo>
                    <a:pt x="196" y="62"/>
                  </a:lnTo>
                  <a:lnTo>
                    <a:pt x="191" y="62"/>
                  </a:lnTo>
                  <a:lnTo>
                    <a:pt x="188" y="62"/>
                  </a:lnTo>
                  <a:lnTo>
                    <a:pt x="185" y="62"/>
                  </a:lnTo>
                  <a:lnTo>
                    <a:pt x="183" y="62"/>
                  </a:lnTo>
                  <a:lnTo>
                    <a:pt x="180" y="62"/>
                  </a:lnTo>
                  <a:lnTo>
                    <a:pt x="177" y="62"/>
                  </a:lnTo>
                  <a:lnTo>
                    <a:pt x="172" y="65"/>
                  </a:lnTo>
                  <a:lnTo>
                    <a:pt x="169" y="65"/>
                  </a:lnTo>
                  <a:lnTo>
                    <a:pt x="169" y="67"/>
                  </a:lnTo>
                  <a:lnTo>
                    <a:pt x="166" y="67"/>
                  </a:lnTo>
                  <a:lnTo>
                    <a:pt x="164" y="70"/>
                  </a:lnTo>
                  <a:lnTo>
                    <a:pt x="161" y="70"/>
                  </a:lnTo>
                  <a:lnTo>
                    <a:pt x="155" y="72"/>
                  </a:lnTo>
                  <a:lnTo>
                    <a:pt x="153" y="72"/>
                  </a:lnTo>
                  <a:lnTo>
                    <a:pt x="150" y="75"/>
                  </a:lnTo>
                  <a:lnTo>
                    <a:pt x="144" y="77"/>
                  </a:lnTo>
                  <a:lnTo>
                    <a:pt x="142" y="80"/>
                  </a:lnTo>
                  <a:lnTo>
                    <a:pt x="139" y="80"/>
                  </a:lnTo>
                  <a:lnTo>
                    <a:pt x="136" y="83"/>
                  </a:lnTo>
                  <a:lnTo>
                    <a:pt x="134" y="83"/>
                  </a:lnTo>
                  <a:lnTo>
                    <a:pt x="134" y="85"/>
                  </a:lnTo>
                  <a:lnTo>
                    <a:pt x="128" y="88"/>
                  </a:lnTo>
                  <a:lnTo>
                    <a:pt x="125" y="88"/>
                  </a:lnTo>
                  <a:lnTo>
                    <a:pt x="123" y="90"/>
                  </a:lnTo>
                  <a:lnTo>
                    <a:pt x="120" y="90"/>
                  </a:lnTo>
                  <a:lnTo>
                    <a:pt x="117" y="90"/>
                  </a:lnTo>
                  <a:lnTo>
                    <a:pt x="117" y="93"/>
                  </a:lnTo>
                  <a:lnTo>
                    <a:pt x="114" y="93"/>
                  </a:lnTo>
                  <a:lnTo>
                    <a:pt x="112" y="93"/>
                  </a:lnTo>
                  <a:lnTo>
                    <a:pt x="112" y="95"/>
                  </a:lnTo>
                  <a:lnTo>
                    <a:pt x="109" y="95"/>
                  </a:lnTo>
                  <a:lnTo>
                    <a:pt x="106" y="95"/>
                  </a:lnTo>
                  <a:lnTo>
                    <a:pt x="104" y="95"/>
                  </a:lnTo>
                  <a:lnTo>
                    <a:pt x="101" y="95"/>
                  </a:lnTo>
                  <a:lnTo>
                    <a:pt x="98" y="95"/>
                  </a:lnTo>
                  <a:lnTo>
                    <a:pt x="95" y="95"/>
                  </a:lnTo>
                  <a:lnTo>
                    <a:pt x="93" y="95"/>
                  </a:lnTo>
                  <a:lnTo>
                    <a:pt x="90" y="95"/>
                  </a:lnTo>
                  <a:lnTo>
                    <a:pt x="87" y="9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2" name="Freeform 125"/>
            <p:cNvSpPr>
              <a:spLocks/>
            </p:cNvSpPr>
            <p:nvPr/>
          </p:nvSpPr>
          <p:spPr bwMode="auto">
            <a:xfrm>
              <a:off x="5622" y="3155"/>
              <a:ext cx="213" cy="109"/>
            </a:xfrm>
            <a:custGeom>
              <a:avLst/>
              <a:gdLst>
                <a:gd name="T0" fmla="*/ 60 w 213"/>
                <a:gd name="T1" fmla="*/ 67 h 109"/>
                <a:gd name="T2" fmla="*/ 68 w 213"/>
                <a:gd name="T3" fmla="*/ 62 h 109"/>
                <a:gd name="T4" fmla="*/ 79 w 213"/>
                <a:gd name="T5" fmla="*/ 57 h 109"/>
                <a:gd name="T6" fmla="*/ 92 w 213"/>
                <a:gd name="T7" fmla="*/ 57 h 109"/>
                <a:gd name="T8" fmla="*/ 103 w 213"/>
                <a:gd name="T9" fmla="*/ 51 h 109"/>
                <a:gd name="T10" fmla="*/ 117 w 213"/>
                <a:gd name="T11" fmla="*/ 46 h 109"/>
                <a:gd name="T12" fmla="*/ 128 w 213"/>
                <a:gd name="T13" fmla="*/ 44 h 109"/>
                <a:gd name="T14" fmla="*/ 141 w 213"/>
                <a:gd name="T15" fmla="*/ 39 h 109"/>
                <a:gd name="T16" fmla="*/ 152 w 213"/>
                <a:gd name="T17" fmla="*/ 33 h 109"/>
                <a:gd name="T18" fmla="*/ 160 w 213"/>
                <a:gd name="T19" fmla="*/ 31 h 109"/>
                <a:gd name="T20" fmla="*/ 169 w 213"/>
                <a:gd name="T21" fmla="*/ 31 h 109"/>
                <a:gd name="T22" fmla="*/ 177 w 213"/>
                <a:gd name="T23" fmla="*/ 21 h 109"/>
                <a:gd name="T24" fmla="*/ 182 w 213"/>
                <a:gd name="T25" fmla="*/ 15 h 109"/>
                <a:gd name="T26" fmla="*/ 190 w 213"/>
                <a:gd name="T27" fmla="*/ 5 h 109"/>
                <a:gd name="T28" fmla="*/ 204 w 213"/>
                <a:gd name="T29" fmla="*/ 0 h 109"/>
                <a:gd name="T30" fmla="*/ 204 w 213"/>
                <a:gd name="T31" fmla="*/ 0 h 109"/>
                <a:gd name="T32" fmla="*/ 190 w 213"/>
                <a:gd name="T33" fmla="*/ 13 h 109"/>
                <a:gd name="T34" fmla="*/ 182 w 213"/>
                <a:gd name="T35" fmla="*/ 23 h 109"/>
                <a:gd name="T36" fmla="*/ 174 w 213"/>
                <a:gd name="T37" fmla="*/ 31 h 109"/>
                <a:gd name="T38" fmla="*/ 163 w 213"/>
                <a:gd name="T39" fmla="*/ 33 h 109"/>
                <a:gd name="T40" fmla="*/ 149 w 213"/>
                <a:gd name="T41" fmla="*/ 39 h 109"/>
                <a:gd name="T42" fmla="*/ 139 w 213"/>
                <a:gd name="T43" fmla="*/ 41 h 109"/>
                <a:gd name="T44" fmla="*/ 125 w 213"/>
                <a:gd name="T45" fmla="*/ 46 h 109"/>
                <a:gd name="T46" fmla="*/ 117 w 213"/>
                <a:gd name="T47" fmla="*/ 54 h 109"/>
                <a:gd name="T48" fmla="*/ 120 w 213"/>
                <a:gd name="T49" fmla="*/ 62 h 109"/>
                <a:gd name="T50" fmla="*/ 114 w 213"/>
                <a:gd name="T51" fmla="*/ 59 h 109"/>
                <a:gd name="T52" fmla="*/ 109 w 213"/>
                <a:gd name="T53" fmla="*/ 57 h 109"/>
                <a:gd name="T54" fmla="*/ 101 w 213"/>
                <a:gd name="T55" fmla="*/ 57 h 109"/>
                <a:gd name="T56" fmla="*/ 92 w 213"/>
                <a:gd name="T57" fmla="*/ 57 h 109"/>
                <a:gd name="T58" fmla="*/ 84 w 213"/>
                <a:gd name="T59" fmla="*/ 59 h 109"/>
                <a:gd name="T60" fmla="*/ 76 w 213"/>
                <a:gd name="T61" fmla="*/ 62 h 109"/>
                <a:gd name="T62" fmla="*/ 68 w 213"/>
                <a:gd name="T63" fmla="*/ 62 h 109"/>
                <a:gd name="T64" fmla="*/ 63 w 213"/>
                <a:gd name="T65" fmla="*/ 67 h 109"/>
                <a:gd name="T66" fmla="*/ 57 w 213"/>
                <a:gd name="T67" fmla="*/ 72 h 109"/>
                <a:gd name="T68" fmla="*/ 52 w 213"/>
                <a:gd name="T69" fmla="*/ 77 h 109"/>
                <a:gd name="T70" fmla="*/ 54 w 213"/>
                <a:gd name="T71" fmla="*/ 85 h 109"/>
                <a:gd name="T72" fmla="*/ 57 w 213"/>
                <a:gd name="T73" fmla="*/ 95 h 109"/>
                <a:gd name="T74" fmla="*/ 54 w 213"/>
                <a:gd name="T75" fmla="*/ 93 h 109"/>
                <a:gd name="T76" fmla="*/ 52 w 213"/>
                <a:gd name="T77" fmla="*/ 85 h 109"/>
                <a:gd name="T78" fmla="*/ 43 w 213"/>
                <a:gd name="T79" fmla="*/ 80 h 109"/>
                <a:gd name="T80" fmla="*/ 33 w 213"/>
                <a:gd name="T81" fmla="*/ 82 h 109"/>
                <a:gd name="T82" fmla="*/ 24 w 213"/>
                <a:gd name="T83" fmla="*/ 87 h 109"/>
                <a:gd name="T84" fmla="*/ 19 w 213"/>
                <a:gd name="T85" fmla="*/ 93 h 109"/>
                <a:gd name="T86" fmla="*/ 19 w 213"/>
                <a:gd name="T87" fmla="*/ 100 h 109"/>
                <a:gd name="T88" fmla="*/ 22 w 213"/>
                <a:gd name="T89" fmla="*/ 108 h 109"/>
                <a:gd name="T90" fmla="*/ 19 w 213"/>
                <a:gd name="T91" fmla="*/ 100 h 109"/>
                <a:gd name="T92" fmla="*/ 14 w 213"/>
                <a:gd name="T93" fmla="*/ 93 h 109"/>
                <a:gd name="T94" fmla="*/ 5 w 213"/>
                <a:gd name="T95" fmla="*/ 87 h 109"/>
                <a:gd name="T96" fmla="*/ 0 w 213"/>
                <a:gd name="T97" fmla="*/ 85 h 109"/>
                <a:gd name="T98" fmla="*/ 8 w 213"/>
                <a:gd name="T99" fmla="*/ 87 h 109"/>
                <a:gd name="T100" fmla="*/ 16 w 213"/>
                <a:gd name="T101" fmla="*/ 87 h 109"/>
                <a:gd name="T102" fmla="*/ 27 w 213"/>
                <a:gd name="T103" fmla="*/ 82 h 109"/>
                <a:gd name="T104" fmla="*/ 35 w 213"/>
                <a:gd name="T105" fmla="*/ 80 h 109"/>
                <a:gd name="T106" fmla="*/ 43 w 213"/>
                <a:gd name="T107" fmla="*/ 77 h 109"/>
                <a:gd name="T108" fmla="*/ 43 w 213"/>
                <a:gd name="T109" fmla="*/ 69 h 109"/>
                <a:gd name="T110" fmla="*/ 41 w 213"/>
                <a:gd name="T111" fmla="*/ 62 h 109"/>
                <a:gd name="T112" fmla="*/ 46 w 213"/>
                <a:gd name="T113" fmla="*/ 67 h 10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3"/>
                <a:gd name="T172" fmla="*/ 0 h 109"/>
                <a:gd name="T173" fmla="*/ 213 w 213"/>
                <a:gd name="T174" fmla="*/ 109 h 10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3" h="109">
                  <a:moveTo>
                    <a:pt x="52" y="69"/>
                  </a:moveTo>
                  <a:lnTo>
                    <a:pt x="54" y="67"/>
                  </a:lnTo>
                  <a:lnTo>
                    <a:pt x="60" y="67"/>
                  </a:lnTo>
                  <a:lnTo>
                    <a:pt x="63" y="64"/>
                  </a:lnTo>
                  <a:lnTo>
                    <a:pt x="65" y="62"/>
                  </a:lnTo>
                  <a:lnTo>
                    <a:pt x="68" y="62"/>
                  </a:lnTo>
                  <a:lnTo>
                    <a:pt x="73" y="59"/>
                  </a:lnTo>
                  <a:lnTo>
                    <a:pt x="76" y="59"/>
                  </a:lnTo>
                  <a:lnTo>
                    <a:pt x="79" y="57"/>
                  </a:lnTo>
                  <a:lnTo>
                    <a:pt x="84" y="57"/>
                  </a:lnTo>
                  <a:lnTo>
                    <a:pt x="87" y="57"/>
                  </a:lnTo>
                  <a:lnTo>
                    <a:pt x="92" y="57"/>
                  </a:lnTo>
                  <a:lnTo>
                    <a:pt x="95" y="54"/>
                  </a:lnTo>
                  <a:lnTo>
                    <a:pt x="101" y="54"/>
                  </a:lnTo>
                  <a:lnTo>
                    <a:pt x="103" y="51"/>
                  </a:lnTo>
                  <a:lnTo>
                    <a:pt x="109" y="51"/>
                  </a:lnTo>
                  <a:lnTo>
                    <a:pt x="111" y="49"/>
                  </a:lnTo>
                  <a:lnTo>
                    <a:pt x="117" y="46"/>
                  </a:lnTo>
                  <a:lnTo>
                    <a:pt x="120" y="46"/>
                  </a:lnTo>
                  <a:lnTo>
                    <a:pt x="125" y="44"/>
                  </a:lnTo>
                  <a:lnTo>
                    <a:pt x="128" y="44"/>
                  </a:lnTo>
                  <a:lnTo>
                    <a:pt x="133" y="41"/>
                  </a:lnTo>
                  <a:lnTo>
                    <a:pt x="136" y="39"/>
                  </a:lnTo>
                  <a:lnTo>
                    <a:pt x="141" y="39"/>
                  </a:lnTo>
                  <a:lnTo>
                    <a:pt x="147" y="36"/>
                  </a:lnTo>
                  <a:lnTo>
                    <a:pt x="149" y="33"/>
                  </a:lnTo>
                  <a:lnTo>
                    <a:pt x="152" y="33"/>
                  </a:lnTo>
                  <a:lnTo>
                    <a:pt x="155" y="33"/>
                  </a:lnTo>
                  <a:lnTo>
                    <a:pt x="158" y="31"/>
                  </a:lnTo>
                  <a:lnTo>
                    <a:pt x="160" y="31"/>
                  </a:lnTo>
                  <a:lnTo>
                    <a:pt x="163" y="31"/>
                  </a:lnTo>
                  <a:lnTo>
                    <a:pt x="166" y="31"/>
                  </a:lnTo>
                  <a:lnTo>
                    <a:pt x="169" y="31"/>
                  </a:lnTo>
                  <a:lnTo>
                    <a:pt x="171" y="28"/>
                  </a:lnTo>
                  <a:lnTo>
                    <a:pt x="174" y="23"/>
                  </a:lnTo>
                  <a:lnTo>
                    <a:pt x="177" y="21"/>
                  </a:lnTo>
                  <a:lnTo>
                    <a:pt x="179" y="18"/>
                  </a:lnTo>
                  <a:lnTo>
                    <a:pt x="179" y="15"/>
                  </a:lnTo>
                  <a:lnTo>
                    <a:pt x="182" y="15"/>
                  </a:lnTo>
                  <a:lnTo>
                    <a:pt x="185" y="10"/>
                  </a:lnTo>
                  <a:lnTo>
                    <a:pt x="188" y="8"/>
                  </a:lnTo>
                  <a:lnTo>
                    <a:pt x="190" y="5"/>
                  </a:lnTo>
                  <a:lnTo>
                    <a:pt x="196" y="3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07" y="0"/>
                  </a:lnTo>
                  <a:lnTo>
                    <a:pt x="212" y="0"/>
                  </a:lnTo>
                  <a:lnTo>
                    <a:pt x="204" y="0"/>
                  </a:lnTo>
                  <a:lnTo>
                    <a:pt x="198" y="5"/>
                  </a:lnTo>
                  <a:lnTo>
                    <a:pt x="193" y="8"/>
                  </a:lnTo>
                  <a:lnTo>
                    <a:pt x="190" y="13"/>
                  </a:lnTo>
                  <a:lnTo>
                    <a:pt x="188" y="18"/>
                  </a:lnTo>
                  <a:lnTo>
                    <a:pt x="185" y="21"/>
                  </a:lnTo>
                  <a:lnTo>
                    <a:pt x="182" y="23"/>
                  </a:lnTo>
                  <a:lnTo>
                    <a:pt x="179" y="26"/>
                  </a:lnTo>
                  <a:lnTo>
                    <a:pt x="177" y="28"/>
                  </a:lnTo>
                  <a:lnTo>
                    <a:pt x="174" y="31"/>
                  </a:lnTo>
                  <a:lnTo>
                    <a:pt x="169" y="31"/>
                  </a:lnTo>
                  <a:lnTo>
                    <a:pt x="166" y="33"/>
                  </a:lnTo>
                  <a:lnTo>
                    <a:pt x="163" y="33"/>
                  </a:lnTo>
                  <a:lnTo>
                    <a:pt x="158" y="36"/>
                  </a:lnTo>
                  <a:lnTo>
                    <a:pt x="155" y="36"/>
                  </a:lnTo>
                  <a:lnTo>
                    <a:pt x="149" y="39"/>
                  </a:lnTo>
                  <a:lnTo>
                    <a:pt x="147" y="39"/>
                  </a:lnTo>
                  <a:lnTo>
                    <a:pt x="141" y="41"/>
                  </a:lnTo>
                  <a:lnTo>
                    <a:pt x="139" y="41"/>
                  </a:lnTo>
                  <a:lnTo>
                    <a:pt x="133" y="44"/>
                  </a:lnTo>
                  <a:lnTo>
                    <a:pt x="130" y="46"/>
                  </a:lnTo>
                  <a:lnTo>
                    <a:pt x="125" y="46"/>
                  </a:lnTo>
                  <a:lnTo>
                    <a:pt x="122" y="49"/>
                  </a:lnTo>
                  <a:lnTo>
                    <a:pt x="120" y="51"/>
                  </a:lnTo>
                  <a:lnTo>
                    <a:pt x="117" y="54"/>
                  </a:lnTo>
                  <a:lnTo>
                    <a:pt x="117" y="57"/>
                  </a:lnTo>
                  <a:lnTo>
                    <a:pt x="117" y="59"/>
                  </a:lnTo>
                  <a:lnTo>
                    <a:pt x="120" y="62"/>
                  </a:lnTo>
                  <a:lnTo>
                    <a:pt x="117" y="64"/>
                  </a:lnTo>
                  <a:lnTo>
                    <a:pt x="114" y="62"/>
                  </a:lnTo>
                  <a:lnTo>
                    <a:pt x="114" y="59"/>
                  </a:lnTo>
                  <a:lnTo>
                    <a:pt x="114" y="57"/>
                  </a:lnTo>
                  <a:lnTo>
                    <a:pt x="111" y="57"/>
                  </a:lnTo>
                  <a:lnTo>
                    <a:pt x="109" y="57"/>
                  </a:lnTo>
                  <a:lnTo>
                    <a:pt x="106" y="57"/>
                  </a:lnTo>
                  <a:lnTo>
                    <a:pt x="103" y="57"/>
                  </a:lnTo>
                  <a:lnTo>
                    <a:pt x="101" y="57"/>
                  </a:lnTo>
                  <a:lnTo>
                    <a:pt x="98" y="57"/>
                  </a:lnTo>
                  <a:lnTo>
                    <a:pt x="95" y="57"/>
                  </a:lnTo>
                  <a:lnTo>
                    <a:pt x="92" y="57"/>
                  </a:lnTo>
                  <a:lnTo>
                    <a:pt x="90" y="59"/>
                  </a:lnTo>
                  <a:lnTo>
                    <a:pt x="87" y="59"/>
                  </a:lnTo>
                  <a:lnTo>
                    <a:pt x="84" y="59"/>
                  </a:lnTo>
                  <a:lnTo>
                    <a:pt x="82" y="59"/>
                  </a:lnTo>
                  <a:lnTo>
                    <a:pt x="79" y="62"/>
                  </a:lnTo>
                  <a:lnTo>
                    <a:pt x="76" y="62"/>
                  </a:lnTo>
                  <a:lnTo>
                    <a:pt x="73" y="62"/>
                  </a:lnTo>
                  <a:lnTo>
                    <a:pt x="71" y="62"/>
                  </a:lnTo>
                  <a:lnTo>
                    <a:pt x="68" y="62"/>
                  </a:lnTo>
                  <a:lnTo>
                    <a:pt x="68" y="64"/>
                  </a:lnTo>
                  <a:lnTo>
                    <a:pt x="65" y="67"/>
                  </a:lnTo>
                  <a:lnTo>
                    <a:pt x="63" y="67"/>
                  </a:lnTo>
                  <a:lnTo>
                    <a:pt x="60" y="69"/>
                  </a:lnTo>
                  <a:lnTo>
                    <a:pt x="57" y="69"/>
                  </a:lnTo>
                  <a:lnTo>
                    <a:pt x="57" y="72"/>
                  </a:lnTo>
                  <a:lnTo>
                    <a:pt x="54" y="72"/>
                  </a:lnTo>
                  <a:lnTo>
                    <a:pt x="54" y="75"/>
                  </a:lnTo>
                  <a:lnTo>
                    <a:pt x="52" y="77"/>
                  </a:lnTo>
                  <a:lnTo>
                    <a:pt x="52" y="80"/>
                  </a:lnTo>
                  <a:lnTo>
                    <a:pt x="54" y="82"/>
                  </a:lnTo>
                  <a:lnTo>
                    <a:pt x="54" y="85"/>
                  </a:lnTo>
                  <a:lnTo>
                    <a:pt x="54" y="87"/>
                  </a:lnTo>
                  <a:lnTo>
                    <a:pt x="57" y="93"/>
                  </a:lnTo>
                  <a:lnTo>
                    <a:pt x="57" y="95"/>
                  </a:lnTo>
                  <a:lnTo>
                    <a:pt x="57" y="98"/>
                  </a:lnTo>
                  <a:lnTo>
                    <a:pt x="54" y="95"/>
                  </a:lnTo>
                  <a:lnTo>
                    <a:pt x="54" y="93"/>
                  </a:lnTo>
                  <a:lnTo>
                    <a:pt x="54" y="90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49" y="82"/>
                  </a:lnTo>
                  <a:lnTo>
                    <a:pt x="46" y="80"/>
                  </a:lnTo>
                  <a:lnTo>
                    <a:pt x="43" y="80"/>
                  </a:lnTo>
                  <a:lnTo>
                    <a:pt x="41" y="80"/>
                  </a:lnTo>
                  <a:lnTo>
                    <a:pt x="38" y="82"/>
                  </a:lnTo>
                  <a:lnTo>
                    <a:pt x="33" y="82"/>
                  </a:lnTo>
                  <a:lnTo>
                    <a:pt x="30" y="85"/>
                  </a:lnTo>
                  <a:lnTo>
                    <a:pt x="27" y="85"/>
                  </a:lnTo>
                  <a:lnTo>
                    <a:pt x="24" y="87"/>
                  </a:lnTo>
                  <a:lnTo>
                    <a:pt x="22" y="87"/>
                  </a:lnTo>
                  <a:lnTo>
                    <a:pt x="19" y="90"/>
                  </a:lnTo>
                  <a:lnTo>
                    <a:pt x="19" y="93"/>
                  </a:lnTo>
                  <a:lnTo>
                    <a:pt x="19" y="95"/>
                  </a:lnTo>
                  <a:lnTo>
                    <a:pt x="19" y="98"/>
                  </a:lnTo>
                  <a:lnTo>
                    <a:pt x="19" y="100"/>
                  </a:lnTo>
                  <a:lnTo>
                    <a:pt x="22" y="103"/>
                  </a:lnTo>
                  <a:lnTo>
                    <a:pt x="22" y="105"/>
                  </a:lnTo>
                  <a:lnTo>
                    <a:pt x="22" y="108"/>
                  </a:lnTo>
                  <a:lnTo>
                    <a:pt x="19" y="105"/>
                  </a:lnTo>
                  <a:lnTo>
                    <a:pt x="19" y="103"/>
                  </a:lnTo>
                  <a:lnTo>
                    <a:pt x="19" y="100"/>
                  </a:lnTo>
                  <a:lnTo>
                    <a:pt x="16" y="98"/>
                  </a:lnTo>
                  <a:lnTo>
                    <a:pt x="16" y="95"/>
                  </a:lnTo>
                  <a:lnTo>
                    <a:pt x="14" y="93"/>
                  </a:lnTo>
                  <a:lnTo>
                    <a:pt x="11" y="90"/>
                  </a:lnTo>
                  <a:lnTo>
                    <a:pt x="8" y="90"/>
                  </a:lnTo>
                  <a:lnTo>
                    <a:pt x="5" y="87"/>
                  </a:lnTo>
                  <a:lnTo>
                    <a:pt x="3" y="87"/>
                  </a:lnTo>
                  <a:lnTo>
                    <a:pt x="0" y="87"/>
                  </a:lnTo>
                  <a:lnTo>
                    <a:pt x="0" y="85"/>
                  </a:lnTo>
                  <a:lnTo>
                    <a:pt x="3" y="85"/>
                  </a:lnTo>
                  <a:lnTo>
                    <a:pt x="5" y="85"/>
                  </a:lnTo>
                  <a:lnTo>
                    <a:pt x="8" y="87"/>
                  </a:lnTo>
                  <a:lnTo>
                    <a:pt x="11" y="87"/>
                  </a:lnTo>
                  <a:lnTo>
                    <a:pt x="14" y="87"/>
                  </a:lnTo>
                  <a:lnTo>
                    <a:pt x="16" y="87"/>
                  </a:lnTo>
                  <a:lnTo>
                    <a:pt x="19" y="85"/>
                  </a:lnTo>
                  <a:lnTo>
                    <a:pt x="22" y="85"/>
                  </a:lnTo>
                  <a:lnTo>
                    <a:pt x="27" y="82"/>
                  </a:lnTo>
                  <a:lnTo>
                    <a:pt x="30" y="82"/>
                  </a:lnTo>
                  <a:lnTo>
                    <a:pt x="33" y="82"/>
                  </a:lnTo>
                  <a:lnTo>
                    <a:pt x="35" y="80"/>
                  </a:lnTo>
                  <a:lnTo>
                    <a:pt x="38" y="80"/>
                  </a:lnTo>
                  <a:lnTo>
                    <a:pt x="43" y="80"/>
                  </a:lnTo>
                  <a:lnTo>
                    <a:pt x="43" y="77"/>
                  </a:lnTo>
                  <a:lnTo>
                    <a:pt x="46" y="75"/>
                  </a:lnTo>
                  <a:lnTo>
                    <a:pt x="46" y="72"/>
                  </a:lnTo>
                  <a:lnTo>
                    <a:pt x="43" y="69"/>
                  </a:lnTo>
                  <a:lnTo>
                    <a:pt x="43" y="67"/>
                  </a:lnTo>
                  <a:lnTo>
                    <a:pt x="41" y="64"/>
                  </a:lnTo>
                  <a:lnTo>
                    <a:pt x="41" y="62"/>
                  </a:lnTo>
                  <a:lnTo>
                    <a:pt x="43" y="62"/>
                  </a:lnTo>
                  <a:lnTo>
                    <a:pt x="43" y="64"/>
                  </a:lnTo>
                  <a:lnTo>
                    <a:pt x="46" y="67"/>
                  </a:lnTo>
                  <a:lnTo>
                    <a:pt x="49" y="67"/>
                  </a:lnTo>
                  <a:lnTo>
                    <a:pt x="52" y="6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>
              <a:off x="5622" y="3154"/>
              <a:ext cx="213" cy="112"/>
            </a:xfrm>
            <a:custGeom>
              <a:avLst/>
              <a:gdLst>
                <a:gd name="T0" fmla="*/ 58 w 213"/>
                <a:gd name="T1" fmla="*/ 70 h 112"/>
                <a:gd name="T2" fmla="*/ 69 w 213"/>
                <a:gd name="T3" fmla="*/ 65 h 112"/>
                <a:gd name="T4" fmla="*/ 80 w 213"/>
                <a:gd name="T5" fmla="*/ 59 h 112"/>
                <a:gd name="T6" fmla="*/ 94 w 213"/>
                <a:gd name="T7" fmla="*/ 57 h 112"/>
                <a:gd name="T8" fmla="*/ 105 w 213"/>
                <a:gd name="T9" fmla="*/ 54 h 112"/>
                <a:gd name="T10" fmla="*/ 118 w 213"/>
                <a:gd name="T11" fmla="*/ 49 h 112"/>
                <a:gd name="T12" fmla="*/ 129 w 213"/>
                <a:gd name="T13" fmla="*/ 44 h 112"/>
                <a:gd name="T14" fmla="*/ 143 w 213"/>
                <a:gd name="T15" fmla="*/ 39 h 112"/>
                <a:gd name="T16" fmla="*/ 151 w 213"/>
                <a:gd name="T17" fmla="*/ 36 h 112"/>
                <a:gd name="T18" fmla="*/ 160 w 213"/>
                <a:gd name="T19" fmla="*/ 34 h 112"/>
                <a:gd name="T20" fmla="*/ 171 w 213"/>
                <a:gd name="T21" fmla="*/ 31 h 112"/>
                <a:gd name="T22" fmla="*/ 179 w 213"/>
                <a:gd name="T23" fmla="*/ 23 h 112"/>
                <a:gd name="T24" fmla="*/ 182 w 213"/>
                <a:gd name="T25" fmla="*/ 15 h 112"/>
                <a:gd name="T26" fmla="*/ 182 w 213"/>
                <a:gd name="T27" fmla="*/ 18 h 112"/>
                <a:gd name="T28" fmla="*/ 187 w 213"/>
                <a:gd name="T29" fmla="*/ 13 h 112"/>
                <a:gd name="T30" fmla="*/ 198 w 213"/>
                <a:gd name="T31" fmla="*/ 5 h 112"/>
                <a:gd name="T32" fmla="*/ 209 w 213"/>
                <a:gd name="T33" fmla="*/ 0 h 112"/>
                <a:gd name="T34" fmla="*/ 201 w 213"/>
                <a:gd name="T35" fmla="*/ 8 h 112"/>
                <a:gd name="T36" fmla="*/ 187 w 213"/>
                <a:gd name="T37" fmla="*/ 21 h 112"/>
                <a:gd name="T38" fmla="*/ 182 w 213"/>
                <a:gd name="T39" fmla="*/ 28 h 112"/>
                <a:gd name="T40" fmla="*/ 171 w 213"/>
                <a:gd name="T41" fmla="*/ 34 h 112"/>
                <a:gd name="T42" fmla="*/ 160 w 213"/>
                <a:gd name="T43" fmla="*/ 36 h 112"/>
                <a:gd name="T44" fmla="*/ 149 w 213"/>
                <a:gd name="T45" fmla="*/ 41 h 112"/>
                <a:gd name="T46" fmla="*/ 135 w 213"/>
                <a:gd name="T47" fmla="*/ 46 h 112"/>
                <a:gd name="T48" fmla="*/ 124 w 213"/>
                <a:gd name="T49" fmla="*/ 52 h 112"/>
                <a:gd name="T50" fmla="*/ 116 w 213"/>
                <a:gd name="T51" fmla="*/ 57 h 112"/>
                <a:gd name="T52" fmla="*/ 118 w 213"/>
                <a:gd name="T53" fmla="*/ 67 h 112"/>
                <a:gd name="T54" fmla="*/ 116 w 213"/>
                <a:gd name="T55" fmla="*/ 62 h 112"/>
                <a:gd name="T56" fmla="*/ 110 w 213"/>
                <a:gd name="T57" fmla="*/ 57 h 112"/>
                <a:gd name="T58" fmla="*/ 102 w 213"/>
                <a:gd name="T59" fmla="*/ 59 h 112"/>
                <a:gd name="T60" fmla="*/ 94 w 213"/>
                <a:gd name="T61" fmla="*/ 59 h 112"/>
                <a:gd name="T62" fmla="*/ 85 w 213"/>
                <a:gd name="T63" fmla="*/ 62 h 112"/>
                <a:gd name="T64" fmla="*/ 77 w 213"/>
                <a:gd name="T65" fmla="*/ 62 h 112"/>
                <a:gd name="T66" fmla="*/ 69 w 213"/>
                <a:gd name="T67" fmla="*/ 65 h 112"/>
                <a:gd name="T68" fmla="*/ 61 w 213"/>
                <a:gd name="T69" fmla="*/ 70 h 112"/>
                <a:gd name="T70" fmla="*/ 52 w 213"/>
                <a:gd name="T71" fmla="*/ 77 h 112"/>
                <a:gd name="T72" fmla="*/ 52 w 213"/>
                <a:gd name="T73" fmla="*/ 85 h 112"/>
                <a:gd name="T74" fmla="*/ 55 w 213"/>
                <a:gd name="T75" fmla="*/ 93 h 112"/>
                <a:gd name="T76" fmla="*/ 58 w 213"/>
                <a:gd name="T77" fmla="*/ 101 h 112"/>
                <a:gd name="T78" fmla="*/ 55 w 213"/>
                <a:gd name="T79" fmla="*/ 96 h 112"/>
                <a:gd name="T80" fmla="*/ 50 w 213"/>
                <a:gd name="T81" fmla="*/ 88 h 112"/>
                <a:gd name="T82" fmla="*/ 44 w 213"/>
                <a:gd name="T83" fmla="*/ 83 h 112"/>
                <a:gd name="T84" fmla="*/ 39 w 213"/>
                <a:gd name="T85" fmla="*/ 85 h 112"/>
                <a:gd name="T86" fmla="*/ 30 w 213"/>
                <a:gd name="T87" fmla="*/ 85 h 112"/>
                <a:gd name="T88" fmla="*/ 22 w 213"/>
                <a:gd name="T89" fmla="*/ 88 h 112"/>
                <a:gd name="T90" fmla="*/ 19 w 213"/>
                <a:gd name="T91" fmla="*/ 93 h 112"/>
                <a:gd name="T92" fmla="*/ 19 w 213"/>
                <a:gd name="T93" fmla="*/ 101 h 112"/>
                <a:gd name="T94" fmla="*/ 22 w 213"/>
                <a:gd name="T95" fmla="*/ 108 h 112"/>
                <a:gd name="T96" fmla="*/ 19 w 213"/>
                <a:gd name="T97" fmla="*/ 108 h 112"/>
                <a:gd name="T98" fmla="*/ 17 w 213"/>
                <a:gd name="T99" fmla="*/ 101 h 112"/>
                <a:gd name="T100" fmla="*/ 14 w 213"/>
                <a:gd name="T101" fmla="*/ 96 h 112"/>
                <a:gd name="T102" fmla="*/ 6 w 213"/>
                <a:gd name="T103" fmla="*/ 90 h 112"/>
                <a:gd name="T104" fmla="*/ 0 w 213"/>
                <a:gd name="T105" fmla="*/ 88 h 112"/>
                <a:gd name="T106" fmla="*/ 8 w 213"/>
                <a:gd name="T107" fmla="*/ 90 h 112"/>
                <a:gd name="T108" fmla="*/ 17 w 213"/>
                <a:gd name="T109" fmla="*/ 88 h 112"/>
                <a:gd name="T110" fmla="*/ 25 w 213"/>
                <a:gd name="T111" fmla="*/ 85 h 112"/>
                <a:gd name="T112" fmla="*/ 36 w 213"/>
                <a:gd name="T113" fmla="*/ 83 h 112"/>
                <a:gd name="T114" fmla="*/ 44 w 213"/>
                <a:gd name="T115" fmla="*/ 80 h 112"/>
                <a:gd name="T116" fmla="*/ 44 w 213"/>
                <a:gd name="T117" fmla="*/ 72 h 112"/>
                <a:gd name="T118" fmla="*/ 41 w 213"/>
                <a:gd name="T119" fmla="*/ 67 h 112"/>
                <a:gd name="T120" fmla="*/ 44 w 213"/>
                <a:gd name="T121" fmla="*/ 67 h 112"/>
                <a:gd name="T122" fmla="*/ 50 w 213"/>
                <a:gd name="T123" fmla="*/ 70 h 11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3"/>
                <a:gd name="T187" fmla="*/ 0 h 112"/>
                <a:gd name="T188" fmla="*/ 213 w 213"/>
                <a:gd name="T189" fmla="*/ 112 h 11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3" h="112">
                  <a:moveTo>
                    <a:pt x="52" y="70"/>
                  </a:moveTo>
                  <a:lnTo>
                    <a:pt x="55" y="70"/>
                  </a:lnTo>
                  <a:lnTo>
                    <a:pt x="58" y="70"/>
                  </a:lnTo>
                  <a:lnTo>
                    <a:pt x="63" y="67"/>
                  </a:lnTo>
                  <a:lnTo>
                    <a:pt x="66" y="65"/>
                  </a:lnTo>
                  <a:lnTo>
                    <a:pt x="69" y="65"/>
                  </a:lnTo>
                  <a:lnTo>
                    <a:pt x="72" y="62"/>
                  </a:lnTo>
                  <a:lnTo>
                    <a:pt x="77" y="59"/>
                  </a:lnTo>
                  <a:lnTo>
                    <a:pt x="80" y="59"/>
                  </a:lnTo>
                  <a:lnTo>
                    <a:pt x="83" y="59"/>
                  </a:lnTo>
                  <a:lnTo>
                    <a:pt x="88" y="59"/>
                  </a:lnTo>
                  <a:lnTo>
                    <a:pt x="94" y="57"/>
                  </a:lnTo>
                  <a:lnTo>
                    <a:pt x="96" y="57"/>
                  </a:lnTo>
                  <a:lnTo>
                    <a:pt x="102" y="54"/>
                  </a:lnTo>
                  <a:lnTo>
                    <a:pt x="105" y="54"/>
                  </a:lnTo>
                  <a:lnTo>
                    <a:pt x="110" y="52"/>
                  </a:lnTo>
                  <a:lnTo>
                    <a:pt x="113" y="52"/>
                  </a:lnTo>
                  <a:lnTo>
                    <a:pt x="118" y="49"/>
                  </a:lnTo>
                  <a:lnTo>
                    <a:pt x="121" y="49"/>
                  </a:lnTo>
                  <a:lnTo>
                    <a:pt x="127" y="46"/>
                  </a:lnTo>
                  <a:lnTo>
                    <a:pt x="129" y="44"/>
                  </a:lnTo>
                  <a:lnTo>
                    <a:pt x="135" y="44"/>
                  </a:lnTo>
                  <a:lnTo>
                    <a:pt x="138" y="41"/>
                  </a:lnTo>
                  <a:lnTo>
                    <a:pt x="143" y="39"/>
                  </a:lnTo>
                  <a:lnTo>
                    <a:pt x="146" y="39"/>
                  </a:lnTo>
                  <a:lnTo>
                    <a:pt x="149" y="36"/>
                  </a:lnTo>
                  <a:lnTo>
                    <a:pt x="151" y="36"/>
                  </a:lnTo>
                  <a:lnTo>
                    <a:pt x="154" y="36"/>
                  </a:lnTo>
                  <a:lnTo>
                    <a:pt x="157" y="34"/>
                  </a:lnTo>
                  <a:lnTo>
                    <a:pt x="160" y="34"/>
                  </a:lnTo>
                  <a:lnTo>
                    <a:pt x="162" y="34"/>
                  </a:lnTo>
                  <a:lnTo>
                    <a:pt x="165" y="34"/>
                  </a:lnTo>
                  <a:lnTo>
                    <a:pt x="171" y="31"/>
                  </a:lnTo>
                  <a:lnTo>
                    <a:pt x="173" y="28"/>
                  </a:lnTo>
                  <a:lnTo>
                    <a:pt x="176" y="26"/>
                  </a:lnTo>
                  <a:lnTo>
                    <a:pt x="179" y="23"/>
                  </a:lnTo>
                  <a:lnTo>
                    <a:pt x="182" y="21"/>
                  </a:lnTo>
                  <a:lnTo>
                    <a:pt x="182" y="18"/>
                  </a:lnTo>
                  <a:lnTo>
                    <a:pt x="182" y="15"/>
                  </a:lnTo>
                  <a:lnTo>
                    <a:pt x="184" y="15"/>
                  </a:lnTo>
                  <a:lnTo>
                    <a:pt x="184" y="18"/>
                  </a:lnTo>
                  <a:lnTo>
                    <a:pt x="182" y="18"/>
                  </a:lnTo>
                  <a:lnTo>
                    <a:pt x="182" y="15"/>
                  </a:lnTo>
                  <a:lnTo>
                    <a:pt x="184" y="15"/>
                  </a:lnTo>
                  <a:lnTo>
                    <a:pt x="187" y="13"/>
                  </a:lnTo>
                  <a:lnTo>
                    <a:pt x="190" y="10"/>
                  </a:lnTo>
                  <a:lnTo>
                    <a:pt x="193" y="8"/>
                  </a:lnTo>
                  <a:lnTo>
                    <a:pt x="198" y="5"/>
                  </a:lnTo>
                  <a:lnTo>
                    <a:pt x="201" y="3"/>
                  </a:lnTo>
                  <a:lnTo>
                    <a:pt x="204" y="3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06" y="3"/>
                  </a:lnTo>
                  <a:lnTo>
                    <a:pt x="201" y="8"/>
                  </a:lnTo>
                  <a:lnTo>
                    <a:pt x="195" y="10"/>
                  </a:lnTo>
                  <a:lnTo>
                    <a:pt x="193" y="15"/>
                  </a:lnTo>
                  <a:lnTo>
                    <a:pt x="187" y="21"/>
                  </a:lnTo>
                  <a:lnTo>
                    <a:pt x="184" y="23"/>
                  </a:lnTo>
                  <a:lnTo>
                    <a:pt x="184" y="26"/>
                  </a:lnTo>
                  <a:lnTo>
                    <a:pt x="182" y="28"/>
                  </a:lnTo>
                  <a:lnTo>
                    <a:pt x="179" y="31"/>
                  </a:lnTo>
                  <a:lnTo>
                    <a:pt x="176" y="31"/>
                  </a:lnTo>
                  <a:lnTo>
                    <a:pt x="171" y="34"/>
                  </a:lnTo>
                  <a:lnTo>
                    <a:pt x="168" y="34"/>
                  </a:lnTo>
                  <a:lnTo>
                    <a:pt x="162" y="36"/>
                  </a:lnTo>
                  <a:lnTo>
                    <a:pt x="160" y="36"/>
                  </a:lnTo>
                  <a:lnTo>
                    <a:pt x="154" y="39"/>
                  </a:lnTo>
                  <a:lnTo>
                    <a:pt x="151" y="39"/>
                  </a:lnTo>
                  <a:lnTo>
                    <a:pt x="149" y="41"/>
                  </a:lnTo>
                  <a:lnTo>
                    <a:pt x="143" y="41"/>
                  </a:lnTo>
                  <a:lnTo>
                    <a:pt x="138" y="44"/>
                  </a:lnTo>
                  <a:lnTo>
                    <a:pt x="135" y="46"/>
                  </a:lnTo>
                  <a:lnTo>
                    <a:pt x="129" y="46"/>
                  </a:lnTo>
                  <a:lnTo>
                    <a:pt x="127" y="49"/>
                  </a:lnTo>
                  <a:lnTo>
                    <a:pt x="124" y="52"/>
                  </a:lnTo>
                  <a:lnTo>
                    <a:pt x="118" y="54"/>
                  </a:lnTo>
                  <a:lnTo>
                    <a:pt x="118" y="57"/>
                  </a:lnTo>
                  <a:lnTo>
                    <a:pt x="116" y="57"/>
                  </a:lnTo>
                  <a:lnTo>
                    <a:pt x="118" y="62"/>
                  </a:lnTo>
                  <a:lnTo>
                    <a:pt x="118" y="65"/>
                  </a:lnTo>
                  <a:lnTo>
                    <a:pt x="118" y="67"/>
                  </a:lnTo>
                  <a:lnTo>
                    <a:pt x="116" y="67"/>
                  </a:lnTo>
                  <a:lnTo>
                    <a:pt x="116" y="65"/>
                  </a:lnTo>
                  <a:lnTo>
                    <a:pt x="116" y="62"/>
                  </a:lnTo>
                  <a:lnTo>
                    <a:pt x="116" y="59"/>
                  </a:lnTo>
                  <a:lnTo>
                    <a:pt x="113" y="59"/>
                  </a:lnTo>
                  <a:lnTo>
                    <a:pt x="110" y="57"/>
                  </a:lnTo>
                  <a:lnTo>
                    <a:pt x="107" y="57"/>
                  </a:lnTo>
                  <a:lnTo>
                    <a:pt x="105" y="57"/>
                  </a:lnTo>
                  <a:lnTo>
                    <a:pt x="102" y="59"/>
                  </a:lnTo>
                  <a:lnTo>
                    <a:pt x="99" y="59"/>
                  </a:lnTo>
                  <a:lnTo>
                    <a:pt x="96" y="59"/>
                  </a:lnTo>
                  <a:lnTo>
                    <a:pt x="94" y="59"/>
                  </a:lnTo>
                  <a:lnTo>
                    <a:pt x="91" y="59"/>
                  </a:lnTo>
                  <a:lnTo>
                    <a:pt x="88" y="62"/>
                  </a:lnTo>
                  <a:lnTo>
                    <a:pt x="85" y="62"/>
                  </a:lnTo>
                  <a:lnTo>
                    <a:pt x="83" y="62"/>
                  </a:lnTo>
                  <a:lnTo>
                    <a:pt x="80" y="62"/>
                  </a:lnTo>
                  <a:lnTo>
                    <a:pt x="77" y="62"/>
                  </a:lnTo>
                  <a:lnTo>
                    <a:pt x="74" y="65"/>
                  </a:lnTo>
                  <a:lnTo>
                    <a:pt x="72" y="65"/>
                  </a:lnTo>
                  <a:lnTo>
                    <a:pt x="69" y="65"/>
                  </a:lnTo>
                  <a:lnTo>
                    <a:pt x="66" y="67"/>
                  </a:lnTo>
                  <a:lnTo>
                    <a:pt x="63" y="70"/>
                  </a:lnTo>
                  <a:lnTo>
                    <a:pt x="61" y="70"/>
                  </a:lnTo>
                  <a:lnTo>
                    <a:pt x="58" y="72"/>
                  </a:lnTo>
                  <a:lnTo>
                    <a:pt x="55" y="75"/>
                  </a:lnTo>
                  <a:lnTo>
                    <a:pt x="52" y="77"/>
                  </a:lnTo>
                  <a:lnTo>
                    <a:pt x="52" y="80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5" y="88"/>
                  </a:lnTo>
                  <a:lnTo>
                    <a:pt x="55" y="90"/>
                  </a:lnTo>
                  <a:lnTo>
                    <a:pt x="55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101"/>
                  </a:lnTo>
                  <a:lnTo>
                    <a:pt x="55" y="101"/>
                  </a:lnTo>
                  <a:lnTo>
                    <a:pt x="55" y="98"/>
                  </a:lnTo>
                  <a:lnTo>
                    <a:pt x="55" y="96"/>
                  </a:lnTo>
                  <a:lnTo>
                    <a:pt x="52" y="93"/>
                  </a:lnTo>
                  <a:lnTo>
                    <a:pt x="52" y="90"/>
                  </a:lnTo>
                  <a:lnTo>
                    <a:pt x="50" y="88"/>
                  </a:lnTo>
                  <a:lnTo>
                    <a:pt x="50" y="85"/>
                  </a:lnTo>
                  <a:lnTo>
                    <a:pt x="47" y="83"/>
                  </a:lnTo>
                  <a:lnTo>
                    <a:pt x="44" y="83"/>
                  </a:lnTo>
                  <a:lnTo>
                    <a:pt x="41" y="83"/>
                  </a:lnTo>
                  <a:lnTo>
                    <a:pt x="39" y="83"/>
                  </a:lnTo>
                  <a:lnTo>
                    <a:pt x="39" y="85"/>
                  </a:lnTo>
                  <a:lnTo>
                    <a:pt x="36" y="85"/>
                  </a:lnTo>
                  <a:lnTo>
                    <a:pt x="33" y="85"/>
                  </a:lnTo>
                  <a:lnTo>
                    <a:pt x="30" y="85"/>
                  </a:lnTo>
                  <a:lnTo>
                    <a:pt x="28" y="88"/>
                  </a:lnTo>
                  <a:lnTo>
                    <a:pt x="25" y="88"/>
                  </a:lnTo>
                  <a:lnTo>
                    <a:pt x="22" y="88"/>
                  </a:lnTo>
                  <a:lnTo>
                    <a:pt x="22" y="90"/>
                  </a:lnTo>
                  <a:lnTo>
                    <a:pt x="19" y="90"/>
                  </a:lnTo>
                  <a:lnTo>
                    <a:pt x="19" y="93"/>
                  </a:lnTo>
                  <a:lnTo>
                    <a:pt x="17" y="96"/>
                  </a:lnTo>
                  <a:lnTo>
                    <a:pt x="19" y="98"/>
                  </a:lnTo>
                  <a:lnTo>
                    <a:pt x="19" y="101"/>
                  </a:lnTo>
                  <a:lnTo>
                    <a:pt x="19" y="106"/>
                  </a:lnTo>
                  <a:lnTo>
                    <a:pt x="22" y="106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19" y="111"/>
                  </a:lnTo>
                  <a:lnTo>
                    <a:pt x="19" y="108"/>
                  </a:lnTo>
                  <a:lnTo>
                    <a:pt x="19" y="106"/>
                  </a:lnTo>
                  <a:lnTo>
                    <a:pt x="17" y="103"/>
                  </a:lnTo>
                  <a:lnTo>
                    <a:pt x="17" y="101"/>
                  </a:lnTo>
                  <a:lnTo>
                    <a:pt x="17" y="98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1" y="93"/>
                  </a:lnTo>
                  <a:lnTo>
                    <a:pt x="8" y="90"/>
                  </a:lnTo>
                  <a:lnTo>
                    <a:pt x="6" y="90"/>
                  </a:lnTo>
                  <a:lnTo>
                    <a:pt x="3" y="90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3" y="88"/>
                  </a:lnTo>
                  <a:lnTo>
                    <a:pt x="6" y="88"/>
                  </a:lnTo>
                  <a:lnTo>
                    <a:pt x="8" y="90"/>
                  </a:lnTo>
                  <a:lnTo>
                    <a:pt x="11" y="90"/>
                  </a:lnTo>
                  <a:lnTo>
                    <a:pt x="14" y="90"/>
                  </a:lnTo>
                  <a:lnTo>
                    <a:pt x="17" y="88"/>
                  </a:lnTo>
                  <a:lnTo>
                    <a:pt x="19" y="88"/>
                  </a:lnTo>
                  <a:lnTo>
                    <a:pt x="22" y="85"/>
                  </a:lnTo>
                  <a:lnTo>
                    <a:pt x="25" y="85"/>
                  </a:lnTo>
                  <a:lnTo>
                    <a:pt x="28" y="85"/>
                  </a:lnTo>
                  <a:lnTo>
                    <a:pt x="33" y="83"/>
                  </a:lnTo>
                  <a:lnTo>
                    <a:pt x="36" y="83"/>
                  </a:lnTo>
                  <a:lnTo>
                    <a:pt x="39" y="83"/>
                  </a:lnTo>
                  <a:lnTo>
                    <a:pt x="41" y="83"/>
                  </a:lnTo>
                  <a:lnTo>
                    <a:pt x="44" y="80"/>
                  </a:lnTo>
                  <a:lnTo>
                    <a:pt x="44" y="77"/>
                  </a:lnTo>
                  <a:lnTo>
                    <a:pt x="47" y="75"/>
                  </a:lnTo>
                  <a:lnTo>
                    <a:pt x="44" y="72"/>
                  </a:lnTo>
                  <a:lnTo>
                    <a:pt x="44" y="70"/>
                  </a:lnTo>
                  <a:lnTo>
                    <a:pt x="44" y="67"/>
                  </a:lnTo>
                  <a:lnTo>
                    <a:pt x="41" y="67"/>
                  </a:lnTo>
                  <a:lnTo>
                    <a:pt x="41" y="65"/>
                  </a:lnTo>
                  <a:lnTo>
                    <a:pt x="44" y="65"/>
                  </a:lnTo>
                  <a:lnTo>
                    <a:pt x="44" y="67"/>
                  </a:lnTo>
                  <a:lnTo>
                    <a:pt x="47" y="67"/>
                  </a:lnTo>
                  <a:lnTo>
                    <a:pt x="47" y="70"/>
                  </a:lnTo>
                  <a:lnTo>
                    <a:pt x="50" y="70"/>
                  </a:lnTo>
                  <a:lnTo>
                    <a:pt x="52" y="7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4" name="Freeform 127"/>
            <p:cNvSpPr>
              <a:spLocks/>
            </p:cNvSpPr>
            <p:nvPr/>
          </p:nvSpPr>
          <p:spPr bwMode="auto">
            <a:xfrm>
              <a:off x="5413" y="3114"/>
              <a:ext cx="8" cy="17"/>
            </a:xfrm>
            <a:custGeom>
              <a:avLst/>
              <a:gdLst>
                <a:gd name="T0" fmla="*/ 7 w 8"/>
                <a:gd name="T1" fmla="*/ 11 h 17"/>
                <a:gd name="T2" fmla="*/ 7 w 8"/>
                <a:gd name="T3" fmla="*/ 11 h 17"/>
                <a:gd name="T4" fmla="*/ 5 w 8"/>
                <a:gd name="T5" fmla="*/ 11 h 17"/>
                <a:gd name="T6" fmla="*/ 5 w 8"/>
                <a:gd name="T7" fmla="*/ 14 h 17"/>
                <a:gd name="T8" fmla="*/ 2 w 8"/>
                <a:gd name="T9" fmla="*/ 14 h 17"/>
                <a:gd name="T10" fmla="*/ 2 w 8"/>
                <a:gd name="T11" fmla="*/ 16 h 17"/>
                <a:gd name="T12" fmla="*/ 0 w 8"/>
                <a:gd name="T13" fmla="*/ 16 h 17"/>
                <a:gd name="T14" fmla="*/ 2 w 8"/>
                <a:gd name="T15" fmla="*/ 14 h 17"/>
                <a:gd name="T16" fmla="*/ 2 w 8"/>
                <a:gd name="T17" fmla="*/ 11 h 17"/>
                <a:gd name="T18" fmla="*/ 5 w 8"/>
                <a:gd name="T19" fmla="*/ 9 h 17"/>
                <a:gd name="T20" fmla="*/ 5 w 8"/>
                <a:gd name="T21" fmla="*/ 7 h 17"/>
                <a:gd name="T22" fmla="*/ 5 w 8"/>
                <a:gd name="T23" fmla="*/ 5 h 17"/>
                <a:gd name="T24" fmla="*/ 5 w 8"/>
                <a:gd name="T25" fmla="*/ 0 h 17"/>
                <a:gd name="T26" fmla="*/ 5 w 8"/>
                <a:gd name="T27" fmla="*/ 2 h 17"/>
                <a:gd name="T28" fmla="*/ 7 w 8"/>
                <a:gd name="T29" fmla="*/ 2 h 17"/>
                <a:gd name="T30" fmla="*/ 7 w 8"/>
                <a:gd name="T31" fmla="*/ 5 h 17"/>
                <a:gd name="T32" fmla="*/ 7 w 8"/>
                <a:gd name="T33" fmla="*/ 7 h 17"/>
                <a:gd name="T34" fmla="*/ 7 w 8"/>
                <a:gd name="T35" fmla="*/ 9 h 17"/>
                <a:gd name="T36" fmla="*/ 7 w 8"/>
                <a:gd name="T37" fmla="*/ 11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"/>
                <a:gd name="T58" fmla="*/ 0 h 17"/>
                <a:gd name="T59" fmla="*/ 8 w 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" h="17">
                  <a:moveTo>
                    <a:pt x="7" y="11"/>
                  </a:moveTo>
                  <a:lnTo>
                    <a:pt x="7" y="11"/>
                  </a:lnTo>
                  <a:lnTo>
                    <a:pt x="5" y="11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1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9"/>
                  </a:lnTo>
                  <a:lnTo>
                    <a:pt x="7" y="1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5" name="Freeform 128"/>
            <p:cNvSpPr>
              <a:spLocks/>
            </p:cNvSpPr>
            <p:nvPr/>
          </p:nvSpPr>
          <p:spPr bwMode="auto">
            <a:xfrm>
              <a:off x="5413" y="3114"/>
              <a:ext cx="10" cy="19"/>
            </a:xfrm>
            <a:custGeom>
              <a:avLst/>
              <a:gdLst>
                <a:gd name="T0" fmla="*/ 9 w 10"/>
                <a:gd name="T1" fmla="*/ 10 h 19"/>
                <a:gd name="T2" fmla="*/ 6 w 10"/>
                <a:gd name="T3" fmla="*/ 13 h 19"/>
                <a:gd name="T4" fmla="*/ 3 w 10"/>
                <a:gd name="T5" fmla="*/ 15 h 19"/>
                <a:gd name="T6" fmla="*/ 0 w 10"/>
                <a:gd name="T7" fmla="*/ 18 h 19"/>
                <a:gd name="T8" fmla="*/ 3 w 10"/>
                <a:gd name="T9" fmla="*/ 15 h 19"/>
                <a:gd name="T10" fmla="*/ 3 w 10"/>
                <a:gd name="T11" fmla="*/ 13 h 19"/>
                <a:gd name="T12" fmla="*/ 6 w 10"/>
                <a:gd name="T13" fmla="*/ 8 h 19"/>
                <a:gd name="T14" fmla="*/ 6 w 10"/>
                <a:gd name="T15" fmla="*/ 3 h 19"/>
                <a:gd name="T16" fmla="*/ 6 w 10"/>
                <a:gd name="T17" fmla="*/ 0 h 19"/>
                <a:gd name="T18" fmla="*/ 6 w 10"/>
                <a:gd name="T19" fmla="*/ 3 h 19"/>
                <a:gd name="T20" fmla="*/ 9 w 10"/>
                <a:gd name="T21" fmla="*/ 3 h 19"/>
                <a:gd name="T22" fmla="*/ 9 w 10"/>
                <a:gd name="T23" fmla="*/ 5 h 19"/>
                <a:gd name="T24" fmla="*/ 9 w 10"/>
                <a:gd name="T25" fmla="*/ 8 h 19"/>
                <a:gd name="T26" fmla="*/ 9 w 10"/>
                <a:gd name="T27" fmla="*/ 1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19"/>
                <a:gd name="T44" fmla="*/ 10 w 1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19">
                  <a:moveTo>
                    <a:pt x="9" y="10"/>
                  </a:moveTo>
                  <a:lnTo>
                    <a:pt x="6" y="13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6" y="8"/>
                  </a:lnTo>
                  <a:lnTo>
                    <a:pt x="6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6" name="Freeform 129"/>
            <p:cNvSpPr>
              <a:spLocks/>
            </p:cNvSpPr>
            <p:nvPr/>
          </p:nvSpPr>
          <p:spPr bwMode="auto">
            <a:xfrm>
              <a:off x="5453" y="3192"/>
              <a:ext cx="20" cy="6"/>
            </a:xfrm>
            <a:custGeom>
              <a:avLst/>
              <a:gdLst>
                <a:gd name="T0" fmla="*/ 19 w 20"/>
                <a:gd name="T1" fmla="*/ 5 h 6"/>
                <a:gd name="T2" fmla="*/ 17 w 20"/>
                <a:gd name="T3" fmla="*/ 5 h 6"/>
                <a:gd name="T4" fmla="*/ 14 w 20"/>
                <a:gd name="T5" fmla="*/ 5 h 6"/>
                <a:gd name="T6" fmla="*/ 14 w 20"/>
                <a:gd name="T7" fmla="*/ 3 h 6"/>
                <a:gd name="T8" fmla="*/ 12 w 20"/>
                <a:gd name="T9" fmla="*/ 3 h 6"/>
                <a:gd name="T10" fmla="*/ 10 w 20"/>
                <a:gd name="T11" fmla="*/ 3 h 6"/>
                <a:gd name="T12" fmla="*/ 7 w 20"/>
                <a:gd name="T13" fmla="*/ 3 h 6"/>
                <a:gd name="T14" fmla="*/ 5 w 20"/>
                <a:gd name="T15" fmla="*/ 3 h 6"/>
                <a:gd name="T16" fmla="*/ 5 w 20"/>
                <a:gd name="T17" fmla="*/ 2 h 6"/>
                <a:gd name="T18" fmla="*/ 2 w 20"/>
                <a:gd name="T19" fmla="*/ 2 h 6"/>
                <a:gd name="T20" fmla="*/ 0 w 20"/>
                <a:gd name="T21" fmla="*/ 0 h 6"/>
                <a:gd name="T22" fmla="*/ 0 w 20"/>
                <a:gd name="T23" fmla="*/ 2 h 6"/>
                <a:gd name="T24" fmla="*/ 2 w 20"/>
                <a:gd name="T25" fmla="*/ 2 h 6"/>
                <a:gd name="T26" fmla="*/ 5 w 20"/>
                <a:gd name="T27" fmla="*/ 3 h 6"/>
                <a:gd name="T28" fmla="*/ 7 w 20"/>
                <a:gd name="T29" fmla="*/ 3 h 6"/>
                <a:gd name="T30" fmla="*/ 10 w 20"/>
                <a:gd name="T31" fmla="*/ 5 h 6"/>
                <a:gd name="T32" fmla="*/ 12 w 20"/>
                <a:gd name="T33" fmla="*/ 5 h 6"/>
                <a:gd name="T34" fmla="*/ 19 w 20"/>
                <a:gd name="T35" fmla="*/ 5 h 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"/>
                <a:gd name="T55" fmla="*/ 0 h 6"/>
                <a:gd name="T56" fmla="*/ 20 w 20"/>
                <a:gd name="T57" fmla="*/ 6 h 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" h="6">
                  <a:moveTo>
                    <a:pt x="19" y="5"/>
                  </a:moveTo>
                  <a:lnTo>
                    <a:pt x="17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3"/>
                  </a:lnTo>
                  <a:lnTo>
                    <a:pt x="7" y="3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9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7" name="Freeform 130"/>
            <p:cNvSpPr>
              <a:spLocks/>
            </p:cNvSpPr>
            <p:nvPr/>
          </p:nvSpPr>
          <p:spPr bwMode="auto">
            <a:xfrm>
              <a:off x="5929" y="3227"/>
              <a:ext cx="36" cy="37"/>
            </a:xfrm>
            <a:custGeom>
              <a:avLst/>
              <a:gdLst>
                <a:gd name="T0" fmla="*/ 33 w 36"/>
                <a:gd name="T1" fmla="*/ 0 h 37"/>
                <a:gd name="T2" fmla="*/ 30 w 36"/>
                <a:gd name="T3" fmla="*/ 3 h 37"/>
                <a:gd name="T4" fmla="*/ 30 w 36"/>
                <a:gd name="T5" fmla="*/ 5 h 37"/>
                <a:gd name="T6" fmla="*/ 28 w 36"/>
                <a:gd name="T7" fmla="*/ 8 h 37"/>
                <a:gd name="T8" fmla="*/ 25 w 36"/>
                <a:gd name="T9" fmla="*/ 10 h 37"/>
                <a:gd name="T10" fmla="*/ 25 w 36"/>
                <a:gd name="T11" fmla="*/ 13 h 37"/>
                <a:gd name="T12" fmla="*/ 23 w 36"/>
                <a:gd name="T13" fmla="*/ 15 h 37"/>
                <a:gd name="T14" fmla="*/ 23 w 36"/>
                <a:gd name="T15" fmla="*/ 18 h 37"/>
                <a:gd name="T16" fmla="*/ 20 w 36"/>
                <a:gd name="T17" fmla="*/ 18 h 37"/>
                <a:gd name="T18" fmla="*/ 20 w 36"/>
                <a:gd name="T19" fmla="*/ 21 h 37"/>
                <a:gd name="T20" fmla="*/ 18 w 36"/>
                <a:gd name="T21" fmla="*/ 23 h 37"/>
                <a:gd name="T22" fmla="*/ 15 w 36"/>
                <a:gd name="T23" fmla="*/ 23 h 37"/>
                <a:gd name="T24" fmla="*/ 13 w 36"/>
                <a:gd name="T25" fmla="*/ 26 h 37"/>
                <a:gd name="T26" fmla="*/ 10 w 36"/>
                <a:gd name="T27" fmla="*/ 28 h 37"/>
                <a:gd name="T28" fmla="*/ 8 w 36"/>
                <a:gd name="T29" fmla="*/ 31 h 37"/>
                <a:gd name="T30" fmla="*/ 5 w 36"/>
                <a:gd name="T31" fmla="*/ 31 h 37"/>
                <a:gd name="T32" fmla="*/ 3 w 36"/>
                <a:gd name="T33" fmla="*/ 33 h 37"/>
                <a:gd name="T34" fmla="*/ 0 w 36"/>
                <a:gd name="T35" fmla="*/ 33 h 37"/>
                <a:gd name="T36" fmla="*/ 0 w 36"/>
                <a:gd name="T37" fmla="*/ 36 h 37"/>
                <a:gd name="T38" fmla="*/ 3 w 36"/>
                <a:gd name="T39" fmla="*/ 36 h 37"/>
                <a:gd name="T40" fmla="*/ 5 w 36"/>
                <a:gd name="T41" fmla="*/ 36 h 37"/>
                <a:gd name="T42" fmla="*/ 8 w 36"/>
                <a:gd name="T43" fmla="*/ 33 h 37"/>
                <a:gd name="T44" fmla="*/ 10 w 36"/>
                <a:gd name="T45" fmla="*/ 33 h 37"/>
                <a:gd name="T46" fmla="*/ 10 w 36"/>
                <a:gd name="T47" fmla="*/ 31 h 37"/>
                <a:gd name="T48" fmla="*/ 13 w 36"/>
                <a:gd name="T49" fmla="*/ 31 h 37"/>
                <a:gd name="T50" fmla="*/ 15 w 36"/>
                <a:gd name="T51" fmla="*/ 31 h 37"/>
                <a:gd name="T52" fmla="*/ 15 w 36"/>
                <a:gd name="T53" fmla="*/ 28 h 37"/>
                <a:gd name="T54" fmla="*/ 18 w 36"/>
                <a:gd name="T55" fmla="*/ 28 h 37"/>
                <a:gd name="T56" fmla="*/ 20 w 36"/>
                <a:gd name="T57" fmla="*/ 26 h 37"/>
                <a:gd name="T58" fmla="*/ 23 w 36"/>
                <a:gd name="T59" fmla="*/ 23 h 37"/>
                <a:gd name="T60" fmla="*/ 25 w 36"/>
                <a:gd name="T61" fmla="*/ 18 h 37"/>
                <a:gd name="T62" fmla="*/ 28 w 36"/>
                <a:gd name="T63" fmla="*/ 15 h 37"/>
                <a:gd name="T64" fmla="*/ 30 w 36"/>
                <a:gd name="T65" fmla="*/ 13 h 37"/>
                <a:gd name="T66" fmla="*/ 33 w 36"/>
                <a:gd name="T67" fmla="*/ 8 h 37"/>
                <a:gd name="T68" fmla="*/ 33 w 36"/>
                <a:gd name="T69" fmla="*/ 5 h 37"/>
                <a:gd name="T70" fmla="*/ 35 w 36"/>
                <a:gd name="T71" fmla="*/ 3 h 37"/>
                <a:gd name="T72" fmla="*/ 35 w 36"/>
                <a:gd name="T73" fmla="*/ 0 h 37"/>
                <a:gd name="T74" fmla="*/ 33 w 36"/>
                <a:gd name="T75" fmla="*/ 0 h 37"/>
                <a:gd name="T76" fmla="*/ 33 w 36"/>
                <a:gd name="T77" fmla="*/ 3 h 37"/>
                <a:gd name="T78" fmla="*/ 33 w 36"/>
                <a:gd name="T79" fmla="*/ 0 h 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6"/>
                <a:gd name="T121" fmla="*/ 0 h 37"/>
                <a:gd name="T122" fmla="*/ 36 w 36"/>
                <a:gd name="T123" fmla="*/ 37 h 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6" h="37">
                  <a:moveTo>
                    <a:pt x="33" y="0"/>
                  </a:moveTo>
                  <a:lnTo>
                    <a:pt x="30" y="3"/>
                  </a:lnTo>
                  <a:lnTo>
                    <a:pt x="30" y="5"/>
                  </a:lnTo>
                  <a:lnTo>
                    <a:pt x="28" y="8"/>
                  </a:lnTo>
                  <a:lnTo>
                    <a:pt x="25" y="10"/>
                  </a:lnTo>
                  <a:lnTo>
                    <a:pt x="25" y="13"/>
                  </a:lnTo>
                  <a:lnTo>
                    <a:pt x="23" y="15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20" y="21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6"/>
                  </a:lnTo>
                  <a:lnTo>
                    <a:pt x="10" y="28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8"/>
                  </a:lnTo>
                  <a:lnTo>
                    <a:pt x="18" y="28"/>
                  </a:lnTo>
                  <a:lnTo>
                    <a:pt x="20" y="26"/>
                  </a:lnTo>
                  <a:lnTo>
                    <a:pt x="23" y="23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0" y="13"/>
                  </a:lnTo>
                  <a:lnTo>
                    <a:pt x="33" y="8"/>
                  </a:lnTo>
                  <a:lnTo>
                    <a:pt x="33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3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8" name="Freeform 131"/>
            <p:cNvSpPr>
              <a:spLocks/>
            </p:cNvSpPr>
            <p:nvPr/>
          </p:nvSpPr>
          <p:spPr bwMode="auto">
            <a:xfrm>
              <a:off x="5929" y="3227"/>
              <a:ext cx="39" cy="39"/>
            </a:xfrm>
            <a:custGeom>
              <a:avLst/>
              <a:gdLst>
                <a:gd name="T0" fmla="*/ 35 w 39"/>
                <a:gd name="T1" fmla="*/ 0 h 39"/>
                <a:gd name="T2" fmla="*/ 33 w 39"/>
                <a:gd name="T3" fmla="*/ 3 h 39"/>
                <a:gd name="T4" fmla="*/ 33 w 39"/>
                <a:gd name="T5" fmla="*/ 5 h 39"/>
                <a:gd name="T6" fmla="*/ 30 w 39"/>
                <a:gd name="T7" fmla="*/ 8 h 39"/>
                <a:gd name="T8" fmla="*/ 27 w 39"/>
                <a:gd name="T9" fmla="*/ 8 h 39"/>
                <a:gd name="T10" fmla="*/ 27 w 39"/>
                <a:gd name="T11" fmla="*/ 11 h 39"/>
                <a:gd name="T12" fmla="*/ 27 w 39"/>
                <a:gd name="T13" fmla="*/ 14 h 39"/>
                <a:gd name="T14" fmla="*/ 24 w 39"/>
                <a:gd name="T15" fmla="*/ 16 h 39"/>
                <a:gd name="T16" fmla="*/ 22 w 39"/>
                <a:gd name="T17" fmla="*/ 19 h 39"/>
                <a:gd name="T18" fmla="*/ 22 w 39"/>
                <a:gd name="T19" fmla="*/ 22 h 39"/>
                <a:gd name="T20" fmla="*/ 19 w 39"/>
                <a:gd name="T21" fmla="*/ 22 h 39"/>
                <a:gd name="T22" fmla="*/ 19 w 39"/>
                <a:gd name="T23" fmla="*/ 24 h 39"/>
                <a:gd name="T24" fmla="*/ 16 w 39"/>
                <a:gd name="T25" fmla="*/ 24 h 39"/>
                <a:gd name="T26" fmla="*/ 14 w 39"/>
                <a:gd name="T27" fmla="*/ 27 h 39"/>
                <a:gd name="T28" fmla="*/ 11 w 39"/>
                <a:gd name="T29" fmla="*/ 27 h 39"/>
                <a:gd name="T30" fmla="*/ 8 w 39"/>
                <a:gd name="T31" fmla="*/ 30 h 39"/>
                <a:gd name="T32" fmla="*/ 5 w 39"/>
                <a:gd name="T33" fmla="*/ 33 h 39"/>
                <a:gd name="T34" fmla="*/ 3 w 39"/>
                <a:gd name="T35" fmla="*/ 35 h 39"/>
                <a:gd name="T36" fmla="*/ 0 w 39"/>
                <a:gd name="T37" fmla="*/ 35 h 39"/>
                <a:gd name="T38" fmla="*/ 0 w 39"/>
                <a:gd name="T39" fmla="*/ 38 h 39"/>
                <a:gd name="T40" fmla="*/ 3 w 39"/>
                <a:gd name="T41" fmla="*/ 38 h 39"/>
                <a:gd name="T42" fmla="*/ 5 w 39"/>
                <a:gd name="T43" fmla="*/ 38 h 39"/>
                <a:gd name="T44" fmla="*/ 8 w 39"/>
                <a:gd name="T45" fmla="*/ 35 h 39"/>
                <a:gd name="T46" fmla="*/ 11 w 39"/>
                <a:gd name="T47" fmla="*/ 33 h 39"/>
                <a:gd name="T48" fmla="*/ 14 w 39"/>
                <a:gd name="T49" fmla="*/ 33 h 39"/>
                <a:gd name="T50" fmla="*/ 14 w 39"/>
                <a:gd name="T51" fmla="*/ 30 h 39"/>
                <a:gd name="T52" fmla="*/ 16 w 39"/>
                <a:gd name="T53" fmla="*/ 30 h 39"/>
                <a:gd name="T54" fmla="*/ 19 w 39"/>
                <a:gd name="T55" fmla="*/ 27 h 39"/>
                <a:gd name="T56" fmla="*/ 22 w 39"/>
                <a:gd name="T57" fmla="*/ 24 h 39"/>
                <a:gd name="T58" fmla="*/ 24 w 39"/>
                <a:gd name="T59" fmla="*/ 22 h 39"/>
                <a:gd name="T60" fmla="*/ 27 w 39"/>
                <a:gd name="T61" fmla="*/ 19 h 39"/>
                <a:gd name="T62" fmla="*/ 30 w 39"/>
                <a:gd name="T63" fmla="*/ 16 h 39"/>
                <a:gd name="T64" fmla="*/ 33 w 39"/>
                <a:gd name="T65" fmla="*/ 14 h 39"/>
                <a:gd name="T66" fmla="*/ 33 w 39"/>
                <a:gd name="T67" fmla="*/ 8 h 39"/>
                <a:gd name="T68" fmla="*/ 35 w 39"/>
                <a:gd name="T69" fmla="*/ 5 h 39"/>
                <a:gd name="T70" fmla="*/ 38 w 39"/>
                <a:gd name="T71" fmla="*/ 3 h 39"/>
                <a:gd name="T72" fmla="*/ 38 w 39"/>
                <a:gd name="T73" fmla="*/ 0 h 39"/>
                <a:gd name="T74" fmla="*/ 35 w 39"/>
                <a:gd name="T75" fmla="*/ 0 h 39"/>
                <a:gd name="T76" fmla="*/ 33 w 39"/>
                <a:gd name="T77" fmla="*/ 0 h 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9"/>
                <a:gd name="T118" fmla="*/ 0 h 39"/>
                <a:gd name="T119" fmla="*/ 39 w 39"/>
                <a:gd name="T120" fmla="*/ 39 h 3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9" h="39">
                  <a:moveTo>
                    <a:pt x="35" y="0"/>
                  </a:moveTo>
                  <a:lnTo>
                    <a:pt x="33" y="3"/>
                  </a:lnTo>
                  <a:lnTo>
                    <a:pt x="33" y="5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4" y="16"/>
                  </a:lnTo>
                  <a:lnTo>
                    <a:pt x="22" y="19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8" y="30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8" y="35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9" y="27"/>
                  </a:lnTo>
                  <a:lnTo>
                    <a:pt x="22" y="24"/>
                  </a:lnTo>
                  <a:lnTo>
                    <a:pt x="24" y="22"/>
                  </a:lnTo>
                  <a:lnTo>
                    <a:pt x="27" y="19"/>
                  </a:lnTo>
                  <a:lnTo>
                    <a:pt x="30" y="16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35" y="5"/>
                  </a:lnTo>
                  <a:lnTo>
                    <a:pt x="38" y="3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3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19" name="Freeform 132"/>
            <p:cNvSpPr>
              <a:spLocks/>
            </p:cNvSpPr>
            <p:nvPr/>
          </p:nvSpPr>
          <p:spPr bwMode="auto">
            <a:xfrm>
              <a:off x="5715" y="3179"/>
              <a:ext cx="247" cy="167"/>
            </a:xfrm>
            <a:custGeom>
              <a:avLst/>
              <a:gdLst>
                <a:gd name="T0" fmla="*/ 5 w 247"/>
                <a:gd name="T1" fmla="*/ 87 h 167"/>
                <a:gd name="T2" fmla="*/ 16 w 247"/>
                <a:gd name="T3" fmla="*/ 82 h 167"/>
                <a:gd name="T4" fmla="*/ 30 w 247"/>
                <a:gd name="T5" fmla="*/ 74 h 167"/>
                <a:gd name="T6" fmla="*/ 41 w 247"/>
                <a:gd name="T7" fmla="*/ 72 h 167"/>
                <a:gd name="T8" fmla="*/ 51 w 247"/>
                <a:gd name="T9" fmla="*/ 66 h 167"/>
                <a:gd name="T10" fmla="*/ 62 w 247"/>
                <a:gd name="T11" fmla="*/ 59 h 167"/>
                <a:gd name="T12" fmla="*/ 73 w 247"/>
                <a:gd name="T13" fmla="*/ 56 h 167"/>
                <a:gd name="T14" fmla="*/ 84 w 247"/>
                <a:gd name="T15" fmla="*/ 51 h 167"/>
                <a:gd name="T16" fmla="*/ 95 w 247"/>
                <a:gd name="T17" fmla="*/ 49 h 167"/>
                <a:gd name="T18" fmla="*/ 105 w 247"/>
                <a:gd name="T19" fmla="*/ 43 h 167"/>
                <a:gd name="T20" fmla="*/ 116 w 247"/>
                <a:gd name="T21" fmla="*/ 36 h 167"/>
                <a:gd name="T22" fmla="*/ 127 w 247"/>
                <a:gd name="T23" fmla="*/ 28 h 167"/>
                <a:gd name="T24" fmla="*/ 135 w 247"/>
                <a:gd name="T25" fmla="*/ 18 h 167"/>
                <a:gd name="T26" fmla="*/ 143 w 247"/>
                <a:gd name="T27" fmla="*/ 10 h 167"/>
                <a:gd name="T28" fmla="*/ 143 w 247"/>
                <a:gd name="T29" fmla="*/ 15 h 167"/>
                <a:gd name="T30" fmla="*/ 151 w 247"/>
                <a:gd name="T31" fmla="*/ 18 h 167"/>
                <a:gd name="T32" fmla="*/ 162 w 247"/>
                <a:gd name="T33" fmla="*/ 15 h 167"/>
                <a:gd name="T34" fmla="*/ 170 w 247"/>
                <a:gd name="T35" fmla="*/ 10 h 167"/>
                <a:gd name="T36" fmla="*/ 181 w 247"/>
                <a:gd name="T37" fmla="*/ 8 h 167"/>
                <a:gd name="T38" fmla="*/ 195 w 247"/>
                <a:gd name="T39" fmla="*/ 5 h 167"/>
                <a:gd name="T40" fmla="*/ 205 w 247"/>
                <a:gd name="T41" fmla="*/ 5 h 167"/>
                <a:gd name="T42" fmla="*/ 219 w 247"/>
                <a:gd name="T43" fmla="*/ 3 h 167"/>
                <a:gd name="T44" fmla="*/ 227 w 247"/>
                <a:gd name="T45" fmla="*/ 0 h 167"/>
                <a:gd name="T46" fmla="*/ 235 w 247"/>
                <a:gd name="T47" fmla="*/ 5 h 167"/>
                <a:gd name="T48" fmla="*/ 238 w 247"/>
                <a:gd name="T49" fmla="*/ 13 h 167"/>
                <a:gd name="T50" fmla="*/ 243 w 247"/>
                <a:gd name="T51" fmla="*/ 28 h 167"/>
                <a:gd name="T52" fmla="*/ 246 w 247"/>
                <a:gd name="T53" fmla="*/ 43 h 167"/>
                <a:gd name="T54" fmla="*/ 243 w 247"/>
                <a:gd name="T55" fmla="*/ 59 h 167"/>
                <a:gd name="T56" fmla="*/ 241 w 247"/>
                <a:gd name="T57" fmla="*/ 72 h 167"/>
                <a:gd name="T58" fmla="*/ 235 w 247"/>
                <a:gd name="T59" fmla="*/ 79 h 167"/>
                <a:gd name="T60" fmla="*/ 230 w 247"/>
                <a:gd name="T61" fmla="*/ 97 h 167"/>
                <a:gd name="T62" fmla="*/ 224 w 247"/>
                <a:gd name="T63" fmla="*/ 112 h 167"/>
                <a:gd name="T64" fmla="*/ 219 w 247"/>
                <a:gd name="T65" fmla="*/ 123 h 167"/>
                <a:gd name="T66" fmla="*/ 205 w 247"/>
                <a:gd name="T67" fmla="*/ 133 h 167"/>
                <a:gd name="T68" fmla="*/ 192 w 247"/>
                <a:gd name="T69" fmla="*/ 135 h 167"/>
                <a:gd name="T70" fmla="*/ 184 w 247"/>
                <a:gd name="T71" fmla="*/ 143 h 167"/>
                <a:gd name="T72" fmla="*/ 178 w 247"/>
                <a:gd name="T73" fmla="*/ 148 h 167"/>
                <a:gd name="T74" fmla="*/ 168 w 247"/>
                <a:gd name="T75" fmla="*/ 151 h 167"/>
                <a:gd name="T76" fmla="*/ 157 w 247"/>
                <a:gd name="T77" fmla="*/ 153 h 167"/>
                <a:gd name="T78" fmla="*/ 149 w 247"/>
                <a:gd name="T79" fmla="*/ 156 h 167"/>
                <a:gd name="T80" fmla="*/ 138 w 247"/>
                <a:gd name="T81" fmla="*/ 161 h 167"/>
                <a:gd name="T82" fmla="*/ 130 w 247"/>
                <a:gd name="T83" fmla="*/ 163 h 167"/>
                <a:gd name="T84" fmla="*/ 119 w 247"/>
                <a:gd name="T85" fmla="*/ 166 h 167"/>
                <a:gd name="T86" fmla="*/ 111 w 247"/>
                <a:gd name="T87" fmla="*/ 161 h 167"/>
                <a:gd name="T88" fmla="*/ 103 w 247"/>
                <a:gd name="T89" fmla="*/ 158 h 167"/>
                <a:gd name="T90" fmla="*/ 92 w 247"/>
                <a:gd name="T91" fmla="*/ 156 h 167"/>
                <a:gd name="T92" fmla="*/ 81 w 247"/>
                <a:gd name="T93" fmla="*/ 156 h 167"/>
                <a:gd name="T94" fmla="*/ 70 w 247"/>
                <a:gd name="T95" fmla="*/ 148 h 167"/>
                <a:gd name="T96" fmla="*/ 59 w 247"/>
                <a:gd name="T97" fmla="*/ 143 h 167"/>
                <a:gd name="T98" fmla="*/ 51 w 247"/>
                <a:gd name="T99" fmla="*/ 133 h 167"/>
                <a:gd name="T100" fmla="*/ 43 w 247"/>
                <a:gd name="T101" fmla="*/ 120 h 167"/>
                <a:gd name="T102" fmla="*/ 35 w 247"/>
                <a:gd name="T103" fmla="*/ 110 h 167"/>
                <a:gd name="T104" fmla="*/ 24 w 247"/>
                <a:gd name="T105" fmla="*/ 105 h 167"/>
                <a:gd name="T106" fmla="*/ 14 w 247"/>
                <a:gd name="T107" fmla="*/ 102 h 167"/>
                <a:gd name="T108" fmla="*/ 3 w 247"/>
                <a:gd name="T109" fmla="*/ 97 h 167"/>
                <a:gd name="T110" fmla="*/ 3 w 247"/>
                <a:gd name="T111" fmla="*/ 89 h 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7"/>
                <a:gd name="T169" fmla="*/ 0 h 167"/>
                <a:gd name="T170" fmla="*/ 247 w 247"/>
                <a:gd name="T171" fmla="*/ 167 h 1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7" h="167">
                  <a:moveTo>
                    <a:pt x="0" y="92"/>
                  </a:moveTo>
                  <a:lnTo>
                    <a:pt x="3" y="92"/>
                  </a:lnTo>
                  <a:lnTo>
                    <a:pt x="3" y="89"/>
                  </a:lnTo>
                  <a:lnTo>
                    <a:pt x="5" y="87"/>
                  </a:lnTo>
                  <a:lnTo>
                    <a:pt x="8" y="87"/>
                  </a:lnTo>
                  <a:lnTo>
                    <a:pt x="11" y="84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19" y="79"/>
                  </a:lnTo>
                  <a:lnTo>
                    <a:pt x="22" y="77"/>
                  </a:lnTo>
                  <a:lnTo>
                    <a:pt x="24" y="77"/>
                  </a:lnTo>
                  <a:lnTo>
                    <a:pt x="30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38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51" y="66"/>
                  </a:lnTo>
                  <a:lnTo>
                    <a:pt x="54" y="64"/>
                  </a:lnTo>
                  <a:lnTo>
                    <a:pt x="57" y="64"/>
                  </a:lnTo>
                  <a:lnTo>
                    <a:pt x="59" y="61"/>
                  </a:lnTo>
                  <a:lnTo>
                    <a:pt x="62" y="59"/>
                  </a:lnTo>
                  <a:lnTo>
                    <a:pt x="65" y="56"/>
                  </a:lnTo>
                  <a:lnTo>
                    <a:pt x="68" y="56"/>
                  </a:lnTo>
                  <a:lnTo>
                    <a:pt x="70" y="56"/>
                  </a:lnTo>
                  <a:lnTo>
                    <a:pt x="73" y="56"/>
                  </a:lnTo>
                  <a:lnTo>
                    <a:pt x="76" y="54"/>
                  </a:lnTo>
                  <a:lnTo>
                    <a:pt x="78" y="54"/>
                  </a:lnTo>
                  <a:lnTo>
                    <a:pt x="81" y="54"/>
                  </a:lnTo>
                  <a:lnTo>
                    <a:pt x="84" y="51"/>
                  </a:lnTo>
                  <a:lnTo>
                    <a:pt x="87" y="51"/>
                  </a:lnTo>
                  <a:lnTo>
                    <a:pt x="89" y="51"/>
                  </a:lnTo>
                  <a:lnTo>
                    <a:pt x="92" y="49"/>
                  </a:lnTo>
                  <a:lnTo>
                    <a:pt x="95" y="49"/>
                  </a:lnTo>
                  <a:lnTo>
                    <a:pt x="97" y="46"/>
                  </a:lnTo>
                  <a:lnTo>
                    <a:pt x="100" y="46"/>
                  </a:lnTo>
                  <a:lnTo>
                    <a:pt x="103" y="43"/>
                  </a:lnTo>
                  <a:lnTo>
                    <a:pt x="105" y="43"/>
                  </a:lnTo>
                  <a:lnTo>
                    <a:pt x="108" y="41"/>
                  </a:lnTo>
                  <a:lnTo>
                    <a:pt x="111" y="41"/>
                  </a:lnTo>
                  <a:lnTo>
                    <a:pt x="114" y="38"/>
                  </a:lnTo>
                  <a:lnTo>
                    <a:pt x="116" y="36"/>
                  </a:lnTo>
                  <a:lnTo>
                    <a:pt x="119" y="36"/>
                  </a:lnTo>
                  <a:lnTo>
                    <a:pt x="122" y="33"/>
                  </a:lnTo>
                  <a:lnTo>
                    <a:pt x="124" y="31"/>
                  </a:lnTo>
                  <a:lnTo>
                    <a:pt x="127" y="28"/>
                  </a:lnTo>
                  <a:lnTo>
                    <a:pt x="130" y="26"/>
                  </a:lnTo>
                  <a:lnTo>
                    <a:pt x="132" y="23"/>
                  </a:lnTo>
                  <a:lnTo>
                    <a:pt x="135" y="20"/>
                  </a:lnTo>
                  <a:lnTo>
                    <a:pt x="135" y="18"/>
                  </a:lnTo>
                  <a:lnTo>
                    <a:pt x="138" y="18"/>
                  </a:lnTo>
                  <a:lnTo>
                    <a:pt x="138" y="15"/>
                  </a:lnTo>
                  <a:lnTo>
                    <a:pt x="141" y="13"/>
                  </a:lnTo>
                  <a:lnTo>
                    <a:pt x="143" y="10"/>
                  </a:lnTo>
                  <a:lnTo>
                    <a:pt x="143" y="13"/>
                  </a:lnTo>
                  <a:lnTo>
                    <a:pt x="143" y="15"/>
                  </a:lnTo>
                  <a:lnTo>
                    <a:pt x="143" y="18"/>
                  </a:lnTo>
                  <a:lnTo>
                    <a:pt x="143" y="15"/>
                  </a:lnTo>
                  <a:lnTo>
                    <a:pt x="143" y="18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1" y="18"/>
                  </a:lnTo>
                  <a:lnTo>
                    <a:pt x="154" y="15"/>
                  </a:lnTo>
                  <a:lnTo>
                    <a:pt x="157" y="15"/>
                  </a:lnTo>
                  <a:lnTo>
                    <a:pt x="159" y="15"/>
                  </a:lnTo>
                  <a:lnTo>
                    <a:pt x="162" y="15"/>
                  </a:lnTo>
                  <a:lnTo>
                    <a:pt x="165" y="13"/>
                  </a:lnTo>
                  <a:lnTo>
                    <a:pt x="168" y="13"/>
                  </a:lnTo>
                  <a:lnTo>
                    <a:pt x="170" y="13"/>
                  </a:lnTo>
                  <a:lnTo>
                    <a:pt x="170" y="10"/>
                  </a:lnTo>
                  <a:lnTo>
                    <a:pt x="173" y="10"/>
                  </a:lnTo>
                  <a:lnTo>
                    <a:pt x="176" y="10"/>
                  </a:lnTo>
                  <a:lnTo>
                    <a:pt x="178" y="8"/>
                  </a:lnTo>
                  <a:lnTo>
                    <a:pt x="181" y="8"/>
                  </a:lnTo>
                  <a:lnTo>
                    <a:pt x="184" y="8"/>
                  </a:lnTo>
                  <a:lnTo>
                    <a:pt x="187" y="5"/>
                  </a:lnTo>
                  <a:lnTo>
                    <a:pt x="189" y="5"/>
                  </a:lnTo>
                  <a:lnTo>
                    <a:pt x="195" y="5"/>
                  </a:lnTo>
                  <a:lnTo>
                    <a:pt x="197" y="5"/>
                  </a:lnTo>
                  <a:lnTo>
                    <a:pt x="200" y="5"/>
                  </a:lnTo>
                  <a:lnTo>
                    <a:pt x="203" y="5"/>
                  </a:lnTo>
                  <a:lnTo>
                    <a:pt x="205" y="5"/>
                  </a:lnTo>
                  <a:lnTo>
                    <a:pt x="211" y="3"/>
                  </a:lnTo>
                  <a:lnTo>
                    <a:pt x="214" y="3"/>
                  </a:lnTo>
                  <a:lnTo>
                    <a:pt x="216" y="3"/>
                  </a:lnTo>
                  <a:lnTo>
                    <a:pt x="219" y="3"/>
                  </a:lnTo>
                  <a:lnTo>
                    <a:pt x="222" y="3"/>
                  </a:lnTo>
                  <a:lnTo>
                    <a:pt x="222" y="0"/>
                  </a:lnTo>
                  <a:lnTo>
                    <a:pt x="224" y="0"/>
                  </a:lnTo>
                  <a:lnTo>
                    <a:pt x="227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5" y="3"/>
                  </a:lnTo>
                  <a:lnTo>
                    <a:pt x="235" y="5"/>
                  </a:lnTo>
                  <a:lnTo>
                    <a:pt x="235" y="8"/>
                  </a:lnTo>
                  <a:lnTo>
                    <a:pt x="235" y="10"/>
                  </a:lnTo>
                  <a:lnTo>
                    <a:pt x="238" y="10"/>
                  </a:lnTo>
                  <a:lnTo>
                    <a:pt x="238" y="13"/>
                  </a:lnTo>
                  <a:lnTo>
                    <a:pt x="238" y="15"/>
                  </a:lnTo>
                  <a:lnTo>
                    <a:pt x="241" y="20"/>
                  </a:lnTo>
                  <a:lnTo>
                    <a:pt x="241" y="23"/>
                  </a:lnTo>
                  <a:lnTo>
                    <a:pt x="243" y="28"/>
                  </a:lnTo>
                  <a:lnTo>
                    <a:pt x="246" y="31"/>
                  </a:lnTo>
                  <a:lnTo>
                    <a:pt x="246" y="36"/>
                  </a:lnTo>
                  <a:lnTo>
                    <a:pt x="246" y="41"/>
                  </a:lnTo>
                  <a:lnTo>
                    <a:pt x="246" y="43"/>
                  </a:lnTo>
                  <a:lnTo>
                    <a:pt x="246" y="49"/>
                  </a:lnTo>
                  <a:lnTo>
                    <a:pt x="246" y="51"/>
                  </a:lnTo>
                  <a:lnTo>
                    <a:pt x="246" y="56"/>
                  </a:lnTo>
                  <a:lnTo>
                    <a:pt x="243" y="59"/>
                  </a:lnTo>
                  <a:lnTo>
                    <a:pt x="243" y="61"/>
                  </a:lnTo>
                  <a:lnTo>
                    <a:pt x="243" y="64"/>
                  </a:lnTo>
                  <a:lnTo>
                    <a:pt x="241" y="69"/>
                  </a:lnTo>
                  <a:lnTo>
                    <a:pt x="241" y="72"/>
                  </a:lnTo>
                  <a:lnTo>
                    <a:pt x="241" y="74"/>
                  </a:lnTo>
                  <a:lnTo>
                    <a:pt x="241" y="77"/>
                  </a:lnTo>
                  <a:lnTo>
                    <a:pt x="238" y="77"/>
                  </a:lnTo>
                  <a:lnTo>
                    <a:pt x="235" y="79"/>
                  </a:lnTo>
                  <a:lnTo>
                    <a:pt x="235" y="84"/>
                  </a:lnTo>
                  <a:lnTo>
                    <a:pt x="235" y="89"/>
                  </a:lnTo>
                  <a:lnTo>
                    <a:pt x="232" y="94"/>
                  </a:lnTo>
                  <a:lnTo>
                    <a:pt x="230" y="97"/>
                  </a:lnTo>
                  <a:lnTo>
                    <a:pt x="230" y="102"/>
                  </a:lnTo>
                  <a:lnTo>
                    <a:pt x="230" y="105"/>
                  </a:lnTo>
                  <a:lnTo>
                    <a:pt x="227" y="110"/>
                  </a:lnTo>
                  <a:lnTo>
                    <a:pt x="224" y="112"/>
                  </a:lnTo>
                  <a:lnTo>
                    <a:pt x="222" y="115"/>
                  </a:lnTo>
                  <a:lnTo>
                    <a:pt x="222" y="117"/>
                  </a:lnTo>
                  <a:lnTo>
                    <a:pt x="219" y="120"/>
                  </a:lnTo>
                  <a:lnTo>
                    <a:pt x="219" y="123"/>
                  </a:lnTo>
                  <a:lnTo>
                    <a:pt x="216" y="128"/>
                  </a:lnTo>
                  <a:lnTo>
                    <a:pt x="214" y="130"/>
                  </a:lnTo>
                  <a:lnTo>
                    <a:pt x="208" y="133"/>
                  </a:lnTo>
                  <a:lnTo>
                    <a:pt x="205" y="133"/>
                  </a:lnTo>
                  <a:lnTo>
                    <a:pt x="203" y="133"/>
                  </a:lnTo>
                  <a:lnTo>
                    <a:pt x="200" y="135"/>
                  </a:lnTo>
                  <a:lnTo>
                    <a:pt x="197" y="135"/>
                  </a:lnTo>
                  <a:lnTo>
                    <a:pt x="192" y="135"/>
                  </a:lnTo>
                  <a:lnTo>
                    <a:pt x="189" y="138"/>
                  </a:lnTo>
                  <a:lnTo>
                    <a:pt x="187" y="138"/>
                  </a:lnTo>
                  <a:lnTo>
                    <a:pt x="187" y="140"/>
                  </a:lnTo>
                  <a:lnTo>
                    <a:pt x="184" y="143"/>
                  </a:lnTo>
                  <a:lnTo>
                    <a:pt x="184" y="146"/>
                  </a:lnTo>
                  <a:lnTo>
                    <a:pt x="181" y="146"/>
                  </a:lnTo>
                  <a:lnTo>
                    <a:pt x="181" y="148"/>
                  </a:lnTo>
                  <a:lnTo>
                    <a:pt x="178" y="148"/>
                  </a:lnTo>
                  <a:lnTo>
                    <a:pt x="176" y="148"/>
                  </a:lnTo>
                  <a:lnTo>
                    <a:pt x="173" y="151"/>
                  </a:lnTo>
                  <a:lnTo>
                    <a:pt x="170" y="151"/>
                  </a:lnTo>
                  <a:lnTo>
                    <a:pt x="168" y="151"/>
                  </a:lnTo>
                  <a:lnTo>
                    <a:pt x="165" y="151"/>
                  </a:lnTo>
                  <a:lnTo>
                    <a:pt x="162" y="151"/>
                  </a:lnTo>
                  <a:lnTo>
                    <a:pt x="159" y="151"/>
                  </a:lnTo>
                  <a:lnTo>
                    <a:pt x="157" y="153"/>
                  </a:lnTo>
                  <a:lnTo>
                    <a:pt x="154" y="153"/>
                  </a:lnTo>
                  <a:lnTo>
                    <a:pt x="151" y="153"/>
                  </a:lnTo>
                  <a:lnTo>
                    <a:pt x="151" y="156"/>
                  </a:lnTo>
                  <a:lnTo>
                    <a:pt x="149" y="156"/>
                  </a:lnTo>
                  <a:lnTo>
                    <a:pt x="146" y="156"/>
                  </a:lnTo>
                  <a:lnTo>
                    <a:pt x="143" y="158"/>
                  </a:lnTo>
                  <a:lnTo>
                    <a:pt x="141" y="161"/>
                  </a:lnTo>
                  <a:lnTo>
                    <a:pt x="138" y="161"/>
                  </a:lnTo>
                  <a:lnTo>
                    <a:pt x="135" y="161"/>
                  </a:lnTo>
                  <a:lnTo>
                    <a:pt x="135" y="163"/>
                  </a:lnTo>
                  <a:lnTo>
                    <a:pt x="132" y="163"/>
                  </a:lnTo>
                  <a:lnTo>
                    <a:pt x="130" y="163"/>
                  </a:lnTo>
                  <a:lnTo>
                    <a:pt x="127" y="163"/>
                  </a:lnTo>
                  <a:lnTo>
                    <a:pt x="124" y="166"/>
                  </a:lnTo>
                  <a:lnTo>
                    <a:pt x="122" y="166"/>
                  </a:lnTo>
                  <a:lnTo>
                    <a:pt x="119" y="166"/>
                  </a:lnTo>
                  <a:lnTo>
                    <a:pt x="119" y="163"/>
                  </a:lnTo>
                  <a:lnTo>
                    <a:pt x="116" y="163"/>
                  </a:lnTo>
                  <a:lnTo>
                    <a:pt x="114" y="163"/>
                  </a:lnTo>
                  <a:lnTo>
                    <a:pt x="111" y="161"/>
                  </a:lnTo>
                  <a:lnTo>
                    <a:pt x="108" y="161"/>
                  </a:lnTo>
                  <a:lnTo>
                    <a:pt x="108" y="158"/>
                  </a:lnTo>
                  <a:lnTo>
                    <a:pt x="105" y="158"/>
                  </a:lnTo>
                  <a:lnTo>
                    <a:pt x="103" y="158"/>
                  </a:lnTo>
                  <a:lnTo>
                    <a:pt x="103" y="156"/>
                  </a:lnTo>
                  <a:lnTo>
                    <a:pt x="97" y="156"/>
                  </a:lnTo>
                  <a:lnTo>
                    <a:pt x="95" y="156"/>
                  </a:lnTo>
                  <a:lnTo>
                    <a:pt x="92" y="156"/>
                  </a:lnTo>
                  <a:lnTo>
                    <a:pt x="89" y="156"/>
                  </a:lnTo>
                  <a:lnTo>
                    <a:pt x="87" y="156"/>
                  </a:lnTo>
                  <a:lnTo>
                    <a:pt x="84" y="156"/>
                  </a:lnTo>
                  <a:lnTo>
                    <a:pt x="81" y="156"/>
                  </a:lnTo>
                  <a:lnTo>
                    <a:pt x="78" y="153"/>
                  </a:lnTo>
                  <a:lnTo>
                    <a:pt x="76" y="151"/>
                  </a:lnTo>
                  <a:lnTo>
                    <a:pt x="73" y="151"/>
                  </a:lnTo>
                  <a:lnTo>
                    <a:pt x="70" y="148"/>
                  </a:lnTo>
                  <a:lnTo>
                    <a:pt x="68" y="148"/>
                  </a:lnTo>
                  <a:lnTo>
                    <a:pt x="65" y="146"/>
                  </a:lnTo>
                  <a:lnTo>
                    <a:pt x="62" y="143"/>
                  </a:lnTo>
                  <a:lnTo>
                    <a:pt x="59" y="143"/>
                  </a:lnTo>
                  <a:lnTo>
                    <a:pt x="57" y="140"/>
                  </a:lnTo>
                  <a:lnTo>
                    <a:pt x="54" y="138"/>
                  </a:lnTo>
                  <a:lnTo>
                    <a:pt x="54" y="135"/>
                  </a:lnTo>
                  <a:lnTo>
                    <a:pt x="51" y="133"/>
                  </a:lnTo>
                  <a:lnTo>
                    <a:pt x="49" y="130"/>
                  </a:lnTo>
                  <a:lnTo>
                    <a:pt x="49" y="125"/>
                  </a:lnTo>
                  <a:lnTo>
                    <a:pt x="46" y="123"/>
                  </a:lnTo>
                  <a:lnTo>
                    <a:pt x="43" y="120"/>
                  </a:lnTo>
                  <a:lnTo>
                    <a:pt x="41" y="117"/>
                  </a:lnTo>
                  <a:lnTo>
                    <a:pt x="41" y="112"/>
                  </a:lnTo>
                  <a:lnTo>
                    <a:pt x="38" y="110"/>
                  </a:lnTo>
                  <a:lnTo>
                    <a:pt x="35" y="110"/>
                  </a:lnTo>
                  <a:lnTo>
                    <a:pt x="32" y="107"/>
                  </a:lnTo>
                  <a:lnTo>
                    <a:pt x="30" y="105"/>
                  </a:lnTo>
                  <a:lnTo>
                    <a:pt x="27" y="105"/>
                  </a:lnTo>
                  <a:lnTo>
                    <a:pt x="24" y="105"/>
                  </a:lnTo>
                  <a:lnTo>
                    <a:pt x="22" y="105"/>
                  </a:lnTo>
                  <a:lnTo>
                    <a:pt x="19" y="102"/>
                  </a:lnTo>
                  <a:lnTo>
                    <a:pt x="16" y="102"/>
                  </a:lnTo>
                  <a:lnTo>
                    <a:pt x="14" y="102"/>
                  </a:lnTo>
                  <a:lnTo>
                    <a:pt x="11" y="102"/>
                  </a:lnTo>
                  <a:lnTo>
                    <a:pt x="8" y="100"/>
                  </a:lnTo>
                  <a:lnTo>
                    <a:pt x="5" y="100"/>
                  </a:lnTo>
                  <a:lnTo>
                    <a:pt x="3" y="97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3" y="92"/>
                  </a:lnTo>
                  <a:lnTo>
                    <a:pt x="3" y="89"/>
                  </a:lnTo>
                  <a:lnTo>
                    <a:pt x="5" y="89"/>
                  </a:lnTo>
                  <a:lnTo>
                    <a:pt x="0" y="92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0" name="Freeform 133"/>
            <p:cNvSpPr>
              <a:spLocks/>
            </p:cNvSpPr>
            <p:nvPr/>
          </p:nvSpPr>
          <p:spPr bwMode="auto">
            <a:xfrm>
              <a:off x="5811" y="3267"/>
              <a:ext cx="86" cy="15"/>
            </a:xfrm>
            <a:custGeom>
              <a:avLst/>
              <a:gdLst>
                <a:gd name="T0" fmla="*/ 48 w 86"/>
                <a:gd name="T1" fmla="*/ 9 h 15"/>
                <a:gd name="T2" fmla="*/ 50 w 86"/>
                <a:gd name="T3" fmla="*/ 9 h 15"/>
                <a:gd name="T4" fmla="*/ 53 w 86"/>
                <a:gd name="T5" fmla="*/ 9 h 15"/>
                <a:gd name="T6" fmla="*/ 53 w 86"/>
                <a:gd name="T7" fmla="*/ 7 h 15"/>
                <a:gd name="T8" fmla="*/ 56 w 86"/>
                <a:gd name="T9" fmla="*/ 7 h 15"/>
                <a:gd name="T10" fmla="*/ 58 w 86"/>
                <a:gd name="T11" fmla="*/ 7 h 15"/>
                <a:gd name="T12" fmla="*/ 61 w 86"/>
                <a:gd name="T13" fmla="*/ 5 h 15"/>
                <a:gd name="T14" fmla="*/ 64 w 86"/>
                <a:gd name="T15" fmla="*/ 5 h 15"/>
                <a:gd name="T16" fmla="*/ 66 w 86"/>
                <a:gd name="T17" fmla="*/ 5 h 15"/>
                <a:gd name="T18" fmla="*/ 69 w 86"/>
                <a:gd name="T19" fmla="*/ 2 h 15"/>
                <a:gd name="T20" fmla="*/ 72 w 86"/>
                <a:gd name="T21" fmla="*/ 2 h 15"/>
                <a:gd name="T22" fmla="*/ 74 w 86"/>
                <a:gd name="T23" fmla="*/ 2 h 15"/>
                <a:gd name="T24" fmla="*/ 77 w 86"/>
                <a:gd name="T25" fmla="*/ 2 h 15"/>
                <a:gd name="T26" fmla="*/ 80 w 86"/>
                <a:gd name="T27" fmla="*/ 2 h 15"/>
                <a:gd name="T28" fmla="*/ 82 w 86"/>
                <a:gd name="T29" fmla="*/ 0 h 15"/>
                <a:gd name="T30" fmla="*/ 85 w 86"/>
                <a:gd name="T31" fmla="*/ 2 h 15"/>
                <a:gd name="T32" fmla="*/ 80 w 86"/>
                <a:gd name="T33" fmla="*/ 2 h 15"/>
                <a:gd name="T34" fmla="*/ 77 w 86"/>
                <a:gd name="T35" fmla="*/ 2 h 15"/>
                <a:gd name="T36" fmla="*/ 74 w 86"/>
                <a:gd name="T37" fmla="*/ 5 h 15"/>
                <a:gd name="T38" fmla="*/ 72 w 86"/>
                <a:gd name="T39" fmla="*/ 5 h 15"/>
                <a:gd name="T40" fmla="*/ 66 w 86"/>
                <a:gd name="T41" fmla="*/ 5 h 15"/>
                <a:gd name="T42" fmla="*/ 64 w 86"/>
                <a:gd name="T43" fmla="*/ 7 h 15"/>
                <a:gd name="T44" fmla="*/ 61 w 86"/>
                <a:gd name="T45" fmla="*/ 7 h 15"/>
                <a:gd name="T46" fmla="*/ 56 w 86"/>
                <a:gd name="T47" fmla="*/ 9 h 15"/>
                <a:gd name="T48" fmla="*/ 53 w 86"/>
                <a:gd name="T49" fmla="*/ 9 h 15"/>
                <a:gd name="T50" fmla="*/ 50 w 86"/>
                <a:gd name="T51" fmla="*/ 12 h 15"/>
                <a:gd name="T52" fmla="*/ 45 w 86"/>
                <a:gd name="T53" fmla="*/ 12 h 15"/>
                <a:gd name="T54" fmla="*/ 43 w 86"/>
                <a:gd name="T55" fmla="*/ 12 h 15"/>
                <a:gd name="T56" fmla="*/ 40 w 86"/>
                <a:gd name="T57" fmla="*/ 14 h 15"/>
                <a:gd name="T58" fmla="*/ 37 w 86"/>
                <a:gd name="T59" fmla="*/ 14 h 15"/>
                <a:gd name="T60" fmla="*/ 32 w 86"/>
                <a:gd name="T61" fmla="*/ 14 h 15"/>
                <a:gd name="T62" fmla="*/ 29 w 86"/>
                <a:gd name="T63" fmla="*/ 14 h 15"/>
                <a:gd name="T64" fmla="*/ 24 w 86"/>
                <a:gd name="T65" fmla="*/ 14 h 15"/>
                <a:gd name="T66" fmla="*/ 21 w 86"/>
                <a:gd name="T67" fmla="*/ 14 h 15"/>
                <a:gd name="T68" fmla="*/ 19 w 86"/>
                <a:gd name="T69" fmla="*/ 14 h 15"/>
                <a:gd name="T70" fmla="*/ 13 w 86"/>
                <a:gd name="T71" fmla="*/ 14 h 15"/>
                <a:gd name="T72" fmla="*/ 11 w 86"/>
                <a:gd name="T73" fmla="*/ 14 h 15"/>
                <a:gd name="T74" fmla="*/ 8 w 86"/>
                <a:gd name="T75" fmla="*/ 14 h 15"/>
                <a:gd name="T76" fmla="*/ 3 w 86"/>
                <a:gd name="T77" fmla="*/ 14 h 15"/>
                <a:gd name="T78" fmla="*/ 0 w 86"/>
                <a:gd name="T79" fmla="*/ 14 h 15"/>
                <a:gd name="T80" fmla="*/ 0 w 86"/>
                <a:gd name="T81" fmla="*/ 12 h 15"/>
                <a:gd name="T82" fmla="*/ 3 w 86"/>
                <a:gd name="T83" fmla="*/ 14 h 15"/>
                <a:gd name="T84" fmla="*/ 5 w 86"/>
                <a:gd name="T85" fmla="*/ 14 h 15"/>
                <a:gd name="T86" fmla="*/ 8 w 86"/>
                <a:gd name="T87" fmla="*/ 14 h 15"/>
                <a:gd name="T88" fmla="*/ 11 w 86"/>
                <a:gd name="T89" fmla="*/ 14 h 15"/>
                <a:gd name="T90" fmla="*/ 16 w 86"/>
                <a:gd name="T91" fmla="*/ 14 h 15"/>
                <a:gd name="T92" fmla="*/ 19 w 86"/>
                <a:gd name="T93" fmla="*/ 14 h 15"/>
                <a:gd name="T94" fmla="*/ 21 w 86"/>
                <a:gd name="T95" fmla="*/ 14 h 15"/>
                <a:gd name="T96" fmla="*/ 24 w 86"/>
                <a:gd name="T97" fmla="*/ 14 h 15"/>
                <a:gd name="T98" fmla="*/ 27 w 86"/>
                <a:gd name="T99" fmla="*/ 14 h 15"/>
                <a:gd name="T100" fmla="*/ 32 w 86"/>
                <a:gd name="T101" fmla="*/ 14 h 15"/>
                <a:gd name="T102" fmla="*/ 35 w 86"/>
                <a:gd name="T103" fmla="*/ 12 h 15"/>
                <a:gd name="T104" fmla="*/ 37 w 86"/>
                <a:gd name="T105" fmla="*/ 12 h 15"/>
                <a:gd name="T106" fmla="*/ 40 w 86"/>
                <a:gd name="T107" fmla="*/ 12 h 15"/>
                <a:gd name="T108" fmla="*/ 43 w 86"/>
                <a:gd name="T109" fmla="*/ 12 h 15"/>
                <a:gd name="T110" fmla="*/ 45 w 86"/>
                <a:gd name="T111" fmla="*/ 9 h 15"/>
                <a:gd name="T112" fmla="*/ 48 w 86"/>
                <a:gd name="T113" fmla="*/ 9 h 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"/>
                <a:gd name="T172" fmla="*/ 0 h 15"/>
                <a:gd name="T173" fmla="*/ 86 w 86"/>
                <a:gd name="T174" fmla="*/ 15 h 1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" h="15">
                  <a:moveTo>
                    <a:pt x="48" y="9"/>
                  </a:moveTo>
                  <a:lnTo>
                    <a:pt x="50" y="9"/>
                  </a:lnTo>
                  <a:lnTo>
                    <a:pt x="53" y="9"/>
                  </a:lnTo>
                  <a:lnTo>
                    <a:pt x="53" y="7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6" y="5"/>
                  </a:lnTo>
                  <a:lnTo>
                    <a:pt x="69" y="2"/>
                  </a:lnTo>
                  <a:lnTo>
                    <a:pt x="72" y="2"/>
                  </a:lnTo>
                  <a:lnTo>
                    <a:pt x="74" y="2"/>
                  </a:lnTo>
                  <a:lnTo>
                    <a:pt x="77" y="2"/>
                  </a:lnTo>
                  <a:lnTo>
                    <a:pt x="80" y="2"/>
                  </a:lnTo>
                  <a:lnTo>
                    <a:pt x="82" y="0"/>
                  </a:lnTo>
                  <a:lnTo>
                    <a:pt x="85" y="2"/>
                  </a:lnTo>
                  <a:lnTo>
                    <a:pt x="80" y="2"/>
                  </a:lnTo>
                  <a:lnTo>
                    <a:pt x="77" y="2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66" y="5"/>
                  </a:lnTo>
                  <a:lnTo>
                    <a:pt x="64" y="7"/>
                  </a:lnTo>
                  <a:lnTo>
                    <a:pt x="61" y="7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50" y="12"/>
                  </a:lnTo>
                  <a:lnTo>
                    <a:pt x="45" y="12"/>
                  </a:lnTo>
                  <a:lnTo>
                    <a:pt x="43" y="12"/>
                  </a:lnTo>
                  <a:lnTo>
                    <a:pt x="40" y="14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8" y="14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8" y="14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27" y="14"/>
                  </a:lnTo>
                  <a:lnTo>
                    <a:pt x="32" y="14"/>
                  </a:lnTo>
                  <a:lnTo>
                    <a:pt x="35" y="12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3" y="12"/>
                  </a:lnTo>
                  <a:lnTo>
                    <a:pt x="45" y="9"/>
                  </a:lnTo>
                  <a:lnTo>
                    <a:pt x="48" y="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1" name="Freeform 134"/>
            <p:cNvSpPr>
              <a:spLocks/>
            </p:cNvSpPr>
            <p:nvPr/>
          </p:nvSpPr>
          <p:spPr bwMode="auto">
            <a:xfrm>
              <a:off x="5808" y="3267"/>
              <a:ext cx="89" cy="16"/>
            </a:xfrm>
            <a:custGeom>
              <a:avLst/>
              <a:gdLst>
                <a:gd name="T0" fmla="*/ 52 w 89"/>
                <a:gd name="T1" fmla="*/ 10 h 16"/>
                <a:gd name="T2" fmla="*/ 55 w 89"/>
                <a:gd name="T3" fmla="*/ 10 h 16"/>
                <a:gd name="T4" fmla="*/ 55 w 89"/>
                <a:gd name="T5" fmla="*/ 8 h 16"/>
                <a:gd name="T6" fmla="*/ 58 w 89"/>
                <a:gd name="T7" fmla="*/ 8 h 16"/>
                <a:gd name="T8" fmla="*/ 61 w 89"/>
                <a:gd name="T9" fmla="*/ 8 h 16"/>
                <a:gd name="T10" fmla="*/ 63 w 89"/>
                <a:gd name="T11" fmla="*/ 8 h 16"/>
                <a:gd name="T12" fmla="*/ 63 w 89"/>
                <a:gd name="T13" fmla="*/ 5 h 16"/>
                <a:gd name="T14" fmla="*/ 66 w 89"/>
                <a:gd name="T15" fmla="*/ 5 h 16"/>
                <a:gd name="T16" fmla="*/ 69 w 89"/>
                <a:gd name="T17" fmla="*/ 5 h 16"/>
                <a:gd name="T18" fmla="*/ 72 w 89"/>
                <a:gd name="T19" fmla="*/ 3 h 16"/>
                <a:gd name="T20" fmla="*/ 74 w 89"/>
                <a:gd name="T21" fmla="*/ 3 h 16"/>
                <a:gd name="T22" fmla="*/ 77 w 89"/>
                <a:gd name="T23" fmla="*/ 3 h 16"/>
                <a:gd name="T24" fmla="*/ 80 w 89"/>
                <a:gd name="T25" fmla="*/ 3 h 16"/>
                <a:gd name="T26" fmla="*/ 83 w 89"/>
                <a:gd name="T27" fmla="*/ 0 h 16"/>
                <a:gd name="T28" fmla="*/ 85 w 89"/>
                <a:gd name="T29" fmla="*/ 0 h 16"/>
                <a:gd name="T30" fmla="*/ 88 w 89"/>
                <a:gd name="T31" fmla="*/ 0 h 16"/>
                <a:gd name="T32" fmla="*/ 85 w 89"/>
                <a:gd name="T33" fmla="*/ 3 h 16"/>
                <a:gd name="T34" fmla="*/ 83 w 89"/>
                <a:gd name="T35" fmla="*/ 3 h 16"/>
                <a:gd name="T36" fmla="*/ 80 w 89"/>
                <a:gd name="T37" fmla="*/ 3 h 16"/>
                <a:gd name="T38" fmla="*/ 74 w 89"/>
                <a:gd name="T39" fmla="*/ 5 h 16"/>
                <a:gd name="T40" fmla="*/ 72 w 89"/>
                <a:gd name="T41" fmla="*/ 5 h 16"/>
                <a:gd name="T42" fmla="*/ 69 w 89"/>
                <a:gd name="T43" fmla="*/ 8 h 16"/>
                <a:gd name="T44" fmla="*/ 63 w 89"/>
                <a:gd name="T45" fmla="*/ 8 h 16"/>
                <a:gd name="T46" fmla="*/ 61 w 89"/>
                <a:gd name="T47" fmla="*/ 8 h 16"/>
                <a:gd name="T48" fmla="*/ 58 w 89"/>
                <a:gd name="T49" fmla="*/ 10 h 16"/>
                <a:gd name="T50" fmla="*/ 55 w 89"/>
                <a:gd name="T51" fmla="*/ 10 h 16"/>
                <a:gd name="T52" fmla="*/ 50 w 89"/>
                <a:gd name="T53" fmla="*/ 13 h 16"/>
                <a:gd name="T54" fmla="*/ 47 w 89"/>
                <a:gd name="T55" fmla="*/ 13 h 16"/>
                <a:gd name="T56" fmla="*/ 44 w 89"/>
                <a:gd name="T57" fmla="*/ 13 h 16"/>
                <a:gd name="T58" fmla="*/ 39 w 89"/>
                <a:gd name="T59" fmla="*/ 15 h 16"/>
                <a:gd name="T60" fmla="*/ 36 w 89"/>
                <a:gd name="T61" fmla="*/ 15 h 16"/>
                <a:gd name="T62" fmla="*/ 33 w 89"/>
                <a:gd name="T63" fmla="*/ 15 h 16"/>
                <a:gd name="T64" fmla="*/ 28 w 89"/>
                <a:gd name="T65" fmla="*/ 15 h 16"/>
                <a:gd name="T66" fmla="*/ 25 w 89"/>
                <a:gd name="T67" fmla="*/ 15 h 16"/>
                <a:gd name="T68" fmla="*/ 19 w 89"/>
                <a:gd name="T69" fmla="*/ 15 h 16"/>
                <a:gd name="T70" fmla="*/ 17 w 89"/>
                <a:gd name="T71" fmla="*/ 15 h 16"/>
                <a:gd name="T72" fmla="*/ 14 w 89"/>
                <a:gd name="T73" fmla="*/ 15 h 16"/>
                <a:gd name="T74" fmla="*/ 8 w 89"/>
                <a:gd name="T75" fmla="*/ 15 h 16"/>
                <a:gd name="T76" fmla="*/ 6 w 89"/>
                <a:gd name="T77" fmla="*/ 15 h 16"/>
                <a:gd name="T78" fmla="*/ 0 w 89"/>
                <a:gd name="T79" fmla="*/ 15 h 16"/>
                <a:gd name="T80" fmla="*/ 0 w 89"/>
                <a:gd name="T81" fmla="*/ 13 h 16"/>
                <a:gd name="T82" fmla="*/ 6 w 89"/>
                <a:gd name="T83" fmla="*/ 13 h 16"/>
                <a:gd name="T84" fmla="*/ 8 w 89"/>
                <a:gd name="T85" fmla="*/ 13 h 16"/>
                <a:gd name="T86" fmla="*/ 11 w 89"/>
                <a:gd name="T87" fmla="*/ 15 h 16"/>
                <a:gd name="T88" fmla="*/ 14 w 89"/>
                <a:gd name="T89" fmla="*/ 15 h 16"/>
                <a:gd name="T90" fmla="*/ 17 w 89"/>
                <a:gd name="T91" fmla="*/ 15 h 16"/>
                <a:gd name="T92" fmla="*/ 22 w 89"/>
                <a:gd name="T93" fmla="*/ 15 h 16"/>
                <a:gd name="T94" fmla="*/ 25 w 89"/>
                <a:gd name="T95" fmla="*/ 15 h 16"/>
                <a:gd name="T96" fmla="*/ 28 w 89"/>
                <a:gd name="T97" fmla="*/ 15 h 16"/>
                <a:gd name="T98" fmla="*/ 30 w 89"/>
                <a:gd name="T99" fmla="*/ 15 h 16"/>
                <a:gd name="T100" fmla="*/ 33 w 89"/>
                <a:gd name="T101" fmla="*/ 13 h 16"/>
                <a:gd name="T102" fmla="*/ 36 w 89"/>
                <a:gd name="T103" fmla="*/ 13 h 16"/>
                <a:gd name="T104" fmla="*/ 41 w 89"/>
                <a:gd name="T105" fmla="*/ 13 h 16"/>
                <a:gd name="T106" fmla="*/ 44 w 89"/>
                <a:gd name="T107" fmla="*/ 13 h 16"/>
                <a:gd name="T108" fmla="*/ 47 w 89"/>
                <a:gd name="T109" fmla="*/ 10 h 16"/>
                <a:gd name="T110" fmla="*/ 50 w 89"/>
                <a:gd name="T111" fmla="*/ 10 h 16"/>
                <a:gd name="T112" fmla="*/ 52 w 89"/>
                <a:gd name="T113" fmla="*/ 10 h 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9"/>
                <a:gd name="T172" fmla="*/ 0 h 16"/>
                <a:gd name="T173" fmla="*/ 89 w 89"/>
                <a:gd name="T174" fmla="*/ 16 h 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9" h="16">
                  <a:moveTo>
                    <a:pt x="52" y="10"/>
                  </a:moveTo>
                  <a:lnTo>
                    <a:pt x="55" y="10"/>
                  </a:lnTo>
                  <a:lnTo>
                    <a:pt x="55" y="8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3" y="5"/>
                  </a:lnTo>
                  <a:lnTo>
                    <a:pt x="66" y="5"/>
                  </a:lnTo>
                  <a:lnTo>
                    <a:pt x="69" y="5"/>
                  </a:lnTo>
                  <a:lnTo>
                    <a:pt x="72" y="3"/>
                  </a:lnTo>
                  <a:lnTo>
                    <a:pt x="74" y="3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5" y="3"/>
                  </a:lnTo>
                  <a:lnTo>
                    <a:pt x="83" y="3"/>
                  </a:lnTo>
                  <a:lnTo>
                    <a:pt x="80" y="3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69" y="8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8" y="10"/>
                  </a:lnTo>
                  <a:lnTo>
                    <a:pt x="55" y="10"/>
                  </a:lnTo>
                  <a:lnTo>
                    <a:pt x="50" y="13"/>
                  </a:lnTo>
                  <a:lnTo>
                    <a:pt x="47" y="13"/>
                  </a:lnTo>
                  <a:lnTo>
                    <a:pt x="44" y="13"/>
                  </a:lnTo>
                  <a:lnTo>
                    <a:pt x="39" y="15"/>
                  </a:lnTo>
                  <a:lnTo>
                    <a:pt x="36" y="15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25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7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8" y="15"/>
                  </a:lnTo>
                  <a:lnTo>
                    <a:pt x="30" y="15"/>
                  </a:lnTo>
                  <a:lnTo>
                    <a:pt x="33" y="13"/>
                  </a:lnTo>
                  <a:lnTo>
                    <a:pt x="36" y="13"/>
                  </a:lnTo>
                  <a:lnTo>
                    <a:pt x="41" y="13"/>
                  </a:lnTo>
                  <a:lnTo>
                    <a:pt x="44" y="13"/>
                  </a:lnTo>
                  <a:lnTo>
                    <a:pt x="47" y="10"/>
                  </a:lnTo>
                  <a:lnTo>
                    <a:pt x="50" y="10"/>
                  </a:lnTo>
                  <a:lnTo>
                    <a:pt x="52" y="1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2" name="Freeform 135"/>
            <p:cNvSpPr>
              <a:spLocks/>
            </p:cNvSpPr>
            <p:nvPr/>
          </p:nvSpPr>
          <p:spPr bwMode="auto">
            <a:xfrm>
              <a:off x="5744" y="3258"/>
              <a:ext cx="50" cy="8"/>
            </a:xfrm>
            <a:custGeom>
              <a:avLst/>
              <a:gdLst>
                <a:gd name="T0" fmla="*/ 0 w 50"/>
                <a:gd name="T1" fmla="*/ 2 h 8"/>
                <a:gd name="T2" fmla="*/ 3 w 50"/>
                <a:gd name="T3" fmla="*/ 2 h 8"/>
                <a:gd name="T4" fmla="*/ 5 w 50"/>
                <a:gd name="T5" fmla="*/ 4 h 8"/>
                <a:gd name="T6" fmla="*/ 8 w 50"/>
                <a:gd name="T7" fmla="*/ 4 h 8"/>
                <a:gd name="T8" fmla="*/ 10 w 50"/>
                <a:gd name="T9" fmla="*/ 5 h 8"/>
                <a:gd name="T10" fmla="*/ 13 w 50"/>
                <a:gd name="T11" fmla="*/ 5 h 8"/>
                <a:gd name="T12" fmla="*/ 18 w 50"/>
                <a:gd name="T13" fmla="*/ 7 h 8"/>
                <a:gd name="T14" fmla="*/ 21 w 50"/>
                <a:gd name="T15" fmla="*/ 7 h 8"/>
                <a:gd name="T16" fmla="*/ 26 w 50"/>
                <a:gd name="T17" fmla="*/ 7 h 8"/>
                <a:gd name="T18" fmla="*/ 28 w 50"/>
                <a:gd name="T19" fmla="*/ 7 h 8"/>
                <a:gd name="T20" fmla="*/ 31 w 50"/>
                <a:gd name="T21" fmla="*/ 7 h 8"/>
                <a:gd name="T22" fmla="*/ 36 w 50"/>
                <a:gd name="T23" fmla="*/ 7 h 8"/>
                <a:gd name="T24" fmla="*/ 39 w 50"/>
                <a:gd name="T25" fmla="*/ 7 h 8"/>
                <a:gd name="T26" fmla="*/ 41 w 50"/>
                <a:gd name="T27" fmla="*/ 7 h 8"/>
                <a:gd name="T28" fmla="*/ 46 w 50"/>
                <a:gd name="T29" fmla="*/ 5 h 8"/>
                <a:gd name="T30" fmla="*/ 49 w 50"/>
                <a:gd name="T31" fmla="*/ 5 h 8"/>
                <a:gd name="T32" fmla="*/ 46 w 50"/>
                <a:gd name="T33" fmla="*/ 5 h 8"/>
                <a:gd name="T34" fmla="*/ 41 w 50"/>
                <a:gd name="T35" fmla="*/ 5 h 8"/>
                <a:gd name="T36" fmla="*/ 39 w 50"/>
                <a:gd name="T37" fmla="*/ 5 h 8"/>
                <a:gd name="T38" fmla="*/ 36 w 50"/>
                <a:gd name="T39" fmla="*/ 5 h 8"/>
                <a:gd name="T40" fmla="*/ 31 w 50"/>
                <a:gd name="T41" fmla="*/ 7 h 8"/>
                <a:gd name="T42" fmla="*/ 28 w 50"/>
                <a:gd name="T43" fmla="*/ 7 h 8"/>
                <a:gd name="T44" fmla="*/ 26 w 50"/>
                <a:gd name="T45" fmla="*/ 5 h 8"/>
                <a:gd name="T46" fmla="*/ 21 w 50"/>
                <a:gd name="T47" fmla="*/ 5 h 8"/>
                <a:gd name="T48" fmla="*/ 18 w 50"/>
                <a:gd name="T49" fmla="*/ 5 h 8"/>
                <a:gd name="T50" fmla="*/ 15 w 50"/>
                <a:gd name="T51" fmla="*/ 5 h 8"/>
                <a:gd name="T52" fmla="*/ 13 w 50"/>
                <a:gd name="T53" fmla="*/ 4 h 8"/>
                <a:gd name="T54" fmla="*/ 10 w 50"/>
                <a:gd name="T55" fmla="*/ 4 h 8"/>
                <a:gd name="T56" fmla="*/ 8 w 50"/>
                <a:gd name="T57" fmla="*/ 2 h 8"/>
                <a:gd name="T58" fmla="*/ 5 w 50"/>
                <a:gd name="T59" fmla="*/ 2 h 8"/>
                <a:gd name="T60" fmla="*/ 3 w 50"/>
                <a:gd name="T61" fmla="*/ 0 h 8"/>
                <a:gd name="T62" fmla="*/ 0 w 50"/>
                <a:gd name="T63" fmla="*/ 0 h 8"/>
                <a:gd name="T64" fmla="*/ 0 w 50"/>
                <a:gd name="T65" fmla="*/ 2 h 8"/>
                <a:gd name="T66" fmla="*/ 3 w 50"/>
                <a:gd name="T67" fmla="*/ 2 h 8"/>
                <a:gd name="T68" fmla="*/ 0 w 50"/>
                <a:gd name="T69" fmla="*/ 2 h 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8"/>
                <a:gd name="T107" fmla="*/ 50 w 50"/>
                <a:gd name="T108" fmla="*/ 8 h 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8">
                  <a:moveTo>
                    <a:pt x="0" y="2"/>
                  </a:moveTo>
                  <a:lnTo>
                    <a:pt x="3" y="2"/>
                  </a:lnTo>
                  <a:lnTo>
                    <a:pt x="5" y="4"/>
                  </a:lnTo>
                  <a:lnTo>
                    <a:pt x="8" y="4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8" y="7"/>
                  </a:lnTo>
                  <a:lnTo>
                    <a:pt x="21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6" y="7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6" y="5"/>
                  </a:lnTo>
                  <a:lnTo>
                    <a:pt x="49" y="5"/>
                  </a:lnTo>
                  <a:lnTo>
                    <a:pt x="46" y="5"/>
                  </a:lnTo>
                  <a:lnTo>
                    <a:pt x="41" y="5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1" y="7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3" name="Freeform 136"/>
            <p:cNvSpPr>
              <a:spLocks/>
            </p:cNvSpPr>
            <p:nvPr/>
          </p:nvSpPr>
          <p:spPr bwMode="auto">
            <a:xfrm>
              <a:off x="5744" y="3258"/>
              <a:ext cx="52" cy="10"/>
            </a:xfrm>
            <a:custGeom>
              <a:avLst/>
              <a:gdLst>
                <a:gd name="T0" fmla="*/ 0 w 52"/>
                <a:gd name="T1" fmla="*/ 2 h 10"/>
                <a:gd name="T2" fmla="*/ 3 w 52"/>
                <a:gd name="T3" fmla="*/ 2 h 10"/>
                <a:gd name="T4" fmla="*/ 5 w 52"/>
                <a:gd name="T5" fmla="*/ 5 h 10"/>
                <a:gd name="T6" fmla="*/ 8 w 52"/>
                <a:gd name="T7" fmla="*/ 5 h 10"/>
                <a:gd name="T8" fmla="*/ 11 w 52"/>
                <a:gd name="T9" fmla="*/ 7 h 10"/>
                <a:gd name="T10" fmla="*/ 13 w 52"/>
                <a:gd name="T11" fmla="*/ 7 h 10"/>
                <a:gd name="T12" fmla="*/ 16 w 52"/>
                <a:gd name="T13" fmla="*/ 7 h 10"/>
                <a:gd name="T14" fmla="*/ 19 w 52"/>
                <a:gd name="T15" fmla="*/ 9 h 10"/>
                <a:gd name="T16" fmla="*/ 21 w 52"/>
                <a:gd name="T17" fmla="*/ 9 h 10"/>
                <a:gd name="T18" fmla="*/ 24 w 52"/>
                <a:gd name="T19" fmla="*/ 9 h 10"/>
                <a:gd name="T20" fmla="*/ 30 w 52"/>
                <a:gd name="T21" fmla="*/ 9 h 10"/>
                <a:gd name="T22" fmla="*/ 32 w 52"/>
                <a:gd name="T23" fmla="*/ 9 h 10"/>
                <a:gd name="T24" fmla="*/ 35 w 52"/>
                <a:gd name="T25" fmla="*/ 9 h 10"/>
                <a:gd name="T26" fmla="*/ 40 w 52"/>
                <a:gd name="T27" fmla="*/ 9 h 10"/>
                <a:gd name="T28" fmla="*/ 43 w 52"/>
                <a:gd name="T29" fmla="*/ 7 h 10"/>
                <a:gd name="T30" fmla="*/ 46 w 52"/>
                <a:gd name="T31" fmla="*/ 7 h 10"/>
                <a:gd name="T32" fmla="*/ 51 w 52"/>
                <a:gd name="T33" fmla="*/ 7 h 10"/>
                <a:gd name="T34" fmla="*/ 46 w 52"/>
                <a:gd name="T35" fmla="*/ 7 h 10"/>
                <a:gd name="T36" fmla="*/ 43 w 52"/>
                <a:gd name="T37" fmla="*/ 7 h 10"/>
                <a:gd name="T38" fmla="*/ 40 w 52"/>
                <a:gd name="T39" fmla="*/ 7 h 10"/>
                <a:gd name="T40" fmla="*/ 38 w 52"/>
                <a:gd name="T41" fmla="*/ 7 h 10"/>
                <a:gd name="T42" fmla="*/ 32 w 52"/>
                <a:gd name="T43" fmla="*/ 7 h 10"/>
                <a:gd name="T44" fmla="*/ 30 w 52"/>
                <a:gd name="T45" fmla="*/ 7 h 10"/>
                <a:gd name="T46" fmla="*/ 27 w 52"/>
                <a:gd name="T47" fmla="*/ 7 h 10"/>
                <a:gd name="T48" fmla="*/ 21 w 52"/>
                <a:gd name="T49" fmla="*/ 7 h 10"/>
                <a:gd name="T50" fmla="*/ 19 w 52"/>
                <a:gd name="T51" fmla="*/ 7 h 10"/>
                <a:gd name="T52" fmla="*/ 16 w 52"/>
                <a:gd name="T53" fmla="*/ 5 h 10"/>
                <a:gd name="T54" fmla="*/ 13 w 52"/>
                <a:gd name="T55" fmla="*/ 5 h 10"/>
                <a:gd name="T56" fmla="*/ 11 w 52"/>
                <a:gd name="T57" fmla="*/ 2 h 10"/>
                <a:gd name="T58" fmla="*/ 8 w 52"/>
                <a:gd name="T59" fmla="*/ 2 h 10"/>
                <a:gd name="T60" fmla="*/ 5 w 52"/>
                <a:gd name="T61" fmla="*/ 0 h 10"/>
                <a:gd name="T62" fmla="*/ 3 w 52"/>
                <a:gd name="T63" fmla="*/ 0 h 10"/>
                <a:gd name="T64" fmla="*/ 0 w 52"/>
                <a:gd name="T65" fmla="*/ 0 h 10"/>
                <a:gd name="T66" fmla="*/ 0 w 52"/>
                <a:gd name="T67" fmla="*/ 2 h 10"/>
                <a:gd name="T68" fmla="*/ 3 w 52"/>
                <a:gd name="T69" fmla="*/ 2 h 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2"/>
                <a:gd name="T106" fmla="*/ 0 h 10"/>
                <a:gd name="T107" fmla="*/ 52 w 52"/>
                <a:gd name="T108" fmla="*/ 10 h 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2" h="10">
                  <a:moveTo>
                    <a:pt x="0" y="2"/>
                  </a:moveTo>
                  <a:lnTo>
                    <a:pt x="3" y="2"/>
                  </a:lnTo>
                  <a:lnTo>
                    <a:pt x="5" y="5"/>
                  </a:lnTo>
                  <a:lnTo>
                    <a:pt x="8" y="5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40" y="9"/>
                  </a:lnTo>
                  <a:lnTo>
                    <a:pt x="43" y="7"/>
                  </a:lnTo>
                  <a:lnTo>
                    <a:pt x="46" y="7"/>
                  </a:lnTo>
                  <a:lnTo>
                    <a:pt x="51" y="7"/>
                  </a:lnTo>
                  <a:lnTo>
                    <a:pt x="46" y="7"/>
                  </a:lnTo>
                  <a:lnTo>
                    <a:pt x="43" y="7"/>
                  </a:lnTo>
                  <a:lnTo>
                    <a:pt x="40" y="7"/>
                  </a:lnTo>
                  <a:lnTo>
                    <a:pt x="38" y="7"/>
                  </a:lnTo>
                  <a:lnTo>
                    <a:pt x="32" y="7"/>
                  </a:lnTo>
                  <a:lnTo>
                    <a:pt x="30" y="7"/>
                  </a:lnTo>
                  <a:lnTo>
                    <a:pt x="27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1" y="2"/>
                  </a:lnTo>
                  <a:lnTo>
                    <a:pt x="8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4" name="Freeform 137"/>
            <p:cNvSpPr>
              <a:spLocks/>
            </p:cNvSpPr>
            <p:nvPr/>
          </p:nvSpPr>
          <p:spPr bwMode="auto">
            <a:xfrm>
              <a:off x="5751" y="3251"/>
              <a:ext cx="75" cy="4"/>
            </a:xfrm>
            <a:custGeom>
              <a:avLst/>
              <a:gdLst>
                <a:gd name="T0" fmla="*/ 0 w 75"/>
                <a:gd name="T1" fmla="*/ 2 h 4"/>
                <a:gd name="T2" fmla="*/ 0 w 75"/>
                <a:gd name="T3" fmla="*/ 2 h 4"/>
                <a:gd name="T4" fmla="*/ 3 w 75"/>
                <a:gd name="T5" fmla="*/ 2 h 4"/>
                <a:gd name="T6" fmla="*/ 5 w 75"/>
                <a:gd name="T7" fmla="*/ 0 h 4"/>
                <a:gd name="T8" fmla="*/ 8 w 75"/>
                <a:gd name="T9" fmla="*/ 0 h 4"/>
                <a:gd name="T10" fmla="*/ 11 w 75"/>
                <a:gd name="T11" fmla="*/ 2 h 4"/>
                <a:gd name="T12" fmla="*/ 13 w 75"/>
                <a:gd name="T13" fmla="*/ 2 h 4"/>
                <a:gd name="T14" fmla="*/ 16 w 75"/>
                <a:gd name="T15" fmla="*/ 2 h 4"/>
                <a:gd name="T16" fmla="*/ 19 w 75"/>
                <a:gd name="T17" fmla="*/ 2 h 4"/>
                <a:gd name="T18" fmla="*/ 21 w 75"/>
                <a:gd name="T19" fmla="*/ 2 h 4"/>
                <a:gd name="T20" fmla="*/ 24 w 75"/>
                <a:gd name="T21" fmla="*/ 2 h 4"/>
                <a:gd name="T22" fmla="*/ 26 w 75"/>
                <a:gd name="T23" fmla="*/ 2 h 4"/>
                <a:gd name="T24" fmla="*/ 32 w 75"/>
                <a:gd name="T25" fmla="*/ 2 h 4"/>
                <a:gd name="T26" fmla="*/ 34 w 75"/>
                <a:gd name="T27" fmla="*/ 2 h 4"/>
                <a:gd name="T28" fmla="*/ 37 w 75"/>
                <a:gd name="T29" fmla="*/ 2 h 4"/>
                <a:gd name="T30" fmla="*/ 42 w 75"/>
                <a:gd name="T31" fmla="*/ 2 h 4"/>
                <a:gd name="T32" fmla="*/ 45 w 75"/>
                <a:gd name="T33" fmla="*/ 2 h 4"/>
                <a:gd name="T34" fmla="*/ 50 w 75"/>
                <a:gd name="T35" fmla="*/ 3 h 4"/>
                <a:gd name="T36" fmla="*/ 56 w 75"/>
                <a:gd name="T37" fmla="*/ 3 h 4"/>
                <a:gd name="T38" fmla="*/ 58 w 75"/>
                <a:gd name="T39" fmla="*/ 3 h 4"/>
                <a:gd name="T40" fmla="*/ 61 w 75"/>
                <a:gd name="T41" fmla="*/ 2 h 4"/>
                <a:gd name="T42" fmla="*/ 63 w 75"/>
                <a:gd name="T43" fmla="*/ 2 h 4"/>
                <a:gd name="T44" fmla="*/ 66 w 75"/>
                <a:gd name="T45" fmla="*/ 2 h 4"/>
                <a:gd name="T46" fmla="*/ 69 w 75"/>
                <a:gd name="T47" fmla="*/ 2 h 4"/>
                <a:gd name="T48" fmla="*/ 71 w 75"/>
                <a:gd name="T49" fmla="*/ 2 h 4"/>
                <a:gd name="T50" fmla="*/ 74 w 75"/>
                <a:gd name="T51" fmla="*/ 2 h 4"/>
                <a:gd name="T52" fmla="*/ 74 w 75"/>
                <a:gd name="T53" fmla="*/ 0 h 4"/>
                <a:gd name="T54" fmla="*/ 71 w 75"/>
                <a:gd name="T55" fmla="*/ 0 h 4"/>
                <a:gd name="T56" fmla="*/ 66 w 75"/>
                <a:gd name="T57" fmla="*/ 0 h 4"/>
                <a:gd name="T58" fmla="*/ 63 w 75"/>
                <a:gd name="T59" fmla="*/ 0 h 4"/>
                <a:gd name="T60" fmla="*/ 61 w 75"/>
                <a:gd name="T61" fmla="*/ 2 h 4"/>
                <a:gd name="T62" fmla="*/ 56 w 75"/>
                <a:gd name="T63" fmla="*/ 2 h 4"/>
                <a:gd name="T64" fmla="*/ 53 w 75"/>
                <a:gd name="T65" fmla="*/ 2 h 4"/>
                <a:gd name="T66" fmla="*/ 50 w 75"/>
                <a:gd name="T67" fmla="*/ 2 h 4"/>
                <a:gd name="T68" fmla="*/ 45 w 75"/>
                <a:gd name="T69" fmla="*/ 2 h 4"/>
                <a:gd name="T70" fmla="*/ 42 w 75"/>
                <a:gd name="T71" fmla="*/ 2 h 4"/>
                <a:gd name="T72" fmla="*/ 40 w 75"/>
                <a:gd name="T73" fmla="*/ 0 h 4"/>
                <a:gd name="T74" fmla="*/ 34 w 75"/>
                <a:gd name="T75" fmla="*/ 0 h 4"/>
                <a:gd name="T76" fmla="*/ 32 w 75"/>
                <a:gd name="T77" fmla="*/ 0 h 4"/>
                <a:gd name="T78" fmla="*/ 29 w 75"/>
                <a:gd name="T79" fmla="*/ 0 h 4"/>
                <a:gd name="T80" fmla="*/ 24 w 75"/>
                <a:gd name="T81" fmla="*/ 0 h 4"/>
                <a:gd name="T82" fmla="*/ 21 w 75"/>
                <a:gd name="T83" fmla="*/ 0 h 4"/>
                <a:gd name="T84" fmla="*/ 16 w 75"/>
                <a:gd name="T85" fmla="*/ 0 h 4"/>
                <a:gd name="T86" fmla="*/ 13 w 75"/>
                <a:gd name="T87" fmla="*/ 0 h 4"/>
                <a:gd name="T88" fmla="*/ 11 w 75"/>
                <a:gd name="T89" fmla="*/ 0 h 4"/>
                <a:gd name="T90" fmla="*/ 8 w 75"/>
                <a:gd name="T91" fmla="*/ 0 h 4"/>
                <a:gd name="T92" fmla="*/ 5 w 75"/>
                <a:gd name="T93" fmla="*/ 0 h 4"/>
                <a:gd name="T94" fmla="*/ 3 w 75"/>
                <a:gd name="T95" fmla="*/ 0 h 4"/>
                <a:gd name="T96" fmla="*/ 0 w 75"/>
                <a:gd name="T97" fmla="*/ 0 h 4"/>
                <a:gd name="T98" fmla="*/ 0 w 75"/>
                <a:gd name="T99" fmla="*/ 2 h 4"/>
                <a:gd name="T100" fmla="*/ 3 w 75"/>
                <a:gd name="T101" fmla="*/ 2 h 4"/>
                <a:gd name="T102" fmla="*/ 3 w 75"/>
                <a:gd name="T103" fmla="*/ 0 h 4"/>
                <a:gd name="T104" fmla="*/ 0 w 75"/>
                <a:gd name="T105" fmla="*/ 2 h 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5"/>
                <a:gd name="T160" fmla="*/ 0 h 4"/>
                <a:gd name="T161" fmla="*/ 75 w 75"/>
                <a:gd name="T162" fmla="*/ 4 h 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5" h="4">
                  <a:moveTo>
                    <a:pt x="0" y="2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7" y="2"/>
                  </a:lnTo>
                  <a:lnTo>
                    <a:pt x="42" y="2"/>
                  </a:lnTo>
                  <a:lnTo>
                    <a:pt x="45" y="2"/>
                  </a:lnTo>
                  <a:lnTo>
                    <a:pt x="50" y="3"/>
                  </a:lnTo>
                  <a:lnTo>
                    <a:pt x="56" y="3"/>
                  </a:lnTo>
                  <a:lnTo>
                    <a:pt x="58" y="3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4" y="2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1" y="2"/>
                  </a:lnTo>
                  <a:lnTo>
                    <a:pt x="56" y="2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5751" y="3248"/>
              <a:ext cx="77" cy="7"/>
            </a:xfrm>
            <a:custGeom>
              <a:avLst/>
              <a:gdLst>
                <a:gd name="T0" fmla="*/ 0 w 77"/>
                <a:gd name="T1" fmla="*/ 6 h 7"/>
                <a:gd name="T2" fmla="*/ 0 w 77"/>
                <a:gd name="T3" fmla="*/ 3 h 7"/>
                <a:gd name="T4" fmla="*/ 3 w 77"/>
                <a:gd name="T5" fmla="*/ 3 h 7"/>
                <a:gd name="T6" fmla="*/ 5 w 77"/>
                <a:gd name="T7" fmla="*/ 3 h 7"/>
                <a:gd name="T8" fmla="*/ 8 w 77"/>
                <a:gd name="T9" fmla="*/ 3 h 7"/>
                <a:gd name="T10" fmla="*/ 11 w 77"/>
                <a:gd name="T11" fmla="*/ 3 h 7"/>
                <a:gd name="T12" fmla="*/ 14 w 77"/>
                <a:gd name="T13" fmla="*/ 3 h 7"/>
                <a:gd name="T14" fmla="*/ 16 w 77"/>
                <a:gd name="T15" fmla="*/ 3 h 7"/>
                <a:gd name="T16" fmla="*/ 19 w 77"/>
                <a:gd name="T17" fmla="*/ 6 h 7"/>
                <a:gd name="T18" fmla="*/ 22 w 77"/>
                <a:gd name="T19" fmla="*/ 6 h 7"/>
                <a:gd name="T20" fmla="*/ 24 w 77"/>
                <a:gd name="T21" fmla="*/ 6 h 7"/>
                <a:gd name="T22" fmla="*/ 27 w 77"/>
                <a:gd name="T23" fmla="*/ 6 h 7"/>
                <a:gd name="T24" fmla="*/ 30 w 77"/>
                <a:gd name="T25" fmla="*/ 6 h 7"/>
                <a:gd name="T26" fmla="*/ 33 w 77"/>
                <a:gd name="T27" fmla="*/ 6 h 7"/>
                <a:gd name="T28" fmla="*/ 35 w 77"/>
                <a:gd name="T29" fmla="*/ 6 h 7"/>
                <a:gd name="T30" fmla="*/ 38 w 77"/>
                <a:gd name="T31" fmla="*/ 6 h 7"/>
                <a:gd name="T32" fmla="*/ 41 w 77"/>
                <a:gd name="T33" fmla="*/ 6 h 7"/>
                <a:gd name="T34" fmla="*/ 43 w 77"/>
                <a:gd name="T35" fmla="*/ 6 h 7"/>
                <a:gd name="T36" fmla="*/ 46 w 77"/>
                <a:gd name="T37" fmla="*/ 6 h 7"/>
                <a:gd name="T38" fmla="*/ 49 w 77"/>
                <a:gd name="T39" fmla="*/ 6 h 7"/>
                <a:gd name="T40" fmla="*/ 52 w 77"/>
                <a:gd name="T41" fmla="*/ 6 h 7"/>
                <a:gd name="T42" fmla="*/ 54 w 77"/>
                <a:gd name="T43" fmla="*/ 6 h 7"/>
                <a:gd name="T44" fmla="*/ 57 w 77"/>
                <a:gd name="T45" fmla="*/ 6 h 7"/>
                <a:gd name="T46" fmla="*/ 60 w 77"/>
                <a:gd name="T47" fmla="*/ 6 h 7"/>
                <a:gd name="T48" fmla="*/ 65 w 77"/>
                <a:gd name="T49" fmla="*/ 6 h 7"/>
                <a:gd name="T50" fmla="*/ 68 w 77"/>
                <a:gd name="T51" fmla="*/ 6 h 7"/>
                <a:gd name="T52" fmla="*/ 71 w 77"/>
                <a:gd name="T53" fmla="*/ 6 h 7"/>
                <a:gd name="T54" fmla="*/ 73 w 77"/>
                <a:gd name="T55" fmla="*/ 6 h 7"/>
                <a:gd name="T56" fmla="*/ 73 w 77"/>
                <a:gd name="T57" fmla="*/ 3 h 7"/>
                <a:gd name="T58" fmla="*/ 76 w 77"/>
                <a:gd name="T59" fmla="*/ 3 h 7"/>
                <a:gd name="T60" fmla="*/ 73 w 77"/>
                <a:gd name="T61" fmla="*/ 3 h 7"/>
                <a:gd name="T62" fmla="*/ 68 w 77"/>
                <a:gd name="T63" fmla="*/ 3 h 7"/>
                <a:gd name="T64" fmla="*/ 65 w 77"/>
                <a:gd name="T65" fmla="*/ 3 h 7"/>
                <a:gd name="T66" fmla="*/ 62 w 77"/>
                <a:gd name="T67" fmla="*/ 3 h 7"/>
                <a:gd name="T68" fmla="*/ 57 w 77"/>
                <a:gd name="T69" fmla="*/ 3 h 7"/>
                <a:gd name="T70" fmla="*/ 54 w 77"/>
                <a:gd name="T71" fmla="*/ 3 h 7"/>
                <a:gd name="T72" fmla="*/ 52 w 77"/>
                <a:gd name="T73" fmla="*/ 3 h 7"/>
                <a:gd name="T74" fmla="*/ 46 w 77"/>
                <a:gd name="T75" fmla="*/ 3 h 7"/>
                <a:gd name="T76" fmla="*/ 43 w 77"/>
                <a:gd name="T77" fmla="*/ 3 h 7"/>
                <a:gd name="T78" fmla="*/ 38 w 77"/>
                <a:gd name="T79" fmla="*/ 3 h 7"/>
                <a:gd name="T80" fmla="*/ 35 w 77"/>
                <a:gd name="T81" fmla="*/ 3 h 7"/>
                <a:gd name="T82" fmla="*/ 33 w 77"/>
                <a:gd name="T83" fmla="*/ 3 h 7"/>
                <a:gd name="T84" fmla="*/ 27 w 77"/>
                <a:gd name="T85" fmla="*/ 3 h 7"/>
                <a:gd name="T86" fmla="*/ 24 w 77"/>
                <a:gd name="T87" fmla="*/ 3 h 7"/>
                <a:gd name="T88" fmla="*/ 19 w 77"/>
                <a:gd name="T89" fmla="*/ 3 h 7"/>
                <a:gd name="T90" fmla="*/ 16 w 77"/>
                <a:gd name="T91" fmla="*/ 0 h 7"/>
                <a:gd name="T92" fmla="*/ 14 w 77"/>
                <a:gd name="T93" fmla="*/ 0 h 7"/>
                <a:gd name="T94" fmla="*/ 11 w 77"/>
                <a:gd name="T95" fmla="*/ 0 h 7"/>
                <a:gd name="T96" fmla="*/ 8 w 77"/>
                <a:gd name="T97" fmla="*/ 0 h 7"/>
                <a:gd name="T98" fmla="*/ 5 w 77"/>
                <a:gd name="T99" fmla="*/ 0 h 7"/>
                <a:gd name="T100" fmla="*/ 3 w 77"/>
                <a:gd name="T101" fmla="*/ 3 h 7"/>
                <a:gd name="T102" fmla="*/ 0 w 77"/>
                <a:gd name="T103" fmla="*/ 3 h 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7"/>
                <a:gd name="T157" fmla="*/ 0 h 7"/>
                <a:gd name="T158" fmla="*/ 77 w 77"/>
                <a:gd name="T159" fmla="*/ 7 h 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7" h="7">
                  <a:moveTo>
                    <a:pt x="0" y="6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7" y="6"/>
                  </a:lnTo>
                  <a:lnTo>
                    <a:pt x="30" y="6"/>
                  </a:lnTo>
                  <a:lnTo>
                    <a:pt x="33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3" y="6"/>
                  </a:lnTo>
                  <a:lnTo>
                    <a:pt x="46" y="6"/>
                  </a:lnTo>
                  <a:lnTo>
                    <a:pt x="49" y="6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7" y="6"/>
                  </a:lnTo>
                  <a:lnTo>
                    <a:pt x="60" y="6"/>
                  </a:lnTo>
                  <a:lnTo>
                    <a:pt x="65" y="6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3" y="6"/>
                  </a:lnTo>
                  <a:lnTo>
                    <a:pt x="73" y="3"/>
                  </a:lnTo>
                  <a:lnTo>
                    <a:pt x="76" y="3"/>
                  </a:lnTo>
                  <a:lnTo>
                    <a:pt x="73" y="3"/>
                  </a:lnTo>
                  <a:lnTo>
                    <a:pt x="68" y="3"/>
                  </a:lnTo>
                  <a:lnTo>
                    <a:pt x="65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3" y="3"/>
                  </a:lnTo>
                  <a:lnTo>
                    <a:pt x="38" y="3"/>
                  </a:lnTo>
                  <a:lnTo>
                    <a:pt x="35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6" name="Freeform 139"/>
            <p:cNvSpPr>
              <a:spLocks/>
            </p:cNvSpPr>
            <p:nvPr/>
          </p:nvSpPr>
          <p:spPr bwMode="auto">
            <a:xfrm>
              <a:off x="5774" y="3241"/>
              <a:ext cx="38" cy="4"/>
            </a:xfrm>
            <a:custGeom>
              <a:avLst/>
              <a:gdLst>
                <a:gd name="T0" fmla="*/ 2 w 38"/>
                <a:gd name="T1" fmla="*/ 2 h 4"/>
                <a:gd name="T2" fmla="*/ 2 w 38"/>
                <a:gd name="T3" fmla="*/ 2 h 4"/>
                <a:gd name="T4" fmla="*/ 5 w 38"/>
                <a:gd name="T5" fmla="*/ 2 h 4"/>
                <a:gd name="T6" fmla="*/ 7 w 38"/>
                <a:gd name="T7" fmla="*/ 2 h 4"/>
                <a:gd name="T8" fmla="*/ 7 w 38"/>
                <a:gd name="T9" fmla="*/ 3 h 4"/>
                <a:gd name="T10" fmla="*/ 10 w 38"/>
                <a:gd name="T11" fmla="*/ 3 h 4"/>
                <a:gd name="T12" fmla="*/ 15 w 38"/>
                <a:gd name="T13" fmla="*/ 3 h 4"/>
                <a:gd name="T14" fmla="*/ 17 w 38"/>
                <a:gd name="T15" fmla="*/ 3 h 4"/>
                <a:gd name="T16" fmla="*/ 22 w 38"/>
                <a:gd name="T17" fmla="*/ 3 h 4"/>
                <a:gd name="T18" fmla="*/ 25 w 38"/>
                <a:gd name="T19" fmla="*/ 3 h 4"/>
                <a:gd name="T20" fmla="*/ 27 w 38"/>
                <a:gd name="T21" fmla="*/ 3 h 4"/>
                <a:gd name="T22" fmla="*/ 32 w 38"/>
                <a:gd name="T23" fmla="*/ 3 h 4"/>
                <a:gd name="T24" fmla="*/ 35 w 38"/>
                <a:gd name="T25" fmla="*/ 3 h 4"/>
                <a:gd name="T26" fmla="*/ 37 w 38"/>
                <a:gd name="T27" fmla="*/ 3 h 4"/>
                <a:gd name="T28" fmla="*/ 37 w 38"/>
                <a:gd name="T29" fmla="*/ 2 h 4"/>
                <a:gd name="T30" fmla="*/ 35 w 38"/>
                <a:gd name="T31" fmla="*/ 2 h 4"/>
                <a:gd name="T32" fmla="*/ 32 w 38"/>
                <a:gd name="T33" fmla="*/ 2 h 4"/>
                <a:gd name="T34" fmla="*/ 30 w 38"/>
                <a:gd name="T35" fmla="*/ 2 h 4"/>
                <a:gd name="T36" fmla="*/ 27 w 38"/>
                <a:gd name="T37" fmla="*/ 2 h 4"/>
                <a:gd name="T38" fmla="*/ 25 w 38"/>
                <a:gd name="T39" fmla="*/ 2 h 4"/>
                <a:gd name="T40" fmla="*/ 22 w 38"/>
                <a:gd name="T41" fmla="*/ 2 h 4"/>
                <a:gd name="T42" fmla="*/ 20 w 38"/>
                <a:gd name="T43" fmla="*/ 2 h 4"/>
                <a:gd name="T44" fmla="*/ 17 w 38"/>
                <a:gd name="T45" fmla="*/ 2 h 4"/>
                <a:gd name="T46" fmla="*/ 15 w 38"/>
                <a:gd name="T47" fmla="*/ 2 h 4"/>
                <a:gd name="T48" fmla="*/ 12 w 38"/>
                <a:gd name="T49" fmla="*/ 2 h 4"/>
                <a:gd name="T50" fmla="*/ 10 w 38"/>
                <a:gd name="T51" fmla="*/ 2 h 4"/>
                <a:gd name="T52" fmla="*/ 10 w 38"/>
                <a:gd name="T53" fmla="*/ 0 h 4"/>
                <a:gd name="T54" fmla="*/ 7 w 38"/>
                <a:gd name="T55" fmla="*/ 0 h 4"/>
                <a:gd name="T56" fmla="*/ 5 w 38"/>
                <a:gd name="T57" fmla="*/ 0 h 4"/>
                <a:gd name="T58" fmla="*/ 2 w 38"/>
                <a:gd name="T59" fmla="*/ 0 h 4"/>
                <a:gd name="T60" fmla="*/ 0 w 38"/>
                <a:gd name="T61" fmla="*/ 0 h 4"/>
                <a:gd name="T62" fmla="*/ 0 w 38"/>
                <a:gd name="T63" fmla="*/ 2 h 4"/>
                <a:gd name="T64" fmla="*/ 2 w 38"/>
                <a:gd name="T65" fmla="*/ 2 h 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"/>
                <a:gd name="T100" fmla="*/ 0 h 4"/>
                <a:gd name="T101" fmla="*/ 38 w 38"/>
                <a:gd name="T102" fmla="*/ 4 h 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" h="4">
                  <a:moveTo>
                    <a:pt x="2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5" y="3"/>
                  </a:lnTo>
                  <a:lnTo>
                    <a:pt x="17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5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7" name="Freeform 140"/>
            <p:cNvSpPr>
              <a:spLocks/>
            </p:cNvSpPr>
            <p:nvPr/>
          </p:nvSpPr>
          <p:spPr bwMode="auto">
            <a:xfrm>
              <a:off x="5774" y="3241"/>
              <a:ext cx="42" cy="7"/>
            </a:xfrm>
            <a:custGeom>
              <a:avLst/>
              <a:gdLst>
                <a:gd name="T0" fmla="*/ 3 w 42"/>
                <a:gd name="T1" fmla="*/ 3 h 7"/>
                <a:gd name="T2" fmla="*/ 3 w 42"/>
                <a:gd name="T3" fmla="*/ 3 h 7"/>
                <a:gd name="T4" fmla="*/ 5 w 42"/>
                <a:gd name="T5" fmla="*/ 3 h 7"/>
                <a:gd name="T6" fmla="*/ 8 w 42"/>
                <a:gd name="T7" fmla="*/ 3 h 7"/>
                <a:gd name="T8" fmla="*/ 11 w 42"/>
                <a:gd name="T9" fmla="*/ 6 h 7"/>
                <a:gd name="T10" fmla="*/ 14 w 42"/>
                <a:gd name="T11" fmla="*/ 6 h 7"/>
                <a:gd name="T12" fmla="*/ 19 w 42"/>
                <a:gd name="T13" fmla="*/ 6 h 7"/>
                <a:gd name="T14" fmla="*/ 22 w 42"/>
                <a:gd name="T15" fmla="*/ 6 h 7"/>
                <a:gd name="T16" fmla="*/ 27 w 42"/>
                <a:gd name="T17" fmla="*/ 6 h 7"/>
                <a:gd name="T18" fmla="*/ 30 w 42"/>
                <a:gd name="T19" fmla="*/ 6 h 7"/>
                <a:gd name="T20" fmla="*/ 33 w 42"/>
                <a:gd name="T21" fmla="*/ 6 h 7"/>
                <a:gd name="T22" fmla="*/ 38 w 42"/>
                <a:gd name="T23" fmla="*/ 6 h 7"/>
                <a:gd name="T24" fmla="*/ 41 w 42"/>
                <a:gd name="T25" fmla="*/ 6 h 7"/>
                <a:gd name="T26" fmla="*/ 41 w 42"/>
                <a:gd name="T27" fmla="*/ 3 h 7"/>
                <a:gd name="T28" fmla="*/ 38 w 42"/>
                <a:gd name="T29" fmla="*/ 3 h 7"/>
                <a:gd name="T30" fmla="*/ 36 w 42"/>
                <a:gd name="T31" fmla="*/ 3 h 7"/>
                <a:gd name="T32" fmla="*/ 33 w 42"/>
                <a:gd name="T33" fmla="*/ 3 h 7"/>
                <a:gd name="T34" fmla="*/ 30 w 42"/>
                <a:gd name="T35" fmla="*/ 3 h 7"/>
                <a:gd name="T36" fmla="*/ 27 w 42"/>
                <a:gd name="T37" fmla="*/ 3 h 7"/>
                <a:gd name="T38" fmla="*/ 25 w 42"/>
                <a:gd name="T39" fmla="*/ 3 h 7"/>
                <a:gd name="T40" fmla="*/ 22 w 42"/>
                <a:gd name="T41" fmla="*/ 3 h 7"/>
                <a:gd name="T42" fmla="*/ 19 w 42"/>
                <a:gd name="T43" fmla="*/ 3 h 7"/>
                <a:gd name="T44" fmla="*/ 16 w 42"/>
                <a:gd name="T45" fmla="*/ 0 h 7"/>
                <a:gd name="T46" fmla="*/ 14 w 42"/>
                <a:gd name="T47" fmla="*/ 0 h 7"/>
                <a:gd name="T48" fmla="*/ 11 w 42"/>
                <a:gd name="T49" fmla="*/ 0 h 7"/>
                <a:gd name="T50" fmla="*/ 8 w 42"/>
                <a:gd name="T51" fmla="*/ 0 h 7"/>
                <a:gd name="T52" fmla="*/ 5 w 42"/>
                <a:gd name="T53" fmla="*/ 0 h 7"/>
                <a:gd name="T54" fmla="*/ 3 w 42"/>
                <a:gd name="T55" fmla="*/ 0 h 7"/>
                <a:gd name="T56" fmla="*/ 0 w 42"/>
                <a:gd name="T57" fmla="*/ 0 h 7"/>
                <a:gd name="T58" fmla="*/ 0 w 42"/>
                <a:gd name="T59" fmla="*/ 3 h 7"/>
                <a:gd name="T60" fmla="*/ 3 w 42"/>
                <a:gd name="T61" fmla="*/ 3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2"/>
                <a:gd name="T94" fmla="*/ 0 h 7"/>
                <a:gd name="T95" fmla="*/ 42 w 42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2" h="7">
                  <a:moveTo>
                    <a:pt x="3" y="3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8" y="3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7" y="6"/>
                  </a:lnTo>
                  <a:lnTo>
                    <a:pt x="30" y="6"/>
                  </a:lnTo>
                  <a:lnTo>
                    <a:pt x="33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3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8" name="Freeform 141"/>
            <p:cNvSpPr>
              <a:spLocks/>
            </p:cNvSpPr>
            <p:nvPr/>
          </p:nvSpPr>
          <p:spPr bwMode="auto">
            <a:xfrm>
              <a:off x="5729" y="3263"/>
              <a:ext cx="46" cy="10"/>
            </a:xfrm>
            <a:custGeom>
              <a:avLst/>
              <a:gdLst>
                <a:gd name="T0" fmla="*/ 3 w 46"/>
                <a:gd name="T1" fmla="*/ 2 h 10"/>
                <a:gd name="T2" fmla="*/ 5 w 46"/>
                <a:gd name="T3" fmla="*/ 2 h 10"/>
                <a:gd name="T4" fmla="*/ 8 w 46"/>
                <a:gd name="T5" fmla="*/ 2 h 10"/>
                <a:gd name="T6" fmla="*/ 11 w 46"/>
                <a:gd name="T7" fmla="*/ 2 h 10"/>
                <a:gd name="T8" fmla="*/ 13 w 46"/>
                <a:gd name="T9" fmla="*/ 4 h 10"/>
                <a:gd name="T10" fmla="*/ 16 w 46"/>
                <a:gd name="T11" fmla="*/ 4 h 10"/>
                <a:gd name="T12" fmla="*/ 21 w 46"/>
                <a:gd name="T13" fmla="*/ 4 h 10"/>
                <a:gd name="T14" fmla="*/ 24 w 46"/>
                <a:gd name="T15" fmla="*/ 4 h 10"/>
                <a:gd name="T16" fmla="*/ 29 w 46"/>
                <a:gd name="T17" fmla="*/ 4 h 10"/>
                <a:gd name="T18" fmla="*/ 32 w 46"/>
                <a:gd name="T19" fmla="*/ 4 h 10"/>
                <a:gd name="T20" fmla="*/ 34 w 46"/>
                <a:gd name="T21" fmla="*/ 5 h 10"/>
                <a:gd name="T22" fmla="*/ 37 w 46"/>
                <a:gd name="T23" fmla="*/ 5 h 10"/>
                <a:gd name="T24" fmla="*/ 40 w 46"/>
                <a:gd name="T25" fmla="*/ 5 h 10"/>
                <a:gd name="T26" fmla="*/ 45 w 46"/>
                <a:gd name="T27" fmla="*/ 7 h 10"/>
                <a:gd name="T28" fmla="*/ 45 w 46"/>
                <a:gd name="T29" fmla="*/ 9 h 10"/>
                <a:gd name="T30" fmla="*/ 42 w 46"/>
                <a:gd name="T31" fmla="*/ 7 h 10"/>
                <a:gd name="T32" fmla="*/ 40 w 46"/>
                <a:gd name="T33" fmla="*/ 7 h 10"/>
                <a:gd name="T34" fmla="*/ 34 w 46"/>
                <a:gd name="T35" fmla="*/ 7 h 10"/>
                <a:gd name="T36" fmla="*/ 32 w 46"/>
                <a:gd name="T37" fmla="*/ 7 h 10"/>
                <a:gd name="T38" fmla="*/ 26 w 46"/>
                <a:gd name="T39" fmla="*/ 7 h 10"/>
                <a:gd name="T40" fmla="*/ 24 w 46"/>
                <a:gd name="T41" fmla="*/ 7 h 10"/>
                <a:gd name="T42" fmla="*/ 21 w 46"/>
                <a:gd name="T43" fmla="*/ 7 h 10"/>
                <a:gd name="T44" fmla="*/ 19 w 46"/>
                <a:gd name="T45" fmla="*/ 7 h 10"/>
                <a:gd name="T46" fmla="*/ 16 w 46"/>
                <a:gd name="T47" fmla="*/ 7 h 10"/>
                <a:gd name="T48" fmla="*/ 13 w 46"/>
                <a:gd name="T49" fmla="*/ 7 h 10"/>
                <a:gd name="T50" fmla="*/ 11 w 46"/>
                <a:gd name="T51" fmla="*/ 7 h 10"/>
                <a:gd name="T52" fmla="*/ 8 w 46"/>
                <a:gd name="T53" fmla="*/ 5 h 10"/>
                <a:gd name="T54" fmla="*/ 5 w 46"/>
                <a:gd name="T55" fmla="*/ 5 h 10"/>
                <a:gd name="T56" fmla="*/ 3 w 46"/>
                <a:gd name="T57" fmla="*/ 4 h 10"/>
                <a:gd name="T58" fmla="*/ 0 w 46"/>
                <a:gd name="T59" fmla="*/ 4 h 10"/>
                <a:gd name="T60" fmla="*/ 0 w 46"/>
                <a:gd name="T61" fmla="*/ 2 h 10"/>
                <a:gd name="T62" fmla="*/ 3 w 46"/>
                <a:gd name="T63" fmla="*/ 2 h 10"/>
                <a:gd name="T64" fmla="*/ 3 w 46"/>
                <a:gd name="T65" fmla="*/ 0 h 10"/>
                <a:gd name="T66" fmla="*/ 5 w 46"/>
                <a:gd name="T67" fmla="*/ 0 h 10"/>
                <a:gd name="T68" fmla="*/ 5 w 46"/>
                <a:gd name="T69" fmla="*/ 2 h 10"/>
                <a:gd name="T70" fmla="*/ 3 w 46"/>
                <a:gd name="T71" fmla="*/ 2 h 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"/>
                <a:gd name="T109" fmla="*/ 0 h 10"/>
                <a:gd name="T110" fmla="*/ 46 w 46"/>
                <a:gd name="T111" fmla="*/ 10 h 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" h="10">
                  <a:moveTo>
                    <a:pt x="3" y="2"/>
                  </a:move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1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32" y="4"/>
                  </a:lnTo>
                  <a:lnTo>
                    <a:pt x="34" y="5"/>
                  </a:lnTo>
                  <a:lnTo>
                    <a:pt x="37" y="5"/>
                  </a:lnTo>
                  <a:lnTo>
                    <a:pt x="40" y="5"/>
                  </a:lnTo>
                  <a:lnTo>
                    <a:pt x="45" y="7"/>
                  </a:lnTo>
                  <a:lnTo>
                    <a:pt x="45" y="9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34" y="7"/>
                  </a:lnTo>
                  <a:lnTo>
                    <a:pt x="32" y="7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8" y="5"/>
                  </a:lnTo>
                  <a:lnTo>
                    <a:pt x="5" y="5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29" name="Freeform 142"/>
            <p:cNvSpPr>
              <a:spLocks/>
            </p:cNvSpPr>
            <p:nvPr/>
          </p:nvSpPr>
          <p:spPr bwMode="auto">
            <a:xfrm>
              <a:off x="5729" y="3263"/>
              <a:ext cx="49" cy="10"/>
            </a:xfrm>
            <a:custGeom>
              <a:avLst/>
              <a:gdLst>
                <a:gd name="T0" fmla="*/ 3 w 49"/>
                <a:gd name="T1" fmla="*/ 0 h 10"/>
                <a:gd name="T2" fmla="*/ 6 w 49"/>
                <a:gd name="T3" fmla="*/ 2 h 10"/>
                <a:gd name="T4" fmla="*/ 8 w 49"/>
                <a:gd name="T5" fmla="*/ 2 h 10"/>
                <a:gd name="T6" fmla="*/ 11 w 49"/>
                <a:gd name="T7" fmla="*/ 2 h 10"/>
                <a:gd name="T8" fmla="*/ 14 w 49"/>
                <a:gd name="T9" fmla="*/ 2 h 10"/>
                <a:gd name="T10" fmla="*/ 17 w 49"/>
                <a:gd name="T11" fmla="*/ 5 h 10"/>
                <a:gd name="T12" fmla="*/ 20 w 49"/>
                <a:gd name="T13" fmla="*/ 5 h 10"/>
                <a:gd name="T14" fmla="*/ 23 w 49"/>
                <a:gd name="T15" fmla="*/ 5 h 10"/>
                <a:gd name="T16" fmla="*/ 25 w 49"/>
                <a:gd name="T17" fmla="*/ 5 h 10"/>
                <a:gd name="T18" fmla="*/ 28 w 49"/>
                <a:gd name="T19" fmla="*/ 5 h 10"/>
                <a:gd name="T20" fmla="*/ 31 w 49"/>
                <a:gd name="T21" fmla="*/ 5 h 10"/>
                <a:gd name="T22" fmla="*/ 34 w 49"/>
                <a:gd name="T23" fmla="*/ 5 h 10"/>
                <a:gd name="T24" fmla="*/ 37 w 49"/>
                <a:gd name="T25" fmla="*/ 7 h 10"/>
                <a:gd name="T26" fmla="*/ 40 w 49"/>
                <a:gd name="T27" fmla="*/ 7 h 10"/>
                <a:gd name="T28" fmla="*/ 42 w 49"/>
                <a:gd name="T29" fmla="*/ 7 h 10"/>
                <a:gd name="T30" fmla="*/ 45 w 49"/>
                <a:gd name="T31" fmla="*/ 7 h 10"/>
                <a:gd name="T32" fmla="*/ 48 w 49"/>
                <a:gd name="T33" fmla="*/ 9 h 10"/>
                <a:gd name="T34" fmla="*/ 42 w 49"/>
                <a:gd name="T35" fmla="*/ 9 h 10"/>
                <a:gd name="T36" fmla="*/ 40 w 49"/>
                <a:gd name="T37" fmla="*/ 9 h 10"/>
                <a:gd name="T38" fmla="*/ 37 w 49"/>
                <a:gd name="T39" fmla="*/ 9 h 10"/>
                <a:gd name="T40" fmla="*/ 34 w 49"/>
                <a:gd name="T41" fmla="*/ 9 h 10"/>
                <a:gd name="T42" fmla="*/ 28 w 49"/>
                <a:gd name="T43" fmla="*/ 9 h 10"/>
                <a:gd name="T44" fmla="*/ 25 w 49"/>
                <a:gd name="T45" fmla="*/ 7 h 10"/>
                <a:gd name="T46" fmla="*/ 23 w 49"/>
                <a:gd name="T47" fmla="*/ 7 h 10"/>
                <a:gd name="T48" fmla="*/ 17 w 49"/>
                <a:gd name="T49" fmla="*/ 7 h 10"/>
                <a:gd name="T50" fmla="*/ 14 w 49"/>
                <a:gd name="T51" fmla="*/ 7 h 10"/>
                <a:gd name="T52" fmla="*/ 11 w 49"/>
                <a:gd name="T53" fmla="*/ 7 h 10"/>
                <a:gd name="T54" fmla="*/ 8 w 49"/>
                <a:gd name="T55" fmla="*/ 7 h 10"/>
                <a:gd name="T56" fmla="*/ 6 w 49"/>
                <a:gd name="T57" fmla="*/ 7 h 10"/>
                <a:gd name="T58" fmla="*/ 3 w 49"/>
                <a:gd name="T59" fmla="*/ 5 h 10"/>
                <a:gd name="T60" fmla="*/ 0 w 49"/>
                <a:gd name="T61" fmla="*/ 2 h 10"/>
                <a:gd name="T62" fmla="*/ 0 w 49"/>
                <a:gd name="T63" fmla="*/ 0 h 10"/>
                <a:gd name="T64" fmla="*/ 3 w 49"/>
                <a:gd name="T65" fmla="*/ 0 h 10"/>
                <a:gd name="T66" fmla="*/ 6 w 49"/>
                <a:gd name="T67" fmla="*/ 0 h 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9"/>
                <a:gd name="T103" fmla="*/ 0 h 10"/>
                <a:gd name="T104" fmla="*/ 49 w 49"/>
                <a:gd name="T105" fmla="*/ 10 h 1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9" h="10">
                  <a:moveTo>
                    <a:pt x="3" y="0"/>
                  </a:moveTo>
                  <a:lnTo>
                    <a:pt x="6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2" y="7"/>
                  </a:lnTo>
                  <a:lnTo>
                    <a:pt x="45" y="7"/>
                  </a:lnTo>
                  <a:lnTo>
                    <a:pt x="48" y="9"/>
                  </a:lnTo>
                  <a:lnTo>
                    <a:pt x="42" y="9"/>
                  </a:lnTo>
                  <a:lnTo>
                    <a:pt x="40" y="9"/>
                  </a:lnTo>
                  <a:lnTo>
                    <a:pt x="37" y="9"/>
                  </a:lnTo>
                  <a:lnTo>
                    <a:pt x="34" y="9"/>
                  </a:lnTo>
                  <a:lnTo>
                    <a:pt x="28" y="9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0" name="Freeform 143"/>
            <p:cNvSpPr>
              <a:spLocks/>
            </p:cNvSpPr>
            <p:nvPr/>
          </p:nvSpPr>
          <p:spPr bwMode="auto">
            <a:xfrm>
              <a:off x="5725" y="3271"/>
              <a:ext cx="44" cy="7"/>
            </a:xfrm>
            <a:custGeom>
              <a:avLst/>
              <a:gdLst>
                <a:gd name="T0" fmla="*/ 40 w 44"/>
                <a:gd name="T1" fmla="*/ 5 h 7"/>
                <a:gd name="T2" fmla="*/ 38 w 44"/>
                <a:gd name="T3" fmla="*/ 5 h 7"/>
                <a:gd name="T4" fmla="*/ 35 w 44"/>
                <a:gd name="T5" fmla="*/ 5 h 7"/>
                <a:gd name="T6" fmla="*/ 33 w 44"/>
                <a:gd name="T7" fmla="*/ 5 h 7"/>
                <a:gd name="T8" fmla="*/ 28 w 44"/>
                <a:gd name="T9" fmla="*/ 5 h 7"/>
                <a:gd name="T10" fmla="*/ 25 w 44"/>
                <a:gd name="T11" fmla="*/ 5 h 7"/>
                <a:gd name="T12" fmla="*/ 23 w 44"/>
                <a:gd name="T13" fmla="*/ 5 h 7"/>
                <a:gd name="T14" fmla="*/ 20 w 44"/>
                <a:gd name="T15" fmla="*/ 3 h 7"/>
                <a:gd name="T16" fmla="*/ 18 w 44"/>
                <a:gd name="T17" fmla="*/ 3 h 7"/>
                <a:gd name="T18" fmla="*/ 15 w 44"/>
                <a:gd name="T19" fmla="*/ 3 h 7"/>
                <a:gd name="T20" fmla="*/ 13 w 44"/>
                <a:gd name="T21" fmla="*/ 3 h 7"/>
                <a:gd name="T22" fmla="*/ 10 w 44"/>
                <a:gd name="T23" fmla="*/ 3 h 7"/>
                <a:gd name="T24" fmla="*/ 8 w 44"/>
                <a:gd name="T25" fmla="*/ 2 h 7"/>
                <a:gd name="T26" fmla="*/ 5 w 44"/>
                <a:gd name="T27" fmla="*/ 2 h 7"/>
                <a:gd name="T28" fmla="*/ 3 w 44"/>
                <a:gd name="T29" fmla="*/ 0 h 7"/>
                <a:gd name="T30" fmla="*/ 0 w 44"/>
                <a:gd name="T31" fmla="*/ 0 h 7"/>
                <a:gd name="T32" fmla="*/ 0 w 44"/>
                <a:gd name="T33" fmla="*/ 2 h 7"/>
                <a:gd name="T34" fmla="*/ 3 w 44"/>
                <a:gd name="T35" fmla="*/ 2 h 7"/>
                <a:gd name="T36" fmla="*/ 8 w 44"/>
                <a:gd name="T37" fmla="*/ 3 h 7"/>
                <a:gd name="T38" fmla="*/ 10 w 44"/>
                <a:gd name="T39" fmla="*/ 3 h 7"/>
                <a:gd name="T40" fmla="*/ 13 w 44"/>
                <a:gd name="T41" fmla="*/ 5 h 7"/>
                <a:gd name="T42" fmla="*/ 18 w 44"/>
                <a:gd name="T43" fmla="*/ 5 h 7"/>
                <a:gd name="T44" fmla="*/ 20 w 44"/>
                <a:gd name="T45" fmla="*/ 5 h 7"/>
                <a:gd name="T46" fmla="*/ 25 w 44"/>
                <a:gd name="T47" fmla="*/ 5 h 7"/>
                <a:gd name="T48" fmla="*/ 28 w 44"/>
                <a:gd name="T49" fmla="*/ 5 h 7"/>
                <a:gd name="T50" fmla="*/ 30 w 44"/>
                <a:gd name="T51" fmla="*/ 5 h 7"/>
                <a:gd name="T52" fmla="*/ 33 w 44"/>
                <a:gd name="T53" fmla="*/ 6 h 7"/>
                <a:gd name="T54" fmla="*/ 35 w 44"/>
                <a:gd name="T55" fmla="*/ 6 h 7"/>
                <a:gd name="T56" fmla="*/ 38 w 44"/>
                <a:gd name="T57" fmla="*/ 6 h 7"/>
                <a:gd name="T58" fmla="*/ 40 w 44"/>
                <a:gd name="T59" fmla="*/ 5 h 7"/>
                <a:gd name="T60" fmla="*/ 43 w 44"/>
                <a:gd name="T61" fmla="*/ 5 h 7"/>
                <a:gd name="T62" fmla="*/ 40 w 44"/>
                <a:gd name="T63" fmla="*/ 5 h 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4"/>
                <a:gd name="T97" fmla="*/ 0 h 7"/>
                <a:gd name="T98" fmla="*/ 44 w 44"/>
                <a:gd name="T99" fmla="*/ 7 h 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4" h="7">
                  <a:moveTo>
                    <a:pt x="40" y="5"/>
                  </a:moveTo>
                  <a:lnTo>
                    <a:pt x="38" y="5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25" y="5"/>
                  </a:lnTo>
                  <a:lnTo>
                    <a:pt x="23" y="5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8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3" y="5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5" y="5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33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0" y="5"/>
                  </a:lnTo>
                  <a:lnTo>
                    <a:pt x="43" y="5"/>
                  </a:lnTo>
                  <a:lnTo>
                    <a:pt x="40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1" name="Freeform 144"/>
            <p:cNvSpPr>
              <a:spLocks/>
            </p:cNvSpPr>
            <p:nvPr/>
          </p:nvSpPr>
          <p:spPr bwMode="auto">
            <a:xfrm>
              <a:off x="5721" y="3271"/>
              <a:ext cx="48" cy="7"/>
            </a:xfrm>
            <a:custGeom>
              <a:avLst/>
              <a:gdLst>
                <a:gd name="T0" fmla="*/ 47 w 48"/>
                <a:gd name="T1" fmla="*/ 6 h 7"/>
                <a:gd name="T2" fmla="*/ 44 w 48"/>
                <a:gd name="T3" fmla="*/ 6 h 7"/>
                <a:gd name="T4" fmla="*/ 39 w 48"/>
                <a:gd name="T5" fmla="*/ 6 h 7"/>
                <a:gd name="T6" fmla="*/ 36 w 48"/>
                <a:gd name="T7" fmla="*/ 6 h 7"/>
                <a:gd name="T8" fmla="*/ 33 w 48"/>
                <a:gd name="T9" fmla="*/ 4 h 7"/>
                <a:gd name="T10" fmla="*/ 30 w 48"/>
                <a:gd name="T11" fmla="*/ 4 h 7"/>
                <a:gd name="T12" fmla="*/ 28 w 48"/>
                <a:gd name="T13" fmla="*/ 4 h 7"/>
                <a:gd name="T14" fmla="*/ 25 w 48"/>
                <a:gd name="T15" fmla="*/ 4 h 7"/>
                <a:gd name="T16" fmla="*/ 22 w 48"/>
                <a:gd name="T17" fmla="*/ 4 h 7"/>
                <a:gd name="T18" fmla="*/ 19 w 48"/>
                <a:gd name="T19" fmla="*/ 4 h 7"/>
                <a:gd name="T20" fmla="*/ 17 w 48"/>
                <a:gd name="T21" fmla="*/ 4 h 7"/>
                <a:gd name="T22" fmla="*/ 14 w 48"/>
                <a:gd name="T23" fmla="*/ 2 h 7"/>
                <a:gd name="T24" fmla="*/ 11 w 48"/>
                <a:gd name="T25" fmla="*/ 2 h 7"/>
                <a:gd name="T26" fmla="*/ 8 w 48"/>
                <a:gd name="T27" fmla="*/ 2 h 7"/>
                <a:gd name="T28" fmla="*/ 6 w 48"/>
                <a:gd name="T29" fmla="*/ 0 h 7"/>
                <a:gd name="T30" fmla="*/ 3 w 48"/>
                <a:gd name="T31" fmla="*/ 0 h 7"/>
                <a:gd name="T32" fmla="*/ 0 w 48"/>
                <a:gd name="T33" fmla="*/ 0 h 7"/>
                <a:gd name="T34" fmla="*/ 0 w 48"/>
                <a:gd name="T35" fmla="*/ 2 h 7"/>
                <a:gd name="T36" fmla="*/ 3 w 48"/>
                <a:gd name="T37" fmla="*/ 2 h 7"/>
                <a:gd name="T38" fmla="*/ 6 w 48"/>
                <a:gd name="T39" fmla="*/ 2 h 7"/>
                <a:gd name="T40" fmla="*/ 8 w 48"/>
                <a:gd name="T41" fmla="*/ 4 h 7"/>
                <a:gd name="T42" fmla="*/ 14 w 48"/>
                <a:gd name="T43" fmla="*/ 4 h 7"/>
                <a:gd name="T44" fmla="*/ 17 w 48"/>
                <a:gd name="T45" fmla="*/ 4 h 7"/>
                <a:gd name="T46" fmla="*/ 22 w 48"/>
                <a:gd name="T47" fmla="*/ 6 h 7"/>
                <a:gd name="T48" fmla="*/ 25 w 48"/>
                <a:gd name="T49" fmla="*/ 6 h 7"/>
                <a:gd name="T50" fmla="*/ 30 w 48"/>
                <a:gd name="T51" fmla="*/ 6 h 7"/>
                <a:gd name="T52" fmla="*/ 33 w 48"/>
                <a:gd name="T53" fmla="*/ 6 h 7"/>
                <a:gd name="T54" fmla="*/ 36 w 48"/>
                <a:gd name="T55" fmla="*/ 6 h 7"/>
                <a:gd name="T56" fmla="*/ 39 w 48"/>
                <a:gd name="T57" fmla="*/ 6 h 7"/>
                <a:gd name="T58" fmla="*/ 41 w 48"/>
                <a:gd name="T59" fmla="*/ 6 h 7"/>
                <a:gd name="T60" fmla="*/ 44 w 48"/>
                <a:gd name="T61" fmla="*/ 6 h 7"/>
                <a:gd name="T62" fmla="*/ 47 w 48"/>
                <a:gd name="T63" fmla="*/ 6 h 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"/>
                <a:gd name="T97" fmla="*/ 0 h 7"/>
                <a:gd name="T98" fmla="*/ 48 w 48"/>
                <a:gd name="T99" fmla="*/ 7 h 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" h="7">
                  <a:moveTo>
                    <a:pt x="47" y="6"/>
                  </a:moveTo>
                  <a:lnTo>
                    <a:pt x="44" y="6"/>
                  </a:lnTo>
                  <a:lnTo>
                    <a:pt x="39" y="6"/>
                  </a:lnTo>
                  <a:lnTo>
                    <a:pt x="36" y="6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14" y="4"/>
                  </a:lnTo>
                  <a:lnTo>
                    <a:pt x="17" y="4"/>
                  </a:lnTo>
                  <a:lnTo>
                    <a:pt x="22" y="6"/>
                  </a:lnTo>
                  <a:lnTo>
                    <a:pt x="25" y="6"/>
                  </a:lnTo>
                  <a:lnTo>
                    <a:pt x="30" y="6"/>
                  </a:lnTo>
                  <a:lnTo>
                    <a:pt x="33" y="6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41" y="6"/>
                  </a:lnTo>
                  <a:lnTo>
                    <a:pt x="44" y="6"/>
                  </a:lnTo>
                  <a:lnTo>
                    <a:pt x="47" y="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2" name="Freeform 145"/>
            <p:cNvSpPr>
              <a:spLocks/>
            </p:cNvSpPr>
            <p:nvPr/>
          </p:nvSpPr>
          <p:spPr bwMode="auto">
            <a:xfrm>
              <a:off x="5748" y="3289"/>
              <a:ext cx="61" cy="5"/>
            </a:xfrm>
            <a:custGeom>
              <a:avLst/>
              <a:gdLst>
                <a:gd name="T0" fmla="*/ 3 w 61"/>
                <a:gd name="T1" fmla="*/ 1 h 5"/>
                <a:gd name="T2" fmla="*/ 0 w 61"/>
                <a:gd name="T3" fmla="*/ 1 h 5"/>
                <a:gd name="T4" fmla="*/ 3 w 61"/>
                <a:gd name="T5" fmla="*/ 1 h 5"/>
                <a:gd name="T6" fmla="*/ 3 w 61"/>
                <a:gd name="T7" fmla="*/ 0 h 5"/>
                <a:gd name="T8" fmla="*/ 8 w 61"/>
                <a:gd name="T9" fmla="*/ 1 h 5"/>
                <a:gd name="T10" fmla="*/ 10 w 61"/>
                <a:gd name="T11" fmla="*/ 1 h 5"/>
                <a:gd name="T12" fmla="*/ 13 w 61"/>
                <a:gd name="T13" fmla="*/ 1 h 5"/>
                <a:gd name="T14" fmla="*/ 16 w 61"/>
                <a:gd name="T15" fmla="*/ 1 h 5"/>
                <a:gd name="T16" fmla="*/ 21 w 61"/>
                <a:gd name="T17" fmla="*/ 1 h 5"/>
                <a:gd name="T18" fmla="*/ 23 w 61"/>
                <a:gd name="T19" fmla="*/ 1 h 5"/>
                <a:gd name="T20" fmla="*/ 26 w 61"/>
                <a:gd name="T21" fmla="*/ 1 h 5"/>
                <a:gd name="T22" fmla="*/ 29 w 61"/>
                <a:gd name="T23" fmla="*/ 3 h 5"/>
                <a:gd name="T24" fmla="*/ 31 w 61"/>
                <a:gd name="T25" fmla="*/ 3 h 5"/>
                <a:gd name="T26" fmla="*/ 34 w 61"/>
                <a:gd name="T27" fmla="*/ 3 h 5"/>
                <a:gd name="T28" fmla="*/ 37 w 61"/>
                <a:gd name="T29" fmla="*/ 3 h 5"/>
                <a:gd name="T30" fmla="*/ 39 w 61"/>
                <a:gd name="T31" fmla="*/ 3 h 5"/>
                <a:gd name="T32" fmla="*/ 42 w 61"/>
                <a:gd name="T33" fmla="*/ 3 h 5"/>
                <a:gd name="T34" fmla="*/ 47 w 61"/>
                <a:gd name="T35" fmla="*/ 3 h 5"/>
                <a:gd name="T36" fmla="*/ 50 w 61"/>
                <a:gd name="T37" fmla="*/ 3 h 5"/>
                <a:gd name="T38" fmla="*/ 52 w 61"/>
                <a:gd name="T39" fmla="*/ 3 h 5"/>
                <a:gd name="T40" fmla="*/ 55 w 61"/>
                <a:gd name="T41" fmla="*/ 3 h 5"/>
                <a:gd name="T42" fmla="*/ 57 w 61"/>
                <a:gd name="T43" fmla="*/ 4 h 5"/>
                <a:gd name="T44" fmla="*/ 60 w 61"/>
                <a:gd name="T45" fmla="*/ 4 h 5"/>
                <a:gd name="T46" fmla="*/ 57 w 61"/>
                <a:gd name="T47" fmla="*/ 4 h 5"/>
                <a:gd name="T48" fmla="*/ 55 w 61"/>
                <a:gd name="T49" fmla="*/ 4 h 5"/>
                <a:gd name="T50" fmla="*/ 52 w 61"/>
                <a:gd name="T51" fmla="*/ 4 h 5"/>
                <a:gd name="T52" fmla="*/ 50 w 61"/>
                <a:gd name="T53" fmla="*/ 4 h 5"/>
                <a:gd name="T54" fmla="*/ 47 w 61"/>
                <a:gd name="T55" fmla="*/ 4 h 5"/>
                <a:gd name="T56" fmla="*/ 42 w 61"/>
                <a:gd name="T57" fmla="*/ 4 h 5"/>
                <a:gd name="T58" fmla="*/ 39 w 61"/>
                <a:gd name="T59" fmla="*/ 4 h 5"/>
                <a:gd name="T60" fmla="*/ 37 w 61"/>
                <a:gd name="T61" fmla="*/ 4 h 5"/>
                <a:gd name="T62" fmla="*/ 34 w 61"/>
                <a:gd name="T63" fmla="*/ 4 h 5"/>
                <a:gd name="T64" fmla="*/ 31 w 61"/>
                <a:gd name="T65" fmla="*/ 4 h 5"/>
                <a:gd name="T66" fmla="*/ 29 w 61"/>
                <a:gd name="T67" fmla="*/ 4 h 5"/>
                <a:gd name="T68" fmla="*/ 26 w 61"/>
                <a:gd name="T69" fmla="*/ 4 h 5"/>
                <a:gd name="T70" fmla="*/ 23 w 61"/>
                <a:gd name="T71" fmla="*/ 4 h 5"/>
                <a:gd name="T72" fmla="*/ 21 w 61"/>
                <a:gd name="T73" fmla="*/ 4 h 5"/>
                <a:gd name="T74" fmla="*/ 18 w 61"/>
                <a:gd name="T75" fmla="*/ 4 h 5"/>
                <a:gd name="T76" fmla="*/ 16 w 61"/>
                <a:gd name="T77" fmla="*/ 4 h 5"/>
                <a:gd name="T78" fmla="*/ 13 w 61"/>
                <a:gd name="T79" fmla="*/ 4 h 5"/>
                <a:gd name="T80" fmla="*/ 13 w 61"/>
                <a:gd name="T81" fmla="*/ 3 h 5"/>
                <a:gd name="T82" fmla="*/ 10 w 61"/>
                <a:gd name="T83" fmla="*/ 3 h 5"/>
                <a:gd name="T84" fmla="*/ 8 w 61"/>
                <a:gd name="T85" fmla="*/ 3 h 5"/>
                <a:gd name="T86" fmla="*/ 5 w 61"/>
                <a:gd name="T87" fmla="*/ 3 h 5"/>
                <a:gd name="T88" fmla="*/ 3 w 61"/>
                <a:gd name="T89" fmla="*/ 3 h 5"/>
                <a:gd name="T90" fmla="*/ 3 w 61"/>
                <a:gd name="T91" fmla="*/ 1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1"/>
                <a:gd name="T139" fmla="*/ 0 h 5"/>
                <a:gd name="T140" fmla="*/ 61 w 61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1" h="5">
                  <a:moveTo>
                    <a:pt x="3" y="1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4" y="3"/>
                  </a:lnTo>
                  <a:lnTo>
                    <a:pt x="37" y="3"/>
                  </a:lnTo>
                  <a:lnTo>
                    <a:pt x="39" y="3"/>
                  </a:lnTo>
                  <a:lnTo>
                    <a:pt x="42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7" y="4"/>
                  </a:lnTo>
                  <a:lnTo>
                    <a:pt x="60" y="4"/>
                  </a:lnTo>
                  <a:lnTo>
                    <a:pt x="57" y="4"/>
                  </a:lnTo>
                  <a:lnTo>
                    <a:pt x="55" y="4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3" name="Freeform 146"/>
            <p:cNvSpPr>
              <a:spLocks/>
            </p:cNvSpPr>
            <p:nvPr/>
          </p:nvSpPr>
          <p:spPr bwMode="auto">
            <a:xfrm>
              <a:off x="5748" y="3289"/>
              <a:ext cx="64" cy="8"/>
            </a:xfrm>
            <a:custGeom>
              <a:avLst/>
              <a:gdLst>
                <a:gd name="T0" fmla="*/ 3 w 64"/>
                <a:gd name="T1" fmla="*/ 2 h 8"/>
                <a:gd name="T2" fmla="*/ 0 w 64"/>
                <a:gd name="T3" fmla="*/ 2 h 8"/>
                <a:gd name="T4" fmla="*/ 0 w 64"/>
                <a:gd name="T5" fmla="*/ 0 h 8"/>
                <a:gd name="T6" fmla="*/ 3 w 64"/>
                <a:gd name="T7" fmla="*/ 0 h 8"/>
                <a:gd name="T8" fmla="*/ 5 w 64"/>
                <a:gd name="T9" fmla="*/ 0 h 8"/>
                <a:gd name="T10" fmla="*/ 11 w 64"/>
                <a:gd name="T11" fmla="*/ 0 h 8"/>
                <a:gd name="T12" fmla="*/ 14 w 64"/>
                <a:gd name="T13" fmla="*/ 0 h 8"/>
                <a:gd name="T14" fmla="*/ 16 w 64"/>
                <a:gd name="T15" fmla="*/ 2 h 8"/>
                <a:gd name="T16" fmla="*/ 19 w 64"/>
                <a:gd name="T17" fmla="*/ 2 h 8"/>
                <a:gd name="T18" fmla="*/ 22 w 64"/>
                <a:gd name="T19" fmla="*/ 2 h 8"/>
                <a:gd name="T20" fmla="*/ 25 w 64"/>
                <a:gd name="T21" fmla="*/ 2 h 8"/>
                <a:gd name="T22" fmla="*/ 30 w 64"/>
                <a:gd name="T23" fmla="*/ 2 h 8"/>
                <a:gd name="T24" fmla="*/ 33 w 64"/>
                <a:gd name="T25" fmla="*/ 5 h 8"/>
                <a:gd name="T26" fmla="*/ 36 w 64"/>
                <a:gd name="T27" fmla="*/ 5 h 8"/>
                <a:gd name="T28" fmla="*/ 38 w 64"/>
                <a:gd name="T29" fmla="*/ 5 h 8"/>
                <a:gd name="T30" fmla="*/ 41 w 64"/>
                <a:gd name="T31" fmla="*/ 5 h 8"/>
                <a:gd name="T32" fmla="*/ 44 w 64"/>
                <a:gd name="T33" fmla="*/ 5 h 8"/>
                <a:gd name="T34" fmla="*/ 47 w 64"/>
                <a:gd name="T35" fmla="*/ 5 h 8"/>
                <a:gd name="T36" fmla="*/ 49 w 64"/>
                <a:gd name="T37" fmla="*/ 5 h 8"/>
                <a:gd name="T38" fmla="*/ 55 w 64"/>
                <a:gd name="T39" fmla="*/ 5 h 8"/>
                <a:gd name="T40" fmla="*/ 58 w 64"/>
                <a:gd name="T41" fmla="*/ 5 h 8"/>
                <a:gd name="T42" fmla="*/ 60 w 64"/>
                <a:gd name="T43" fmla="*/ 5 h 8"/>
                <a:gd name="T44" fmla="*/ 63 w 64"/>
                <a:gd name="T45" fmla="*/ 5 h 8"/>
                <a:gd name="T46" fmla="*/ 60 w 64"/>
                <a:gd name="T47" fmla="*/ 7 h 8"/>
                <a:gd name="T48" fmla="*/ 58 w 64"/>
                <a:gd name="T49" fmla="*/ 7 h 8"/>
                <a:gd name="T50" fmla="*/ 55 w 64"/>
                <a:gd name="T51" fmla="*/ 7 h 8"/>
                <a:gd name="T52" fmla="*/ 52 w 64"/>
                <a:gd name="T53" fmla="*/ 7 h 8"/>
                <a:gd name="T54" fmla="*/ 47 w 64"/>
                <a:gd name="T55" fmla="*/ 7 h 8"/>
                <a:gd name="T56" fmla="*/ 44 w 64"/>
                <a:gd name="T57" fmla="*/ 7 h 8"/>
                <a:gd name="T58" fmla="*/ 41 w 64"/>
                <a:gd name="T59" fmla="*/ 7 h 8"/>
                <a:gd name="T60" fmla="*/ 38 w 64"/>
                <a:gd name="T61" fmla="*/ 7 h 8"/>
                <a:gd name="T62" fmla="*/ 36 w 64"/>
                <a:gd name="T63" fmla="*/ 7 h 8"/>
                <a:gd name="T64" fmla="*/ 33 w 64"/>
                <a:gd name="T65" fmla="*/ 7 h 8"/>
                <a:gd name="T66" fmla="*/ 30 w 64"/>
                <a:gd name="T67" fmla="*/ 7 h 8"/>
                <a:gd name="T68" fmla="*/ 27 w 64"/>
                <a:gd name="T69" fmla="*/ 7 h 8"/>
                <a:gd name="T70" fmla="*/ 25 w 64"/>
                <a:gd name="T71" fmla="*/ 7 h 8"/>
                <a:gd name="T72" fmla="*/ 22 w 64"/>
                <a:gd name="T73" fmla="*/ 7 h 8"/>
                <a:gd name="T74" fmla="*/ 19 w 64"/>
                <a:gd name="T75" fmla="*/ 7 h 8"/>
                <a:gd name="T76" fmla="*/ 16 w 64"/>
                <a:gd name="T77" fmla="*/ 7 h 8"/>
                <a:gd name="T78" fmla="*/ 14 w 64"/>
                <a:gd name="T79" fmla="*/ 5 h 8"/>
                <a:gd name="T80" fmla="*/ 11 w 64"/>
                <a:gd name="T81" fmla="*/ 5 h 8"/>
                <a:gd name="T82" fmla="*/ 8 w 64"/>
                <a:gd name="T83" fmla="*/ 5 h 8"/>
                <a:gd name="T84" fmla="*/ 5 w 64"/>
                <a:gd name="T85" fmla="*/ 5 h 8"/>
                <a:gd name="T86" fmla="*/ 3 w 64"/>
                <a:gd name="T87" fmla="*/ 5 h 8"/>
                <a:gd name="T88" fmla="*/ 3 w 64"/>
                <a:gd name="T89" fmla="*/ 2 h 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8"/>
                <a:gd name="T137" fmla="*/ 64 w 64"/>
                <a:gd name="T138" fmla="*/ 8 h 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8">
                  <a:moveTo>
                    <a:pt x="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5" y="2"/>
                  </a:lnTo>
                  <a:lnTo>
                    <a:pt x="30" y="2"/>
                  </a:lnTo>
                  <a:lnTo>
                    <a:pt x="33" y="5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4" y="5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55" y="5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3" y="5"/>
                  </a:lnTo>
                  <a:lnTo>
                    <a:pt x="60" y="7"/>
                  </a:lnTo>
                  <a:lnTo>
                    <a:pt x="58" y="7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47" y="7"/>
                  </a:lnTo>
                  <a:lnTo>
                    <a:pt x="44" y="7"/>
                  </a:lnTo>
                  <a:lnTo>
                    <a:pt x="41" y="7"/>
                  </a:lnTo>
                  <a:lnTo>
                    <a:pt x="38" y="7"/>
                  </a:lnTo>
                  <a:lnTo>
                    <a:pt x="36" y="7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7" y="7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8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4" name="Freeform 147"/>
            <p:cNvSpPr>
              <a:spLocks/>
            </p:cNvSpPr>
            <p:nvPr/>
          </p:nvSpPr>
          <p:spPr bwMode="auto">
            <a:xfrm>
              <a:off x="5784" y="3296"/>
              <a:ext cx="77" cy="10"/>
            </a:xfrm>
            <a:custGeom>
              <a:avLst/>
              <a:gdLst>
                <a:gd name="T0" fmla="*/ 3 w 77"/>
                <a:gd name="T1" fmla="*/ 7 h 10"/>
                <a:gd name="T2" fmla="*/ 5 w 77"/>
                <a:gd name="T3" fmla="*/ 7 h 10"/>
                <a:gd name="T4" fmla="*/ 8 w 77"/>
                <a:gd name="T5" fmla="*/ 5 h 10"/>
                <a:gd name="T6" fmla="*/ 10 w 77"/>
                <a:gd name="T7" fmla="*/ 5 h 10"/>
                <a:gd name="T8" fmla="*/ 13 w 77"/>
                <a:gd name="T9" fmla="*/ 5 h 10"/>
                <a:gd name="T10" fmla="*/ 16 w 77"/>
                <a:gd name="T11" fmla="*/ 5 h 10"/>
                <a:gd name="T12" fmla="*/ 18 w 77"/>
                <a:gd name="T13" fmla="*/ 5 h 10"/>
                <a:gd name="T14" fmla="*/ 21 w 77"/>
                <a:gd name="T15" fmla="*/ 5 h 10"/>
                <a:gd name="T16" fmla="*/ 24 w 77"/>
                <a:gd name="T17" fmla="*/ 5 h 10"/>
                <a:gd name="T18" fmla="*/ 26 w 77"/>
                <a:gd name="T19" fmla="*/ 5 h 10"/>
                <a:gd name="T20" fmla="*/ 29 w 77"/>
                <a:gd name="T21" fmla="*/ 5 h 10"/>
                <a:gd name="T22" fmla="*/ 31 w 77"/>
                <a:gd name="T23" fmla="*/ 5 h 10"/>
                <a:gd name="T24" fmla="*/ 34 w 77"/>
                <a:gd name="T25" fmla="*/ 5 h 10"/>
                <a:gd name="T26" fmla="*/ 37 w 77"/>
                <a:gd name="T27" fmla="*/ 5 h 10"/>
                <a:gd name="T28" fmla="*/ 39 w 77"/>
                <a:gd name="T29" fmla="*/ 5 h 10"/>
                <a:gd name="T30" fmla="*/ 42 w 77"/>
                <a:gd name="T31" fmla="*/ 5 h 10"/>
                <a:gd name="T32" fmla="*/ 45 w 77"/>
                <a:gd name="T33" fmla="*/ 5 h 10"/>
                <a:gd name="T34" fmla="*/ 47 w 77"/>
                <a:gd name="T35" fmla="*/ 5 h 10"/>
                <a:gd name="T36" fmla="*/ 50 w 77"/>
                <a:gd name="T37" fmla="*/ 5 h 10"/>
                <a:gd name="T38" fmla="*/ 52 w 77"/>
                <a:gd name="T39" fmla="*/ 5 h 10"/>
                <a:gd name="T40" fmla="*/ 55 w 77"/>
                <a:gd name="T41" fmla="*/ 5 h 10"/>
                <a:gd name="T42" fmla="*/ 58 w 77"/>
                <a:gd name="T43" fmla="*/ 5 h 10"/>
                <a:gd name="T44" fmla="*/ 60 w 77"/>
                <a:gd name="T45" fmla="*/ 2 h 10"/>
                <a:gd name="T46" fmla="*/ 63 w 77"/>
                <a:gd name="T47" fmla="*/ 2 h 10"/>
                <a:gd name="T48" fmla="*/ 66 w 77"/>
                <a:gd name="T49" fmla="*/ 2 h 10"/>
                <a:gd name="T50" fmla="*/ 68 w 77"/>
                <a:gd name="T51" fmla="*/ 0 h 10"/>
                <a:gd name="T52" fmla="*/ 71 w 77"/>
                <a:gd name="T53" fmla="*/ 0 h 10"/>
                <a:gd name="T54" fmla="*/ 73 w 77"/>
                <a:gd name="T55" fmla="*/ 0 h 10"/>
                <a:gd name="T56" fmla="*/ 76 w 77"/>
                <a:gd name="T57" fmla="*/ 0 h 10"/>
                <a:gd name="T58" fmla="*/ 76 w 77"/>
                <a:gd name="T59" fmla="*/ 2 h 10"/>
                <a:gd name="T60" fmla="*/ 73 w 77"/>
                <a:gd name="T61" fmla="*/ 2 h 10"/>
                <a:gd name="T62" fmla="*/ 71 w 77"/>
                <a:gd name="T63" fmla="*/ 2 h 10"/>
                <a:gd name="T64" fmla="*/ 68 w 77"/>
                <a:gd name="T65" fmla="*/ 2 h 10"/>
                <a:gd name="T66" fmla="*/ 66 w 77"/>
                <a:gd name="T67" fmla="*/ 2 h 10"/>
                <a:gd name="T68" fmla="*/ 63 w 77"/>
                <a:gd name="T69" fmla="*/ 5 h 10"/>
                <a:gd name="T70" fmla="*/ 60 w 77"/>
                <a:gd name="T71" fmla="*/ 5 h 10"/>
                <a:gd name="T72" fmla="*/ 58 w 77"/>
                <a:gd name="T73" fmla="*/ 5 h 10"/>
                <a:gd name="T74" fmla="*/ 55 w 77"/>
                <a:gd name="T75" fmla="*/ 5 h 10"/>
                <a:gd name="T76" fmla="*/ 52 w 77"/>
                <a:gd name="T77" fmla="*/ 7 h 10"/>
                <a:gd name="T78" fmla="*/ 50 w 77"/>
                <a:gd name="T79" fmla="*/ 7 h 10"/>
                <a:gd name="T80" fmla="*/ 47 w 77"/>
                <a:gd name="T81" fmla="*/ 7 h 10"/>
                <a:gd name="T82" fmla="*/ 45 w 77"/>
                <a:gd name="T83" fmla="*/ 7 h 10"/>
                <a:gd name="T84" fmla="*/ 42 w 77"/>
                <a:gd name="T85" fmla="*/ 7 h 10"/>
                <a:gd name="T86" fmla="*/ 39 w 77"/>
                <a:gd name="T87" fmla="*/ 7 h 10"/>
                <a:gd name="T88" fmla="*/ 37 w 77"/>
                <a:gd name="T89" fmla="*/ 7 h 10"/>
                <a:gd name="T90" fmla="*/ 34 w 77"/>
                <a:gd name="T91" fmla="*/ 7 h 10"/>
                <a:gd name="T92" fmla="*/ 31 w 77"/>
                <a:gd name="T93" fmla="*/ 7 h 10"/>
                <a:gd name="T94" fmla="*/ 29 w 77"/>
                <a:gd name="T95" fmla="*/ 7 h 10"/>
                <a:gd name="T96" fmla="*/ 26 w 77"/>
                <a:gd name="T97" fmla="*/ 7 h 10"/>
                <a:gd name="T98" fmla="*/ 24 w 77"/>
                <a:gd name="T99" fmla="*/ 7 h 10"/>
                <a:gd name="T100" fmla="*/ 21 w 77"/>
                <a:gd name="T101" fmla="*/ 7 h 10"/>
                <a:gd name="T102" fmla="*/ 18 w 77"/>
                <a:gd name="T103" fmla="*/ 7 h 10"/>
                <a:gd name="T104" fmla="*/ 13 w 77"/>
                <a:gd name="T105" fmla="*/ 9 h 10"/>
                <a:gd name="T106" fmla="*/ 10 w 77"/>
                <a:gd name="T107" fmla="*/ 9 h 10"/>
                <a:gd name="T108" fmla="*/ 8 w 77"/>
                <a:gd name="T109" fmla="*/ 9 h 10"/>
                <a:gd name="T110" fmla="*/ 5 w 77"/>
                <a:gd name="T111" fmla="*/ 7 h 10"/>
                <a:gd name="T112" fmla="*/ 0 w 77"/>
                <a:gd name="T113" fmla="*/ 7 h 10"/>
                <a:gd name="T114" fmla="*/ 3 w 77"/>
                <a:gd name="T115" fmla="*/ 7 h 10"/>
                <a:gd name="T116" fmla="*/ 5 w 77"/>
                <a:gd name="T117" fmla="*/ 7 h 10"/>
                <a:gd name="T118" fmla="*/ 3 w 77"/>
                <a:gd name="T119" fmla="*/ 7 h 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"/>
                <a:gd name="T181" fmla="*/ 0 h 10"/>
                <a:gd name="T182" fmla="*/ 77 w 77"/>
                <a:gd name="T183" fmla="*/ 10 h 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" h="10">
                  <a:moveTo>
                    <a:pt x="3" y="7"/>
                  </a:moveTo>
                  <a:lnTo>
                    <a:pt x="5" y="7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21" y="5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9" y="5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42" y="5"/>
                  </a:lnTo>
                  <a:lnTo>
                    <a:pt x="45" y="5"/>
                  </a:lnTo>
                  <a:lnTo>
                    <a:pt x="47" y="5"/>
                  </a:lnTo>
                  <a:lnTo>
                    <a:pt x="50" y="5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8" y="5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73" y="2"/>
                  </a:lnTo>
                  <a:lnTo>
                    <a:pt x="71" y="2"/>
                  </a:lnTo>
                  <a:lnTo>
                    <a:pt x="68" y="2"/>
                  </a:lnTo>
                  <a:lnTo>
                    <a:pt x="66" y="2"/>
                  </a:lnTo>
                  <a:lnTo>
                    <a:pt x="63" y="5"/>
                  </a:lnTo>
                  <a:lnTo>
                    <a:pt x="60" y="5"/>
                  </a:lnTo>
                  <a:lnTo>
                    <a:pt x="58" y="5"/>
                  </a:lnTo>
                  <a:lnTo>
                    <a:pt x="55" y="5"/>
                  </a:lnTo>
                  <a:lnTo>
                    <a:pt x="52" y="7"/>
                  </a:lnTo>
                  <a:lnTo>
                    <a:pt x="50" y="7"/>
                  </a:lnTo>
                  <a:lnTo>
                    <a:pt x="47" y="7"/>
                  </a:lnTo>
                  <a:lnTo>
                    <a:pt x="45" y="7"/>
                  </a:lnTo>
                  <a:lnTo>
                    <a:pt x="42" y="7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18" y="7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8" y="9"/>
                  </a:lnTo>
                  <a:lnTo>
                    <a:pt x="5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3" y="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5" name="Freeform 148"/>
            <p:cNvSpPr>
              <a:spLocks/>
            </p:cNvSpPr>
            <p:nvPr/>
          </p:nvSpPr>
          <p:spPr bwMode="auto">
            <a:xfrm>
              <a:off x="5784" y="3296"/>
              <a:ext cx="81" cy="10"/>
            </a:xfrm>
            <a:custGeom>
              <a:avLst/>
              <a:gdLst>
                <a:gd name="T0" fmla="*/ 3 w 81"/>
                <a:gd name="T1" fmla="*/ 9 h 10"/>
                <a:gd name="T2" fmla="*/ 6 w 81"/>
                <a:gd name="T3" fmla="*/ 6 h 10"/>
                <a:gd name="T4" fmla="*/ 8 w 81"/>
                <a:gd name="T5" fmla="*/ 6 h 10"/>
                <a:gd name="T6" fmla="*/ 11 w 81"/>
                <a:gd name="T7" fmla="*/ 6 h 10"/>
                <a:gd name="T8" fmla="*/ 14 w 81"/>
                <a:gd name="T9" fmla="*/ 6 h 10"/>
                <a:gd name="T10" fmla="*/ 17 w 81"/>
                <a:gd name="T11" fmla="*/ 6 h 10"/>
                <a:gd name="T12" fmla="*/ 19 w 81"/>
                <a:gd name="T13" fmla="*/ 6 h 10"/>
                <a:gd name="T14" fmla="*/ 22 w 81"/>
                <a:gd name="T15" fmla="*/ 6 h 10"/>
                <a:gd name="T16" fmla="*/ 25 w 81"/>
                <a:gd name="T17" fmla="*/ 6 h 10"/>
                <a:gd name="T18" fmla="*/ 28 w 81"/>
                <a:gd name="T19" fmla="*/ 6 h 10"/>
                <a:gd name="T20" fmla="*/ 30 w 81"/>
                <a:gd name="T21" fmla="*/ 6 h 10"/>
                <a:gd name="T22" fmla="*/ 33 w 81"/>
                <a:gd name="T23" fmla="*/ 6 h 10"/>
                <a:gd name="T24" fmla="*/ 36 w 81"/>
                <a:gd name="T25" fmla="*/ 6 h 10"/>
                <a:gd name="T26" fmla="*/ 39 w 81"/>
                <a:gd name="T27" fmla="*/ 6 h 10"/>
                <a:gd name="T28" fmla="*/ 41 w 81"/>
                <a:gd name="T29" fmla="*/ 6 h 10"/>
                <a:gd name="T30" fmla="*/ 47 w 81"/>
                <a:gd name="T31" fmla="*/ 6 h 10"/>
                <a:gd name="T32" fmla="*/ 50 w 81"/>
                <a:gd name="T33" fmla="*/ 6 h 10"/>
                <a:gd name="T34" fmla="*/ 52 w 81"/>
                <a:gd name="T35" fmla="*/ 6 h 10"/>
                <a:gd name="T36" fmla="*/ 55 w 81"/>
                <a:gd name="T37" fmla="*/ 3 h 10"/>
                <a:gd name="T38" fmla="*/ 58 w 81"/>
                <a:gd name="T39" fmla="*/ 3 h 10"/>
                <a:gd name="T40" fmla="*/ 61 w 81"/>
                <a:gd name="T41" fmla="*/ 3 h 10"/>
                <a:gd name="T42" fmla="*/ 63 w 81"/>
                <a:gd name="T43" fmla="*/ 3 h 10"/>
                <a:gd name="T44" fmla="*/ 66 w 81"/>
                <a:gd name="T45" fmla="*/ 3 h 10"/>
                <a:gd name="T46" fmla="*/ 69 w 81"/>
                <a:gd name="T47" fmla="*/ 0 h 10"/>
                <a:gd name="T48" fmla="*/ 72 w 81"/>
                <a:gd name="T49" fmla="*/ 0 h 10"/>
                <a:gd name="T50" fmla="*/ 74 w 81"/>
                <a:gd name="T51" fmla="*/ 0 h 10"/>
                <a:gd name="T52" fmla="*/ 77 w 81"/>
                <a:gd name="T53" fmla="*/ 0 h 10"/>
                <a:gd name="T54" fmla="*/ 80 w 81"/>
                <a:gd name="T55" fmla="*/ 0 h 10"/>
                <a:gd name="T56" fmla="*/ 77 w 81"/>
                <a:gd name="T57" fmla="*/ 0 h 10"/>
                <a:gd name="T58" fmla="*/ 74 w 81"/>
                <a:gd name="T59" fmla="*/ 0 h 10"/>
                <a:gd name="T60" fmla="*/ 72 w 81"/>
                <a:gd name="T61" fmla="*/ 0 h 10"/>
                <a:gd name="T62" fmla="*/ 69 w 81"/>
                <a:gd name="T63" fmla="*/ 3 h 10"/>
                <a:gd name="T64" fmla="*/ 66 w 81"/>
                <a:gd name="T65" fmla="*/ 3 h 10"/>
                <a:gd name="T66" fmla="*/ 66 w 81"/>
                <a:gd name="T67" fmla="*/ 6 h 10"/>
                <a:gd name="T68" fmla="*/ 63 w 81"/>
                <a:gd name="T69" fmla="*/ 6 h 10"/>
                <a:gd name="T70" fmla="*/ 61 w 81"/>
                <a:gd name="T71" fmla="*/ 6 h 10"/>
                <a:gd name="T72" fmla="*/ 58 w 81"/>
                <a:gd name="T73" fmla="*/ 6 h 10"/>
                <a:gd name="T74" fmla="*/ 55 w 81"/>
                <a:gd name="T75" fmla="*/ 6 h 10"/>
                <a:gd name="T76" fmla="*/ 52 w 81"/>
                <a:gd name="T77" fmla="*/ 6 h 10"/>
                <a:gd name="T78" fmla="*/ 52 w 81"/>
                <a:gd name="T79" fmla="*/ 9 h 10"/>
                <a:gd name="T80" fmla="*/ 50 w 81"/>
                <a:gd name="T81" fmla="*/ 9 h 10"/>
                <a:gd name="T82" fmla="*/ 47 w 81"/>
                <a:gd name="T83" fmla="*/ 9 h 10"/>
                <a:gd name="T84" fmla="*/ 44 w 81"/>
                <a:gd name="T85" fmla="*/ 9 h 10"/>
                <a:gd name="T86" fmla="*/ 41 w 81"/>
                <a:gd name="T87" fmla="*/ 9 h 10"/>
                <a:gd name="T88" fmla="*/ 39 w 81"/>
                <a:gd name="T89" fmla="*/ 9 h 10"/>
                <a:gd name="T90" fmla="*/ 36 w 81"/>
                <a:gd name="T91" fmla="*/ 9 h 10"/>
                <a:gd name="T92" fmla="*/ 33 w 81"/>
                <a:gd name="T93" fmla="*/ 9 h 10"/>
                <a:gd name="T94" fmla="*/ 30 w 81"/>
                <a:gd name="T95" fmla="*/ 9 h 10"/>
                <a:gd name="T96" fmla="*/ 28 w 81"/>
                <a:gd name="T97" fmla="*/ 9 h 10"/>
                <a:gd name="T98" fmla="*/ 25 w 81"/>
                <a:gd name="T99" fmla="*/ 9 h 10"/>
                <a:gd name="T100" fmla="*/ 19 w 81"/>
                <a:gd name="T101" fmla="*/ 9 h 10"/>
                <a:gd name="T102" fmla="*/ 17 w 81"/>
                <a:gd name="T103" fmla="*/ 9 h 10"/>
                <a:gd name="T104" fmla="*/ 14 w 81"/>
                <a:gd name="T105" fmla="*/ 9 h 10"/>
                <a:gd name="T106" fmla="*/ 11 w 81"/>
                <a:gd name="T107" fmla="*/ 9 h 10"/>
                <a:gd name="T108" fmla="*/ 8 w 81"/>
                <a:gd name="T109" fmla="*/ 9 h 10"/>
                <a:gd name="T110" fmla="*/ 3 w 81"/>
                <a:gd name="T111" fmla="*/ 9 h 10"/>
                <a:gd name="T112" fmla="*/ 0 w 81"/>
                <a:gd name="T113" fmla="*/ 9 h 10"/>
                <a:gd name="T114" fmla="*/ 3 w 81"/>
                <a:gd name="T115" fmla="*/ 9 h 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1"/>
                <a:gd name="T175" fmla="*/ 0 h 10"/>
                <a:gd name="T176" fmla="*/ 81 w 81"/>
                <a:gd name="T177" fmla="*/ 10 h 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1" h="10">
                  <a:moveTo>
                    <a:pt x="3" y="9"/>
                  </a:moveTo>
                  <a:lnTo>
                    <a:pt x="6" y="6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5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3" y="6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5" y="3"/>
                  </a:lnTo>
                  <a:lnTo>
                    <a:pt x="58" y="3"/>
                  </a:lnTo>
                  <a:lnTo>
                    <a:pt x="61" y="3"/>
                  </a:lnTo>
                  <a:lnTo>
                    <a:pt x="63" y="3"/>
                  </a:lnTo>
                  <a:lnTo>
                    <a:pt x="66" y="3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lnTo>
                    <a:pt x="66" y="3"/>
                  </a:lnTo>
                  <a:lnTo>
                    <a:pt x="66" y="6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5" y="6"/>
                  </a:lnTo>
                  <a:lnTo>
                    <a:pt x="52" y="6"/>
                  </a:lnTo>
                  <a:lnTo>
                    <a:pt x="52" y="9"/>
                  </a:lnTo>
                  <a:lnTo>
                    <a:pt x="50" y="9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28" y="9"/>
                  </a:lnTo>
                  <a:lnTo>
                    <a:pt x="25" y="9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8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3" y="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6" name="Freeform 149"/>
            <p:cNvSpPr>
              <a:spLocks/>
            </p:cNvSpPr>
            <p:nvPr/>
          </p:nvSpPr>
          <p:spPr bwMode="auto">
            <a:xfrm>
              <a:off x="5761" y="3305"/>
              <a:ext cx="75" cy="10"/>
            </a:xfrm>
            <a:custGeom>
              <a:avLst/>
              <a:gdLst>
                <a:gd name="T0" fmla="*/ 3 w 75"/>
                <a:gd name="T1" fmla="*/ 0 h 10"/>
                <a:gd name="T2" fmla="*/ 5 w 75"/>
                <a:gd name="T3" fmla="*/ 2 h 10"/>
                <a:gd name="T4" fmla="*/ 8 w 75"/>
                <a:gd name="T5" fmla="*/ 2 h 10"/>
                <a:gd name="T6" fmla="*/ 13 w 75"/>
                <a:gd name="T7" fmla="*/ 4 h 10"/>
                <a:gd name="T8" fmla="*/ 16 w 75"/>
                <a:gd name="T9" fmla="*/ 4 h 10"/>
                <a:gd name="T10" fmla="*/ 19 w 75"/>
                <a:gd name="T11" fmla="*/ 4 h 10"/>
                <a:gd name="T12" fmla="*/ 24 w 75"/>
                <a:gd name="T13" fmla="*/ 5 h 10"/>
                <a:gd name="T14" fmla="*/ 26 w 75"/>
                <a:gd name="T15" fmla="*/ 5 h 10"/>
                <a:gd name="T16" fmla="*/ 29 w 75"/>
                <a:gd name="T17" fmla="*/ 5 h 10"/>
                <a:gd name="T18" fmla="*/ 32 w 75"/>
                <a:gd name="T19" fmla="*/ 5 h 10"/>
                <a:gd name="T20" fmla="*/ 34 w 75"/>
                <a:gd name="T21" fmla="*/ 5 h 10"/>
                <a:gd name="T22" fmla="*/ 37 w 75"/>
                <a:gd name="T23" fmla="*/ 5 h 10"/>
                <a:gd name="T24" fmla="*/ 40 w 75"/>
                <a:gd name="T25" fmla="*/ 5 h 10"/>
                <a:gd name="T26" fmla="*/ 42 w 75"/>
                <a:gd name="T27" fmla="*/ 5 h 10"/>
                <a:gd name="T28" fmla="*/ 45 w 75"/>
                <a:gd name="T29" fmla="*/ 5 h 10"/>
                <a:gd name="T30" fmla="*/ 48 w 75"/>
                <a:gd name="T31" fmla="*/ 5 h 10"/>
                <a:gd name="T32" fmla="*/ 53 w 75"/>
                <a:gd name="T33" fmla="*/ 5 h 10"/>
                <a:gd name="T34" fmla="*/ 56 w 75"/>
                <a:gd name="T35" fmla="*/ 5 h 10"/>
                <a:gd name="T36" fmla="*/ 58 w 75"/>
                <a:gd name="T37" fmla="*/ 5 h 10"/>
                <a:gd name="T38" fmla="*/ 61 w 75"/>
                <a:gd name="T39" fmla="*/ 4 h 10"/>
                <a:gd name="T40" fmla="*/ 63 w 75"/>
                <a:gd name="T41" fmla="*/ 4 h 10"/>
                <a:gd name="T42" fmla="*/ 66 w 75"/>
                <a:gd name="T43" fmla="*/ 4 h 10"/>
                <a:gd name="T44" fmla="*/ 69 w 75"/>
                <a:gd name="T45" fmla="*/ 4 h 10"/>
                <a:gd name="T46" fmla="*/ 71 w 75"/>
                <a:gd name="T47" fmla="*/ 4 h 10"/>
                <a:gd name="T48" fmla="*/ 74 w 75"/>
                <a:gd name="T49" fmla="*/ 4 h 10"/>
                <a:gd name="T50" fmla="*/ 71 w 75"/>
                <a:gd name="T51" fmla="*/ 4 h 10"/>
                <a:gd name="T52" fmla="*/ 69 w 75"/>
                <a:gd name="T53" fmla="*/ 5 h 10"/>
                <a:gd name="T54" fmla="*/ 66 w 75"/>
                <a:gd name="T55" fmla="*/ 5 h 10"/>
                <a:gd name="T56" fmla="*/ 63 w 75"/>
                <a:gd name="T57" fmla="*/ 5 h 10"/>
                <a:gd name="T58" fmla="*/ 61 w 75"/>
                <a:gd name="T59" fmla="*/ 5 h 10"/>
                <a:gd name="T60" fmla="*/ 58 w 75"/>
                <a:gd name="T61" fmla="*/ 5 h 10"/>
                <a:gd name="T62" fmla="*/ 56 w 75"/>
                <a:gd name="T63" fmla="*/ 7 h 10"/>
                <a:gd name="T64" fmla="*/ 53 w 75"/>
                <a:gd name="T65" fmla="*/ 7 h 10"/>
                <a:gd name="T66" fmla="*/ 50 w 75"/>
                <a:gd name="T67" fmla="*/ 7 h 10"/>
                <a:gd name="T68" fmla="*/ 48 w 75"/>
                <a:gd name="T69" fmla="*/ 7 h 10"/>
                <a:gd name="T70" fmla="*/ 45 w 75"/>
                <a:gd name="T71" fmla="*/ 7 h 10"/>
                <a:gd name="T72" fmla="*/ 42 w 75"/>
                <a:gd name="T73" fmla="*/ 7 h 10"/>
                <a:gd name="T74" fmla="*/ 40 w 75"/>
                <a:gd name="T75" fmla="*/ 7 h 10"/>
                <a:gd name="T76" fmla="*/ 37 w 75"/>
                <a:gd name="T77" fmla="*/ 7 h 10"/>
                <a:gd name="T78" fmla="*/ 34 w 75"/>
                <a:gd name="T79" fmla="*/ 9 h 10"/>
                <a:gd name="T80" fmla="*/ 32 w 75"/>
                <a:gd name="T81" fmla="*/ 9 h 10"/>
                <a:gd name="T82" fmla="*/ 29 w 75"/>
                <a:gd name="T83" fmla="*/ 9 h 10"/>
                <a:gd name="T84" fmla="*/ 26 w 75"/>
                <a:gd name="T85" fmla="*/ 7 h 10"/>
                <a:gd name="T86" fmla="*/ 24 w 75"/>
                <a:gd name="T87" fmla="*/ 7 h 10"/>
                <a:gd name="T88" fmla="*/ 21 w 75"/>
                <a:gd name="T89" fmla="*/ 7 h 10"/>
                <a:gd name="T90" fmla="*/ 19 w 75"/>
                <a:gd name="T91" fmla="*/ 5 h 10"/>
                <a:gd name="T92" fmla="*/ 16 w 75"/>
                <a:gd name="T93" fmla="*/ 5 h 10"/>
                <a:gd name="T94" fmla="*/ 13 w 75"/>
                <a:gd name="T95" fmla="*/ 5 h 10"/>
                <a:gd name="T96" fmla="*/ 11 w 75"/>
                <a:gd name="T97" fmla="*/ 5 h 10"/>
                <a:gd name="T98" fmla="*/ 8 w 75"/>
                <a:gd name="T99" fmla="*/ 5 h 10"/>
                <a:gd name="T100" fmla="*/ 8 w 75"/>
                <a:gd name="T101" fmla="*/ 4 h 10"/>
                <a:gd name="T102" fmla="*/ 5 w 75"/>
                <a:gd name="T103" fmla="*/ 4 h 10"/>
                <a:gd name="T104" fmla="*/ 3 w 75"/>
                <a:gd name="T105" fmla="*/ 2 h 10"/>
                <a:gd name="T106" fmla="*/ 0 w 75"/>
                <a:gd name="T107" fmla="*/ 2 h 10"/>
                <a:gd name="T108" fmla="*/ 0 w 75"/>
                <a:gd name="T109" fmla="*/ 0 h 10"/>
                <a:gd name="T110" fmla="*/ 3 w 75"/>
                <a:gd name="T111" fmla="*/ 0 h 10"/>
                <a:gd name="T112" fmla="*/ 5 w 75"/>
                <a:gd name="T113" fmla="*/ 0 h 10"/>
                <a:gd name="T114" fmla="*/ 3 w 75"/>
                <a:gd name="T115" fmla="*/ 0 h 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5"/>
                <a:gd name="T175" fmla="*/ 0 h 10"/>
                <a:gd name="T176" fmla="*/ 75 w 75"/>
                <a:gd name="T177" fmla="*/ 10 h 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5" h="10">
                  <a:moveTo>
                    <a:pt x="3" y="0"/>
                  </a:moveTo>
                  <a:lnTo>
                    <a:pt x="5" y="2"/>
                  </a:lnTo>
                  <a:lnTo>
                    <a:pt x="8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9" y="4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9" y="5"/>
                  </a:lnTo>
                  <a:lnTo>
                    <a:pt x="32" y="5"/>
                  </a:lnTo>
                  <a:lnTo>
                    <a:pt x="34" y="5"/>
                  </a:lnTo>
                  <a:lnTo>
                    <a:pt x="37" y="5"/>
                  </a:lnTo>
                  <a:lnTo>
                    <a:pt x="40" y="5"/>
                  </a:lnTo>
                  <a:lnTo>
                    <a:pt x="42" y="5"/>
                  </a:lnTo>
                  <a:lnTo>
                    <a:pt x="45" y="5"/>
                  </a:lnTo>
                  <a:lnTo>
                    <a:pt x="48" y="5"/>
                  </a:lnTo>
                  <a:lnTo>
                    <a:pt x="53" y="5"/>
                  </a:lnTo>
                  <a:lnTo>
                    <a:pt x="56" y="5"/>
                  </a:lnTo>
                  <a:lnTo>
                    <a:pt x="58" y="5"/>
                  </a:lnTo>
                  <a:lnTo>
                    <a:pt x="61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4" y="4"/>
                  </a:lnTo>
                  <a:lnTo>
                    <a:pt x="71" y="4"/>
                  </a:lnTo>
                  <a:lnTo>
                    <a:pt x="69" y="5"/>
                  </a:lnTo>
                  <a:lnTo>
                    <a:pt x="66" y="5"/>
                  </a:lnTo>
                  <a:lnTo>
                    <a:pt x="63" y="5"/>
                  </a:lnTo>
                  <a:lnTo>
                    <a:pt x="61" y="5"/>
                  </a:lnTo>
                  <a:lnTo>
                    <a:pt x="58" y="5"/>
                  </a:lnTo>
                  <a:lnTo>
                    <a:pt x="56" y="7"/>
                  </a:lnTo>
                  <a:lnTo>
                    <a:pt x="53" y="7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5" y="7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29" y="9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7" name="Freeform 150"/>
            <p:cNvSpPr>
              <a:spLocks/>
            </p:cNvSpPr>
            <p:nvPr/>
          </p:nvSpPr>
          <p:spPr bwMode="auto">
            <a:xfrm>
              <a:off x="5759" y="3300"/>
              <a:ext cx="81" cy="15"/>
            </a:xfrm>
            <a:custGeom>
              <a:avLst/>
              <a:gdLst>
                <a:gd name="T0" fmla="*/ 6 w 81"/>
                <a:gd name="T1" fmla="*/ 3 h 15"/>
                <a:gd name="T2" fmla="*/ 8 w 81"/>
                <a:gd name="T3" fmla="*/ 3 h 15"/>
                <a:gd name="T4" fmla="*/ 11 w 81"/>
                <a:gd name="T5" fmla="*/ 6 h 15"/>
                <a:gd name="T6" fmla="*/ 14 w 81"/>
                <a:gd name="T7" fmla="*/ 8 h 15"/>
                <a:gd name="T8" fmla="*/ 19 w 81"/>
                <a:gd name="T9" fmla="*/ 8 h 15"/>
                <a:gd name="T10" fmla="*/ 22 w 81"/>
                <a:gd name="T11" fmla="*/ 8 h 15"/>
                <a:gd name="T12" fmla="*/ 25 w 81"/>
                <a:gd name="T13" fmla="*/ 8 h 15"/>
                <a:gd name="T14" fmla="*/ 28 w 81"/>
                <a:gd name="T15" fmla="*/ 8 h 15"/>
                <a:gd name="T16" fmla="*/ 33 w 81"/>
                <a:gd name="T17" fmla="*/ 11 h 15"/>
                <a:gd name="T18" fmla="*/ 36 w 81"/>
                <a:gd name="T19" fmla="*/ 11 h 15"/>
                <a:gd name="T20" fmla="*/ 39 w 81"/>
                <a:gd name="T21" fmla="*/ 11 h 15"/>
                <a:gd name="T22" fmla="*/ 41 w 81"/>
                <a:gd name="T23" fmla="*/ 11 h 15"/>
                <a:gd name="T24" fmla="*/ 44 w 81"/>
                <a:gd name="T25" fmla="*/ 11 h 15"/>
                <a:gd name="T26" fmla="*/ 47 w 81"/>
                <a:gd name="T27" fmla="*/ 11 h 15"/>
                <a:gd name="T28" fmla="*/ 50 w 81"/>
                <a:gd name="T29" fmla="*/ 11 h 15"/>
                <a:gd name="T30" fmla="*/ 52 w 81"/>
                <a:gd name="T31" fmla="*/ 11 h 15"/>
                <a:gd name="T32" fmla="*/ 55 w 81"/>
                <a:gd name="T33" fmla="*/ 8 h 15"/>
                <a:gd name="T34" fmla="*/ 58 w 81"/>
                <a:gd name="T35" fmla="*/ 8 h 15"/>
                <a:gd name="T36" fmla="*/ 61 w 81"/>
                <a:gd name="T37" fmla="*/ 8 h 15"/>
                <a:gd name="T38" fmla="*/ 63 w 81"/>
                <a:gd name="T39" fmla="*/ 8 h 15"/>
                <a:gd name="T40" fmla="*/ 66 w 81"/>
                <a:gd name="T41" fmla="*/ 8 h 15"/>
                <a:gd name="T42" fmla="*/ 72 w 81"/>
                <a:gd name="T43" fmla="*/ 8 h 15"/>
                <a:gd name="T44" fmla="*/ 74 w 81"/>
                <a:gd name="T45" fmla="*/ 8 h 15"/>
                <a:gd name="T46" fmla="*/ 77 w 81"/>
                <a:gd name="T47" fmla="*/ 8 h 15"/>
                <a:gd name="T48" fmla="*/ 80 w 81"/>
                <a:gd name="T49" fmla="*/ 8 h 15"/>
                <a:gd name="T50" fmla="*/ 77 w 81"/>
                <a:gd name="T51" fmla="*/ 8 h 15"/>
                <a:gd name="T52" fmla="*/ 74 w 81"/>
                <a:gd name="T53" fmla="*/ 8 h 15"/>
                <a:gd name="T54" fmla="*/ 72 w 81"/>
                <a:gd name="T55" fmla="*/ 11 h 15"/>
                <a:gd name="T56" fmla="*/ 69 w 81"/>
                <a:gd name="T57" fmla="*/ 11 h 15"/>
                <a:gd name="T58" fmla="*/ 66 w 81"/>
                <a:gd name="T59" fmla="*/ 11 h 15"/>
                <a:gd name="T60" fmla="*/ 63 w 81"/>
                <a:gd name="T61" fmla="*/ 11 h 15"/>
                <a:gd name="T62" fmla="*/ 61 w 81"/>
                <a:gd name="T63" fmla="*/ 11 h 15"/>
                <a:gd name="T64" fmla="*/ 58 w 81"/>
                <a:gd name="T65" fmla="*/ 14 h 15"/>
                <a:gd name="T66" fmla="*/ 55 w 81"/>
                <a:gd name="T67" fmla="*/ 14 h 15"/>
                <a:gd name="T68" fmla="*/ 52 w 81"/>
                <a:gd name="T69" fmla="*/ 14 h 15"/>
                <a:gd name="T70" fmla="*/ 50 w 81"/>
                <a:gd name="T71" fmla="*/ 14 h 15"/>
                <a:gd name="T72" fmla="*/ 47 w 81"/>
                <a:gd name="T73" fmla="*/ 14 h 15"/>
                <a:gd name="T74" fmla="*/ 44 w 81"/>
                <a:gd name="T75" fmla="*/ 14 h 15"/>
                <a:gd name="T76" fmla="*/ 41 w 81"/>
                <a:gd name="T77" fmla="*/ 14 h 15"/>
                <a:gd name="T78" fmla="*/ 39 w 81"/>
                <a:gd name="T79" fmla="*/ 14 h 15"/>
                <a:gd name="T80" fmla="*/ 36 w 81"/>
                <a:gd name="T81" fmla="*/ 14 h 15"/>
                <a:gd name="T82" fmla="*/ 33 w 81"/>
                <a:gd name="T83" fmla="*/ 14 h 15"/>
                <a:gd name="T84" fmla="*/ 30 w 81"/>
                <a:gd name="T85" fmla="*/ 14 h 15"/>
                <a:gd name="T86" fmla="*/ 28 w 81"/>
                <a:gd name="T87" fmla="*/ 14 h 15"/>
                <a:gd name="T88" fmla="*/ 25 w 81"/>
                <a:gd name="T89" fmla="*/ 14 h 15"/>
                <a:gd name="T90" fmla="*/ 22 w 81"/>
                <a:gd name="T91" fmla="*/ 11 h 15"/>
                <a:gd name="T92" fmla="*/ 19 w 81"/>
                <a:gd name="T93" fmla="*/ 11 h 15"/>
                <a:gd name="T94" fmla="*/ 17 w 81"/>
                <a:gd name="T95" fmla="*/ 11 h 15"/>
                <a:gd name="T96" fmla="*/ 14 w 81"/>
                <a:gd name="T97" fmla="*/ 11 h 15"/>
                <a:gd name="T98" fmla="*/ 11 w 81"/>
                <a:gd name="T99" fmla="*/ 8 h 15"/>
                <a:gd name="T100" fmla="*/ 8 w 81"/>
                <a:gd name="T101" fmla="*/ 8 h 15"/>
                <a:gd name="T102" fmla="*/ 6 w 81"/>
                <a:gd name="T103" fmla="*/ 6 h 15"/>
                <a:gd name="T104" fmla="*/ 3 w 81"/>
                <a:gd name="T105" fmla="*/ 6 h 15"/>
                <a:gd name="T106" fmla="*/ 3 w 81"/>
                <a:gd name="T107" fmla="*/ 3 h 15"/>
                <a:gd name="T108" fmla="*/ 0 w 81"/>
                <a:gd name="T109" fmla="*/ 3 h 15"/>
                <a:gd name="T110" fmla="*/ 0 w 81"/>
                <a:gd name="T111" fmla="*/ 0 h 15"/>
                <a:gd name="T112" fmla="*/ 3 w 81"/>
                <a:gd name="T113" fmla="*/ 0 h 15"/>
                <a:gd name="T114" fmla="*/ 3 w 81"/>
                <a:gd name="T115" fmla="*/ 3 h 15"/>
                <a:gd name="T116" fmla="*/ 6 w 81"/>
                <a:gd name="T117" fmla="*/ 3 h 15"/>
                <a:gd name="T118" fmla="*/ 8 w 81"/>
                <a:gd name="T119" fmla="*/ 3 h 1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1"/>
                <a:gd name="T181" fmla="*/ 0 h 15"/>
                <a:gd name="T182" fmla="*/ 81 w 81"/>
                <a:gd name="T183" fmla="*/ 15 h 1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1" h="15">
                  <a:moveTo>
                    <a:pt x="6" y="3"/>
                  </a:moveTo>
                  <a:lnTo>
                    <a:pt x="8" y="3"/>
                  </a:lnTo>
                  <a:lnTo>
                    <a:pt x="11" y="6"/>
                  </a:lnTo>
                  <a:lnTo>
                    <a:pt x="14" y="8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3" y="11"/>
                  </a:lnTo>
                  <a:lnTo>
                    <a:pt x="36" y="11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2" y="11"/>
                  </a:lnTo>
                  <a:lnTo>
                    <a:pt x="55" y="8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72" y="8"/>
                  </a:lnTo>
                  <a:lnTo>
                    <a:pt x="74" y="8"/>
                  </a:lnTo>
                  <a:lnTo>
                    <a:pt x="77" y="8"/>
                  </a:lnTo>
                  <a:lnTo>
                    <a:pt x="80" y="8"/>
                  </a:lnTo>
                  <a:lnTo>
                    <a:pt x="77" y="8"/>
                  </a:lnTo>
                  <a:lnTo>
                    <a:pt x="74" y="8"/>
                  </a:lnTo>
                  <a:lnTo>
                    <a:pt x="72" y="11"/>
                  </a:lnTo>
                  <a:lnTo>
                    <a:pt x="69" y="11"/>
                  </a:lnTo>
                  <a:lnTo>
                    <a:pt x="66" y="11"/>
                  </a:lnTo>
                  <a:lnTo>
                    <a:pt x="63" y="11"/>
                  </a:lnTo>
                  <a:lnTo>
                    <a:pt x="61" y="11"/>
                  </a:lnTo>
                  <a:lnTo>
                    <a:pt x="58" y="14"/>
                  </a:lnTo>
                  <a:lnTo>
                    <a:pt x="55" y="14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47" y="14"/>
                  </a:lnTo>
                  <a:lnTo>
                    <a:pt x="44" y="14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6" y="14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5" y="14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1" y="8"/>
                  </a:lnTo>
                  <a:lnTo>
                    <a:pt x="8" y="8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8" y="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8" name="Freeform 151"/>
            <p:cNvSpPr>
              <a:spLocks/>
            </p:cNvSpPr>
            <p:nvPr/>
          </p:nvSpPr>
          <p:spPr bwMode="auto">
            <a:xfrm>
              <a:off x="5797" y="3312"/>
              <a:ext cx="76" cy="8"/>
            </a:xfrm>
            <a:custGeom>
              <a:avLst/>
              <a:gdLst>
                <a:gd name="T0" fmla="*/ 0 w 76"/>
                <a:gd name="T1" fmla="*/ 7 h 8"/>
                <a:gd name="T2" fmla="*/ 0 w 76"/>
                <a:gd name="T3" fmla="*/ 7 h 8"/>
                <a:gd name="T4" fmla="*/ 0 w 76"/>
                <a:gd name="T5" fmla="*/ 5 h 8"/>
                <a:gd name="T6" fmla="*/ 3 w 76"/>
                <a:gd name="T7" fmla="*/ 5 h 8"/>
                <a:gd name="T8" fmla="*/ 5 w 76"/>
                <a:gd name="T9" fmla="*/ 5 h 8"/>
                <a:gd name="T10" fmla="*/ 8 w 76"/>
                <a:gd name="T11" fmla="*/ 5 h 8"/>
                <a:gd name="T12" fmla="*/ 11 w 76"/>
                <a:gd name="T13" fmla="*/ 5 h 8"/>
                <a:gd name="T14" fmla="*/ 13 w 76"/>
                <a:gd name="T15" fmla="*/ 5 h 8"/>
                <a:gd name="T16" fmla="*/ 16 w 76"/>
                <a:gd name="T17" fmla="*/ 5 h 8"/>
                <a:gd name="T18" fmla="*/ 19 w 76"/>
                <a:gd name="T19" fmla="*/ 5 h 8"/>
                <a:gd name="T20" fmla="*/ 21 w 76"/>
                <a:gd name="T21" fmla="*/ 5 h 8"/>
                <a:gd name="T22" fmla="*/ 24 w 76"/>
                <a:gd name="T23" fmla="*/ 5 h 8"/>
                <a:gd name="T24" fmla="*/ 27 w 76"/>
                <a:gd name="T25" fmla="*/ 5 h 8"/>
                <a:gd name="T26" fmla="*/ 29 w 76"/>
                <a:gd name="T27" fmla="*/ 5 h 8"/>
                <a:gd name="T28" fmla="*/ 32 w 76"/>
                <a:gd name="T29" fmla="*/ 5 h 8"/>
                <a:gd name="T30" fmla="*/ 35 w 76"/>
                <a:gd name="T31" fmla="*/ 5 h 8"/>
                <a:gd name="T32" fmla="*/ 38 w 76"/>
                <a:gd name="T33" fmla="*/ 5 h 8"/>
                <a:gd name="T34" fmla="*/ 40 w 76"/>
                <a:gd name="T35" fmla="*/ 5 h 8"/>
                <a:gd name="T36" fmla="*/ 43 w 76"/>
                <a:gd name="T37" fmla="*/ 5 h 8"/>
                <a:gd name="T38" fmla="*/ 46 w 76"/>
                <a:gd name="T39" fmla="*/ 4 h 8"/>
                <a:gd name="T40" fmla="*/ 48 w 76"/>
                <a:gd name="T41" fmla="*/ 4 h 8"/>
                <a:gd name="T42" fmla="*/ 54 w 76"/>
                <a:gd name="T43" fmla="*/ 4 h 8"/>
                <a:gd name="T44" fmla="*/ 56 w 76"/>
                <a:gd name="T45" fmla="*/ 4 h 8"/>
                <a:gd name="T46" fmla="*/ 59 w 76"/>
                <a:gd name="T47" fmla="*/ 2 h 8"/>
                <a:gd name="T48" fmla="*/ 62 w 76"/>
                <a:gd name="T49" fmla="*/ 2 h 8"/>
                <a:gd name="T50" fmla="*/ 67 w 76"/>
                <a:gd name="T51" fmla="*/ 2 h 8"/>
                <a:gd name="T52" fmla="*/ 70 w 76"/>
                <a:gd name="T53" fmla="*/ 0 h 8"/>
                <a:gd name="T54" fmla="*/ 72 w 76"/>
                <a:gd name="T55" fmla="*/ 0 h 8"/>
                <a:gd name="T56" fmla="*/ 75 w 76"/>
                <a:gd name="T57" fmla="*/ 0 h 8"/>
                <a:gd name="T58" fmla="*/ 75 w 76"/>
                <a:gd name="T59" fmla="*/ 2 h 8"/>
                <a:gd name="T60" fmla="*/ 72 w 76"/>
                <a:gd name="T61" fmla="*/ 2 h 8"/>
                <a:gd name="T62" fmla="*/ 70 w 76"/>
                <a:gd name="T63" fmla="*/ 2 h 8"/>
                <a:gd name="T64" fmla="*/ 67 w 76"/>
                <a:gd name="T65" fmla="*/ 4 h 8"/>
                <a:gd name="T66" fmla="*/ 64 w 76"/>
                <a:gd name="T67" fmla="*/ 4 h 8"/>
                <a:gd name="T68" fmla="*/ 62 w 76"/>
                <a:gd name="T69" fmla="*/ 4 h 8"/>
                <a:gd name="T70" fmla="*/ 59 w 76"/>
                <a:gd name="T71" fmla="*/ 4 h 8"/>
                <a:gd name="T72" fmla="*/ 56 w 76"/>
                <a:gd name="T73" fmla="*/ 4 h 8"/>
                <a:gd name="T74" fmla="*/ 54 w 76"/>
                <a:gd name="T75" fmla="*/ 5 h 8"/>
                <a:gd name="T76" fmla="*/ 51 w 76"/>
                <a:gd name="T77" fmla="*/ 5 h 8"/>
                <a:gd name="T78" fmla="*/ 46 w 76"/>
                <a:gd name="T79" fmla="*/ 5 h 8"/>
                <a:gd name="T80" fmla="*/ 43 w 76"/>
                <a:gd name="T81" fmla="*/ 7 h 8"/>
                <a:gd name="T82" fmla="*/ 38 w 76"/>
                <a:gd name="T83" fmla="*/ 7 h 8"/>
                <a:gd name="T84" fmla="*/ 35 w 76"/>
                <a:gd name="T85" fmla="*/ 7 h 8"/>
                <a:gd name="T86" fmla="*/ 32 w 76"/>
                <a:gd name="T87" fmla="*/ 7 h 8"/>
                <a:gd name="T88" fmla="*/ 27 w 76"/>
                <a:gd name="T89" fmla="*/ 7 h 8"/>
                <a:gd name="T90" fmla="*/ 24 w 76"/>
                <a:gd name="T91" fmla="*/ 7 h 8"/>
                <a:gd name="T92" fmla="*/ 21 w 76"/>
                <a:gd name="T93" fmla="*/ 7 h 8"/>
                <a:gd name="T94" fmla="*/ 16 w 76"/>
                <a:gd name="T95" fmla="*/ 7 h 8"/>
                <a:gd name="T96" fmla="*/ 13 w 76"/>
                <a:gd name="T97" fmla="*/ 7 h 8"/>
                <a:gd name="T98" fmla="*/ 11 w 76"/>
                <a:gd name="T99" fmla="*/ 7 h 8"/>
                <a:gd name="T100" fmla="*/ 5 w 76"/>
                <a:gd name="T101" fmla="*/ 7 h 8"/>
                <a:gd name="T102" fmla="*/ 3 w 76"/>
                <a:gd name="T103" fmla="*/ 7 h 8"/>
                <a:gd name="T104" fmla="*/ 0 w 76"/>
                <a:gd name="T105" fmla="*/ 7 h 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"/>
                <a:gd name="T160" fmla="*/ 0 h 8"/>
                <a:gd name="T161" fmla="*/ 76 w 76"/>
                <a:gd name="T162" fmla="*/ 8 h 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" h="8">
                  <a:moveTo>
                    <a:pt x="0" y="7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4" y="5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2" y="5"/>
                  </a:lnTo>
                  <a:lnTo>
                    <a:pt x="35" y="5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3" y="5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4" y="4"/>
                  </a:lnTo>
                  <a:lnTo>
                    <a:pt x="56" y="4"/>
                  </a:lnTo>
                  <a:lnTo>
                    <a:pt x="59" y="2"/>
                  </a:lnTo>
                  <a:lnTo>
                    <a:pt x="62" y="2"/>
                  </a:lnTo>
                  <a:lnTo>
                    <a:pt x="67" y="2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5" y="2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7" y="4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4" y="5"/>
                  </a:lnTo>
                  <a:lnTo>
                    <a:pt x="51" y="5"/>
                  </a:lnTo>
                  <a:lnTo>
                    <a:pt x="46" y="5"/>
                  </a:lnTo>
                  <a:lnTo>
                    <a:pt x="43" y="7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2" y="7"/>
                  </a:lnTo>
                  <a:lnTo>
                    <a:pt x="27" y="7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39" name="Freeform 152"/>
            <p:cNvSpPr>
              <a:spLocks/>
            </p:cNvSpPr>
            <p:nvPr/>
          </p:nvSpPr>
          <p:spPr bwMode="auto">
            <a:xfrm>
              <a:off x="5795" y="3312"/>
              <a:ext cx="80" cy="12"/>
            </a:xfrm>
            <a:custGeom>
              <a:avLst/>
              <a:gdLst>
                <a:gd name="T0" fmla="*/ 3 w 80"/>
                <a:gd name="T1" fmla="*/ 11 h 12"/>
                <a:gd name="T2" fmla="*/ 3 w 80"/>
                <a:gd name="T3" fmla="*/ 8 h 12"/>
                <a:gd name="T4" fmla="*/ 8 w 80"/>
                <a:gd name="T5" fmla="*/ 8 h 12"/>
                <a:gd name="T6" fmla="*/ 11 w 80"/>
                <a:gd name="T7" fmla="*/ 8 h 12"/>
                <a:gd name="T8" fmla="*/ 14 w 80"/>
                <a:gd name="T9" fmla="*/ 8 h 12"/>
                <a:gd name="T10" fmla="*/ 19 w 80"/>
                <a:gd name="T11" fmla="*/ 8 h 12"/>
                <a:gd name="T12" fmla="*/ 22 w 80"/>
                <a:gd name="T13" fmla="*/ 8 h 12"/>
                <a:gd name="T14" fmla="*/ 25 w 80"/>
                <a:gd name="T15" fmla="*/ 8 h 12"/>
                <a:gd name="T16" fmla="*/ 27 w 80"/>
                <a:gd name="T17" fmla="*/ 8 h 12"/>
                <a:gd name="T18" fmla="*/ 33 w 80"/>
                <a:gd name="T19" fmla="*/ 8 h 12"/>
                <a:gd name="T20" fmla="*/ 35 w 80"/>
                <a:gd name="T21" fmla="*/ 8 h 12"/>
                <a:gd name="T22" fmla="*/ 38 w 80"/>
                <a:gd name="T23" fmla="*/ 8 h 12"/>
                <a:gd name="T24" fmla="*/ 41 w 80"/>
                <a:gd name="T25" fmla="*/ 8 h 12"/>
                <a:gd name="T26" fmla="*/ 44 w 80"/>
                <a:gd name="T27" fmla="*/ 6 h 12"/>
                <a:gd name="T28" fmla="*/ 46 w 80"/>
                <a:gd name="T29" fmla="*/ 6 h 12"/>
                <a:gd name="T30" fmla="*/ 49 w 80"/>
                <a:gd name="T31" fmla="*/ 6 h 12"/>
                <a:gd name="T32" fmla="*/ 52 w 80"/>
                <a:gd name="T33" fmla="*/ 6 h 12"/>
                <a:gd name="T34" fmla="*/ 57 w 80"/>
                <a:gd name="T35" fmla="*/ 6 h 12"/>
                <a:gd name="T36" fmla="*/ 60 w 80"/>
                <a:gd name="T37" fmla="*/ 6 h 12"/>
                <a:gd name="T38" fmla="*/ 63 w 80"/>
                <a:gd name="T39" fmla="*/ 3 h 12"/>
                <a:gd name="T40" fmla="*/ 65 w 80"/>
                <a:gd name="T41" fmla="*/ 3 h 12"/>
                <a:gd name="T42" fmla="*/ 71 w 80"/>
                <a:gd name="T43" fmla="*/ 0 h 12"/>
                <a:gd name="T44" fmla="*/ 74 w 80"/>
                <a:gd name="T45" fmla="*/ 0 h 12"/>
                <a:gd name="T46" fmla="*/ 76 w 80"/>
                <a:gd name="T47" fmla="*/ 0 h 12"/>
                <a:gd name="T48" fmla="*/ 79 w 80"/>
                <a:gd name="T49" fmla="*/ 0 h 12"/>
                <a:gd name="T50" fmla="*/ 76 w 80"/>
                <a:gd name="T51" fmla="*/ 3 h 12"/>
                <a:gd name="T52" fmla="*/ 74 w 80"/>
                <a:gd name="T53" fmla="*/ 3 h 12"/>
                <a:gd name="T54" fmla="*/ 71 w 80"/>
                <a:gd name="T55" fmla="*/ 3 h 12"/>
                <a:gd name="T56" fmla="*/ 68 w 80"/>
                <a:gd name="T57" fmla="*/ 3 h 12"/>
                <a:gd name="T58" fmla="*/ 65 w 80"/>
                <a:gd name="T59" fmla="*/ 6 h 12"/>
                <a:gd name="T60" fmla="*/ 63 w 80"/>
                <a:gd name="T61" fmla="*/ 6 h 12"/>
                <a:gd name="T62" fmla="*/ 60 w 80"/>
                <a:gd name="T63" fmla="*/ 6 h 12"/>
                <a:gd name="T64" fmla="*/ 57 w 80"/>
                <a:gd name="T65" fmla="*/ 6 h 12"/>
                <a:gd name="T66" fmla="*/ 52 w 80"/>
                <a:gd name="T67" fmla="*/ 8 h 12"/>
                <a:gd name="T68" fmla="*/ 49 w 80"/>
                <a:gd name="T69" fmla="*/ 8 h 12"/>
                <a:gd name="T70" fmla="*/ 46 w 80"/>
                <a:gd name="T71" fmla="*/ 8 h 12"/>
                <a:gd name="T72" fmla="*/ 41 w 80"/>
                <a:gd name="T73" fmla="*/ 11 h 12"/>
                <a:gd name="T74" fmla="*/ 38 w 80"/>
                <a:gd name="T75" fmla="*/ 11 h 12"/>
                <a:gd name="T76" fmla="*/ 35 w 80"/>
                <a:gd name="T77" fmla="*/ 11 h 12"/>
                <a:gd name="T78" fmla="*/ 30 w 80"/>
                <a:gd name="T79" fmla="*/ 11 h 12"/>
                <a:gd name="T80" fmla="*/ 27 w 80"/>
                <a:gd name="T81" fmla="*/ 11 h 12"/>
                <a:gd name="T82" fmla="*/ 25 w 80"/>
                <a:gd name="T83" fmla="*/ 11 h 12"/>
                <a:gd name="T84" fmla="*/ 19 w 80"/>
                <a:gd name="T85" fmla="*/ 11 h 12"/>
                <a:gd name="T86" fmla="*/ 16 w 80"/>
                <a:gd name="T87" fmla="*/ 11 h 12"/>
                <a:gd name="T88" fmla="*/ 11 w 80"/>
                <a:gd name="T89" fmla="*/ 11 h 12"/>
                <a:gd name="T90" fmla="*/ 8 w 80"/>
                <a:gd name="T91" fmla="*/ 11 h 12"/>
                <a:gd name="T92" fmla="*/ 5 w 80"/>
                <a:gd name="T93" fmla="*/ 11 h 12"/>
                <a:gd name="T94" fmla="*/ 0 w 80"/>
                <a:gd name="T95" fmla="*/ 11 h 12"/>
                <a:gd name="T96" fmla="*/ 3 w 80"/>
                <a:gd name="T97" fmla="*/ 11 h 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0"/>
                <a:gd name="T148" fmla="*/ 0 h 12"/>
                <a:gd name="T149" fmla="*/ 80 w 80"/>
                <a:gd name="T150" fmla="*/ 12 h 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0" h="12">
                  <a:moveTo>
                    <a:pt x="3" y="11"/>
                  </a:moveTo>
                  <a:lnTo>
                    <a:pt x="3" y="8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9" y="6"/>
                  </a:lnTo>
                  <a:lnTo>
                    <a:pt x="52" y="6"/>
                  </a:lnTo>
                  <a:lnTo>
                    <a:pt x="57" y="6"/>
                  </a:lnTo>
                  <a:lnTo>
                    <a:pt x="60" y="6"/>
                  </a:lnTo>
                  <a:lnTo>
                    <a:pt x="63" y="3"/>
                  </a:lnTo>
                  <a:lnTo>
                    <a:pt x="65" y="3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76" y="3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68" y="3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60" y="6"/>
                  </a:lnTo>
                  <a:lnTo>
                    <a:pt x="57" y="6"/>
                  </a:lnTo>
                  <a:lnTo>
                    <a:pt x="52" y="8"/>
                  </a:lnTo>
                  <a:lnTo>
                    <a:pt x="49" y="8"/>
                  </a:lnTo>
                  <a:lnTo>
                    <a:pt x="46" y="8"/>
                  </a:lnTo>
                  <a:lnTo>
                    <a:pt x="41" y="11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3" y="1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0" name="Freeform 153"/>
            <p:cNvSpPr>
              <a:spLocks/>
            </p:cNvSpPr>
            <p:nvPr/>
          </p:nvSpPr>
          <p:spPr bwMode="auto">
            <a:xfrm>
              <a:off x="5802" y="3324"/>
              <a:ext cx="71" cy="11"/>
            </a:xfrm>
            <a:custGeom>
              <a:avLst/>
              <a:gdLst>
                <a:gd name="T0" fmla="*/ 0 w 71"/>
                <a:gd name="T1" fmla="*/ 4 h 11"/>
                <a:gd name="T2" fmla="*/ 3 w 71"/>
                <a:gd name="T3" fmla="*/ 4 h 11"/>
                <a:gd name="T4" fmla="*/ 5 w 71"/>
                <a:gd name="T5" fmla="*/ 4 h 11"/>
                <a:gd name="T6" fmla="*/ 8 w 71"/>
                <a:gd name="T7" fmla="*/ 4 h 11"/>
                <a:gd name="T8" fmla="*/ 11 w 71"/>
                <a:gd name="T9" fmla="*/ 6 h 11"/>
                <a:gd name="T10" fmla="*/ 13 w 71"/>
                <a:gd name="T11" fmla="*/ 6 h 11"/>
                <a:gd name="T12" fmla="*/ 16 w 71"/>
                <a:gd name="T13" fmla="*/ 6 h 11"/>
                <a:gd name="T14" fmla="*/ 19 w 71"/>
                <a:gd name="T15" fmla="*/ 6 h 11"/>
                <a:gd name="T16" fmla="*/ 22 w 71"/>
                <a:gd name="T17" fmla="*/ 6 h 11"/>
                <a:gd name="T18" fmla="*/ 24 w 71"/>
                <a:gd name="T19" fmla="*/ 6 h 11"/>
                <a:gd name="T20" fmla="*/ 27 w 71"/>
                <a:gd name="T21" fmla="*/ 6 h 11"/>
                <a:gd name="T22" fmla="*/ 30 w 71"/>
                <a:gd name="T23" fmla="*/ 6 h 11"/>
                <a:gd name="T24" fmla="*/ 32 w 71"/>
                <a:gd name="T25" fmla="*/ 6 h 11"/>
                <a:gd name="T26" fmla="*/ 35 w 71"/>
                <a:gd name="T27" fmla="*/ 6 h 11"/>
                <a:gd name="T28" fmla="*/ 38 w 71"/>
                <a:gd name="T29" fmla="*/ 6 h 11"/>
                <a:gd name="T30" fmla="*/ 43 w 71"/>
                <a:gd name="T31" fmla="*/ 6 h 11"/>
                <a:gd name="T32" fmla="*/ 46 w 71"/>
                <a:gd name="T33" fmla="*/ 6 h 11"/>
                <a:gd name="T34" fmla="*/ 48 w 71"/>
                <a:gd name="T35" fmla="*/ 6 h 11"/>
                <a:gd name="T36" fmla="*/ 51 w 71"/>
                <a:gd name="T37" fmla="*/ 4 h 11"/>
                <a:gd name="T38" fmla="*/ 54 w 71"/>
                <a:gd name="T39" fmla="*/ 4 h 11"/>
                <a:gd name="T40" fmla="*/ 57 w 71"/>
                <a:gd name="T41" fmla="*/ 2 h 11"/>
                <a:gd name="T42" fmla="*/ 59 w 71"/>
                <a:gd name="T43" fmla="*/ 2 h 11"/>
                <a:gd name="T44" fmla="*/ 62 w 71"/>
                <a:gd name="T45" fmla="*/ 0 h 11"/>
                <a:gd name="T46" fmla="*/ 65 w 71"/>
                <a:gd name="T47" fmla="*/ 0 h 11"/>
                <a:gd name="T48" fmla="*/ 67 w 71"/>
                <a:gd name="T49" fmla="*/ 0 h 11"/>
                <a:gd name="T50" fmla="*/ 70 w 71"/>
                <a:gd name="T51" fmla="*/ 0 h 11"/>
                <a:gd name="T52" fmla="*/ 70 w 71"/>
                <a:gd name="T53" fmla="*/ 2 h 11"/>
                <a:gd name="T54" fmla="*/ 67 w 71"/>
                <a:gd name="T55" fmla="*/ 2 h 11"/>
                <a:gd name="T56" fmla="*/ 65 w 71"/>
                <a:gd name="T57" fmla="*/ 2 h 11"/>
                <a:gd name="T58" fmla="*/ 62 w 71"/>
                <a:gd name="T59" fmla="*/ 2 h 11"/>
                <a:gd name="T60" fmla="*/ 59 w 71"/>
                <a:gd name="T61" fmla="*/ 4 h 11"/>
                <a:gd name="T62" fmla="*/ 57 w 71"/>
                <a:gd name="T63" fmla="*/ 4 h 11"/>
                <a:gd name="T64" fmla="*/ 54 w 71"/>
                <a:gd name="T65" fmla="*/ 6 h 11"/>
                <a:gd name="T66" fmla="*/ 51 w 71"/>
                <a:gd name="T67" fmla="*/ 6 h 11"/>
                <a:gd name="T68" fmla="*/ 48 w 71"/>
                <a:gd name="T69" fmla="*/ 8 h 11"/>
                <a:gd name="T70" fmla="*/ 46 w 71"/>
                <a:gd name="T71" fmla="*/ 8 h 11"/>
                <a:gd name="T72" fmla="*/ 43 w 71"/>
                <a:gd name="T73" fmla="*/ 8 h 11"/>
                <a:gd name="T74" fmla="*/ 40 w 71"/>
                <a:gd name="T75" fmla="*/ 8 h 11"/>
                <a:gd name="T76" fmla="*/ 38 w 71"/>
                <a:gd name="T77" fmla="*/ 8 h 11"/>
                <a:gd name="T78" fmla="*/ 35 w 71"/>
                <a:gd name="T79" fmla="*/ 10 h 11"/>
                <a:gd name="T80" fmla="*/ 32 w 71"/>
                <a:gd name="T81" fmla="*/ 10 h 11"/>
                <a:gd name="T82" fmla="*/ 30 w 71"/>
                <a:gd name="T83" fmla="*/ 10 h 11"/>
                <a:gd name="T84" fmla="*/ 30 w 71"/>
                <a:gd name="T85" fmla="*/ 8 h 11"/>
                <a:gd name="T86" fmla="*/ 27 w 71"/>
                <a:gd name="T87" fmla="*/ 8 h 11"/>
                <a:gd name="T88" fmla="*/ 24 w 71"/>
                <a:gd name="T89" fmla="*/ 8 h 11"/>
                <a:gd name="T90" fmla="*/ 22 w 71"/>
                <a:gd name="T91" fmla="*/ 8 h 11"/>
                <a:gd name="T92" fmla="*/ 16 w 71"/>
                <a:gd name="T93" fmla="*/ 8 h 11"/>
                <a:gd name="T94" fmla="*/ 11 w 71"/>
                <a:gd name="T95" fmla="*/ 6 h 11"/>
                <a:gd name="T96" fmla="*/ 8 w 71"/>
                <a:gd name="T97" fmla="*/ 6 h 11"/>
                <a:gd name="T98" fmla="*/ 5 w 71"/>
                <a:gd name="T99" fmla="*/ 6 h 11"/>
                <a:gd name="T100" fmla="*/ 3 w 71"/>
                <a:gd name="T101" fmla="*/ 6 h 11"/>
                <a:gd name="T102" fmla="*/ 0 w 71"/>
                <a:gd name="T103" fmla="*/ 6 h 11"/>
                <a:gd name="T104" fmla="*/ 0 w 71"/>
                <a:gd name="T105" fmla="*/ 4 h 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1"/>
                <a:gd name="T161" fmla="*/ 71 w 71"/>
                <a:gd name="T162" fmla="*/ 11 h 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1">
                  <a:moveTo>
                    <a:pt x="0" y="4"/>
                  </a:moveTo>
                  <a:lnTo>
                    <a:pt x="3" y="4"/>
                  </a:lnTo>
                  <a:lnTo>
                    <a:pt x="5" y="4"/>
                  </a:lnTo>
                  <a:lnTo>
                    <a:pt x="8" y="4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7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51" y="4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7" y="2"/>
                  </a:lnTo>
                  <a:lnTo>
                    <a:pt x="65" y="2"/>
                  </a:lnTo>
                  <a:lnTo>
                    <a:pt x="62" y="2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4" y="6"/>
                  </a:lnTo>
                  <a:lnTo>
                    <a:pt x="51" y="6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1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1" name="Freeform 154"/>
            <p:cNvSpPr>
              <a:spLocks/>
            </p:cNvSpPr>
            <p:nvPr/>
          </p:nvSpPr>
          <p:spPr bwMode="auto">
            <a:xfrm>
              <a:off x="5802" y="3324"/>
              <a:ext cx="73" cy="11"/>
            </a:xfrm>
            <a:custGeom>
              <a:avLst/>
              <a:gdLst>
                <a:gd name="T0" fmla="*/ 0 w 73"/>
                <a:gd name="T1" fmla="*/ 5 h 11"/>
                <a:gd name="T2" fmla="*/ 0 w 73"/>
                <a:gd name="T3" fmla="*/ 5 h 11"/>
                <a:gd name="T4" fmla="*/ 3 w 73"/>
                <a:gd name="T5" fmla="*/ 5 h 11"/>
                <a:gd name="T6" fmla="*/ 6 w 73"/>
                <a:gd name="T7" fmla="*/ 5 h 11"/>
                <a:gd name="T8" fmla="*/ 8 w 73"/>
                <a:gd name="T9" fmla="*/ 5 h 11"/>
                <a:gd name="T10" fmla="*/ 11 w 73"/>
                <a:gd name="T11" fmla="*/ 5 h 11"/>
                <a:gd name="T12" fmla="*/ 14 w 73"/>
                <a:gd name="T13" fmla="*/ 5 h 11"/>
                <a:gd name="T14" fmla="*/ 17 w 73"/>
                <a:gd name="T15" fmla="*/ 8 h 11"/>
                <a:gd name="T16" fmla="*/ 19 w 73"/>
                <a:gd name="T17" fmla="*/ 8 h 11"/>
                <a:gd name="T18" fmla="*/ 22 w 73"/>
                <a:gd name="T19" fmla="*/ 8 h 11"/>
                <a:gd name="T20" fmla="*/ 25 w 73"/>
                <a:gd name="T21" fmla="*/ 8 h 11"/>
                <a:gd name="T22" fmla="*/ 28 w 73"/>
                <a:gd name="T23" fmla="*/ 8 h 11"/>
                <a:gd name="T24" fmla="*/ 30 w 73"/>
                <a:gd name="T25" fmla="*/ 8 h 11"/>
                <a:gd name="T26" fmla="*/ 33 w 73"/>
                <a:gd name="T27" fmla="*/ 8 h 11"/>
                <a:gd name="T28" fmla="*/ 36 w 73"/>
                <a:gd name="T29" fmla="*/ 8 h 11"/>
                <a:gd name="T30" fmla="*/ 39 w 73"/>
                <a:gd name="T31" fmla="*/ 8 h 11"/>
                <a:gd name="T32" fmla="*/ 42 w 73"/>
                <a:gd name="T33" fmla="*/ 8 h 11"/>
                <a:gd name="T34" fmla="*/ 44 w 73"/>
                <a:gd name="T35" fmla="*/ 8 h 11"/>
                <a:gd name="T36" fmla="*/ 50 w 73"/>
                <a:gd name="T37" fmla="*/ 8 h 11"/>
                <a:gd name="T38" fmla="*/ 53 w 73"/>
                <a:gd name="T39" fmla="*/ 5 h 11"/>
                <a:gd name="T40" fmla="*/ 55 w 73"/>
                <a:gd name="T41" fmla="*/ 5 h 11"/>
                <a:gd name="T42" fmla="*/ 58 w 73"/>
                <a:gd name="T43" fmla="*/ 3 h 11"/>
                <a:gd name="T44" fmla="*/ 61 w 73"/>
                <a:gd name="T45" fmla="*/ 0 h 11"/>
                <a:gd name="T46" fmla="*/ 64 w 73"/>
                <a:gd name="T47" fmla="*/ 0 h 11"/>
                <a:gd name="T48" fmla="*/ 66 w 73"/>
                <a:gd name="T49" fmla="*/ 0 h 11"/>
                <a:gd name="T50" fmla="*/ 69 w 73"/>
                <a:gd name="T51" fmla="*/ 0 h 11"/>
                <a:gd name="T52" fmla="*/ 72 w 73"/>
                <a:gd name="T53" fmla="*/ 0 h 11"/>
                <a:gd name="T54" fmla="*/ 72 w 73"/>
                <a:gd name="T55" fmla="*/ 3 h 11"/>
                <a:gd name="T56" fmla="*/ 69 w 73"/>
                <a:gd name="T57" fmla="*/ 3 h 11"/>
                <a:gd name="T58" fmla="*/ 66 w 73"/>
                <a:gd name="T59" fmla="*/ 3 h 11"/>
                <a:gd name="T60" fmla="*/ 64 w 73"/>
                <a:gd name="T61" fmla="*/ 3 h 11"/>
                <a:gd name="T62" fmla="*/ 61 w 73"/>
                <a:gd name="T63" fmla="*/ 3 h 11"/>
                <a:gd name="T64" fmla="*/ 58 w 73"/>
                <a:gd name="T65" fmla="*/ 5 h 11"/>
                <a:gd name="T66" fmla="*/ 55 w 73"/>
                <a:gd name="T67" fmla="*/ 8 h 11"/>
                <a:gd name="T68" fmla="*/ 53 w 73"/>
                <a:gd name="T69" fmla="*/ 8 h 11"/>
                <a:gd name="T70" fmla="*/ 50 w 73"/>
                <a:gd name="T71" fmla="*/ 8 h 11"/>
                <a:gd name="T72" fmla="*/ 47 w 73"/>
                <a:gd name="T73" fmla="*/ 10 h 11"/>
                <a:gd name="T74" fmla="*/ 44 w 73"/>
                <a:gd name="T75" fmla="*/ 10 h 11"/>
                <a:gd name="T76" fmla="*/ 42 w 73"/>
                <a:gd name="T77" fmla="*/ 10 h 11"/>
                <a:gd name="T78" fmla="*/ 39 w 73"/>
                <a:gd name="T79" fmla="*/ 10 h 11"/>
                <a:gd name="T80" fmla="*/ 36 w 73"/>
                <a:gd name="T81" fmla="*/ 10 h 11"/>
                <a:gd name="T82" fmla="*/ 33 w 73"/>
                <a:gd name="T83" fmla="*/ 10 h 11"/>
                <a:gd name="T84" fmla="*/ 30 w 73"/>
                <a:gd name="T85" fmla="*/ 10 h 11"/>
                <a:gd name="T86" fmla="*/ 28 w 73"/>
                <a:gd name="T87" fmla="*/ 10 h 11"/>
                <a:gd name="T88" fmla="*/ 25 w 73"/>
                <a:gd name="T89" fmla="*/ 10 h 11"/>
                <a:gd name="T90" fmla="*/ 19 w 73"/>
                <a:gd name="T91" fmla="*/ 10 h 11"/>
                <a:gd name="T92" fmla="*/ 17 w 73"/>
                <a:gd name="T93" fmla="*/ 8 h 11"/>
                <a:gd name="T94" fmla="*/ 14 w 73"/>
                <a:gd name="T95" fmla="*/ 8 h 11"/>
                <a:gd name="T96" fmla="*/ 11 w 73"/>
                <a:gd name="T97" fmla="*/ 8 h 11"/>
                <a:gd name="T98" fmla="*/ 8 w 73"/>
                <a:gd name="T99" fmla="*/ 8 h 11"/>
                <a:gd name="T100" fmla="*/ 6 w 73"/>
                <a:gd name="T101" fmla="*/ 8 h 11"/>
                <a:gd name="T102" fmla="*/ 3 w 73"/>
                <a:gd name="T103" fmla="*/ 8 h 11"/>
                <a:gd name="T104" fmla="*/ 0 w 73"/>
                <a:gd name="T105" fmla="*/ 5 h 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3"/>
                <a:gd name="T160" fmla="*/ 0 h 11"/>
                <a:gd name="T161" fmla="*/ 73 w 73"/>
                <a:gd name="T162" fmla="*/ 11 h 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3" h="11"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3" y="8"/>
                  </a:lnTo>
                  <a:lnTo>
                    <a:pt x="36" y="8"/>
                  </a:lnTo>
                  <a:lnTo>
                    <a:pt x="39" y="8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50" y="8"/>
                  </a:lnTo>
                  <a:lnTo>
                    <a:pt x="53" y="5"/>
                  </a:lnTo>
                  <a:lnTo>
                    <a:pt x="55" y="5"/>
                  </a:lnTo>
                  <a:lnTo>
                    <a:pt x="58" y="3"/>
                  </a:lnTo>
                  <a:lnTo>
                    <a:pt x="61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2" y="3"/>
                  </a:lnTo>
                  <a:lnTo>
                    <a:pt x="69" y="3"/>
                  </a:lnTo>
                  <a:lnTo>
                    <a:pt x="66" y="3"/>
                  </a:lnTo>
                  <a:lnTo>
                    <a:pt x="64" y="3"/>
                  </a:lnTo>
                  <a:lnTo>
                    <a:pt x="61" y="3"/>
                  </a:lnTo>
                  <a:lnTo>
                    <a:pt x="58" y="5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0" y="8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3" y="10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5" y="10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2" name="Freeform 155"/>
            <p:cNvSpPr>
              <a:spLocks/>
            </p:cNvSpPr>
            <p:nvPr/>
          </p:nvSpPr>
          <p:spPr bwMode="auto">
            <a:xfrm>
              <a:off x="5811" y="3263"/>
              <a:ext cx="75" cy="9"/>
            </a:xfrm>
            <a:custGeom>
              <a:avLst/>
              <a:gdLst>
                <a:gd name="T0" fmla="*/ 0 w 75"/>
                <a:gd name="T1" fmla="*/ 8 h 9"/>
                <a:gd name="T2" fmla="*/ 3 w 75"/>
                <a:gd name="T3" fmla="*/ 8 h 9"/>
                <a:gd name="T4" fmla="*/ 5 w 75"/>
                <a:gd name="T5" fmla="*/ 6 h 9"/>
                <a:gd name="T6" fmla="*/ 8 w 75"/>
                <a:gd name="T7" fmla="*/ 6 h 9"/>
                <a:gd name="T8" fmla="*/ 11 w 75"/>
                <a:gd name="T9" fmla="*/ 6 h 9"/>
                <a:gd name="T10" fmla="*/ 13 w 75"/>
                <a:gd name="T11" fmla="*/ 6 h 9"/>
                <a:gd name="T12" fmla="*/ 16 w 75"/>
                <a:gd name="T13" fmla="*/ 6 h 9"/>
                <a:gd name="T14" fmla="*/ 19 w 75"/>
                <a:gd name="T15" fmla="*/ 6 h 9"/>
                <a:gd name="T16" fmla="*/ 21 w 75"/>
                <a:gd name="T17" fmla="*/ 6 h 9"/>
                <a:gd name="T18" fmla="*/ 24 w 75"/>
                <a:gd name="T19" fmla="*/ 8 h 9"/>
                <a:gd name="T20" fmla="*/ 26 w 75"/>
                <a:gd name="T21" fmla="*/ 8 h 9"/>
                <a:gd name="T22" fmla="*/ 29 w 75"/>
                <a:gd name="T23" fmla="*/ 8 h 9"/>
                <a:gd name="T24" fmla="*/ 32 w 75"/>
                <a:gd name="T25" fmla="*/ 8 h 9"/>
                <a:gd name="T26" fmla="*/ 34 w 75"/>
                <a:gd name="T27" fmla="*/ 8 h 9"/>
                <a:gd name="T28" fmla="*/ 37 w 75"/>
                <a:gd name="T29" fmla="*/ 8 h 9"/>
                <a:gd name="T30" fmla="*/ 40 w 75"/>
                <a:gd name="T31" fmla="*/ 8 h 9"/>
                <a:gd name="T32" fmla="*/ 42 w 75"/>
                <a:gd name="T33" fmla="*/ 8 h 9"/>
                <a:gd name="T34" fmla="*/ 42 w 75"/>
                <a:gd name="T35" fmla="*/ 6 h 9"/>
                <a:gd name="T36" fmla="*/ 45 w 75"/>
                <a:gd name="T37" fmla="*/ 6 h 9"/>
                <a:gd name="T38" fmla="*/ 48 w 75"/>
                <a:gd name="T39" fmla="*/ 6 h 9"/>
                <a:gd name="T40" fmla="*/ 53 w 75"/>
                <a:gd name="T41" fmla="*/ 6 h 9"/>
                <a:gd name="T42" fmla="*/ 56 w 75"/>
                <a:gd name="T43" fmla="*/ 6 h 9"/>
                <a:gd name="T44" fmla="*/ 58 w 75"/>
                <a:gd name="T45" fmla="*/ 4 h 9"/>
                <a:gd name="T46" fmla="*/ 63 w 75"/>
                <a:gd name="T47" fmla="*/ 4 h 9"/>
                <a:gd name="T48" fmla="*/ 66 w 75"/>
                <a:gd name="T49" fmla="*/ 4 h 9"/>
                <a:gd name="T50" fmla="*/ 69 w 75"/>
                <a:gd name="T51" fmla="*/ 2 h 9"/>
                <a:gd name="T52" fmla="*/ 71 w 75"/>
                <a:gd name="T53" fmla="*/ 2 h 9"/>
                <a:gd name="T54" fmla="*/ 74 w 75"/>
                <a:gd name="T55" fmla="*/ 0 h 9"/>
                <a:gd name="T56" fmla="*/ 71 w 75"/>
                <a:gd name="T57" fmla="*/ 0 h 9"/>
                <a:gd name="T58" fmla="*/ 69 w 75"/>
                <a:gd name="T59" fmla="*/ 0 h 9"/>
                <a:gd name="T60" fmla="*/ 66 w 75"/>
                <a:gd name="T61" fmla="*/ 2 h 9"/>
                <a:gd name="T62" fmla="*/ 63 w 75"/>
                <a:gd name="T63" fmla="*/ 2 h 9"/>
                <a:gd name="T64" fmla="*/ 61 w 75"/>
                <a:gd name="T65" fmla="*/ 2 h 9"/>
                <a:gd name="T66" fmla="*/ 58 w 75"/>
                <a:gd name="T67" fmla="*/ 4 h 9"/>
                <a:gd name="T68" fmla="*/ 56 w 75"/>
                <a:gd name="T69" fmla="*/ 4 h 9"/>
                <a:gd name="T70" fmla="*/ 53 w 75"/>
                <a:gd name="T71" fmla="*/ 4 h 9"/>
                <a:gd name="T72" fmla="*/ 50 w 75"/>
                <a:gd name="T73" fmla="*/ 4 h 9"/>
                <a:gd name="T74" fmla="*/ 48 w 75"/>
                <a:gd name="T75" fmla="*/ 4 h 9"/>
                <a:gd name="T76" fmla="*/ 45 w 75"/>
                <a:gd name="T77" fmla="*/ 4 h 9"/>
                <a:gd name="T78" fmla="*/ 42 w 75"/>
                <a:gd name="T79" fmla="*/ 6 h 9"/>
                <a:gd name="T80" fmla="*/ 40 w 75"/>
                <a:gd name="T81" fmla="*/ 6 h 9"/>
                <a:gd name="T82" fmla="*/ 37 w 75"/>
                <a:gd name="T83" fmla="*/ 6 h 9"/>
                <a:gd name="T84" fmla="*/ 34 w 75"/>
                <a:gd name="T85" fmla="*/ 6 h 9"/>
                <a:gd name="T86" fmla="*/ 32 w 75"/>
                <a:gd name="T87" fmla="*/ 6 h 9"/>
                <a:gd name="T88" fmla="*/ 29 w 75"/>
                <a:gd name="T89" fmla="*/ 4 h 9"/>
                <a:gd name="T90" fmla="*/ 26 w 75"/>
                <a:gd name="T91" fmla="*/ 4 h 9"/>
                <a:gd name="T92" fmla="*/ 24 w 75"/>
                <a:gd name="T93" fmla="*/ 4 h 9"/>
                <a:gd name="T94" fmla="*/ 21 w 75"/>
                <a:gd name="T95" fmla="*/ 4 h 9"/>
                <a:gd name="T96" fmla="*/ 19 w 75"/>
                <a:gd name="T97" fmla="*/ 4 h 9"/>
                <a:gd name="T98" fmla="*/ 16 w 75"/>
                <a:gd name="T99" fmla="*/ 4 h 9"/>
                <a:gd name="T100" fmla="*/ 13 w 75"/>
                <a:gd name="T101" fmla="*/ 4 h 9"/>
                <a:gd name="T102" fmla="*/ 11 w 75"/>
                <a:gd name="T103" fmla="*/ 4 h 9"/>
                <a:gd name="T104" fmla="*/ 8 w 75"/>
                <a:gd name="T105" fmla="*/ 4 h 9"/>
                <a:gd name="T106" fmla="*/ 5 w 75"/>
                <a:gd name="T107" fmla="*/ 4 h 9"/>
                <a:gd name="T108" fmla="*/ 3 w 75"/>
                <a:gd name="T109" fmla="*/ 4 h 9"/>
                <a:gd name="T110" fmla="*/ 0 w 75"/>
                <a:gd name="T111" fmla="*/ 6 h 9"/>
                <a:gd name="T112" fmla="*/ 0 w 75"/>
                <a:gd name="T113" fmla="*/ 8 h 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5"/>
                <a:gd name="T172" fmla="*/ 0 h 9"/>
                <a:gd name="T173" fmla="*/ 75 w 75"/>
                <a:gd name="T174" fmla="*/ 9 h 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5" h="9">
                  <a:moveTo>
                    <a:pt x="0" y="8"/>
                  </a:moveTo>
                  <a:lnTo>
                    <a:pt x="3" y="8"/>
                  </a:lnTo>
                  <a:lnTo>
                    <a:pt x="5" y="6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7" y="8"/>
                  </a:lnTo>
                  <a:lnTo>
                    <a:pt x="40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5" y="6"/>
                  </a:lnTo>
                  <a:lnTo>
                    <a:pt x="48" y="6"/>
                  </a:lnTo>
                  <a:lnTo>
                    <a:pt x="53" y="6"/>
                  </a:lnTo>
                  <a:lnTo>
                    <a:pt x="56" y="6"/>
                  </a:lnTo>
                  <a:lnTo>
                    <a:pt x="58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6" y="2"/>
                  </a:lnTo>
                  <a:lnTo>
                    <a:pt x="63" y="2"/>
                  </a:lnTo>
                  <a:lnTo>
                    <a:pt x="61" y="2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7" y="6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6"/>
                  </a:lnTo>
                  <a:lnTo>
                    <a:pt x="0" y="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3" name="Freeform 156"/>
            <p:cNvSpPr>
              <a:spLocks/>
            </p:cNvSpPr>
            <p:nvPr/>
          </p:nvSpPr>
          <p:spPr bwMode="auto">
            <a:xfrm>
              <a:off x="5808" y="3263"/>
              <a:ext cx="82" cy="10"/>
            </a:xfrm>
            <a:custGeom>
              <a:avLst/>
              <a:gdLst>
                <a:gd name="T0" fmla="*/ 3 w 82"/>
                <a:gd name="T1" fmla="*/ 9 h 10"/>
                <a:gd name="T2" fmla="*/ 6 w 82"/>
                <a:gd name="T3" fmla="*/ 7 h 10"/>
                <a:gd name="T4" fmla="*/ 8 w 82"/>
                <a:gd name="T5" fmla="*/ 7 h 10"/>
                <a:gd name="T6" fmla="*/ 11 w 82"/>
                <a:gd name="T7" fmla="*/ 7 h 10"/>
                <a:gd name="T8" fmla="*/ 14 w 82"/>
                <a:gd name="T9" fmla="*/ 7 h 10"/>
                <a:gd name="T10" fmla="*/ 17 w 82"/>
                <a:gd name="T11" fmla="*/ 7 h 10"/>
                <a:gd name="T12" fmla="*/ 20 w 82"/>
                <a:gd name="T13" fmla="*/ 7 h 10"/>
                <a:gd name="T14" fmla="*/ 22 w 82"/>
                <a:gd name="T15" fmla="*/ 7 h 10"/>
                <a:gd name="T16" fmla="*/ 25 w 82"/>
                <a:gd name="T17" fmla="*/ 7 h 10"/>
                <a:gd name="T18" fmla="*/ 28 w 82"/>
                <a:gd name="T19" fmla="*/ 7 h 10"/>
                <a:gd name="T20" fmla="*/ 31 w 82"/>
                <a:gd name="T21" fmla="*/ 7 h 10"/>
                <a:gd name="T22" fmla="*/ 34 w 82"/>
                <a:gd name="T23" fmla="*/ 7 h 10"/>
                <a:gd name="T24" fmla="*/ 36 w 82"/>
                <a:gd name="T25" fmla="*/ 7 h 10"/>
                <a:gd name="T26" fmla="*/ 39 w 82"/>
                <a:gd name="T27" fmla="*/ 7 h 10"/>
                <a:gd name="T28" fmla="*/ 42 w 82"/>
                <a:gd name="T29" fmla="*/ 7 h 10"/>
                <a:gd name="T30" fmla="*/ 45 w 82"/>
                <a:gd name="T31" fmla="*/ 7 h 10"/>
                <a:gd name="T32" fmla="*/ 47 w 82"/>
                <a:gd name="T33" fmla="*/ 7 h 10"/>
                <a:gd name="T34" fmla="*/ 50 w 82"/>
                <a:gd name="T35" fmla="*/ 7 h 10"/>
                <a:gd name="T36" fmla="*/ 53 w 82"/>
                <a:gd name="T37" fmla="*/ 7 h 10"/>
                <a:gd name="T38" fmla="*/ 59 w 82"/>
                <a:gd name="T39" fmla="*/ 7 h 10"/>
                <a:gd name="T40" fmla="*/ 61 w 82"/>
                <a:gd name="T41" fmla="*/ 5 h 10"/>
                <a:gd name="T42" fmla="*/ 64 w 82"/>
                <a:gd name="T43" fmla="*/ 5 h 10"/>
                <a:gd name="T44" fmla="*/ 67 w 82"/>
                <a:gd name="T45" fmla="*/ 5 h 10"/>
                <a:gd name="T46" fmla="*/ 73 w 82"/>
                <a:gd name="T47" fmla="*/ 2 h 10"/>
                <a:gd name="T48" fmla="*/ 75 w 82"/>
                <a:gd name="T49" fmla="*/ 2 h 10"/>
                <a:gd name="T50" fmla="*/ 78 w 82"/>
                <a:gd name="T51" fmla="*/ 0 h 10"/>
                <a:gd name="T52" fmla="*/ 81 w 82"/>
                <a:gd name="T53" fmla="*/ 0 h 10"/>
                <a:gd name="T54" fmla="*/ 78 w 82"/>
                <a:gd name="T55" fmla="*/ 0 h 10"/>
                <a:gd name="T56" fmla="*/ 75 w 82"/>
                <a:gd name="T57" fmla="*/ 0 h 10"/>
                <a:gd name="T58" fmla="*/ 73 w 82"/>
                <a:gd name="T59" fmla="*/ 0 h 10"/>
                <a:gd name="T60" fmla="*/ 70 w 82"/>
                <a:gd name="T61" fmla="*/ 2 h 10"/>
                <a:gd name="T62" fmla="*/ 67 w 82"/>
                <a:gd name="T63" fmla="*/ 2 h 10"/>
                <a:gd name="T64" fmla="*/ 64 w 82"/>
                <a:gd name="T65" fmla="*/ 5 h 10"/>
                <a:gd name="T66" fmla="*/ 61 w 82"/>
                <a:gd name="T67" fmla="*/ 5 h 10"/>
                <a:gd name="T68" fmla="*/ 59 w 82"/>
                <a:gd name="T69" fmla="*/ 5 h 10"/>
                <a:gd name="T70" fmla="*/ 56 w 82"/>
                <a:gd name="T71" fmla="*/ 5 h 10"/>
                <a:gd name="T72" fmla="*/ 53 w 82"/>
                <a:gd name="T73" fmla="*/ 5 h 10"/>
                <a:gd name="T74" fmla="*/ 50 w 82"/>
                <a:gd name="T75" fmla="*/ 5 h 10"/>
                <a:gd name="T76" fmla="*/ 47 w 82"/>
                <a:gd name="T77" fmla="*/ 5 h 10"/>
                <a:gd name="T78" fmla="*/ 45 w 82"/>
                <a:gd name="T79" fmla="*/ 5 h 10"/>
                <a:gd name="T80" fmla="*/ 42 w 82"/>
                <a:gd name="T81" fmla="*/ 5 h 10"/>
                <a:gd name="T82" fmla="*/ 39 w 82"/>
                <a:gd name="T83" fmla="*/ 5 h 10"/>
                <a:gd name="T84" fmla="*/ 36 w 82"/>
                <a:gd name="T85" fmla="*/ 5 h 10"/>
                <a:gd name="T86" fmla="*/ 34 w 82"/>
                <a:gd name="T87" fmla="*/ 5 h 10"/>
                <a:gd name="T88" fmla="*/ 31 w 82"/>
                <a:gd name="T89" fmla="*/ 5 h 10"/>
                <a:gd name="T90" fmla="*/ 28 w 82"/>
                <a:gd name="T91" fmla="*/ 5 h 10"/>
                <a:gd name="T92" fmla="*/ 25 w 82"/>
                <a:gd name="T93" fmla="*/ 5 h 10"/>
                <a:gd name="T94" fmla="*/ 22 w 82"/>
                <a:gd name="T95" fmla="*/ 5 h 10"/>
                <a:gd name="T96" fmla="*/ 20 w 82"/>
                <a:gd name="T97" fmla="*/ 5 h 10"/>
                <a:gd name="T98" fmla="*/ 17 w 82"/>
                <a:gd name="T99" fmla="*/ 5 h 10"/>
                <a:gd name="T100" fmla="*/ 14 w 82"/>
                <a:gd name="T101" fmla="*/ 5 h 10"/>
                <a:gd name="T102" fmla="*/ 11 w 82"/>
                <a:gd name="T103" fmla="*/ 5 h 10"/>
                <a:gd name="T104" fmla="*/ 8 w 82"/>
                <a:gd name="T105" fmla="*/ 5 h 10"/>
                <a:gd name="T106" fmla="*/ 6 w 82"/>
                <a:gd name="T107" fmla="*/ 5 h 10"/>
                <a:gd name="T108" fmla="*/ 3 w 82"/>
                <a:gd name="T109" fmla="*/ 5 h 10"/>
                <a:gd name="T110" fmla="*/ 3 w 82"/>
                <a:gd name="T111" fmla="*/ 7 h 10"/>
                <a:gd name="T112" fmla="*/ 0 w 82"/>
                <a:gd name="T113" fmla="*/ 7 h 10"/>
                <a:gd name="T114" fmla="*/ 3 w 82"/>
                <a:gd name="T115" fmla="*/ 9 h 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2"/>
                <a:gd name="T175" fmla="*/ 0 h 10"/>
                <a:gd name="T176" fmla="*/ 82 w 82"/>
                <a:gd name="T177" fmla="*/ 10 h 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2" h="10">
                  <a:moveTo>
                    <a:pt x="3" y="9"/>
                  </a:moveTo>
                  <a:lnTo>
                    <a:pt x="6" y="7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4" y="7"/>
                  </a:lnTo>
                  <a:lnTo>
                    <a:pt x="36" y="7"/>
                  </a:lnTo>
                  <a:lnTo>
                    <a:pt x="39" y="7"/>
                  </a:lnTo>
                  <a:lnTo>
                    <a:pt x="42" y="7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50" y="7"/>
                  </a:lnTo>
                  <a:lnTo>
                    <a:pt x="53" y="7"/>
                  </a:lnTo>
                  <a:lnTo>
                    <a:pt x="59" y="7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7" y="5"/>
                  </a:lnTo>
                  <a:lnTo>
                    <a:pt x="73" y="2"/>
                  </a:lnTo>
                  <a:lnTo>
                    <a:pt x="75" y="2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0" y="2"/>
                  </a:lnTo>
                  <a:lnTo>
                    <a:pt x="67" y="2"/>
                  </a:lnTo>
                  <a:lnTo>
                    <a:pt x="64" y="5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6" y="5"/>
                  </a:lnTo>
                  <a:lnTo>
                    <a:pt x="53" y="5"/>
                  </a:lnTo>
                  <a:lnTo>
                    <a:pt x="50" y="5"/>
                  </a:lnTo>
                  <a:lnTo>
                    <a:pt x="47" y="5"/>
                  </a:lnTo>
                  <a:lnTo>
                    <a:pt x="45" y="5"/>
                  </a:lnTo>
                  <a:lnTo>
                    <a:pt x="42" y="5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8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4" name="Freeform 157"/>
            <p:cNvSpPr>
              <a:spLocks/>
            </p:cNvSpPr>
            <p:nvPr/>
          </p:nvSpPr>
          <p:spPr bwMode="auto">
            <a:xfrm>
              <a:off x="5825" y="3254"/>
              <a:ext cx="43" cy="10"/>
            </a:xfrm>
            <a:custGeom>
              <a:avLst/>
              <a:gdLst>
                <a:gd name="T0" fmla="*/ 3 w 43"/>
                <a:gd name="T1" fmla="*/ 9 h 10"/>
                <a:gd name="T2" fmla="*/ 5 w 43"/>
                <a:gd name="T3" fmla="*/ 7 h 10"/>
                <a:gd name="T4" fmla="*/ 8 w 43"/>
                <a:gd name="T5" fmla="*/ 7 h 10"/>
                <a:gd name="T6" fmla="*/ 11 w 43"/>
                <a:gd name="T7" fmla="*/ 7 h 10"/>
                <a:gd name="T8" fmla="*/ 13 w 43"/>
                <a:gd name="T9" fmla="*/ 7 h 10"/>
                <a:gd name="T10" fmla="*/ 16 w 43"/>
                <a:gd name="T11" fmla="*/ 5 h 10"/>
                <a:gd name="T12" fmla="*/ 18 w 43"/>
                <a:gd name="T13" fmla="*/ 5 h 10"/>
                <a:gd name="T14" fmla="*/ 21 w 43"/>
                <a:gd name="T15" fmla="*/ 5 h 10"/>
                <a:gd name="T16" fmla="*/ 24 w 43"/>
                <a:gd name="T17" fmla="*/ 5 h 10"/>
                <a:gd name="T18" fmla="*/ 26 w 43"/>
                <a:gd name="T19" fmla="*/ 5 h 10"/>
                <a:gd name="T20" fmla="*/ 29 w 43"/>
                <a:gd name="T21" fmla="*/ 5 h 10"/>
                <a:gd name="T22" fmla="*/ 32 w 43"/>
                <a:gd name="T23" fmla="*/ 2 h 10"/>
                <a:gd name="T24" fmla="*/ 34 w 43"/>
                <a:gd name="T25" fmla="*/ 2 h 10"/>
                <a:gd name="T26" fmla="*/ 37 w 43"/>
                <a:gd name="T27" fmla="*/ 2 h 10"/>
                <a:gd name="T28" fmla="*/ 39 w 43"/>
                <a:gd name="T29" fmla="*/ 2 h 10"/>
                <a:gd name="T30" fmla="*/ 42 w 43"/>
                <a:gd name="T31" fmla="*/ 0 h 10"/>
                <a:gd name="T32" fmla="*/ 39 w 43"/>
                <a:gd name="T33" fmla="*/ 0 h 10"/>
                <a:gd name="T34" fmla="*/ 37 w 43"/>
                <a:gd name="T35" fmla="*/ 0 h 10"/>
                <a:gd name="T36" fmla="*/ 34 w 43"/>
                <a:gd name="T37" fmla="*/ 0 h 10"/>
                <a:gd name="T38" fmla="*/ 32 w 43"/>
                <a:gd name="T39" fmla="*/ 0 h 10"/>
                <a:gd name="T40" fmla="*/ 32 w 43"/>
                <a:gd name="T41" fmla="*/ 2 h 10"/>
                <a:gd name="T42" fmla="*/ 29 w 43"/>
                <a:gd name="T43" fmla="*/ 2 h 10"/>
                <a:gd name="T44" fmla="*/ 26 w 43"/>
                <a:gd name="T45" fmla="*/ 2 h 10"/>
                <a:gd name="T46" fmla="*/ 24 w 43"/>
                <a:gd name="T47" fmla="*/ 2 h 10"/>
                <a:gd name="T48" fmla="*/ 21 w 43"/>
                <a:gd name="T49" fmla="*/ 2 h 10"/>
                <a:gd name="T50" fmla="*/ 18 w 43"/>
                <a:gd name="T51" fmla="*/ 2 h 10"/>
                <a:gd name="T52" fmla="*/ 16 w 43"/>
                <a:gd name="T53" fmla="*/ 2 h 10"/>
                <a:gd name="T54" fmla="*/ 13 w 43"/>
                <a:gd name="T55" fmla="*/ 2 h 10"/>
                <a:gd name="T56" fmla="*/ 11 w 43"/>
                <a:gd name="T57" fmla="*/ 2 h 10"/>
                <a:gd name="T58" fmla="*/ 5 w 43"/>
                <a:gd name="T59" fmla="*/ 5 h 10"/>
                <a:gd name="T60" fmla="*/ 3 w 43"/>
                <a:gd name="T61" fmla="*/ 5 h 10"/>
                <a:gd name="T62" fmla="*/ 0 w 43"/>
                <a:gd name="T63" fmla="*/ 5 h 10"/>
                <a:gd name="T64" fmla="*/ 0 w 43"/>
                <a:gd name="T65" fmla="*/ 7 h 10"/>
                <a:gd name="T66" fmla="*/ 0 w 43"/>
                <a:gd name="T67" fmla="*/ 9 h 10"/>
                <a:gd name="T68" fmla="*/ 3 w 43"/>
                <a:gd name="T69" fmla="*/ 9 h 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3"/>
                <a:gd name="T106" fmla="*/ 0 h 10"/>
                <a:gd name="T107" fmla="*/ 43 w 43"/>
                <a:gd name="T108" fmla="*/ 10 h 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3" h="10">
                  <a:moveTo>
                    <a:pt x="3" y="9"/>
                  </a:moveTo>
                  <a:lnTo>
                    <a:pt x="5" y="7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21" y="5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9" y="5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7" y="2"/>
                  </a:lnTo>
                  <a:lnTo>
                    <a:pt x="39" y="2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5" name="Freeform 158"/>
            <p:cNvSpPr>
              <a:spLocks/>
            </p:cNvSpPr>
            <p:nvPr/>
          </p:nvSpPr>
          <p:spPr bwMode="auto">
            <a:xfrm>
              <a:off x="5827" y="3258"/>
              <a:ext cx="20" cy="6"/>
            </a:xfrm>
            <a:custGeom>
              <a:avLst/>
              <a:gdLst>
                <a:gd name="T0" fmla="*/ 0 w 20"/>
                <a:gd name="T1" fmla="*/ 5 h 6"/>
                <a:gd name="T2" fmla="*/ 3 w 20"/>
                <a:gd name="T3" fmla="*/ 5 h 6"/>
                <a:gd name="T4" fmla="*/ 5 w 20"/>
                <a:gd name="T5" fmla="*/ 5 h 6"/>
                <a:gd name="T6" fmla="*/ 8 w 20"/>
                <a:gd name="T7" fmla="*/ 5 h 6"/>
                <a:gd name="T8" fmla="*/ 11 w 20"/>
                <a:gd name="T9" fmla="*/ 0 h 6"/>
                <a:gd name="T10" fmla="*/ 14 w 20"/>
                <a:gd name="T11" fmla="*/ 0 h 6"/>
                <a:gd name="T12" fmla="*/ 16 w 20"/>
                <a:gd name="T13" fmla="*/ 0 h 6"/>
                <a:gd name="T14" fmla="*/ 19 w 20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6"/>
                <a:gd name="T26" fmla="*/ 20 w 20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6">
                  <a:moveTo>
                    <a:pt x="0" y="5"/>
                  </a:move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6" name="Freeform 159"/>
            <p:cNvSpPr>
              <a:spLocks/>
            </p:cNvSpPr>
            <p:nvPr/>
          </p:nvSpPr>
          <p:spPr bwMode="auto">
            <a:xfrm>
              <a:off x="5825" y="3251"/>
              <a:ext cx="44" cy="15"/>
            </a:xfrm>
            <a:custGeom>
              <a:avLst/>
              <a:gdLst>
                <a:gd name="T0" fmla="*/ 22 w 44"/>
                <a:gd name="T1" fmla="*/ 8 h 15"/>
                <a:gd name="T2" fmla="*/ 24 w 44"/>
                <a:gd name="T3" fmla="*/ 8 h 15"/>
                <a:gd name="T4" fmla="*/ 27 w 44"/>
                <a:gd name="T5" fmla="*/ 8 h 15"/>
                <a:gd name="T6" fmla="*/ 30 w 44"/>
                <a:gd name="T7" fmla="*/ 6 h 15"/>
                <a:gd name="T8" fmla="*/ 32 w 44"/>
                <a:gd name="T9" fmla="*/ 6 h 15"/>
                <a:gd name="T10" fmla="*/ 35 w 44"/>
                <a:gd name="T11" fmla="*/ 6 h 15"/>
                <a:gd name="T12" fmla="*/ 38 w 44"/>
                <a:gd name="T13" fmla="*/ 6 h 15"/>
                <a:gd name="T14" fmla="*/ 40 w 44"/>
                <a:gd name="T15" fmla="*/ 3 h 15"/>
                <a:gd name="T16" fmla="*/ 43 w 44"/>
                <a:gd name="T17" fmla="*/ 3 h 15"/>
                <a:gd name="T18" fmla="*/ 43 w 44"/>
                <a:gd name="T19" fmla="*/ 0 h 15"/>
                <a:gd name="T20" fmla="*/ 40 w 44"/>
                <a:gd name="T21" fmla="*/ 3 h 15"/>
                <a:gd name="T22" fmla="*/ 38 w 44"/>
                <a:gd name="T23" fmla="*/ 3 h 15"/>
                <a:gd name="T24" fmla="*/ 35 w 44"/>
                <a:gd name="T25" fmla="*/ 3 h 15"/>
                <a:gd name="T26" fmla="*/ 32 w 44"/>
                <a:gd name="T27" fmla="*/ 3 h 15"/>
                <a:gd name="T28" fmla="*/ 30 w 44"/>
                <a:gd name="T29" fmla="*/ 3 h 15"/>
                <a:gd name="T30" fmla="*/ 30 w 44"/>
                <a:gd name="T31" fmla="*/ 6 h 15"/>
                <a:gd name="T32" fmla="*/ 27 w 44"/>
                <a:gd name="T33" fmla="*/ 6 h 15"/>
                <a:gd name="T34" fmla="*/ 24 w 44"/>
                <a:gd name="T35" fmla="*/ 6 h 15"/>
                <a:gd name="T36" fmla="*/ 22 w 44"/>
                <a:gd name="T37" fmla="*/ 6 h 15"/>
                <a:gd name="T38" fmla="*/ 19 w 44"/>
                <a:gd name="T39" fmla="*/ 6 h 15"/>
                <a:gd name="T40" fmla="*/ 13 w 44"/>
                <a:gd name="T41" fmla="*/ 6 h 15"/>
                <a:gd name="T42" fmla="*/ 11 w 44"/>
                <a:gd name="T43" fmla="*/ 6 h 15"/>
                <a:gd name="T44" fmla="*/ 8 w 44"/>
                <a:gd name="T45" fmla="*/ 6 h 15"/>
                <a:gd name="T46" fmla="*/ 5 w 44"/>
                <a:gd name="T47" fmla="*/ 6 h 15"/>
                <a:gd name="T48" fmla="*/ 3 w 44"/>
                <a:gd name="T49" fmla="*/ 8 h 15"/>
                <a:gd name="T50" fmla="*/ 0 w 44"/>
                <a:gd name="T51" fmla="*/ 8 h 15"/>
                <a:gd name="T52" fmla="*/ 0 w 44"/>
                <a:gd name="T53" fmla="*/ 11 h 15"/>
                <a:gd name="T54" fmla="*/ 0 w 44"/>
                <a:gd name="T55" fmla="*/ 14 h 15"/>
                <a:gd name="T56" fmla="*/ 3 w 44"/>
                <a:gd name="T57" fmla="*/ 14 h 15"/>
                <a:gd name="T58" fmla="*/ 3 w 44"/>
                <a:gd name="T59" fmla="*/ 11 h 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4"/>
                <a:gd name="T91" fmla="*/ 0 h 15"/>
                <a:gd name="T92" fmla="*/ 44 w 44"/>
                <a:gd name="T93" fmla="*/ 15 h 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4" h="15">
                  <a:moveTo>
                    <a:pt x="22" y="8"/>
                  </a:moveTo>
                  <a:lnTo>
                    <a:pt x="24" y="8"/>
                  </a:lnTo>
                  <a:lnTo>
                    <a:pt x="27" y="8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3" y="0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27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7" name="Freeform 160"/>
            <p:cNvSpPr>
              <a:spLocks/>
            </p:cNvSpPr>
            <p:nvPr/>
          </p:nvSpPr>
          <p:spPr bwMode="auto">
            <a:xfrm>
              <a:off x="5849" y="3258"/>
              <a:ext cx="89" cy="34"/>
            </a:xfrm>
            <a:custGeom>
              <a:avLst/>
              <a:gdLst>
                <a:gd name="T0" fmla="*/ 0 w 89"/>
                <a:gd name="T1" fmla="*/ 33 h 34"/>
                <a:gd name="T2" fmla="*/ 5 w 89"/>
                <a:gd name="T3" fmla="*/ 30 h 34"/>
                <a:gd name="T4" fmla="*/ 11 w 89"/>
                <a:gd name="T5" fmla="*/ 30 h 34"/>
                <a:gd name="T6" fmla="*/ 16 w 89"/>
                <a:gd name="T7" fmla="*/ 28 h 34"/>
                <a:gd name="T8" fmla="*/ 21 w 89"/>
                <a:gd name="T9" fmla="*/ 28 h 34"/>
                <a:gd name="T10" fmla="*/ 27 w 89"/>
                <a:gd name="T11" fmla="*/ 25 h 34"/>
                <a:gd name="T12" fmla="*/ 35 w 89"/>
                <a:gd name="T13" fmla="*/ 25 h 34"/>
                <a:gd name="T14" fmla="*/ 43 w 89"/>
                <a:gd name="T15" fmla="*/ 23 h 34"/>
                <a:gd name="T16" fmla="*/ 48 w 89"/>
                <a:gd name="T17" fmla="*/ 23 h 34"/>
                <a:gd name="T18" fmla="*/ 53 w 89"/>
                <a:gd name="T19" fmla="*/ 20 h 34"/>
                <a:gd name="T20" fmla="*/ 56 w 89"/>
                <a:gd name="T21" fmla="*/ 18 h 34"/>
                <a:gd name="T22" fmla="*/ 61 w 89"/>
                <a:gd name="T23" fmla="*/ 15 h 34"/>
                <a:gd name="T24" fmla="*/ 67 w 89"/>
                <a:gd name="T25" fmla="*/ 13 h 34"/>
                <a:gd name="T26" fmla="*/ 69 w 89"/>
                <a:gd name="T27" fmla="*/ 10 h 34"/>
                <a:gd name="T28" fmla="*/ 75 w 89"/>
                <a:gd name="T29" fmla="*/ 8 h 34"/>
                <a:gd name="T30" fmla="*/ 77 w 89"/>
                <a:gd name="T31" fmla="*/ 5 h 34"/>
                <a:gd name="T32" fmla="*/ 83 w 89"/>
                <a:gd name="T33" fmla="*/ 5 h 34"/>
                <a:gd name="T34" fmla="*/ 88 w 89"/>
                <a:gd name="T35" fmla="*/ 3 h 34"/>
                <a:gd name="T36" fmla="*/ 85 w 89"/>
                <a:gd name="T37" fmla="*/ 0 h 34"/>
                <a:gd name="T38" fmla="*/ 75 w 89"/>
                <a:gd name="T39" fmla="*/ 3 h 34"/>
                <a:gd name="T40" fmla="*/ 69 w 89"/>
                <a:gd name="T41" fmla="*/ 8 h 34"/>
                <a:gd name="T42" fmla="*/ 64 w 89"/>
                <a:gd name="T43" fmla="*/ 10 h 34"/>
                <a:gd name="T44" fmla="*/ 59 w 89"/>
                <a:gd name="T45" fmla="*/ 13 h 34"/>
                <a:gd name="T46" fmla="*/ 53 w 89"/>
                <a:gd name="T47" fmla="*/ 15 h 34"/>
                <a:gd name="T48" fmla="*/ 51 w 89"/>
                <a:gd name="T49" fmla="*/ 18 h 34"/>
                <a:gd name="T50" fmla="*/ 45 w 89"/>
                <a:gd name="T51" fmla="*/ 20 h 34"/>
                <a:gd name="T52" fmla="*/ 37 w 89"/>
                <a:gd name="T53" fmla="*/ 23 h 34"/>
                <a:gd name="T54" fmla="*/ 32 w 89"/>
                <a:gd name="T55" fmla="*/ 23 h 34"/>
                <a:gd name="T56" fmla="*/ 24 w 89"/>
                <a:gd name="T57" fmla="*/ 23 h 34"/>
                <a:gd name="T58" fmla="*/ 19 w 89"/>
                <a:gd name="T59" fmla="*/ 25 h 34"/>
                <a:gd name="T60" fmla="*/ 13 w 89"/>
                <a:gd name="T61" fmla="*/ 25 h 34"/>
                <a:gd name="T62" fmla="*/ 8 w 89"/>
                <a:gd name="T63" fmla="*/ 28 h 34"/>
                <a:gd name="T64" fmla="*/ 3 w 89"/>
                <a:gd name="T65" fmla="*/ 30 h 34"/>
                <a:gd name="T66" fmla="*/ 0 w 89"/>
                <a:gd name="T67" fmla="*/ 33 h 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9"/>
                <a:gd name="T103" fmla="*/ 0 h 34"/>
                <a:gd name="T104" fmla="*/ 89 w 89"/>
                <a:gd name="T105" fmla="*/ 34 h 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9" h="34">
                  <a:moveTo>
                    <a:pt x="0" y="33"/>
                  </a:moveTo>
                  <a:lnTo>
                    <a:pt x="0" y="33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24" y="28"/>
                  </a:lnTo>
                  <a:lnTo>
                    <a:pt x="27" y="25"/>
                  </a:lnTo>
                  <a:lnTo>
                    <a:pt x="29" y="25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43" y="23"/>
                  </a:lnTo>
                  <a:lnTo>
                    <a:pt x="45" y="23"/>
                  </a:lnTo>
                  <a:lnTo>
                    <a:pt x="48" y="23"/>
                  </a:lnTo>
                  <a:lnTo>
                    <a:pt x="51" y="23"/>
                  </a:lnTo>
                  <a:lnTo>
                    <a:pt x="53" y="20"/>
                  </a:lnTo>
                  <a:lnTo>
                    <a:pt x="53" y="18"/>
                  </a:lnTo>
                  <a:lnTo>
                    <a:pt x="56" y="18"/>
                  </a:lnTo>
                  <a:lnTo>
                    <a:pt x="59" y="15"/>
                  </a:lnTo>
                  <a:lnTo>
                    <a:pt x="61" y="15"/>
                  </a:lnTo>
                  <a:lnTo>
                    <a:pt x="64" y="13"/>
                  </a:lnTo>
                  <a:lnTo>
                    <a:pt x="67" y="13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5" y="8"/>
                  </a:lnTo>
                  <a:lnTo>
                    <a:pt x="77" y="8"/>
                  </a:lnTo>
                  <a:lnTo>
                    <a:pt x="77" y="5"/>
                  </a:lnTo>
                  <a:lnTo>
                    <a:pt x="80" y="5"/>
                  </a:lnTo>
                  <a:lnTo>
                    <a:pt x="83" y="5"/>
                  </a:lnTo>
                  <a:lnTo>
                    <a:pt x="85" y="3"/>
                  </a:lnTo>
                  <a:lnTo>
                    <a:pt x="88" y="3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0" y="3"/>
                  </a:lnTo>
                  <a:lnTo>
                    <a:pt x="75" y="3"/>
                  </a:lnTo>
                  <a:lnTo>
                    <a:pt x="72" y="5"/>
                  </a:lnTo>
                  <a:lnTo>
                    <a:pt x="69" y="8"/>
                  </a:lnTo>
                  <a:lnTo>
                    <a:pt x="67" y="8"/>
                  </a:lnTo>
                  <a:lnTo>
                    <a:pt x="64" y="10"/>
                  </a:lnTo>
                  <a:lnTo>
                    <a:pt x="61" y="10"/>
                  </a:lnTo>
                  <a:lnTo>
                    <a:pt x="59" y="13"/>
                  </a:lnTo>
                  <a:lnTo>
                    <a:pt x="56" y="13"/>
                  </a:lnTo>
                  <a:lnTo>
                    <a:pt x="53" y="15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0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1" y="23"/>
                  </a:lnTo>
                  <a:lnTo>
                    <a:pt x="19" y="25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8" y="28"/>
                  </a:lnTo>
                  <a:lnTo>
                    <a:pt x="5" y="28"/>
                  </a:lnTo>
                  <a:lnTo>
                    <a:pt x="3" y="30"/>
                  </a:lnTo>
                  <a:lnTo>
                    <a:pt x="0" y="30"/>
                  </a:lnTo>
                  <a:lnTo>
                    <a:pt x="0" y="3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8" name="Freeform 161"/>
            <p:cNvSpPr>
              <a:spLocks/>
            </p:cNvSpPr>
            <p:nvPr/>
          </p:nvSpPr>
          <p:spPr bwMode="auto">
            <a:xfrm>
              <a:off x="5849" y="3258"/>
              <a:ext cx="89" cy="36"/>
            </a:xfrm>
            <a:custGeom>
              <a:avLst/>
              <a:gdLst>
                <a:gd name="T0" fmla="*/ 0 w 89"/>
                <a:gd name="T1" fmla="*/ 32 h 36"/>
                <a:gd name="T2" fmla="*/ 6 w 89"/>
                <a:gd name="T3" fmla="*/ 32 h 36"/>
                <a:gd name="T4" fmla="*/ 11 w 89"/>
                <a:gd name="T5" fmla="*/ 32 h 36"/>
                <a:gd name="T6" fmla="*/ 17 w 89"/>
                <a:gd name="T7" fmla="*/ 30 h 36"/>
                <a:gd name="T8" fmla="*/ 22 w 89"/>
                <a:gd name="T9" fmla="*/ 30 h 36"/>
                <a:gd name="T10" fmla="*/ 28 w 89"/>
                <a:gd name="T11" fmla="*/ 27 h 36"/>
                <a:gd name="T12" fmla="*/ 33 w 89"/>
                <a:gd name="T13" fmla="*/ 27 h 36"/>
                <a:gd name="T14" fmla="*/ 39 w 89"/>
                <a:gd name="T15" fmla="*/ 24 h 36"/>
                <a:gd name="T16" fmla="*/ 44 w 89"/>
                <a:gd name="T17" fmla="*/ 24 h 36"/>
                <a:gd name="T18" fmla="*/ 50 w 89"/>
                <a:gd name="T19" fmla="*/ 24 h 36"/>
                <a:gd name="T20" fmla="*/ 55 w 89"/>
                <a:gd name="T21" fmla="*/ 19 h 36"/>
                <a:gd name="T22" fmla="*/ 61 w 89"/>
                <a:gd name="T23" fmla="*/ 16 h 36"/>
                <a:gd name="T24" fmla="*/ 63 w 89"/>
                <a:gd name="T25" fmla="*/ 13 h 36"/>
                <a:gd name="T26" fmla="*/ 69 w 89"/>
                <a:gd name="T27" fmla="*/ 11 h 36"/>
                <a:gd name="T28" fmla="*/ 74 w 89"/>
                <a:gd name="T29" fmla="*/ 8 h 36"/>
                <a:gd name="T30" fmla="*/ 80 w 89"/>
                <a:gd name="T31" fmla="*/ 5 h 36"/>
                <a:gd name="T32" fmla="*/ 85 w 89"/>
                <a:gd name="T33" fmla="*/ 3 h 36"/>
                <a:gd name="T34" fmla="*/ 88 w 89"/>
                <a:gd name="T35" fmla="*/ 0 h 36"/>
                <a:gd name="T36" fmla="*/ 83 w 89"/>
                <a:gd name="T37" fmla="*/ 3 h 36"/>
                <a:gd name="T38" fmla="*/ 77 w 89"/>
                <a:gd name="T39" fmla="*/ 3 h 36"/>
                <a:gd name="T40" fmla="*/ 72 w 89"/>
                <a:gd name="T41" fmla="*/ 5 h 36"/>
                <a:gd name="T42" fmla="*/ 69 w 89"/>
                <a:gd name="T43" fmla="*/ 8 h 36"/>
                <a:gd name="T44" fmla="*/ 63 w 89"/>
                <a:gd name="T45" fmla="*/ 11 h 36"/>
                <a:gd name="T46" fmla="*/ 58 w 89"/>
                <a:gd name="T47" fmla="*/ 13 h 36"/>
                <a:gd name="T48" fmla="*/ 52 w 89"/>
                <a:gd name="T49" fmla="*/ 16 h 36"/>
                <a:gd name="T50" fmla="*/ 47 w 89"/>
                <a:gd name="T51" fmla="*/ 19 h 36"/>
                <a:gd name="T52" fmla="*/ 41 w 89"/>
                <a:gd name="T53" fmla="*/ 22 h 36"/>
                <a:gd name="T54" fmla="*/ 36 w 89"/>
                <a:gd name="T55" fmla="*/ 24 h 36"/>
                <a:gd name="T56" fmla="*/ 28 w 89"/>
                <a:gd name="T57" fmla="*/ 24 h 36"/>
                <a:gd name="T58" fmla="*/ 22 w 89"/>
                <a:gd name="T59" fmla="*/ 24 h 36"/>
                <a:gd name="T60" fmla="*/ 17 w 89"/>
                <a:gd name="T61" fmla="*/ 27 h 36"/>
                <a:gd name="T62" fmla="*/ 11 w 89"/>
                <a:gd name="T63" fmla="*/ 27 h 36"/>
                <a:gd name="T64" fmla="*/ 6 w 89"/>
                <a:gd name="T65" fmla="*/ 30 h 36"/>
                <a:gd name="T66" fmla="*/ 0 w 89"/>
                <a:gd name="T67" fmla="*/ 32 h 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9"/>
                <a:gd name="T103" fmla="*/ 0 h 36"/>
                <a:gd name="T104" fmla="*/ 89 w 89"/>
                <a:gd name="T105" fmla="*/ 36 h 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9" h="36">
                  <a:moveTo>
                    <a:pt x="0" y="35"/>
                  </a:moveTo>
                  <a:lnTo>
                    <a:pt x="0" y="32"/>
                  </a:lnTo>
                  <a:lnTo>
                    <a:pt x="3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4" y="30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5" y="27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3" y="27"/>
                  </a:lnTo>
                  <a:lnTo>
                    <a:pt x="36" y="27"/>
                  </a:lnTo>
                  <a:lnTo>
                    <a:pt x="39" y="24"/>
                  </a:lnTo>
                  <a:lnTo>
                    <a:pt x="41" y="24"/>
                  </a:lnTo>
                  <a:lnTo>
                    <a:pt x="44" y="24"/>
                  </a:lnTo>
                  <a:lnTo>
                    <a:pt x="47" y="24"/>
                  </a:lnTo>
                  <a:lnTo>
                    <a:pt x="50" y="24"/>
                  </a:lnTo>
                  <a:lnTo>
                    <a:pt x="52" y="22"/>
                  </a:lnTo>
                  <a:lnTo>
                    <a:pt x="55" y="19"/>
                  </a:lnTo>
                  <a:lnTo>
                    <a:pt x="58" y="19"/>
                  </a:lnTo>
                  <a:lnTo>
                    <a:pt x="61" y="16"/>
                  </a:lnTo>
                  <a:lnTo>
                    <a:pt x="63" y="16"/>
                  </a:lnTo>
                  <a:lnTo>
                    <a:pt x="63" y="13"/>
                  </a:lnTo>
                  <a:lnTo>
                    <a:pt x="66" y="13"/>
                  </a:lnTo>
                  <a:lnTo>
                    <a:pt x="69" y="11"/>
                  </a:lnTo>
                  <a:lnTo>
                    <a:pt x="72" y="11"/>
                  </a:lnTo>
                  <a:lnTo>
                    <a:pt x="74" y="8"/>
                  </a:lnTo>
                  <a:lnTo>
                    <a:pt x="77" y="8"/>
                  </a:lnTo>
                  <a:lnTo>
                    <a:pt x="80" y="5"/>
                  </a:lnTo>
                  <a:lnTo>
                    <a:pt x="83" y="5"/>
                  </a:lnTo>
                  <a:lnTo>
                    <a:pt x="85" y="3"/>
                  </a:lnTo>
                  <a:lnTo>
                    <a:pt x="88" y="3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3"/>
                  </a:lnTo>
                  <a:lnTo>
                    <a:pt x="77" y="3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8"/>
                  </a:lnTo>
                  <a:lnTo>
                    <a:pt x="69" y="8"/>
                  </a:lnTo>
                  <a:lnTo>
                    <a:pt x="66" y="8"/>
                  </a:lnTo>
                  <a:lnTo>
                    <a:pt x="63" y="11"/>
                  </a:lnTo>
                  <a:lnTo>
                    <a:pt x="61" y="13"/>
                  </a:lnTo>
                  <a:lnTo>
                    <a:pt x="58" y="13"/>
                  </a:lnTo>
                  <a:lnTo>
                    <a:pt x="55" y="16"/>
                  </a:lnTo>
                  <a:lnTo>
                    <a:pt x="52" y="16"/>
                  </a:lnTo>
                  <a:lnTo>
                    <a:pt x="50" y="19"/>
                  </a:lnTo>
                  <a:lnTo>
                    <a:pt x="47" y="19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39" y="22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28" y="24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3" y="30"/>
                  </a:lnTo>
                  <a:lnTo>
                    <a:pt x="0" y="32"/>
                  </a:lnTo>
                  <a:lnTo>
                    <a:pt x="0" y="3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49" name="Freeform 162"/>
            <p:cNvSpPr>
              <a:spLocks/>
            </p:cNvSpPr>
            <p:nvPr/>
          </p:nvSpPr>
          <p:spPr bwMode="auto">
            <a:xfrm>
              <a:off x="5872" y="3248"/>
              <a:ext cx="88" cy="49"/>
            </a:xfrm>
            <a:custGeom>
              <a:avLst/>
              <a:gdLst>
                <a:gd name="T0" fmla="*/ 82 w 88"/>
                <a:gd name="T1" fmla="*/ 5 h 49"/>
                <a:gd name="T2" fmla="*/ 76 w 88"/>
                <a:gd name="T3" fmla="*/ 10 h 49"/>
                <a:gd name="T4" fmla="*/ 71 w 88"/>
                <a:gd name="T5" fmla="*/ 13 h 49"/>
                <a:gd name="T6" fmla="*/ 69 w 88"/>
                <a:gd name="T7" fmla="*/ 18 h 49"/>
                <a:gd name="T8" fmla="*/ 63 w 88"/>
                <a:gd name="T9" fmla="*/ 20 h 49"/>
                <a:gd name="T10" fmla="*/ 58 w 88"/>
                <a:gd name="T11" fmla="*/ 23 h 49"/>
                <a:gd name="T12" fmla="*/ 53 w 88"/>
                <a:gd name="T13" fmla="*/ 25 h 49"/>
                <a:gd name="T14" fmla="*/ 47 w 88"/>
                <a:gd name="T15" fmla="*/ 28 h 49"/>
                <a:gd name="T16" fmla="*/ 42 w 88"/>
                <a:gd name="T17" fmla="*/ 30 h 49"/>
                <a:gd name="T18" fmla="*/ 40 w 88"/>
                <a:gd name="T19" fmla="*/ 33 h 49"/>
                <a:gd name="T20" fmla="*/ 34 w 88"/>
                <a:gd name="T21" fmla="*/ 33 h 49"/>
                <a:gd name="T22" fmla="*/ 32 w 88"/>
                <a:gd name="T23" fmla="*/ 38 h 49"/>
                <a:gd name="T24" fmla="*/ 26 w 88"/>
                <a:gd name="T25" fmla="*/ 40 h 49"/>
                <a:gd name="T26" fmla="*/ 21 w 88"/>
                <a:gd name="T27" fmla="*/ 43 h 49"/>
                <a:gd name="T28" fmla="*/ 16 w 88"/>
                <a:gd name="T29" fmla="*/ 45 h 49"/>
                <a:gd name="T30" fmla="*/ 11 w 88"/>
                <a:gd name="T31" fmla="*/ 48 h 49"/>
                <a:gd name="T32" fmla="*/ 5 w 88"/>
                <a:gd name="T33" fmla="*/ 48 h 49"/>
                <a:gd name="T34" fmla="*/ 0 w 88"/>
                <a:gd name="T35" fmla="*/ 48 h 49"/>
                <a:gd name="T36" fmla="*/ 5 w 88"/>
                <a:gd name="T37" fmla="*/ 48 h 49"/>
                <a:gd name="T38" fmla="*/ 11 w 88"/>
                <a:gd name="T39" fmla="*/ 48 h 49"/>
                <a:gd name="T40" fmla="*/ 16 w 88"/>
                <a:gd name="T41" fmla="*/ 48 h 49"/>
                <a:gd name="T42" fmla="*/ 21 w 88"/>
                <a:gd name="T43" fmla="*/ 45 h 49"/>
                <a:gd name="T44" fmla="*/ 26 w 88"/>
                <a:gd name="T45" fmla="*/ 43 h 49"/>
                <a:gd name="T46" fmla="*/ 32 w 88"/>
                <a:gd name="T47" fmla="*/ 40 h 49"/>
                <a:gd name="T48" fmla="*/ 34 w 88"/>
                <a:gd name="T49" fmla="*/ 35 h 49"/>
                <a:gd name="T50" fmla="*/ 42 w 88"/>
                <a:gd name="T51" fmla="*/ 33 h 49"/>
                <a:gd name="T52" fmla="*/ 47 w 88"/>
                <a:gd name="T53" fmla="*/ 30 h 49"/>
                <a:gd name="T54" fmla="*/ 53 w 88"/>
                <a:gd name="T55" fmla="*/ 28 h 49"/>
                <a:gd name="T56" fmla="*/ 58 w 88"/>
                <a:gd name="T57" fmla="*/ 25 h 49"/>
                <a:gd name="T58" fmla="*/ 63 w 88"/>
                <a:gd name="T59" fmla="*/ 23 h 49"/>
                <a:gd name="T60" fmla="*/ 66 w 88"/>
                <a:gd name="T61" fmla="*/ 20 h 49"/>
                <a:gd name="T62" fmla="*/ 71 w 88"/>
                <a:gd name="T63" fmla="*/ 18 h 49"/>
                <a:gd name="T64" fmla="*/ 76 w 88"/>
                <a:gd name="T65" fmla="*/ 13 h 49"/>
                <a:gd name="T66" fmla="*/ 82 w 88"/>
                <a:gd name="T67" fmla="*/ 10 h 49"/>
                <a:gd name="T68" fmla="*/ 87 w 88"/>
                <a:gd name="T69" fmla="*/ 3 h 49"/>
                <a:gd name="T70" fmla="*/ 84 w 88"/>
                <a:gd name="T71" fmla="*/ 0 h 49"/>
                <a:gd name="T72" fmla="*/ 82 w 88"/>
                <a:gd name="T73" fmla="*/ 3 h 49"/>
                <a:gd name="T74" fmla="*/ 82 w 88"/>
                <a:gd name="T75" fmla="*/ 3 h 4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8"/>
                <a:gd name="T115" fmla="*/ 0 h 49"/>
                <a:gd name="T116" fmla="*/ 88 w 88"/>
                <a:gd name="T117" fmla="*/ 49 h 4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8" h="49">
                  <a:moveTo>
                    <a:pt x="82" y="3"/>
                  </a:moveTo>
                  <a:lnTo>
                    <a:pt x="82" y="5"/>
                  </a:lnTo>
                  <a:lnTo>
                    <a:pt x="79" y="8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1" y="13"/>
                  </a:lnTo>
                  <a:lnTo>
                    <a:pt x="71" y="15"/>
                  </a:lnTo>
                  <a:lnTo>
                    <a:pt x="69" y="18"/>
                  </a:lnTo>
                  <a:lnTo>
                    <a:pt x="66" y="18"/>
                  </a:lnTo>
                  <a:lnTo>
                    <a:pt x="63" y="20"/>
                  </a:lnTo>
                  <a:lnTo>
                    <a:pt x="61" y="20"/>
                  </a:lnTo>
                  <a:lnTo>
                    <a:pt x="58" y="23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0" y="28"/>
                  </a:lnTo>
                  <a:lnTo>
                    <a:pt x="47" y="28"/>
                  </a:lnTo>
                  <a:lnTo>
                    <a:pt x="45" y="30"/>
                  </a:lnTo>
                  <a:lnTo>
                    <a:pt x="42" y="30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37" y="33"/>
                  </a:lnTo>
                  <a:lnTo>
                    <a:pt x="34" y="33"/>
                  </a:lnTo>
                  <a:lnTo>
                    <a:pt x="32" y="35"/>
                  </a:lnTo>
                  <a:lnTo>
                    <a:pt x="32" y="38"/>
                  </a:lnTo>
                  <a:lnTo>
                    <a:pt x="29" y="38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1" y="43"/>
                  </a:lnTo>
                  <a:lnTo>
                    <a:pt x="18" y="45"/>
                  </a:lnTo>
                  <a:lnTo>
                    <a:pt x="16" y="45"/>
                  </a:lnTo>
                  <a:lnTo>
                    <a:pt x="13" y="45"/>
                  </a:lnTo>
                  <a:lnTo>
                    <a:pt x="11" y="48"/>
                  </a:lnTo>
                  <a:lnTo>
                    <a:pt x="8" y="48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1" y="48"/>
                  </a:lnTo>
                  <a:lnTo>
                    <a:pt x="13" y="48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21" y="45"/>
                  </a:lnTo>
                  <a:lnTo>
                    <a:pt x="24" y="43"/>
                  </a:lnTo>
                  <a:lnTo>
                    <a:pt x="26" y="43"/>
                  </a:lnTo>
                  <a:lnTo>
                    <a:pt x="29" y="40"/>
                  </a:lnTo>
                  <a:lnTo>
                    <a:pt x="32" y="40"/>
                  </a:lnTo>
                  <a:lnTo>
                    <a:pt x="32" y="38"/>
                  </a:lnTo>
                  <a:lnTo>
                    <a:pt x="34" y="35"/>
                  </a:lnTo>
                  <a:lnTo>
                    <a:pt x="40" y="35"/>
                  </a:lnTo>
                  <a:lnTo>
                    <a:pt x="42" y="33"/>
                  </a:lnTo>
                  <a:lnTo>
                    <a:pt x="45" y="33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3" y="28"/>
                  </a:lnTo>
                  <a:lnTo>
                    <a:pt x="55" y="28"/>
                  </a:lnTo>
                  <a:lnTo>
                    <a:pt x="58" y="25"/>
                  </a:lnTo>
                  <a:lnTo>
                    <a:pt x="61" y="25"/>
                  </a:lnTo>
                  <a:lnTo>
                    <a:pt x="63" y="23"/>
                  </a:lnTo>
                  <a:lnTo>
                    <a:pt x="66" y="23"/>
                  </a:lnTo>
                  <a:lnTo>
                    <a:pt x="66" y="20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4" y="15"/>
                  </a:lnTo>
                  <a:lnTo>
                    <a:pt x="76" y="13"/>
                  </a:lnTo>
                  <a:lnTo>
                    <a:pt x="79" y="13"/>
                  </a:lnTo>
                  <a:lnTo>
                    <a:pt x="82" y="10"/>
                  </a:lnTo>
                  <a:lnTo>
                    <a:pt x="84" y="5"/>
                  </a:lnTo>
                  <a:lnTo>
                    <a:pt x="87" y="3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84" y="3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0" name="Freeform 163"/>
            <p:cNvSpPr>
              <a:spLocks/>
            </p:cNvSpPr>
            <p:nvPr/>
          </p:nvSpPr>
          <p:spPr bwMode="auto">
            <a:xfrm>
              <a:off x="5872" y="3248"/>
              <a:ext cx="90" cy="52"/>
            </a:xfrm>
            <a:custGeom>
              <a:avLst/>
              <a:gdLst>
                <a:gd name="T0" fmla="*/ 84 w 90"/>
                <a:gd name="T1" fmla="*/ 5 h 52"/>
                <a:gd name="T2" fmla="*/ 78 w 90"/>
                <a:gd name="T3" fmla="*/ 8 h 52"/>
                <a:gd name="T4" fmla="*/ 73 w 90"/>
                <a:gd name="T5" fmla="*/ 13 h 52"/>
                <a:gd name="T6" fmla="*/ 67 w 90"/>
                <a:gd name="T7" fmla="*/ 16 h 52"/>
                <a:gd name="T8" fmla="*/ 65 w 90"/>
                <a:gd name="T9" fmla="*/ 21 h 52"/>
                <a:gd name="T10" fmla="*/ 59 w 90"/>
                <a:gd name="T11" fmla="*/ 24 h 52"/>
                <a:gd name="T12" fmla="*/ 54 w 90"/>
                <a:gd name="T13" fmla="*/ 27 h 52"/>
                <a:gd name="T14" fmla="*/ 46 w 90"/>
                <a:gd name="T15" fmla="*/ 32 h 52"/>
                <a:gd name="T16" fmla="*/ 40 w 90"/>
                <a:gd name="T17" fmla="*/ 32 h 52"/>
                <a:gd name="T18" fmla="*/ 38 w 90"/>
                <a:gd name="T19" fmla="*/ 35 h 52"/>
                <a:gd name="T20" fmla="*/ 32 w 90"/>
                <a:gd name="T21" fmla="*/ 38 h 52"/>
                <a:gd name="T22" fmla="*/ 27 w 90"/>
                <a:gd name="T23" fmla="*/ 40 h 52"/>
                <a:gd name="T24" fmla="*/ 22 w 90"/>
                <a:gd name="T25" fmla="*/ 43 h 52"/>
                <a:gd name="T26" fmla="*/ 16 w 90"/>
                <a:gd name="T27" fmla="*/ 46 h 52"/>
                <a:gd name="T28" fmla="*/ 13 w 90"/>
                <a:gd name="T29" fmla="*/ 48 h 52"/>
                <a:gd name="T30" fmla="*/ 8 w 90"/>
                <a:gd name="T31" fmla="*/ 48 h 52"/>
                <a:gd name="T32" fmla="*/ 3 w 90"/>
                <a:gd name="T33" fmla="*/ 51 h 52"/>
                <a:gd name="T34" fmla="*/ 3 w 90"/>
                <a:gd name="T35" fmla="*/ 51 h 52"/>
                <a:gd name="T36" fmla="*/ 8 w 90"/>
                <a:gd name="T37" fmla="*/ 51 h 52"/>
                <a:gd name="T38" fmla="*/ 13 w 90"/>
                <a:gd name="T39" fmla="*/ 48 h 52"/>
                <a:gd name="T40" fmla="*/ 19 w 90"/>
                <a:gd name="T41" fmla="*/ 48 h 52"/>
                <a:gd name="T42" fmla="*/ 24 w 90"/>
                <a:gd name="T43" fmla="*/ 46 h 52"/>
                <a:gd name="T44" fmla="*/ 30 w 90"/>
                <a:gd name="T45" fmla="*/ 40 h 52"/>
                <a:gd name="T46" fmla="*/ 35 w 90"/>
                <a:gd name="T47" fmla="*/ 38 h 52"/>
                <a:gd name="T48" fmla="*/ 40 w 90"/>
                <a:gd name="T49" fmla="*/ 35 h 52"/>
                <a:gd name="T50" fmla="*/ 49 w 90"/>
                <a:gd name="T51" fmla="*/ 32 h 52"/>
                <a:gd name="T52" fmla="*/ 54 w 90"/>
                <a:gd name="T53" fmla="*/ 30 h 52"/>
                <a:gd name="T54" fmla="*/ 59 w 90"/>
                <a:gd name="T55" fmla="*/ 27 h 52"/>
                <a:gd name="T56" fmla="*/ 62 w 90"/>
                <a:gd name="T57" fmla="*/ 24 h 52"/>
                <a:gd name="T58" fmla="*/ 65 w 90"/>
                <a:gd name="T59" fmla="*/ 21 h 52"/>
                <a:gd name="T60" fmla="*/ 70 w 90"/>
                <a:gd name="T61" fmla="*/ 19 h 52"/>
                <a:gd name="T62" fmla="*/ 76 w 90"/>
                <a:gd name="T63" fmla="*/ 16 h 52"/>
                <a:gd name="T64" fmla="*/ 81 w 90"/>
                <a:gd name="T65" fmla="*/ 11 h 52"/>
                <a:gd name="T66" fmla="*/ 86 w 90"/>
                <a:gd name="T67" fmla="*/ 5 h 52"/>
                <a:gd name="T68" fmla="*/ 89 w 90"/>
                <a:gd name="T69" fmla="*/ 0 h 52"/>
                <a:gd name="T70" fmla="*/ 84 w 90"/>
                <a:gd name="T71" fmla="*/ 3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"/>
                <a:gd name="T109" fmla="*/ 0 h 52"/>
                <a:gd name="T110" fmla="*/ 90 w 90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" h="52">
                  <a:moveTo>
                    <a:pt x="84" y="3"/>
                  </a:moveTo>
                  <a:lnTo>
                    <a:pt x="84" y="5"/>
                  </a:lnTo>
                  <a:lnTo>
                    <a:pt x="81" y="8"/>
                  </a:lnTo>
                  <a:lnTo>
                    <a:pt x="78" y="8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0" y="16"/>
                  </a:lnTo>
                  <a:lnTo>
                    <a:pt x="67" y="16"/>
                  </a:lnTo>
                  <a:lnTo>
                    <a:pt x="67" y="19"/>
                  </a:lnTo>
                  <a:lnTo>
                    <a:pt x="65" y="21"/>
                  </a:lnTo>
                  <a:lnTo>
                    <a:pt x="62" y="21"/>
                  </a:lnTo>
                  <a:lnTo>
                    <a:pt x="59" y="24"/>
                  </a:lnTo>
                  <a:lnTo>
                    <a:pt x="57" y="24"/>
                  </a:lnTo>
                  <a:lnTo>
                    <a:pt x="54" y="27"/>
                  </a:lnTo>
                  <a:lnTo>
                    <a:pt x="49" y="30"/>
                  </a:lnTo>
                  <a:lnTo>
                    <a:pt x="46" y="32"/>
                  </a:lnTo>
                  <a:lnTo>
                    <a:pt x="43" y="32"/>
                  </a:lnTo>
                  <a:lnTo>
                    <a:pt x="40" y="32"/>
                  </a:lnTo>
                  <a:lnTo>
                    <a:pt x="38" y="32"/>
                  </a:lnTo>
                  <a:lnTo>
                    <a:pt x="38" y="35"/>
                  </a:lnTo>
                  <a:lnTo>
                    <a:pt x="35" y="35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7" y="40"/>
                  </a:lnTo>
                  <a:lnTo>
                    <a:pt x="24" y="43"/>
                  </a:lnTo>
                  <a:lnTo>
                    <a:pt x="22" y="43"/>
                  </a:lnTo>
                  <a:lnTo>
                    <a:pt x="22" y="46"/>
                  </a:lnTo>
                  <a:lnTo>
                    <a:pt x="16" y="46"/>
                  </a:lnTo>
                  <a:lnTo>
                    <a:pt x="16" y="48"/>
                  </a:lnTo>
                  <a:lnTo>
                    <a:pt x="13" y="48"/>
                  </a:lnTo>
                  <a:lnTo>
                    <a:pt x="11" y="48"/>
                  </a:lnTo>
                  <a:lnTo>
                    <a:pt x="8" y="48"/>
                  </a:lnTo>
                  <a:lnTo>
                    <a:pt x="5" y="48"/>
                  </a:lnTo>
                  <a:lnTo>
                    <a:pt x="3" y="51"/>
                  </a:lnTo>
                  <a:lnTo>
                    <a:pt x="0" y="51"/>
                  </a:lnTo>
                  <a:lnTo>
                    <a:pt x="3" y="51"/>
                  </a:lnTo>
                  <a:lnTo>
                    <a:pt x="5" y="51"/>
                  </a:lnTo>
                  <a:lnTo>
                    <a:pt x="8" y="51"/>
                  </a:lnTo>
                  <a:lnTo>
                    <a:pt x="11" y="51"/>
                  </a:lnTo>
                  <a:lnTo>
                    <a:pt x="13" y="48"/>
                  </a:lnTo>
                  <a:lnTo>
                    <a:pt x="16" y="48"/>
                  </a:lnTo>
                  <a:lnTo>
                    <a:pt x="19" y="48"/>
                  </a:lnTo>
                  <a:lnTo>
                    <a:pt x="22" y="46"/>
                  </a:lnTo>
                  <a:lnTo>
                    <a:pt x="24" y="46"/>
                  </a:lnTo>
                  <a:lnTo>
                    <a:pt x="27" y="43"/>
                  </a:lnTo>
                  <a:lnTo>
                    <a:pt x="30" y="40"/>
                  </a:lnTo>
                  <a:lnTo>
                    <a:pt x="32" y="40"/>
                  </a:lnTo>
                  <a:lnTo>
                    <a:pt x="35" y="38"/>
                  </a:lnTo>
                  <a:lnTo>
                    <a:pt x="38" y="35"/>
                  </a:lnTo>
                  <a:lnTo>
                    <a:pt x="40" y="35"/>
                  </a:lnTo>
                  <a:lnTo>
                    <a:pt x="46" y="35"/>
                  </a:lnTo>
                  <a:lnTo>
                    <a:pt x="49" y="32"/>
                  </a:lnTo>
                  <a:lnTo>
                    <a:pt x="51" y="32"/>
                  </a:lnTo>
                  <a:lnTo>
                    <a:pt x="54" y="30"/>
                  </a:lnTo>
                  <a:lnTo>
                    <a:pt x="57" y="27"/>
                  </a:lnTo>
                  <a:lnTo>
                    <a:pt x="59" y="27"/>
                  </a:lnTo>
                  <a:lnTo>
                    <a:pt x="62" y="27"/>
                  </a:lnTo>
                  <a:lnTo>
                    <a:pt x="62" y="24"/>
                  </a:lnTo>
                  <a:lnTo>
                    <a:pt x="65" y="24"/>
                  </a:lnTo>
                  <a:lnTo>
                    <a:pt x="65" y="21"/>
                  </a:lnTo>
                  <a:lnTo>
                    <a:pt x="67" y="21"/>
                  </a:lnTo>
                  <a:lnTo>
                    <a:pt x="70" y="19"/>
                  </a:lnTo>
                  <a:lnTo>
                    <a:pt x="73" y="19"/>
                  </a:lnTo>
                  <a:lnTo>
                    <a:pt x="76" y="16"/>
                  </a:lnTo>
                  <a:lnTo>
                    <a:pt x="78" y="13"/>
                  </a:lnTo>
                  <a:lnTo>
                    <a:pt x="81" y="11"/>
                  </a:lnTo>
                  <a:lnTo>
                    <a:pt x="84" y="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84" y="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1" name="Freeform 164"/>
            <p:cNvSpPr>
              <a:spLocks/>
            </p:cNvSpPr>
            <p:nvPr/>
          </p:nvSpPr>
          <p:spPr bwMode="auto">
            <a:xfrm>
              <a:off x="5883" y="3271"/>
              <a:ext cx="69" cy="36"/>
            </a:xfrm>
            <a:custGeom>
              <a:avLst/>
              <a:gdLst>
                <a:gd name="T0" fmla="*/ 0 w 69"/>
                <a:gd name="T1" fmla="*/ 35 h 36"/>
                <a:gd name="T2" fmla="*/ 3 w 69"/>
                <a:gd name="T3" fmla="*/ 33 h 36"/>
                <a:gd name="T4" fmla="*/ 5 w 69"/>
                <a:gd name="T5" fmla="*/ 33 h 36"/>
                <a:gd name="T6" fmla="*/ 8 w 69"/>
                <a:gd name="T7" fmla="*/ 33 h 36"/>
                <a:gd name="T8" fmla="*/ 8 w 69"/>
                <a:gd name="T9" fmla="*/ 30 h 36"/>
                <a:gd name="T10" fmla="*/ 10 w 69"/>
                <a:gd name="T11" fmla="*/ 30 h 36"/>
                <a:gd name="T12" fmla="*/ 13 w 69"/>
                <a:gd name="T13" fmla="*/ 30 h 36"/>
                <a:gd name="T14" fmla="*/ 16 w 69"/>
                <a:gd name="T15" fmla="*/ 30 h 36"/>
                <a:gd name="T16" fmla="*/ 18 w 69"/>
                <a:gd name="T17" fmla="*/ 28 h 36"/>
                <a:gd name="T18" fmla="*/ 21 w 69"/>
                <a:gd name="T19" fmla="*/ 28 h 36"/>
                <a:gd name="T20" fmla="*/ 24 w 69"/>
                <a:gd name="T21" fmla="*/ 26 h 36"/>
                <a:gd name="T22" fmla="*/ 26 w 69"/>
                <a:gd name="T23" fmla="*/ 26 h 36"/>
                <a:gd name="T24" fmla="*/ 29 w 69"/>
                <a:gd name="T25" fmla="*/ 23 h 36"/>
                <a:gd name="T26" fmla="*/ 31 w 69"/>
                <a:gd name="T27" fmla="*/ 23 h 36"/>
                <a:gd name="T28" fmla="*/ 34 w 69"/>
                <a:gd name="T29" fmla="*/ 21 h 36"/>
                <a:gd name="T30" fmla="*/ 37 w 69"/>
                <a:gd name="T31" fmla="*/ 19 h 36"/>
                <a:gd name="T32" fmla="*/ 39 w 69"/>
                <a:gd name="T33" fmla="*/ 19 h 36"/>
                <a:gd name="T34" fmla="*/ 42 w 69"/>
                <a:gd name="T35" fmla="*/ 16 h 36"/>
                <a:gd name="T36" fmla="*/ 44 w 69"/>
                <a:gd name="T37" fmla="*/ 14 h 36"/>
                <a:gd name="T38" fmla="*/ 47 w 69"/>
                <a:gd name="T39" fmla="*/ 14 h 36"/>
                <a:gd name="T40" fmla="*/ 50 w 69"/>
                <a:gd name="T41" fmla="*/ 12 h 36"/>
                <a:gd name="T42" fmla="*/ 52 w 69"/>
                <a:gd name="T43" fmla="*/ 12 h 36"/>
                <a:gd name="T44" fmla="*/ 55 w 69"/>
                <a:gd name="T45" fmla="*/ 9 h 36"/>
                <a:gd name="T46" fmla="*/ 58 w 69"/>
                <a:gd name="T47" fmla="*/ 7 h 36"/>
                <a:gd name="T48" fmla="*/ 60 w 69"/>
                <a:gd name="T49" fmla="*/ 7 h 36"/>
                <a:gd name="T50" fmla="*/ 63 w 69"/>
                <a:gd name="T51" fmla="*/ 7 h 36"/>
                <a:gd name="T52" fmla="*/ 63 w 69"/>
                <a:gd name="T53" fmla="*/ 5 h 36"/>
                <a:gd name="T54" fmla="*/ 65 w 69"/>
                <a:gd name="T55" fmla="*/ 5 h 36"/>
                <a:gd name="T56" fmla="*/ 65 w 69"/>
                <a:gd name="T57" fmla="*/ 2 h 36"/>
                <a:gd name="T58" fmla="*/ 68 w 69"/>
                <a:gd name="T59" fmla="*/ 0 h 36"/>
                <a:gd name="T60" fmla="*/ 68 w 69"/>
                <a:gd name="T61" fmla="*/ 2 h 36"/>
                <a:gd name="T62" fmla="*/ 68 w 69"/>
                <a:gd name="T63" fmla="*/ 5 h 36"/>
                <a:gd name="T64" fmla="*/ 65 w 69"/>
                <a:gd name="T65" fmla="*/ 7 h 36"/>
                <a:gd name="T66" fmla="*/ 63 w 69"/>
                <a:gd name="T67" fmla="*/ 7 h 36"/>
                <a:gd name="T68" fmla="*/ 60 w 69"/>
                <a:gd name="T69" fmla="*/ 9 h 36"/>
                <a:gd name="T70" fmla="*/ 58 w 69"/>
                <a:gd name="T71" fmla="*/ 12 h 36"/>
                <a:gd name="T72" fmla="*/ 55 w 69"/>
                <a:gd name="T73" fmla="*/ 12 h 36"/>
                <a:gd name="T74" fmla="*/ 55 w 69"/>
                <a:gd name="T75" fmla="*/ 14 h 36"/>
                <a:gd name="T76" fmla="*/ 52 w 69"/>
                <a:gd name="T77" fmla="*/ 14 h 36"/>
                <a:gd name="T78" fmla="*/ 50 w 69"/>
                <a:gd name="T79" fmla="*/ 16 h 36"/>
                <a:gd name="T80" fmla="*/ 47 w 69"/>
                <a:gd name="T81" fmla="*/ 16 h 36"/>
                <a:gd name="T82" fmla="*/ 44 w 69"/>
                <a:gd name="T83" fmla="*/ 19 h 36"/>
                <a:gd name="T84" fmla="*/ 42 w 69"/>
                <a:gd name="T85" fmla="*/ 21 h 36"/>
                <a:gd name="T86" fmla="*/ 39 w 69"/>
                <a:gd name="T87" fmla="*/ 21 h 36"/>
                <a:gd name="T88" fmla="*/ 37 w 69"/>
                <a:gd name="T89" fmla="*/ 23 h 36"/>
                <a:gd name="T90" fmla="*/ 34 w 69"/>
                <a:gd name="T91" fmla="*/ 23 h 36"/>
                <a:gd name="T92" fmla="*/ 31 w 69"/>
                <a:gd name="T93" fmla="*/ 26 h 36"/>
                <a:gd name="T94" fmla="*/ 29 w 69"/>
                <a:gd name="T95" fmla="*/ 26 h 36"/>
                <a:gd name="T96" fmla="*/ 26 w 69"/>
                <a:gd name="T97" fmla="*/ 28 h 36"/>
                <a:gd name="T98" fmla="*/ 24 w 69"/>
                <a:gd name="T99" fmla="*/ 28 h 36"/>
                <a:gd name="T100" fmla="*/ 21 w 69"/>
                <a:gd name="T101" fmla="*/ 28 h 36"/>
                <a:gd name="T102" fmla="*/ 18 w 69"/>
                <a:gd name="T103" fmla="*/ 28 h 36"/>
                <a:gd name="T104" fmla="*/ 16 w 69"/>
                <a:gd name="T105" fmla="*/ 30 h 36"/>
                <a:gd name="T106" fmla="*/ 13 w 69"/>
                <a:gd name="T107" fmla="*/ 30 h 36"/>
                <a:gd name="T108" fmla="*/ 10 w 69"/>
                <a:gd name="T109" fmla="*/ 30 h 36"/>
                <a:gd name="T110" fmla="*/ 8 w 69"/>
                <a:gd name="T111" fmla="*/ 30 h 36"/>
                <a:gd name="T112" fmla="*/ 5 w 69"/>
                <a:gd name="T113" fmla="*/ 33 h 36"/>
                <a:gd name="T114" fmla="*/ 3 w 69"/>
                <a:gd name="T115" fmla="*/ 33 h 36"/>
                <a:gd name="T116" fmla="*/ 0 w 69"/>
                <a:gd name="T117" fmla="*/ 33 h 36"/>
                <a:gd name="T118" fmla="*/ 0 w 69"/>
                <a:gd name="T119" fmla="*/ 35 h 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9"/>
                <a:gd name="T181" fmla="*/ 0 h 36"/>
                <a:gd name="T182" fmla="*/ 69 w 69"/>
                <a:gd name="T183" fmla="*/ 36 h 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9" h="36">
                  <a:moveTo>
                    <a:pt x="0" y="35"/>
                  </a:moveTo>
                  <a:lnTo>
                    <a:pt x="3" y="33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30"/>
                  </a:lnTo>
                  <a:lnTo>
                    <a:pt x="16" y="30"/>
                  </a:lnTo>
                  <a:lnTo>
                    <a:pt x="18" y="28"/>
                  </a:lnTo>
                  <a:lnTo>
                    <a:pt x="21" y="28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4" y="21"/>
                  </a:lnTo>
                  <a:lnTo>
                    <a:pt x="37" y="19"/>
                  </a:lnTo>
                  <a:lnTo>
                    <a:pt x="39" y="19"/>
                  </a:lnTo>
                  <a:lnTo>
                    <a:pt x="42" y="16"/>
                  </a:lnTo>
                  <a:lnTo>
                    <a:pt x="44" y="14"/>
                  </a:lnTo>
                  <a:lnTo>
                    <a:pt x="47" y="14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5" y="9"/>
                  </a:lnTo>
                  <a:lnTo>
                    <a:pt x="58" y="7"/>
                  </a:lnTo>
                  <a:lnTo>
                    <a:pt x="60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5"/>
                  </a:lnTo>
                  <a:lnTo>
                    <a:pt x="65" y="2"/>
                  </a:lnTo>
                  <a:lnTo>
                    <a:pt x="68" y="0"/>
                  </a:lnTo>
                  <a:lnTo>
                    <a:pt x="68" y="2"/>
                  </a:lnTo>
                  <a:lnTo>
                    <a:pt x="68" y="5"/>
                  </a:lnTo>
                  <a:lnTo>
                    <a:pt x="65" y="7"/>
                  </a:lnTo>
                  <a:lnTo>
                    <a:pt x="63" y="7"/>
                  </a:lnTo>
                  <a:lnTo>
                    <a:pt x="60" y="9"/>
                  </a:lnTo>
                  <a:lnTo>
                    <a:pt x="58" y="12"/>
                  </a:lnTo>
                  <a:lnTo>
                    <a:pt x="55" y="12"/>
                  </a:lnTo>
                  <a:lnTo>
                    <a:pt x="55" y="14"/>
                  </a:lnTo>
                  <a:lnTo>
                    <a:pt x="52" y="14"/>
                  </a:lnTo>
                  <a:lnTo>
                    <a:pt x="50" y="16"/>
                  </a:lnTo>
                  <a:lnTo>
                    <a:pt x="47" y="16"/>
                  </a:lnTo>
                  <a:lnTo>
                    <a:pt x="44" y="19"/>
                  </a:lnTo>
                  <a:lnTo>
                    <a:pt x="42" y="21"/>
                  </a:lnTo>
                  <a:lnTo>
                    <a:pt x="39" y="21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18" y="28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0" y="3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2" name="Freeform 165"/>
            <p:cNvSpPr>
              <a:spLocks/>
            </p:cNvSpPr>
            <p:nvPr/>
          </p:nvSpPr>
          <p:spPr bwMode="auto">
            <a:xfrm>
              <a:off x="5879" y="3271"/>
              <a:ext cx="76" cy="36"/>
            </a:xfrm>
            <a:custGeom>
              <a:avLst/>
              <a:gdLst>
                <a:gd name="T0" fmla="*/ 3 w 76"/>
                <a:gd name="T1" fmla="*/ 35 h 36"/>
                <a:gd name="T2" fmla="*/ 3 w 76"/>
                <a:gd name="T3" fmla="*/ 35 h 36"/>
                <a:gd name="T4" fmla="*/ 6 w 76"/>
                <a:gd name="T5" fmla="*/ 35 h 36"/>
                <a:gd name="T6" fmla="*/ 8 w 76"/>
                <a:gd name="T7" fmla="*/ 35 h 36"/>
                <a:gd name="T8" fmla="*/ 8 w 76"/>
                <a:gd name="T9" fmla="*/ 33 h 36"/>
                <a:gd name="T10" fmla="*/ 11 w 76"/>
                <a:gd name="T11" fmla="*/ 33 h 36"/>
                <a:gd name="T12" fmla="*/ 14 w 76"/>
                <a:gd name="T13" fmla="*/ 33 h 36"/>
                <a:gd name="T14" fmla="*/ 17 w 76"/>
                <a:gd name="T15" fmla="*/ 33 h 36"/>
                <a:gd name="T16" fmla="*/ 17 w 76"/>
                <a:gd name="T17" fmla="*/ 30 h 36"/>
                <a:gd name="T18" fmla="*/ 22 w 76"/>
                <a:gd name="T19" fmla="*/ 30 h 36"/>
                <a:gd name="T20" fmla="*/ 25 w 76"/>
                <a:gd name="T21" fmla="*/ 30 h 36"/>
                <a:gd name="T22" fmla="*/ 28 w 76"/>
                <a:gd name="T23" fmla="*/ 28 h 36"/>
                <a:gd name="T24" fmla="*/ 31 w 76"/>
                <a:gd name="T25" fmla="*/ 25 h 36"/>
                <a:gd name="T26" fmla="*/ 33 w 76"/>
                <a:gd name="T27" fmla="*/ 25 h 36"/>
                <a:gd name="T28" fmla="*/ 36 w 76"/>
                <a:gd name="T29" fmla="*/ 23 h 36"/>
                <a:gd name="T30" fmla="*/ 39 w 76"/>
                <a:gd name="T31" fmla="*/ 23 h 36"/>
                <a:gd name="T32" fmla="*/ 42 w 76"/>
                <a:gd name="T33" fmla="*/ 20 h 36"/>
                <a:gd name="T34" fmla="*/ 44 w 76"/>
                <a:gd name="T35" fmla="*/ 18 h 36"/>
                <a:gd name="T36" fmla="*/ 47 w 76"/>
                <a:gd name="T37" fmla="*/ 18 h 36"/>
                <a:gd name="T38" fmla="*/ 50 w 76"/>
                <a:gd name="T39" fmla="*/ 15 h 36"/>
                <a:gd name="T40" fmla="*/ 53 w 76"/>
                <a:gd name="T41" fmla="*/ 15 h 36"/>
                <a:gd name="T42" fmla="*/ 56 w 76"/>
                <a:gd name="T43" fmla="*/ 13 h 36"/>
                <a:gd name="T44" fmla="*/ 58 w 76"/>
                <a:gd name="T45" fmla="*/ 13 h 36"/>
                <a:gd name="T46" fmla="*/ 61 w 76"/>
                <a:gd name="T47" fmla="*/ 10 h 36"/>
                <a:gd name="T48" fmla="*/ 64 w 76"/>
                <a:gd name="T49" fmla="*/ 8 h 36"/>
                <a:gd name="T50" fmla="*/ 67 w 76"/>
                <a:gd name="T51" fmla="*/ 8 h 36"/>
                <a:gd name="T52" fmla="*/ 67 w 76"/>
                <a:gd name="T53" fmla="*/ 5 h 36"/>
                <a:gd name="T54" fmla="*/ 69 w 76"/>
                <a:gd name="T55" fmla="*/ 5 h 36"/>
                <a:gd name="T56" fmla="*/ 69 w 76"/>
                <a:gd name="T57" fmla="*/ 3 h 36"/>
                <a:gd name="T58" fmla="*/ 72 w 76"/>
                <a:gd name="T59" fmla="*/ 3 h 36"/>
                <a:gd name="T60" fmla="*/ 72 w 76"/>
                <a:gd name="T61" fmla="*/ 0 h 36"/>
                <a:gd name="T62" fmla="*/ 75 w 76"/>
                <a:gd name="T63" fmla="*/ 0 h 36"/>
                <a:gd name="T64" fmla="*/ 75 w 76"/>
                <a:gd name="T65" fmla="*/ 3 h 36"/>
                <a:gd name="T66" fmla="*/ 75 w 76"/>
                <a:gd name="T67" fmla="*/ 5 h 36"/>
                <a:gd name="T68" fmla="*/ 72 w 76"/>
                <a:gd name="T69" fmla="*/ 5 h 36"/>
                <a:gd name="T70" fmla="*/ 69 w 76"/>
                <a:gd name="T71" fmla="*/ 8 h 36"/>
                <a:gd name="T72" fmla="*/ 67 w 76"/>
                <a:gd name="T73" fmla="*/ 10 h 36"/>
                <a:gd name="T74" fmla="*/ 64 w 76"/>
                <a:gd name="T75" fmla="*/ 10 h 36"/>
                <a:gd name="T76" fmla="*/ 61 w 76"/>
                <a:gd name="T77" fmla="*/ 13 h 36"/>
                <a:gd name="T78" fmla="*/ 58 w 76"/>
                <a:gd name="T79" fmla="*/ 13 h 36"/>
                <a:gd name="T80" fmla="*/ 58 w 76"/>
                <a:gd name="T81" fmla="*/ 15 h 36"/>
                <a:gd name="T82" fmla="*/ 56 w 76"/>
                <a:gd name="T83" fmla="*/ 18 h 36"/>
                <a:gd name="T84" fmla="*/ 53 w 76"/>
                <a:gd name="T85" fmla="*/ 18 h 36"/>
                <a:gd name="T86" fmla="*/ 50 w 76"/>
                <a:gd name="T87" fmla="*/ 20 h 36"/>
                <a:gd name="T88" fmla="*/ 47 w 76"/>
                <a:gd name="T89" fmla="*/ 20 h 36"/>
                <a:gd name="T90" fmla="*/ 44 w 76"/>
                <a:gd name="T91" fmla="*/ 23 h 36"/>
                <a:gd name="T92" fmla="*/ 42 w 76"/>
                <a:gd name="T93" fmla="*/ 23 h 36"/>
                <a:gd name="T94" fmla="*/ 39 w 76"/>
                <a:gd name="T95" fmla="*/ 25 h 36"/>
                <a:gd name="T96" fmla="*/ 36 w 76"/>
                <a:gd name="T97" fmla="*/ 25 h 36"/>
                <a:gd name="T98" fmla="*/ 33 w 76"/>
                <a:gd name="T99" fmla="*/ 28 h 36"/>
                <a:gd name="T100" fmla="*/ 31 w 76"/>
                <a:gd name="T101" fmla="*/ 28 h 36"/>
                <a:gd name="T102" fmla="*/ 28 w 76"/>
                <a:gd name="T103" fmla="*/ 30 h 36"/>
                <a:gd name="T104" fmla="*/ 25 w 76"/>
                <a:gd name="T105" fmla="*/ 30 h 36"/>
                <a:gd name="T106" fmla="*/ 22 w 76"/>
                <a:gd name="T107" fmla="*/ 30 h 36"/>
                <a:gd name="T108" fmla="*/ 19 w 76"/>
                <a:gd name="T109" fmla="*/ 30 h 36"/>
                <a:gd name="T110" fmla="*/ 17 w 76"/>
                <a:gd name="T111" fmla="*/ 33 h 36"/>
                <a:gd name="T112" fmla="*/ 14 w 76"/>
                <a:gd name="T113" fmla="*/ 33 h 36"/>
                <a:gd name="T114" fmla="*/ 11 w 76"/>
                <a:gd name="T115" fmla="*/ 33 h 36"/>
                <a:gd name="T116" fmla="*/ 8 w 76"/>
                <a:gd name="T117" fmla="*/ 33 h 36"/>
                <a:gd name="T118" fmla="*/ 6 w 76"/>
                <a:gd name="T119" fmla="*/ 35 h 36"/>
                <a:gd name="T120" fmla="*/ 3 w 76"/>
                <a:gd name="T121" fmla="*/ 35 h 36"/>
                <a:gd name="T122" fmla="*/ 0 w 76"/>
                <a:gd name="T123" fmla="*/ 35 h 36"/>
                <a:gd name="T124" fmla="*/ 3 w 76"/>
                <a:gd name="T125" fmla="*/ 35 h 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6"/>
                <a:gd name="T190" fmla="*/ 0 h 36"/>
                <a:gd name="T191" fmla="*/ 76 w 76"/>
                <a:gd name="T192" fmla="*/ 36 h 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6" h="36">
                  <a:moveTo>
                    <a:pt x="3" y="35"/>
                  </a:moveTo>
                  <a:lnTo>
                    <a:pt x="3" y="35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8" y="2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6" y="23"/>
                  </a:lnTo>
                  <a:lnTo>
                    <a:pt x="39" y="23"/>
                  </a:lnTo>
                  <a:lnTo>
                    <a:pt x="42" y="20"/>
                  </a:lnTo>
                  <a:lnTo>
                    <a:pt x="44" y="18"/>
                  </a:lnTo>
                  <a:lnTo>
                    <a:pt x="47" y="18"/>
                  </a:lnTo>
                  <a:lnTo>
                    <a:pt x="50" y="15"/>
                  </a:lnTo>
                  <a:lnTo>
                    <a:pt x="53" y="15"/>
                  </a:lnTo>
                  <a:lnTo>
                    <a:pt x="56" y="13"/>
                  </a:lnTo>
                  <a:lnTo>
                    <a:pt x="58" y="13"/>
                  </a:lnTo>
                  <a:lnTo>
                    <a:pt x="61" y="10"/>
                  </a:lnTo>
                  <a:lnTo>
                    <a:pt x="64" y="8"/>
                  </a:lnTo>
                  <a:lnTo>
                    <a:pt x="67" y="8"/>
                  </a:lnTo>
                  <a:lnTo>
                    <a:pt x="67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5" y="3"/>
                  </a:lnTo>
                  <a:lnTo>
                    <a:pt x="75" y="5"/>
                  </a:lnTo>
                  <a:lnTo>
                    <a:pt x="72" y="5"/>
                  </a:lnTo>
                  <a:lnTo>
                    <a:pt x="69" y="8"/>
                  </a:lnTo>
                  <a:lnTo>
                    <a:pt x="67" y="10"/>
                  </a:lnTo>
                  <a:lnTo>
                    <a:pt x="64" y="10"/>
                  </a:lnTo>
                  <a:lnTo>
                    <a:pt x="61" y="13"/>
                  </a:lnTo>
                  <a:lnTo>
                    <a:pt x="58" y="13"/>
                  </a:lnTo>
                  <a:lnTo>
                    <a:pt x="58" y="15"/>
                  </a:lnTo>
                  <a:lnTo>
                    <a:pt x="56" y="18"/>
                  </a:lnTo>
                  <a:lnTo>
                    <a:pt x="53" y="18"/>
                  </a:lnTo>
                  <a:lnTo>
                    <a:pt x="50" y="20"/>
                  </a:lnTo>
                  <a:lnTo>
                    <a:pt x="47" y="20"/>
                  </a:lnTo>
                  <a:lnTo>
                    <a:pt x="44" y="23"/>
                  </a:lnTo>
                  <a:lnTo>
                    <a:pt x="42" y="23"/>
                  </a:lnTo>
                  <a:lnTo>
                    <a:pt x="39" y="25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31" y="28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6" y="35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3" y="3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3" name="Freeform 166"/>
            <p:cNvSpPr>
              <a:spLocks/>
            </p:cNvSpPr>
            <p:nvPr/>
          </p:nvSpPr>
          <p:spPr bwMode="auto">
            <a:xfrm>
              <a:off x="5892" y="3291"/>
              <a:ext cx="52" cy="24"/>
            </a:xfrm>
            <a:custGeom>
              <a:avLst/>
              <a:gdLst>
                <a:gd name="T0" fmla="*/ 0 w 52"/>
                <a:gd name="T1" fmla="*/ 21 h 24"/>
                <a:gd name="T2" fmla="*/ 3 w 52"/>
                <a:gd name="T3" fmla="*/ 21 h 24"/>
                <a:gd name="T4" fmla="*/ 8 w 52"/>
                <a:gd name="T5" fmla="*/ 18 h 24"/>
                <a:gd name="T6" fmla="*/ 11 w 52"/>
                <a:gd name="T7" fmla="*/ 18 h 24"/>
                <a:gd name="T8" fmla="*/ 13 w 52"/>
                <a:gd name="T9" fmla="*/ 16 h 24"/>
                <a:gd name="T10" fmla="*/ 16 w 52"/>
                <a:gd name="T11" fmla="*/ 16 h 24"/>
                <a:gd name="T12" fmla="*/ 19 w 52"/>
                <a:gd name="T13" fmla="*/ 14 h 24"/>
                <a:gd name="T14" fmla="*/ 21 w 52"/>
                <a:gd name="T15" fmla="*/ 14 h 24"/>
                <a:gd name="T16" fmla="*/ 27 w 52"/>
                <a:gd name="T17" fmla="*/ 12 h 24"/>
                <a:gd name="T18" fmla="*/ 30 w 52"/>
                <a:gd name="T19" fmla="*/ 9 h 24"/>
                <a:gd name="T20" fmla="*/ 32 w 52"/>
                <a:gd name="T21" fmla="*/ 9 h 24"/>
                <a:gd name="T22" fmla="*/ 35 w 52"/>
                <a:gd name="T23" fmla="*/ 7 h 24"/>
                <a:gd name="T24" fmla="*/ 38 w 52"/>
                <a:gd name="T25" fmla="*/ 7 h 24"/>
                <a:gd name="T26" fmla="*/ 40 w 52"/>
                <a:gd name="T27" fmla="*/ 5 h 24"/>
                <a:gd name="T28" fmla="*/ 46 w 52"/>
                <a:gd name="T29" fmla="*/ 2 h 24"/>
                <a:gd name="T30" fmla="*/ 48 w 52"/>
                <a:gd name="T31" fmla="*/ 2 h 24"/>
                <a:gd name="T32" fmla="*/ 51 w 52"/>
                <a:gd name="T33" fmla="*/ 0 h 24"/>
                <a:gd name="T34" fmla="*/ 48 w 52"/>
                <a:gd name="T35" fmla="*/ 0 h 24"/>
                <a:gd name="T36" fmla="*/ 48 w 52"/>
                <a:gd name="T37" fmla="*/ 2 h 24"/>
                <a:gd name="T38" fmla="*/ 48 w 52"/>
                <a:gd name="T39" fmla="*/ 5 h 24"/>
                <a:gd name="T40" fmla="*/ 46 w 52"/>
                <a:gd name="T41" fmla="*/ 5 h 24"/>
                <a:gd name="T42" fmla="*/ 43 w 52"/>
                <a:gd name="T43" fmla="*/ 7 h 24"/>
                <a:gd name="T44" fmla="*/ 40 w 52"/>
                <a:gd name="T45" fmla="*/ 7 h 24"/>
                <a:gd name="T46" fmla="*/ 38 w 52"/>
                <a:gd name="T47" fmla="*/ 9 h 24"/>
                <a:gd name="T48" fmla="*/ 35 w 52"/>
                <a:gd name="T49" fmla="*/ 9 h 24"/>
                <a:gd name="T50" fmla="*/ 32 w 52"/>
                <a:gd name="T51" fmla="*/ 9 h 24"/>
                <a:gd name="T52" fmla="*/ 30 w 52"/>
                <a:gd name="T53" fmla="*/ 12 h 24"/>
                <a:gd name="T54" fmla="*/ 27 w 52"/>
                <a:gd name="T55" fmla="*/ 12 h 24"/>
                <a:gd name="T56" fmla="*/ 24 w 52"/>
                <a:gd name="T57" fmla="*/ 14 h 24"/>
                <a:gd name="T58" fmla="*/ 21 w 52"/>
                <a:gd name="T59" fmla="*/ 14 h 24"/>
                <a:gd name="T60" fmla="*/ 19 w 52"/>
                <a:gd name="T61" fmla="*/ 16 h 24"/>
                <a:gd name="T62" fmla="*/ 16 w 52"/>
                <a:gd name="T63" fmla="*/ 16 h 24"/>
                <a:gd name="T64" fmla="*/ 13 w 52"/>
                <a:gd name="T65" fmla="*/ 18 h 24"/>
                <a:gd name="T66" fmla="*/ 11 w 52"/>
                <a:gd name="T67" fmla="*/ 18 h 24"/>
                <a:gd name="T68" fmla="*/ 8 w 52"/>
                <a:gd name="T69" fmla="*/ 21 h 24"/>
                <a:gd name="T70" fmla="*/ 5 w 52"/>
                <a:gd name="T71" fmla="*/ 21 h 24"/>
                <a:gd name="T72" fmla="*/ 3 w 52"/>
                <a:gd name="T73" fmla="*/ 23 h 24"/>
                <a:gd name="T74" fmla="*/ 0 w 52"/>
                <a:gd name="T75" fmla="*/ 23 h 24"/>
                <a:gd name="T76" fmla="*/ 0 w 52"/>
                <a:gd name="T77" fmla="*/ 21 h 24"/>
                <a:gd name="T78" fmla="*/ 3 w 52"/>
                <a:gd name="T79" fmla="*/ 21 h 24"/>
                <a:gd name="T80" fmla="*/ 5 w 52"/>
                <a:gd name="T81" fmla="*/ 21 h 24"/>
                <a:gd name="T82" fmla="*/ 8 w 52"/>
                <a:gd name="T83" fmla="*/ 18 h 24"/>
                <a:gd name="T84" fmla="*/ 11 w 52"/>
                <a:gd name="T85" fmla="*/ 18 h 24"/>
                <a:gd name="T86" fmla="*/ 0 w 52"/>
                <a:gd name="T87" fmla="*/ 21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2"/>
                <a:gd name="T133" fmla="*/ 0 h 24"/>
                <a:gd name="T134" fmla="*/ 52 w 52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2" h="24">
                  <a:moveTo>
                    <a:pt x="0" y="21"/>
                  </a:moveTo>
                  <a:lnTo>
                    <a:pt x="3" y="21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6" y="16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7" y="12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35" y="7"/>
                  </a:lnTo>
                  <a:lnTo>
                    <a:pt x="38" y="7"/>
                  </a:lnTo>
                  <a:lnTo>
                    <a:pt x="40" y="5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5"/>
                  </a:lnTo>
                  <a:lnTo>
                    <a:pt x="46" y="5"/>
                  </a:lnTo>
                  <a:lnTo>
                    <a:pt x="43" y="7"/>
                  </a:lnTo>
                  <a:lnTo>
                    <a:pt x="40" y="7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0" y="12"/>
                  </a:lnTo>
                  <a:lnTo>
                    <a:pt x="27" y="12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0" y="2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4" name="Freeform 167"/>
            <p:cNvSpPr>
              <a:spLocks/>
            </p:cNvSpPr>
            <p:nvPr/>
          </p:nvSpPr>
          <p:spPr bwMode="auto">
            <a:xfrm>
              <a:off x="5891" y="3289"/>
              <a:ext cx="55" cy="28"/>
            </a:xfrm>
            <a:custGeom>
              <a:avLst/>
              <a:gdLst>
                <a:gd name="T0" fmla="*/ 3 w 55"/>
                <a:gd name="T1" fmla="*/ 25 h 28"/>
                <a:gd name="T2" fmla="*/ 5 w 55"/>
                <a:gd name="T3" fmla="*/ 25 h 28"/>
                <a:gd name="T4" fmla="*/ 8 w 55"/>
                <a:gd name="T5" fmla="*/ 22 h 28"/>
                <a:gd name="T6" fmla="*/ 11 w 55"/>
                <a:gd name="T7" fmla="*/ 22 h 28"/>
                <a:gd name="T8" fmla="*/ 14 w 55"/>
                <a:gd name="T9" fmla="*/ 20 h 28"/>
                <a:gd name="T10" fmla="*/ 19 w 55"/>
                <a:gd name="T11" fmla="*/ 17 h 28"/>
                <a:gd name="T12" fmla="*/ 22 w 55"/>
                <a:gd name="T13" fmla="*/ 17 h 28"/>
                <a:gd name="T14" fmla="*/ 24 w 55"/>
                <a:gd name="T15" fmla="*/ 15 h 28"/>
                <a:gd name="T16" fmla="*/ 27 w 55"/>
                <a:gd name="T17" fmla="*/ 15 h 28"/>
                <a:gd name="T18" fmla="*/ 30 w 55"/>
                <a:gd name="T19" fmla="*/ 12 h 28"/>
                <a:gd name="T20" fmla="*/ 32 w 55"/>
                <a:gd name="T21" fmla="*/ 12 h 28"/>
                <a:gd name="T22" fmla="*/ 38 w 55"/>
                <a:gd name="T23" fmla="*/ 10 h 28"/>
                <a:gd name="T24" fmla="*/ 41 w 55"/>
                <a:gd name="T25" fmla="*/ 7 h 28"/>
                <a:gd name="T26" fmla="*/ 43 w 55"/>
                <a:gd name="T27" fmla="*/ 7 h 28"/>
                <a:gd name="T28" fmla="*/ 46 w 55"/>
                <a:gd name="T29" fmla="*/ 5 h 28"/>
                <a:gd name="T30" fmla="*/ 49 w 55"/>
                <a:gd name="T31" fmla="*/ 2 h 28"/>
                <a:gd name="T32" fmla="*/ 54 w 55"/>
                <a:gd name="T33" fmla="*/ 0 h 28"/>
                <a:gd name="T34" fmla="*/ 51 w 55"/>
                <a:gd name="T35" fmla="*/ 2 h 28"/>
                <a:gd name="T36" fmla="*/ 51 w 55"/>
                <a:gd name="T37" fmla="*/ 5 h 28"/>
                <a:gd name="T38" fmla="*/ 49 w 55"/>
                <a:gd name="T39" fmla="*/ 7 h 28"/>
                <a:gd name="T40" fmla="*/ 46 w 55"/>
                <a:gd name="T41" fmla="*/ 7 h 28"/>
                <a:gd name="T42" fmla="*/ 43 w 55"/>
                <a:gd name="T43" fmla="*/ 10 h 28"/>
                <a:gd name="T44" fmla="*/ 41 w 55"/>
                <a:gd name="T45" fmla="*/ 10 h 28"/>
                <a:gd name="T46" fmla="*/ 38 w 55"/>
                <a:gd name="T47" fmla="*/ 12 h 28"/>
                <a:gd name="T48" fmla="*/ 35 w 55"/>
                <a:gd name="T49" fmla="*/ 12 h 28"/>
                <a:gd name="T50" fmla="*/ 32 w 55"/>
                <a:gd name="T51" fmla="*/ 15 h 28"/>
                <a:gd name="T52" fmla="*/ 30 w 55"/>
                <a:gd name="T53" fmla="*/ 15 h 28"/>
                <a:gd name="T54" fmla="*/ 27 w 55"/>
                <a:gd name="T55" fmla="*/ 17 h 28"/>
                <a:gd name="T56" fmla="*/ 24 w 55"/>
                <a:gd name="T57" fmla="*/ 17 h 28"/>
                <a:gd name="T58" fmla="*/ 22 w 55"/>
                <a:gd name="T59" fmla="*/ 20 h 28"/>
                <a:gd name="T60" fmla="*/ 19 w 55"/>
                <a:gd name="T61" fmla="*/ 20 h 28"/>
                <a:gd name="T62" fmla="*/ 16 w 55"/>
                <a:gd name="T63" fmla="*/ 22 h 28"/>
                <a:gd name="T64" fmla="*/ 14 w 55"/>
                <a:gd name="T65" fmla="*/ 22 h 28"/>
                <a:gd name="T66" fmla="*/ 11 w 55"/>
                <a:gd name="T67" fmla="*/ 25 h 28"/>
                <a:gd name="T68" fmla="*/ 8 w 55"/>
                <a:gd name="T69" fmla="*/ 25 h 28"/>
                <a:gd name="T70" fmla="*/ 5 w 55"/>
                <a:gd name="T71" fmla="*/ 25 h 28"/>
                <a:gd name="T72" fmla="*/ 3 w 55"/>
                <a:gd name="T73" fmla="*/ 27 h 28"/>
                <a:gd name="T74" fmla="*/ 0 w 55"/>
                <a:gd name="T75" fmla="*/ 25 h 28"/>
                <a:gd name="T76" fmla="*/ 3 w 55"/>
                <a:gd name="T77" fmla="*/ 25 h 28"/>
                <a:gd name="T78" fmla="*/ 5 w 55"/>
                <a:gd name="T79" fmla="*/ 25 h 28"/>
                <a:gd name="T80" fmla="*/ 8 w 55"/>
                <a:gd name="T81" fmla="*/ 22 h 28"/>
                <a:gd name="T82" fmla="*/ 11 w 55"/>
                <a:gd name="T83" fmla="*/ 22 h 2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"/>
                <a:gd name="T127" fmla="*/ 0 h 28"/>
                <a:gd name="T128" fmla="*/ 55 w 55"/>
                <a:gd name="T129" fmla="*/ 28 h 2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" h="28">
                  <a:moveTo>
                    <a:pt x="3" y="25"/>
                  </a:moveTo>
                  <a:lnTo>
                    <a:pt x="5" y="25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4" y="20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7" y="15"/>
                  </a:lnTo>
                  <a:lnTo>
                    <a:pt x="30" y="12"/>
                  </a:lnTo>
                  <a:lnTo>
                    <a:pt x="32" y="12"/>
                  </a:lnTo>
                  <a:lnTo>
                    <a:pt x="38" y="10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6" y="5"/>
                  </a:lnTo>
                  <a:lnTo>
                    <a:pt x="49" y="2"/>
                  </a:lnTo>
                  <a:lnTo>
                    <a:pt x="54" y="0"/>
                  </a:lnTo>
                  <a:lnTo>
                    <a:pt x="51" y="2"/>
                  </a:lnTo>
                  <a:lnTo>
                    <a:pt x="51" y="5"/>
                  </a:lnTo>
                  <a:lnTo>
                    <a:pt x="49" y="7"/>
                  </a:lnTo>
                  <a:lnTo>
                    <a:pt x="46" y="7"/>
                  </a:lnTo>
                  <a:lnTo>
                    <a:pt x="43" y="10"/>
                  </a:lnTo>
                  <a:lnTo>
                    <a:pt x="41" y="10"/>
                  </a:lnTo>
                  <a:lnTo>
                    <a:pt x="38" y="12"/>
                  </a:lnTo>
                  <a:lnTo>
                    <a:pt x="35" y="12"/>
                  </a:lnTo>
                  <a:lnTo>
                    <a:pt x="32" y="15"/>
                  </a:lnTo>
                  <a:lnTo>
                    <a:pt x="30" y="15"/>
                  </a:lnTo>
                  <a:lnTo>
                    <a:pt x="27" y="17"/>
                  </a:lnTo>
                  <a:lnTo>
                    <a:pt x="24" y="17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5" y="25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1" y="2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5" name="Freeform 168"/>
            <p:cNvSpPr>
              <a:spLocks/>
            </p:cNvSpPr>
            <p:nvPr/>
          </p:nvSpPr>
          <p:spPr bwMode="auto">
            <a:xfrm>
              <a:off x="5905" y="3220"/>
              <a:ext cx="57" cy="39"/>
            </a:xfrm>
            <a:custGeom>
              <a:avLst/>
              <a:gdLst>
                <a:gd name="T0" fmla="*/ 56 w 57"/>
                <a:gd name="T1" fmla="*/ 2 h 39"/>
                <a:gd name="T2" fmla="*/ 53 w 57"/>
                <a:gd name="T3" fmla="*/ 2 h 39"/>
                <a:gd name="T4" fmla="*/ 51 w 57"/>
                <a:gd name="T5" fmla="*/ 5 h 39"/>
                <a:gd name="T6" fmla="*/ 48 w 57"/>
                <a:gd name="T7" fmla="*/ 7 h 39"/>
                <a:gd name="T8" fmla="*/ 48 w 57"/>
                <a:gd name="T9" fmla="*/ 10 h 39"/>
                <a:gd name="T10" fmla="*/ 46 w 57"/>
                <a:gd name="T11" fmla="*/ 12 h 39"/>
                <a:gd name="T12" fmla="*/ 43 w 57"/>
                <a:gd name="T13" fmla="*/ 14 h 39"/>
                <a:gd name="T14" fmla="*/ 41 w 57"/>
                <a:gd name="T15" fmla="*/ 19 h 39"/>
                <a:gd name="T16" fmla="*/ 38 w 57"/>
                <a:gd name="T17" fmla="*/ 21 h 39"/>
                <a:gd name="T18" fmla="*/ 36 w 57"/>
                <a:gd name="T19" fmla="*/ 24 h 39"/>
                <a:gd name="T20" fmla="*/ 33 w 57"/>
                <a:gd name="T21" fmla="*/ 26 h 39"/>
                <a:gd name="T22" fmla="*/ 31 w 57"/>
                <a:gd name="T23" fmla="*/ 29 h 39"/>
                <a:gd name="T24" fmla="*/ 28 w 57"/>
                <a:gd name="T25" fmla="*/ 29 h 39"/>
                <a:gd name="T26" fmla="*/ 25 w 57"/>
                <a:gd name="T27" fmla="*/ 31 h 39"/>
                <a:gd name="T28" fmla="*/ 23 w 57"/>
                <a:gd name="T29" fmla="*/ 31 h 39"/>
                <a:gd name="T30" fmla="*/ 20 w 57"/>
                <a:gd name="T31" fmla="*/ 33 h 39"/>
                <a:gd name="T32" fmla="*/ 18 w 57"/>
                <a:gd name="T33" fmla="*/ 33 h 39"/>
                <a:gd name="T34" fmla="*/ 15 w 57"/>
                <a:gd name="T35" fmla="*/ 36 h 39"/>
                <a:gd name="T36" fmla="*/ 13 w 57"/>
                <a:gd name="T37" fmla="*/ 36 h 39"/>
                <a:gd name="T38" fmla="*/ 10 w 57"/>
                <a:gd name="T39" fmla="*/ 36 h 39"/>
                <a:gd name="T40" fmla="*/ 8 w 57"/>
                <a:gd name="T41" fmla="*/ 36 h 39"/>
                <a:gd name="T42" fmla="*/ 8 w 57"/>
                <a:gd name="T43" fmla="*/ 38 h 39"/>
                <a:gd name="T44" fmla="*/ 5 w 57"/>
                <a:gd name="T45" fmla="*/ 38 h 39"/>
                <a:gd name="T46" fmla="*/ 3 w 57"/>
                <a:gd name="T47" fmla="*/ 38 h 39"/>
                <a:gd name="T48" fmla="*/ 0 w 57"/>
                <a:gd name="T49" fmla="*/ 38 h 39"/>
                <a:gd name="T50" fmla="*/ 0 w 57"/>
                <a:gd name="T51" fmla="*/ 36 h 39"/>
                <a:gd name="T52" fmla="*/ 5 w 57"/>
                <a:gd name="T53" fmla="*/ 36 h 39"/>
                <a:gd name="T54" fmla="*/ 8 w 57"/>
                <a:gd name="T55" fmla="*/ 33 h 39"/>
                <a:gd name="T56" fmla="*/ 10 w 57"/>
                <a:gd name="T57" fmla="*/ 33 h 39"/>
                <a:gd name="T58" fmla="*/ 13 w 57"/>
                <a:gd name="T59" fmla="*/ 31 h 39"/>
                <a:gd name="T60" fmla="*/ 15 w 57"/>
                <a:gd name="T61" fmla="*/ 31 h 39"/>
                <a:gd name="T62" fmla="*/ 18 w 57"/>
                <a:gd name="T63" fmla="*/ 29 h 39"/>
                <a:gd name="T64" fmla="*/ 23 w 57"/>
                <a:gd name="T65" fmla="*/ 29 h 39"/>
                <a:gd name="T66" fmla="*/ 25 w 57"/>
                <a:gd name="T67" fmla="*/ 29 h 39"/>
                <a:gd name="T68" fmla="*/ 31 w 57"/>
                <a:gd name="T69" fmla="*/ 26 h 39"/>
                <a:gd name="T70" fmla="*/ 33 w 57"/>
                <a:gd name="T71" fmla="*/ 21 h 39"/>
                <a:gd name="T72" fmla="*/ 38 w 57"/>
                <a:gd name="T73" fmla="*/ 19 h 39"/>
                <a:gd name="T74" fmla="*/ 41 w 57"/>
                <a:gd name="T75" fmla="*/ 14 h 39"/>
                <a:gd name="T76" fmla="*/ 43 w 57"/>
                <a:gd name="T77" fmla="*/ 12 h 39"/>
                <a:gd name="T78" fmla="*/ 46 w 57"/>
                <a:gd name="T79" fmla="*/ 7 h 39"/>
                <a:gd name="T80" fmla="*/ 51 w 57"/>
                <a:gd name="T81" fmla="*/ 2 h 39"/>
                <a:gd name="T82" fmla="*/ 53 w 57"/>
                <a:gd name="T83" fmla="*/ 0 h 39"/>
                <a:gd name="T84" fmla="*/ 56 w 57"/>
                <a:gd name="T85" fmla="*/ 0 h 39"/>
                <a:gd name="T86" fmla="*/ 56 w 57"/>
                <a:gd name="T87" fmla="*/ 2 h 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7"/>
                <a:gd name="T133" fmla="*/ 0 h 39"/>
                <a:gd name="T134" fmla="*/ 57 w 57"/>
                <a:gd name="T135" fmla="*/ 39 h 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7" h="39">
                  <a:moveTo>
                    <a:pt x="56" y="2"/>
                  </a:moveTo>
                  <a:lnTo>
                    <a:pt x="53" y="2"/>
                  </a:lnTo>
                  <a:lnTo>
                    <a:pt x="51" y="5"/>
                  </a:lnTo>
                  <a:lnTo>
                    <a:pt x="48" y="7"/>
                  </a:lnTo>
                  <a:lnTo>
                    <a:pt x="48" y="10"/>
                  </a:lnTo>
                  <a:lnTo>
                    <a:pt x="46" y="12"/>
                  </a:lnTo>
                  <a:lnTo>
                    <a:pt x="43" y="14"/>
                  </a:lnTo>
                  <a:lnTo>
                    <a:pt x="41" y="19"/>
                  </a:lnTo>
                  <a:lnTo>
                    <a:pt x="38" y="21"/>
                  </a:lnTo>
                  <a:lnTo>
                    <a:pt x="36" y="24"/>
                  </a:lnTo>
                  <a:lnTo>
                    <a:pt x="33" y="26"/>
                  </a:lnTo>
                  <a:lnTo>
                    <a:pt x="31" y="29"/>
                  </a:lnTo>
                  <a:lnTo>
                    <a:pt x="28" y="29"/>
                  </a:lnTo>
                  <a:lnTo>
                    <a:pt x="25" y="31"/>
                  </a:lnTo>
                  <a:lnTo>
                    <a:pt x="23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5" y="36"/>
                  </a:lnTo>
                  <a:lnTo>
                    <a:pt x="13" y="36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5" y="36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31" y="26"/>
                  </a:lnTo>
                  <a:lnTo>
                    <a:pt x="33" y="21"/>
                  </a:lnTo>
                  <a:lnTo>
                    <a:pt x="38" y="19"/>
                  </a:lnTo>
                  <a:lnTo>
                    <a:pt x="41" y="14"/>
                  </a:lnTo>
                  <a:lnTo>
                    <a:pt x="43" y="12"/>
                  </a:lnTo>
                  <a:lnTo>
                    <a:pt x="46" y="7"/>
                  </a:lnTo>
                  <a:lnTo>
                    <a:pt x="51" y="2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6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6" name="Freeform 169"/>
            <p:cNvSpPr>
              <a:spLocks/>
            </p:cNvSpPr>
            <p:nvPr/>
          </p:nvSpPr>
          <p:spPr bwMode="auto">
            <a:xfrm>
              <a:off x="5905" y="3218"/>
              <a:ext cx="60" cy="46"/>
            </a:xfrm>
            <a:custGeom>
              <a:avLst/>
              <a:gdLst>
                <a:gd name="T0" fmla="*/ 56 w 60"/>
                <a:gd name="T1" fmla="*/ 5 h 46"/>
                <a:gd name="T2" fmla="*/ 56 w 60"/>
                <a:gd name="T3" fmla="*/ 5 h 46"/>
                <a:gd name="T4" fmla="*/ 54 w 60"/>
                <a:gd name="T5" fmla="*/ 5 h 46"/>
                <a:gd name="T6" fmla="*/ 51 w 60"/>
                <a:gd name="T7" fmla="*/ 11 h 46"/>
                <a:gd name="T8" fmla="*/ 48 w 60"/>
                <a:gd name="T9" fmla="*/ 13 h 46"/>
                <a:gd name="T10" fmla="*/ 48 w 60"/>
                <a:gd name="T11" fmla="*/ 16 h 46"/>
                <a:gd name="T12" fmla="*/ 46 w 60"/>
                <a:gd name="T13" fmla="*/ 19 h 46"/>
                <a:gd name="T14" fmla="*/ 43 w 60"/>
                <a:gd name="T15" fmla="*/ 21 h 46"/>
                <a:gd name="T16" fmla="*/ 40 w 60"/>
                <a:gd name="T17" fmla="*/ 26 h 46"/>
                <a:gd name="T18" fmla="*/ 38 w 60"/>
                <a:gd name="T19" fmla="*/ 29 h 46"/>
                <a:gd name="T20" fmla="*/ 35 w 60"/>
                <a:gd name="T21" fmla="*/ 32 h 46"/>
                <a:gd name="T22" fmla="*/ 32 w 60"/>
                <a:gd name="T23" fmla="*/ 32 h 46"/>
                <a:gd name="T24" fmla="*/ 30 w 60"/>
                <a:gd name="T25" fmla="*/ 34 h 46"/>
                <a:gd name="T26" fmla="*/ 27 w 60"/>
                <a:gd name="T27" fmla="*/ 34 h 46"/>
                <a:gd name="T28" fmla="*/ 24 w 60"/>
                <a:gd name="T29" fmla="*/ 37 h 46"/>
                <a:gd name="T30" fmla="*/ 21 w 60"/>
                <a:gd name="T31" fmla="*/ 37 h 46"/>
                <a:gd name="T32" fmla="*/ 19 w 60"/>
                <a:gd name="T33" fmla="*/ 40 h 46"/>
                <a:gd name="T34" fmla="*/ 16 w 60"/>
                <a:gd name="T35" fmla="*/ 40 h 46"/>
                <a:gd name="T36" fmla="*/ 13 w 60"/>
                <a:gd name="T37" fmla="*/ 42 h 46"/>
                <a:gd name="T38" fmla="*/ 11 w 60"/>
                <a:gd name="T39" fmla="*/ 42 h 46"/>
                <a:gd name="T40" fmla="*/ 8 w 60"/>
                <a:gd name="T41" fmla="*/ 42 h 46"/>
                <a:gd name="T42" fmla="*/ 5 w 60"/>
                <a:gd name="T43" fmla="*/ 42 h 46"/>
                <a:gd name="T44" fmla="*/ 3 w 60"/>
                <a:gd name="T45" fmla="*/ 45 h 46"/>
                <a:gd name="T46" fmla="*/ 0 w 60"/>
                <a:gd name="T47" fmla="*/ 45 h 46"/>
                <a:gd name="T48" fmla="*/ 0 w 60"/>
                <a:gd name="T49" fmla="*/ 42 h 46"/>
                <a:gd name="T50" fmla="*/ 3 w 60"/>
                <a:gd name="T51" fmla="*/ 40 h 46"/>
                <a:gd name="T52" fmla="*/ 8 w 60"/>
                <a:gd name="T53" fmla="*/ 40 h 46"/>
                <a:gd name="T54" fmla="*/ 11 w 60"/>
                <a:gd name="T55" fmla="*/ 37 h 46"/>
                <a:gd name="T56" fmla="*/ 13 w 60"/>
                <a:gd name="T57" fmla="*/ 37 h 46"/>
                <a:gd name="T58" fmla="*/ 16 w 60"/>
                <a:gd name="T59" fmla="*/ 37 h 46"/>
                <a:gd name="T60" fmla="*/ 19 w 60"/>
                <a:gd name="T61" fmla="*/ 34 h 46"/>
                <a:gd name="T62" fmla="*/ 21 w 60"/>
                <a:gd name="T63" fmla="*/ 34 h 46"/>
                <a:gd name="T64" fmla="*/ 27 w 60"/>
                <a:gd name="T65" fmla="*/ 32 h 46"/>
                <a:gd name="T66" fmla="*/ 30 w 60"/>
                <a:gd name="T67" fmla="*/ 29 h 46"/>
                <a:gd name="T68" fmla="*/ 35 w 60"/>
                <a:gd name="T69" fmla="*/ 26 h 46"/>
                <a:gd name="T70" fmla="*/ 38 w 60"/>
                <a:gd name="T71" fmla="*/ 24 h 46"/>
                <a:gd name="T72" fmla="*/ 43 w 60"/>
                <a:gd name="T73" fmla="*/ 19 h 46"/>
                <a:gd name="T74" fmla="*/ 46 w 60"/>
                <a:gd name="T75" fmla="*/ 16 h 46"/>
                <a:gd name="T76" fmla="*/ 48 w 60"/>
                <a:gd name="T77" fmla="*/ 11 h 46"/>
                <a:gd name="T78" fmla="*/ 51 w 60"/>
                <a:gd name="T79" fmla="*/ 5 h 46"/>
                <a:gd name="T80" fmla="*/ 56 w 60"/>
                <a:gd name="T81" fmla="*/ 3 h 46"/>
                <a:gd name="T82" fmla="*/ 56 w 60"/>
                <a:gd name="T83" fmla="*/ 0 h 46"/>
                <a:gd name="T84" fmla="*/ 56 w 60"/>
                <a:gd name="T85" fmla="*/ 3 h 46"/>
                <a:gd name="T86" fmla="*/ 59 w 60"/>
                <a:gd name="T87" fmla="*/ 3 h 46"/>
                <a:gd name="T88" fmla="*/ 56 w 60"/>
                <a:gd name="T89" fmla="*/ 5 h 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"/>
                <a:gd name="T136" fmla="*/ 0 h 46"/>
                <a:gd name="T137" fmla="*/ 60 w 60"/>
                <a:gd name="T138" fmla="*/ 46 h 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" h="46">
                  <a:moveTo>
                    <a:pt x="56" y="5"/>
                  </a:moveTo>
                  <a:lnTo>
                    <a:pt x="56" y="5"/>
                  </a:lnTo>
                  <a:lnTo>
                    <a:pt x="54" y="5"/>
                  </a:lnTo>
                  <a:lnTo>
                    <a:pt x="51" y="11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6" y="19"/>
                  </a:lnTo>
                  <a:lnTo>
                    <a:pt x="43" y="21"/>
                  </a:lnTo>
                  <a:lnTo>
                    <a:pt x="40" y="26"/>
                  </a:lnTo>
                  <a:lnTo>
                    <a:pt x="38" y="29"/>
                  </a:lnTo>
                  <a:lnTo>
                    <a:pt x="35" y="32"/>
                  </a:lnTo>
                  <a:lnTo>
                    <a:pt x="32" y="32"/>
                  </a:lnTo>
                  <a:lnTo>
                    <a:pt x="30" y="34"/>
                  </a:lnTo>
                  <a:lnTo>
                    <a:pt x="27" y="34"/>
                  </a:lnTo>
                  <a:lnTo>
                    <a:pt x="24" y="37"/>
                  </a:lnTo>
                  <a:lnTo>
                    <a:pt x="21" y="37"/>
                  </a:lnTo>
                  <a:lnTo>
                    <a:pt x="19" y="40"/>
                  </a:lnTo>
                  <a:lnTo>
                    <a:pt x="16" y="40"/>
                  </a:lnTo>
                  <a:lnTo>
                    <a:pt x="13" y="42"/>
                  </a:lnTo>
                  <a:lnTo>
                    <a:pt x="11" y="42"/>
                  </a:lnTo>
                  <a:lnTo>
                    <a:pt x="8" y="42"/>
                  </a:lnTo>
                  <a:lnTo>
                    <a:pt x="5" y="42"/>
                  </a:lnTo>
                  <a:lnTo>
                    <a:pt x="3" y="45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3" y="40"/>
                  </a:lnTo>
                  <a:lnTo>
                    <a:pt x="8" y="40"/>
                  </a:lnTo>
                  <a:lnTo>
                    <a:pt x="11" y="37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7" y="32"/>
                  </a:lnTo>
                  <a:lnTo>
                    <a:pt x="30" y="29"/>
                  </a:lnTo>
                  <a:lnTo>
                    <a:pt x="35" y="26"/>
                  </a:lnTo>
                  <a:lnTo>
                    <a:pt x="38" y="24"/>
                  </a:lnTo>
                  <a:lnTo>
                    <a:pt x="43" y="19"/>
                  </a:lnTo>
                  <a:lnTo>
                    <a:pt x="46" y="16"/>
                  </a:lnTo>
                  <a:lnTo>
                    <a:pt x="48" y="11"/>
                  </a:lnTo>
                  <a:lnTo>
                    <a:pt x="51" y="5"/>
                  </a:lnTo>
                  <a:lnTo>
                    <a:pt x="56" y="3"/>
                  </a:lnTo>
                  <a:lnTo>
                    <a:pt x="56" y="0"/>
                  </a:lnTo>
                  <a:lnTo>
                    <a:pt x="56" y="3"/>
                  </a:lnTo>
                  <a:lnTo>
                    <a:pt x="59" y="3"/>
                  </a:lnTo>
                  <a:lnTo>
                    <a:pt x="56" y="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7" name="Freeform 170"/>
            <p:cNvSpPr>
              <a:spLocks/>
            </p:cNvSpPr>
            <p:nvPr/>
          </p:nvSpPr>
          <p:spPr bwMode="auto">
            <a:xfrm>
              <a:off x="5899" y="3206"/>
              <a:ext cx="61" cy="46"/>
            </a:xfrm>
            <a:custGeom>
              <a:avLst/>
              <a:gdLst>
                <a:gd name="T0" fmla="*/ 60 w 61"/>
                <a:gd name="T1" fmla="*/ 2 h 46"/>
                <a:gd name="T2" fmla="*/ 60 w 61"/>
                <a:gd name="T3" fmla="*/ 2 h 46"/>
                <a:gd name="T4" fmla="*/ 57 w 61"/>
                <a:gd name="T5" fmla="*/ 2 h 46"/>
                <a:gd name="T6" fmla="*/ 57 w 61"/>
                <a:gd name="T7" fmla="*/ 5 h 46"/>
                <a:gd name="T8" fmla="*/ 55 w 61"/>
                <a:gd name="T9" fmla="*/ 7 h 46"/>
                <a:gd name="T10" fmla="*/ 55 w 61"/>
                <a:gd name="T11" fmla="*/ 9 h 46"/>
                <a:gd name="T12" fmla="*/ 52 w 61"/>
                <a:gd name="T13" fmla="*/ 9 h 46"/>
                <a:gd name="T14" fmla="*/ 52 w 61"/>
                <a:gd name="T15" fmla="*/ 12 h 46"/>
                <a:gd name="T16" fmla="*/ 50 w 61"/>
                <a:gd name="T17" fmla="*/ 14 h 46"/>
                <a:gd name="T18" fmla="*/ 47 w 61"/>
                <a:gd name="T19" fmla="*/ 17 h 46"/>
                <a:gd name="T20" fmla="*/ 44 w 61"/>
                <a:gd name="T21" fmla="*/ 19 h 46"/>
                <a:gd name="T22" fmla="*/ 42 w 61"/>
                <a:gd name="T23" fmla="*/ 21 h 46"/>
                <a:gd name="T24" fmla="*/ 39 w 61"/>
                <a:gd name="T25" fmla="*/ 24 h 46"/>
                <a:gd name="T26" fmla="*/ 37 w 61"/>
                <a:gd name="T27" fmla="*/ 26 h 46"/>
                <a:gd name="T28" fmla="*/ 34 w 61"/>
                <a:gd name="T29" fmla="*/ 28 h 46"/>
                <a:gd name="T30" fmla="*/ 31 w 61"/>
                <a:gd name="T31" fmla="*/ 31 h 46"/>
                <a:gd name="T32" fmla="*/ 29 w 61"/>
                <a:gd name="T33" fmla="*/ 31 h 46"/>
                <a:gd name="T34" fmla="*/ 29 w 61"/>
                <a:gd name="T35" fmla="*/ 33 h 46"/>
                <a:gd name="T36" fmla="*/ 26 w 61"/>
                <a:gd name="T37" fmla="*/ 36 h 46"/>
                <a:gd name="T38" fmla="*/ 23 w 61"/>
                <a:gd name="T39" fmla="*/ 36 h 46"/>
                <a:gd name="T40" fmla="*/ 21 w 61"/>
                <a:gd name="T41" fmla="*/ 38 h 46"/>
                <a:gd name="T42" fmla="*/ 18 w 61"/>
                <a:gd name="T43" fmla="*/ 40 h 46"/>
                <a:gd name="T44" fmla="*/ 16 w 61"/>
                <a:gd name="T45" fmla="*/ 40 h 46"/>
                <a:gd name="T46" fmla="*/ 13 w 61"/>
                <a:gd name="T47" fmla="*/ 43 h 46"/>
                <a:gd name="T48" fmla="*/ 10 w 61"/>
                <a:gd name="T49" fmla="*/ 43 h 46"/>
                <a:gd name="T50" fmla="*/ 8 w 61"/>
                <a:gd name="T51" fmla="*/ 43 h 46"/>
                <a:gd name="T52" fmla="*/ 5 w 61"/>
                <a:gd name="T53" fmla="*/ 45 h 46"/>
                <a:gd name="T54" fmla="*/ 3 w 61"/>
                <a:gd name="T55" fmla="*/ 45 h 46"/>
                <a:gd name="T56" fmla="*/ 0 w 61"/>
                <a:gd name="T57" fmla="*/ 45 h 46"/>
                <a:gd name="T58" fmla="*/ 0 w 61"/>
                <a:gd name="T59" fmla="*/ 43 h 46"/>
                <a:gd name="T60" fmla="*/ 3 w 61"/>
                <a:gd name="T61" fmla="*/ 43 h 46"/>
                <a:gd name="T62" fmla="*/ 5 w 61"/>
                <a:gd name="T63" fmla="*/ 43 h 46"/>
                <a:gd name="T64" fmla="*/ 10 w 61"/>
                <a:gd name="T65" fmla="*/ 40 h 46"/>
                <a:gd name="T66" fmla="*/ 13 w 61"/>
                <a:gd name="T67" fmla="*/ 40 h 46"/>
                <a:gd name="T68" fmla="*/ 18 w 61"/>
                <a:gd name="T69" fmla="*/ 38 h 46"/>
                <a:gd name="T70" fmla="*/ 21 w 61"/>
                <a:gd name="T71" fmla="*/ 36 h 46"/>
                <a:gd name="T72" fmla="*/ 23 w 61"/>
                <a:gd name="T73" fmla="*/ 33 h 46"/>
                <a:gd name="T74" fmla="*/ 26 w 61"/>
                <a:gd name="T75" fmla="*/ 31 h 46"/>
                <a:gd name="T76" fmla="*/ 29 w 61"/>
                <a:gd name="T77" fmla="*/ 31 h 46"/>
                <a:gd name="T78" fmla="*/ 31 w 61"/>
                <a:gd name="T79" fmla="*/ 28 h 46"/>
                <a:gd name="T80" fmla="*/ 34 w 61"/>
                <a:gd name="T81" fmla="*/ 28 h 46"/>
                <a:gd name="T82" fmla="*/ 34 w 61"/>
                <a:gd name="T83" fmla="*/ 26 h 46"/>
                <a:gd name="T84" fmla="*/ 37 w 61"/>
                <a:gd name="T85" fmla="*/ 24 h 46"/>
                <a:gd name="T86" fmla="*/ 39 w 61"/>
                <a:gd name="T87" fmla="*/ 24 h 46"/>
                <a:gd name="T88" fmla="*/ 39 w 61"/>
                <a:gd name="T89" fmla="*/ 21 h 46"/>
                <a:gd name="T90" fmla="*/ 42 w 61"/>
                <a:gd name="T91" fmla="*/ 19 h 46"/>
                <a:gd name="T92" fmla="*/ 44 w 61"/>
                <a:gd name="T93" fmla="*/ 17 h 46"/>
                <a:gd name="T94" fmla="*/ 47 w 61"/>
                <a:gd name="T95" fmla="*/ 14 h 46"/>
                <a:gd name="T96" fmla="*/ 50 w 61"/>
                <a:gd name="T97" fmla="*/ 12 h 46"/>
                <a:gd name="T98" fmla="*/ 50 w 61"/>
                <a:gd name="T99" fmla="*/ 9 h 46"/>
                <a:gd name="T100" fmla="*/ 52 w 61"/>
                <a:gd name="T101" fmla="*/ 7 h 46"/>
                <a:gd name="T102" fmla="*/ 55 w 61"/>
                <a:gd name="T103" fmla="*/ 5 h 46"/>
                <a:gd name="T104" fmla="*/ 57 w 61"/>
                <a:gd name="T105" fmla="*/ 2 h 46"/>
                <a:gd name="T106" fmla="*/ 60 w 61"/>
                <a:gd name="T107" fmla="*/ 0 h 46"/>
                <a:gd name="T108" fmla="*/ 60 w 61"/>
                <a:gd name="T109" fmla="*/ 2 h 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1"/>
                <a:gd name="T166" fmla="*/ 0 h 46"/>
                <a:gd name="T167" fmla="*/ 61 w 61"/>
                <a:gd name="T168" fmla="*/ 46 h 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1" h="46">
                  <a:moveTo>
                    <a:pt x="60" y="2"/>
                  </a:moveTo>
                  <a:lnTo>
                    <a:pt x="60" y="2"/>
                  </a:lnTo>
                  <a:lnTo>
                    <a:pt x="57" y="2"/>
                  </a:lnTo>
                  <a:lnTo>
                    <a:pt x="57" y="5"/>
                  </a:lnTo>
                  <a:lnTo>
                    <a:pt x="55" y="7"/>
                  </a:lnTo>
                  <a:lnTo>
                    <a:pt x="55" y="9"/>
                  </a:lnTo>
                  <a:lnTo>
                    <a:pt x="52" y="9"/>
                  </a:lnTo>
                  <a:lnTo>
                    <a:pt x="52" y="12"/>
                  </a:lnTo>
                  <a:lnTo>
                    <a:pt x="50" y="14"/>
                  </a:lnTo>
                  <a:lnTo>
                    <a:pt x="47" y="17"/>
                  </a:lnTo>
                  <a:lnTo>
                    <a:pt x="44" y="19"/>
                  </a:lnTo>
                  <a:lnTo>
                    <a:pt x="42" y="21"/>
                  </a:lnTo>
                  <a:lnTo>
                    <a:pt x="39" y="24"/>
                  </a:lnTo>
                  <a:lnTo>
                    <a:pt x="37" y="26"/>
                  </a:lnTo>
                  <a:lnTo>
                    <a:pt x="34" y="28"/>
                  </a:lnTo>
                  <a:lnTo>
                    <a:pt x="31" y="31"/>
                  </a:lnTo>
                  <a:lnTo>
                    <a:pt x="29" y="31"/>
                  </a:lnTo>
                  <a:lnTo>
                    <a:pt x="29" y="33"/>
                  </a:lnTo>
                  <a:lnTo>
                    <a:pt x="26" y="36"/>
                  </a:lnTo>
                  <a:lnTo>
                    <a:pt x="23" y="36"/>
                  </a:lnTo>
                  <a:lnTo>
                    <a:pt x="21" y="38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3"/>
                  </a:lnTo>
                  <a:lnTo>
                    <a:pt x="10" y="43"/>
                  </a:lnTo>
                  <a:lnTo>
                    <a:pt x="8" y="43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5" y="43"/>
                  </a:lnTo>
                  <a:lnTo>
                    <a:pt x="10" y="40"/>
                  </a:lnTo>
                  <a:lnTo>
                    <a:pt x="13" y="40"/>
                  </a:lnTo>
                  <a:lnTo>
                    <a:pt x="18" y="38"/>
                  </a:lnTo>
                  <a:lnTo>
                    <a:pt x="21" y="36"/>
                  </a:lnTo>
                  <a:lnTo>
                    <a:pt x="23" y="33"/>
                  </a:lnTo>
                  <a:lnTo>
                    <a:pt x="26" y="31"/>
                  </a:lnTo>
                  <a:lnTo>
                    <a:pt x="29" y="31"/>
                  </a:lnTo>
                  <a:lnTo>
                    <a:pt x="31" y="28"/>
                  </a:lnTo>
                  <a:lnTo>
                    <a:pt x="34" y="28"/>
                  </a:lnTo>
                  <a:lnTo>
                    <a:pt x="34" y="26"/>
                  </a:lnTo>
                  <a:lnTo>
                    <a:pt x="37" y="24"/>
                  </a:lnTo>
                  <a:lnTo>
                    <a:pt x="39" y="24"/>
                  </a:lnTo>
                  <a:lnTo>
                    <a:pt x="39" y="21"/>
                  </a:lnTo>
                  <a:lnTo>
                    <a:pt x="42" y="19"/>
                  </a:lnTo>
                  <a:lnTo>
                    <a:pt x="44" y="17"/>
                  </a:lnTo>
                  <a:lnTo>
                    <a:pt x="47" y="14"/>
                  </a:lnTo>
                  <a:lnTo>
                    <a:pt x="50" y="12"/>
                  </a:lnTo>
                  <a:lnTo>
                    <a:pt x="50" y="9"/>
                  </a:lnTo>
                  <a:lnTo>
                    <a:pt x="52" y="7"/>
                  </a:lnTo>
                  <a:lnTo>
                    <a:pt x="55" y="5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8" name="Freeform 171"/>
            <p:cNvSpPr>
              <a:spLocks/>
            </p:cNvSpPr>
            <p:nvPr/>
          </p:nvSpPr>
          <p:spPr bwMode="auto">
            <a:xfrm>
              <a:off x="5896" y="3206"/>
              <a:ext cx="66" cy="46"/>
            </a:xfrm>
            <a:custGeom>
              <a:avLst/>
              <a:gdLst>
                <a:gd name="T0" fmla="*/ 65 w 66"/>
                <a:gd name="T1" fmla="*/ 3 h 46"/>
                <a:gd name="T2" fmla="*/ 65 w 66"/>
                <a:gd name="T3" fmla="*/ 3 h 46"/>
                <a:gd name="T4" fmla="*/ 62 w 66"/>
                <a:gd name="T5" fmla="*/ 3 h 46"/>
                <a:gd name="T6" fmla="*/ 62 w 66"/>
                <a:gd name="T7" fmla="*/ 5 h 46"/>
                <a:gd name="T8" fmla="*/ 60 w 66"/>
                <a:gd name="T9" fmla="*/ 5 h 46"/>
                <a:gd name="T10" fmla="*/ 60 w 66"/>
                <a:gd name="T11" fmla="*/ 8 h 46"/>
                <a:gd name="T12" fmla="*/ 57 w 66"/>
                <a:gd name="T13" fmla="*/ 10 h 46"/>
                <a:gd name="T14" fmla="*/ 54 w 66"/>
                <a:gd name="T15" fmla="*/ 13 h 46"/>
                <a:gd name="T16" fmla="*/ 54 w 66"/>
                <a:gd name="T17" fmla="*/ 15 h 46"/>
                <a:gd name="T18" fmla="*/ 51 w 66"/>
                <a:gd name="T19" fmla="*/ 18 h 46"/>
                <a:gd name="T20" fmla="*/ 49 w 66"/>
                <a:gd name="T21" fmla="*/ 20 h 46"/>
                <a:gd name="T22" fmla="*/ 46 w 66"/>
                <a:gd name="T23" fmla="*/ 23 h 46"/>
                <a:gd name="T24" fmla="*/ 43 w 66"/>
                <a:gd name="T25" fmla="*/ 25 h 46"/>
                <a:gd name="T26" fmla="*/ 41 w 66"/>
                <a:gd name="T27" fmla="*/ 28 h 46"/>
                <a:gd name="T28" fmla="*/ 38 w 66"/>
                <a:gd name="T29" fmla="*/ 30 h 46"/>
                <a:gd name="T30" fmla="*/ 35 w 66"/>
                <a:gd name="T31" fmla="*/ 30 h 46"/>
                <a:gd name="T32" fmla="*/ 33 w 66"/>
                <a:gd name="T33" fmla="*/ 33 h 46"/>
                <a:gd name="T34" fmla="*/ 33 w 66"/>
                <a:gd name="T35" fmla="*/ 35 h 46"/>
                <a:gd name="T36" fmla="*/ 30 w 66"/>
                <a:gd name="T37" fmla="*/ 35 h 46"/>
                <a:gd name="T38" fmla="*/ 27 w 66"/>
                <a:gd name="T39" fmla="*/ 38 h 46"/>
                <a:gd name="T40" fmla="*/ 24 w 66"/>
                <a:gd name="T41" fmla="*/ 40 h 46"/>
                <a:gd name="T42" fmla="*/ 22 w 66"/>
                <a:gd name="T43" fmla="*/ 40 h 46"/>
                <a:gd name="T44" fmla="*/ 22 w 66"/>
                <a:gd name="T45" fmla="*/ 43 h 46"/>
                <a:gd name="T46" fmla="*/ 19 w 66"/>
                <a:gd name="T47" fmla="*/ 43 h 46"/>
                <a:gd name="T48" fmla="*/ 16 w 66"/>
                <a:gd name="T49" fmla="*/ 43 h 46"/>
                <a:gd name="T50" fmla="*/ 14 w 66"/>
                <a:gd name="T51" fmla="*/ 45 h 46"/>
                <a:gd name="T52" fmla="*/ 11 w 66"/>
                <a:gd name="T53" fmla="*/ 45 h 46"/>
                <a:gd name="T54" fmla="*/ 8 w 66"/>
                <a:gd name="T55" fmla="*/ 45 h 46"/>
                <a:gd name="T56" fmla="*/ 5 w 66"/>
                <a:gd name="T57" fmla="*/ 45 h 46"/>
                <a:gd name="T58" fmla="*/ 3 w 66"/>
                <a:gd name="T59" fmla="*/ 45 h 46"/>
                <a:gd name="T60" fmla="*/ 0 w 66"/>
                <a:gd name="T61" fmla="*/ 45 h 46"/>
                <a:gd name="T62" fmla="*/ 5 w 66"/>
                <a:gd name="T63" fmla="*/ 45 h 46"/>
                <a:gd name="T64" fmla="*/ 8 w 66"/>
                <a:gd name="T65" fmla="*/ 45 h 46"/>
                <a:gd name="T66" fmla="*/ 14 w 66"/>
                <a:gd name="T67" fmla="*/ 43 h 46"/>
                <a:gd name="T68" fmla="*/ 16 w 66"/>
                <a:gd name="T69" fmla="*/ 40 h 46"/>
                <a:gd name="T70" fmla="*/ 19 w 66"/>
                <a:gd name="T71" fmla="*/ 40 h 46"/>
                <a:gd name="T72" fmla="*/ 24 w 66"/>
                <a:gd name="T73" fmla="*/ 38 h 46"/>
                <a:gd name="T74" fmla="*/ 27 w 66"/>
                <a:gd name="T75" fmla="*/ 35 h 46"/>
                <a:gd name="T76" fmla="*/ 30 w 66"/>
                <a:gd name="T77" fmla="*/ 33 h 46"/>
                <a:gd name="T78" fmla="*/ 33 w 66"/>
                <a:gd name="T79" fmla="*/ 33 h 46"/>
                <a:gd name="T80" fmla="*/ 35 w 66"/>
                <a:gd name="T81" fmla="*/ 30 h 46"/>
                <a:gd name="T82" fmla="*/ 38 w 66"/>
                <a:gd name="T83" fmla="*/ 28 h 46"/>
                <a:gd name="T84" fmla="*/ 41 w 66"/>
                <a:gd name="T85" fmla="*/ 25 h 46"/>
                <a:gd name="T86" fmla="*/ 43 w 66"/>
                <a:gd name="T87" fmla="*/ 25 h 46"/>
                <a:gd name="T88" fmla="*/ 43 w 66"/>
                <a:gd name="T89" fmla="*/ 23 h 46"/>
                <a:gd name="T90" fmla="*/ 46 w 66"/>
                <a:gd name="T91" fmla="*/ 20 h 46"/>
                <a:gd name="T92" fmla="*/ 49 w 66"/>
                <a:gd name="T93" fmla="*/ 18 h 46"/>
                <a:gd name="T94" fmla="*/ 51 w 66"/>
                <a:gd name="T95" fmla="*/ 15 h 46"/>
                <a:gd name="T96" fmla="*/ 51 w 66"/>
                <a:gd name="T97" fmla="*/ 13 h 46"/>
                <a:gd name="T98" fmla="*/ 54 w 66"/>
                <a:gd name="T99" fmla="*/ 10 h 46"/>
                <a:gd name="T100" fmla="*/ 57 w 66"/>
                <a:gd name="T101" fmla="*/ 8 h 46"/>
                <a:gd name="T102" fmla="*/ 60 w 66"/>
                <a:gd name="T103" fmla="*/ 5 h 46"/>
                <a:gd name="T104" fmla="*/ 60 w 66"/>
                <a:gd name="T105" fmla="*/ 3 h 46"/>
                <a:gd name="T106" fmla="*/ 62 w 66"/>
                <a:gd name="T107" fmla="*/ 0 h 46"/>
                <a:gd name="T108" fmla="*/ 65 w 66"/>
                <a:gd name="T109" fmla="*/ 0 h 46"/>
                <a:gd name="T110" fmla="*/ 65 w 66"/>
                <a:gd name="T111" fmla="*/ 3 h 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"/>
                <a:gd name="T169" fmla="*/ 0 h 46"/>
                <a:gd name="T170" fmla="*/ 66 w 66"/>
                <a:gd name="T171" fmla="*/ 46 h 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" h="46">
                  <a:moveTo>
                    <a:pt x="65" y="3"/>
                  </a:moveTo>
                  <a:lnTo>
                    <a:pt x="65" y="3"/>
                  </a:lnTo>
                  <a:lnTo>
                    <a:pt x="62" y="3"/>
                  </a:lnTo>
                  <a:lnTo>
                    <a:pt x="62" y="5"/>
                  </a:lnTo>
                  <a:lnTo>
                    <a:pt x="60" y="5"/>
                  </a:lnTo>
                  <a:lnTo>
                    <a:pt x="60" y="8"/>
                  </a:lnTo>
                  <a:lnTo>
                    <a:pt x="57" y="10"/>
                  </a:lnTo>
                  <a:lnTo>
                    <a:pt x="54" y="13"/>
                  </a:lnTo>
                  <a:lnTo>
                    <a:pt x="54" y="15"/>
                  </a:lnTo>
                  <a:lnTo>
                    <a:pt x="51" y="18"/>
                  </a:lnTo>
                  <a:lnTo>
                    <a:pt x="49" y="20"/>
                  </a:lnTo>
                  <a:lnTo>
                    <a:pt x="46" y="23"/>
                  </a:lnTo>
                  <a:lnTo>
                    <a:pt x="43" y="25"/>
                  </a:lnTo>
                  <a:lnTo>
                    <a:pt x="41" y="28"/>
                  </a:lnTo>
                  <a:lnTo>
                    <a:pt x="38" y="30"/>
                  </a:lnTo>
                  <a:lnTo>
                    <a:pt x="35" y="30"/>
                  </a:lnTo>
                  <a:lnTo>
                    <a:pt x="33" y="33"/>
                  </a:lnTo>
                  <a:lnTo>
                    <a:pt x="33" y="35"/>
                  </a:lnTo>
                  <a:lnTo>
                    <a:pt x="30" y="35"/>
                  </a:lnTo>
                  <a:lnTo>
                    <a:pt x="27" y="38"/>
                  </a:lnTo>
                  <a:lnTo>
                    <a:pt x="24" y="40"/>
                  </a:lnTo>
                  <a:lnTo>
                    <a:pt x="22" y="40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6" y="43"/>
                  </a:lnTo>
                  <a:lnTo>
                    <a:pt x="14" y="45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0" y="45"/>
                  </a:lnTo>
                  <a:lnTo>
                    <a:pt x="5" y="45"/>
                  </a:lnTo>
                  <a:lnTo>
                    <a:pt x="8" y="45"/>
                  </a:lnTo>
                  <a:lnTo>
                    <a:pt x="14" y="43"/>
                  </a:lnTo>
                  <a:lnTo>
                    <a:pt x="16" y="40"/>
                  </a:lnTo>
                  <a:lnTo>
                    <a:pt x="19" y="40"/>
                  </a:lnTo>
                  <a:lnTo>
                    <a:pt x="24" y="38"/>
                  </a:lnTo>
                  <a:lnTo>
                    <a:pt x="27" y="35"/>
                  </a:lnTo>
                  <a:lnTo>
                    <a:pt x="30" y="33"/>
                  </a:lnTo>
                  <a:lnTo>
                    <a:pt x="33" y="33"/>
                  </a:lnTo>
                  <a:lnTo>
                    <a:pt x="35" y="30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23"/>
                  </a:lnTo>
                  <a:lnTo>
                    <a:pt x="46" y="20"/>
                  </a:lnTo>
                  <a:lnTo>
                    <a:pt x="49" y="18"/>
                  </a:lnTo>
                  <a:lnTo>
                    <a:pt x="51" y="15"/>
                  </a:lnTo>
                  <a:lnTo>
                    <a:pt x="51" y="13"/>
                  </a:lnTo>
                  <a:lnTo>
                    <a:pt x="54" y="10"/>
                  </a:lnTo>
                  <a:lnTo>
                    <a:pt x="57" y="8"/>
                  </a:lnTo>
                  <a:lnTo>
                    <a:pt x="60" y="5"/>
                  </a:lnTo>
                  <a:lnTo>
                    <a:pt x="60" y="3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5" y="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59" name="Freeform 172"/>
            <p:cNvSpPr>
              <a:spLocks/>
            </p:cNvSpPr>
            <p:nvPr/>
          </p:nvSpPr>
          <p:spPr bwMode="auto">
            <a:xfrm>
              <a:off x="5877" y="3192"/>
              <a:ext cx="78" cy="53"/>
            </a:xfrm>
            <a:custGeom>
              <a:avLst/>
              <a:gdLst>
                <a:gd name="T0" fmla="*/ 77 w 78"/>
                <a:gd name="T1" fmla="*/ 5 h 53"/>
                <a:gd name="T2" fmla="*/ 74 w 78"/>
                <a:gd name="T3" fmla="*/ 7 h 53"/>
                <a:gd name="T4" fmla="*/ 72 w 78"/>
                <a:gd name="T5" fmla="*/ 12 h 53"/>
                <a:gd name="T6" fmla="*/ 69 w 78"/>
                <a:gd name="T7" fmla="*/ 15 h 53"/>
                <a:gd name="T8" fmla="*/ 66 w 78"/>
                <a:gd name="T9" fmla="*/ 20 h 53"/>
                <a:gd name="T10" fmla="*/ 61 w 78"/>
                <a:gd name="T11" fmla="*/ 22 h 53"/>
                <a:gd name="T12" fmla="*/ 58 w 78"/>
                <a:gd name="T13" fmla="*/ 27 h 53"/>
                <a:gd name="T14" fmla="*/ 56 w 78"/>
                <a:gd name="T15" fmla="*/ 30 h 53"/>
                <a:gd name="T16" fmla="*/ 50 w 78"/>
                <a:gd name="T17" fmla="*/ 32 h 53"/>
                <a:gd name="T18" fmla="*/ 48 w 78"/>
                <a:gd name="T19" fmla="*/ 35 h 53"/>
                <a:gd name="T20" fmla="*/ 42 w 78"/>
                <a:gd name="T21" fmla="*/ 37 h 53"/>
                <a:gd name="T22" fmla="*/ 37 w 78"/>
                <a:gd name="T23" fmla="*/ 40 h 53"/>
                <a:gd name="T24" fmla="*/ 29 w 78"/>
                <a:gd name="T25" fmla="*/ 42 h 53"/>
                <a:gd name="T26" fmla="*/ 24 w 78"/>
                <a:gd name="T27" fmla="*/ 42 h 53"/>
                <a:gd name="T28" fmla="*/ 19 w 78"/>
                <a:gd name="T29" fmla="*/ 45 h 53"/>
                <a:gd name="T30" fmla="*/ 11 w 78"/>
                <a:gd name="T31" fmla="*/ 50 h 53"/>
                <a:gd name="T32" fmla="*/ 8 w 78"/>
                <a:gd name="T33" fmla="*/ 52 h 53"/>
                <a:gd name="T34" fmla="*/ 3 w 78"/>
                <a:gd name="T35" fmla="*/ 52 h 53"/>
                <a:gd name="T36" fmla="*/ 3 w 78"/>
                <a:gd name="T37" fmla="*/ 50 h 53"/>
                <a:gd name="T38" fmla="*/ 5 w 78"/>
                <a:gd name="T39" fmla="*/ 47 h 53"/>
                <a:gd name="T40" fmla="*/ 11 w 78"/>
                <a:gd name="T41" fmla="*/ 45 h 53"/>
                <a:gd name="T42" fmla="*/ 16 w 78"/>
                <a:gd name="T43" fmla="*/ 42 h 53"/>
                <a:gd name="T44" fmla="*/ 21 w 78"/>
                <a:gd name="T45" fmla="*/ 42 h 53"/>
                <a:gd name="T46" fmla="*/ 27 w 78"/>
                <a:gd name="T47" fmla="*/ 40 h 53"/>
                <a:gd name="T48" fmla="*/ 32 w 78"/>
                <a:gd name="T49" fmla="*/ 37 h 53"/>
                <a:gd name="T50" fmla="*/ 37 w 78"/>
                <a:gd name="T51" fmla="*/ 37 h 53"/>
                <a:gd name="T52" fmla="*/ 42 w 78"/>
                <a:gd name="T53" fmla="*/ 35 h 53"/>
                <a:gd name="T54" fmla="*/ 45 w 78"/>
                <a:gd name="T55" fmla="*/ 32 h 53"/>
                <a:gd name="T56" fmla="*/ 50 w 78"/>
                <a:gd name="T57" fmla="*/ 30 h 53"/>
                <a:gd name="T58" fmla="*/ 53 w 78"/>
                <a:gd name="T59" fmla="*/ 25 h 53"/>
                <a:gd name="T60" fmla="*/ 58 w 78"/>
                <a:gd name="T61" fmla="*/ 22 h 53"/>
                <a:gd name="T62" fmla="*/ 64 w 78"/>
                <a:gd name="T63" fmla="*/ 20 h 53"/>
                <a:gd name="T64" fmla="*/ 66 w 78"/>
                <a:gd name="T65" fmla="*/ 15 h 53"/>
                <a:gd name="T66" fmla="*/ 69 w 78"/>
                <a:gd name="T67" fmla="*/ 10 h 53"/>
                <a:gd name="T68" fmla="*/ 72 w 78"/>
                <a:gd name="T69" fmla="*/ 7 h 53"/>
                <a:gd name="T70" fmla="*/ 74 w 78"/>
                <a:gd name="T71" fmla="*/ 2 h 53"/>
                <a:gd name="T72" fmla="*/ 77 w 78"/>
                <a:gd name="T73" fmla="*/ 0 h 53"/>
                <a:gd name="T74" fmla="*/ 77 w 78"/>
                <a:gd name="T75" fmla="*/ 5 h 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8"/>
                <a:gd name="T115" fmla="*/ 0 h 53"/>
                <a:gd name="T116" fmla="*/ 78 w 78"/>
                <a:gd name="T117" fmla="*/ 53 h 5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8" h="53">
                  <a:moveTo>
                    <a:pt x="77" y="5"/>
                  </a:moveTo>
                  <a:lnTo>
                    <a:pt x="77" y="5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2" y="10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9" y="15"/>
                  </a:lnTo>
                  <a:lnTo>
                    <a:pt x="66" y="17"/>
                  </a:lnTo>
                  <a:lnTo>
                    <a:pt x="66" y="20"/>
                  </a:lnTo>
                  <a:lnTo>
                    <a:pt x="64" y="22"/>
                  </a:lnTo>
                  <a:lnTo>
                    <a:pt x="61" y="22"/>
                  </a:lnTo>
                  <a:lnTo>
                    <a:pt x="61" y="25"/>
                  </a:lnTo>
                  <a:lnTo>
                    <a:pt x="58" y="27"/>
                  </a:lnTo>
                  <a:lnTo>
                    <a:pt x="56" y="27"/>
                  </a:lnTo>
                  <a:lnTo>
                    <a:pt x="56" y="30"/>
                  </a:lnTo>
                  <a:lnTo>
                    <a:pt x="53" y="30"/>
                  </a:lnTo>
                  <a:lnTo>
                    <a:pt x="50" y="32"/>
                  </a:lnTo>
                  <a:lnTo>
                    <a:pt x="48" y="32"/>
                  </a:lnTo>
                  <a:lnTo>
                    <a:pt x="48" y="35"/>
                  </a:lnTo>
                  <a:lnTo>
                    <a:pt x="45" y="35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37" y="40"/>
                  </a:lnTo>
                  <a:lnTo>
                    <a:pt x="35" y="40"/>
                  </a:lnTo>
                  <a:lnTo>
                    <a:pt x="29" y="42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5"/>
                  </a:lnTo>
                  <a:lnTo>
                    <a:pt x="19" y="45"/>
                  </a:lnTo>
                  <a:lnTo>
                    <a:pt x="13" y="47"/>
                  </a:lnTo>
                  <a:lnTo>
                    <a:pt x="11" y="50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0" y="52"/>
                  </a:lnTo>
                  <a:lnTo>
                    <a:pt x="3" y="50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8" y="47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6" y="42"/>
                  </a:lnTo>
                  <a:lnTo>
                    <a:pt x="19" y="42"/>
                  </a:lnTo>
                  <a:lnTo>
                    <a:pt x="21" y="42"/>
                  </a:lnTo>
                  <a:lnTo>
                    <a:pt x="24" y="42"/>
                  </a:lnTo>
                  <a:lnTo>
                    <a:pt x="27" y="40"/>
                  </a:lnTo>
                  <a:lnTo>
                    <a:pt x="29" y="40"/>
                  </a:lnTo>
                  <a:lnTo>
                    <a:pt x="32" y="37"/>
                  </a:lnTo>
                  <a:lnTo>
                    <a:pt x="35" y="37"/>
                  </a:lnTo>
                  <a:lnTo>
                    <a:pt x="37" y="37"/>
                  </a:lnTo>
                  <a:lnTo>
                    <a:pt x="40" y="35"/>
                  </a:lnTo>
                  <a:lnTo>
                    <a:pt x="42" y="35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0" y="27"/>
                  </a:lnTo>
                  <a:lnTo>
                    <a:pt x="53" y="25"/>
                  </a:lnTo>
                  <a:lnTo>
                    <a:pt x="56" y="25"/>
                  </a:lnTo>
                  <a:lnTo>
                    <a:pt x="58" y="22"/>
                  </a:lnTo>
                  <a:lnTo>
                    <a:pt x="61" y="20"/>
                  </a:lnTo>
                  <a:lnTo>
                    <a:pt x="64" y="20"/>
                  </a:lnTo>
                  <a:lnTo>
                    <a:pt x="66" y="17"/>
                  </a:lnTo>
                  <a:lnTo>
                    <a:pt x="66" y="15"/>
                  </a:lnTo>
                  <a:lnTo>
                    <a:pt x="69" y="12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2" y="7"/>
                  </a:lnTo>
                  <a:lnTo>
                    <a:pt x="74" y="5"/>
                  </a:lnTo>
                  <a:lnTo>
                    <a:pt x="74" y="2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77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0" name="Freeform 173"/>
            <p:cNvSpPr>
              <a:spLocks/>
            </p:cNvSpPr>
            <p:nvPr/>
          </p:nvSpPr>
          <p:spPr bwMode="auto">
            <a:xfrm>
              <a:off x="5877" y="3192"/>
              <a:ext cx="81" cy="56"/>
            </a:xfrm>
            <a:custGeom>
              <a:avLst/>
              <a:gdLst>
                <a:gd name="T0" fmla="*/ 77 w 81"/>
                <a:gd name="T1" fmla="*/ 5 h 56"/>
                <a:gd name="T2" fmla="*/ 74 w 81"/>
                <a:gd name="T3" fmla="*/ 10 h 56"/>
                <a:gd name="T4" fmla="*/ 72 w 81"/>
                <a:gd name="T5" fmla="*/ 13 h 56"/>
                <a:gd name="T6" fmla="*/ 69 w 81"/>
                <a:gd name="T7" fmla="*/ 16 h 56"/>
                <a:gd name="T8" fmla="*/ 66 w 81"/>
                <a:gd name="T9" fmla="*/ 21 h 56"/>
                <a:gd name="T10" fmla="*/ 63 w 81"/>
                <a:gd name="T11" fmla="*/ 26 h 56"/>
                <a:gd name="T12" fmla="*/ 58 w 81"/>
                <a:gd name="T13" fmla="*/ 29 h 56"/>
                <a:gd name="T14" fmla="*/ 55 w 81"/>
                <a:gd name="T15" fmla="*/ 31 h 56"/>
                <a:gd name="T16" fmla="*/ 50 w 81"/>
                <a:gd name="T17" fmla="*/ 34 h 56"/>
                <a:gd name="T18" fmla="*/ 44 w 81"/>
                <a:gd name="T19" fmla="*/ 37 h 56"/>
                <a:gd name="T20" fmla="*/ 41 w 81"/>
                <a:gd name="T21" fmla="*/ 39 h 56"/>
                <a:gd name="T22" fmla="*/ 36 w 81"/>
                <a:gd name="T23" fmla="*/ 42 h 56"/>
                <a:gd name="T24" fmla="*/ 30 w 81"/>
                <a:gd name="T25" fmla="*/ 45 h 56"/>
                <a:gd name="T26" fmla="*/ 25 w 81"/>
                <a:gd name="T27" fmla="*/ 45 h 56"/>
                <a:gd name="T28" fmla="*/ 17 w 81"/>
                <a:gd name="T29" fmla="*/ 47 h 56"/>
                <a:gd name="T30" fmla="*/ 11 w 81"/>
                <a:gd name="T31" fmla="*/ 50 h 56"/>
                <a:gd name="T32" fmla="*/ 6 w 81"/>
                <a:gd name="T33" fmla="*/ 52 h 56"/>
                <a:gd name="T34" fmla="*/ 3 w 81"/>
                <a:gd name="T35" fmla="*/ 55 h 56"/>
                <a:gd name="T36" fmla="*/ 0 w 81"/>
                <a:gd name="T37" fmla="*/ 52 h 56"/>
                <a:gd name="T38" fmla="*/ 3 w 81"/>
                <a:gd name="T39" fmla="*/ 50 h 56"/>
                <a:gd name="T40" fmla="*/ 8 w 81"/>
                <a:gd name="T41" fmla="*/ 47 h 56"/>
                <a:gd name="T42" fmla="*/ 14 w 81"/>
                <a:gd name="T43" fmla="*/ 45 h 56"/>
                <a:gd name="T44" fmla="*/ 19 w 81"/>
                <a:gd name="T45" fmla="*/ 45 h 56"/>
                <a:gd name="T46" fmla="*/ 25 w 81"/>
                <a:gd name="T47" fmla="*/ 42 h 56"/>
                <a:gd name="T48" fmla="*/ 30 w 81"/>
                <a:gd name="T49" fmla="*/ 39 h 56"/>
                <a:gd name="T50" fmla="*/ 36 w 81"/>
                <a:gd name="T51" fmla="*/ 39 h 56"/>
                <a:gd name="T52" fmla="*/ 41 w 81"/>
                <a:gd name="T53" fmla="*/ 37 h 56"/>
                <a:gd name="T54" fmla="*/ 47 w 81"/>
                <a:gd name="T55" fmla="*/ 34 h 56"/>
                <a:gd name="T56" fmla="*/ 52 w 81"/>
                <a:gd name="T57" fmla="*/ 29 h 56"/>
                <a:gd name="T58" fmla="*/ 58 w 81"/>
                <a:gd name="T59" fmla="*/ 26 h 56"/>
                <a:gd name="T60" fmla="*/ 63 w 81"/>
                <a:gd name="T61" fmla="*/ 21 h 56"/>
                <a:gd name="T62" fmla="*/ 66 w 81"/>
                <a:gd name="T63" fmla="*/ 16 h 56"/>
                <a:gd name="T64" fmla="*/ 72 w 81"/>
                <a:gd name="T65" fmla="*/ 13 h 56"/>
                <a:gd name="T66" fmla="*/ 74 w 81"/>
                <a:gd name="T67" fmla="*/ 8 h 56"/>
                <a:gd name="T68" fmla="*/ 77 w 81"/>
                <a:gd name="T69" fmla="*/ 3 h 56"/>
                <a:gd name="T70" fmla="*/ 80 w 81"/>
                <a:gd name="T71" fmla="*/ 0 h 56"/>
                <a:gd name="T72" fmla="*/ 80 w 81"/>
                <a:gd name="T73" fmla="*/ 5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1"/>
                <a:gd name="T112" fmla="*/ 0 h 56"/>
                <a:gd name="T113" fmla="*/ 81 w 81"/>
                <a:gd name="T114" fmla="*/ 56 h 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1" h="56">
                  <a:moveTo>
                    <a:pt x="80" y="5"/>
                  </a:moveTo>
                  <a:lnTo>
                    <a:pt x="77" y="5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2" y="10"/>
                  </a:lnTo>
                  <a:lnTo>
                    <a:pt x="72" y="13"/>
                  </a:lnTo>
                  <a:lnTo>
                    <a:pt x="72" y="16"/>
                  </a:lnTo>
                  <a:lnTo>
                    <a:pt x="69" y="16"/>
                  </a:lnTo>
                  <a:lnTo>
                    <a:pt x="69" y="18"/>
                  </a:lnTo>
                  <a:lnTo>
                    <a:pt x="66" y="21"/>
                  </a:lnTo>
                  <a:lnTo>
                    <a:pt x="63" y="24"/>
                  </a:lnTo>
                  <a:lnTo>
                    <a:pt x="63" y="26"/>
                  </a:lnTo>
                  <a:lnTo>
                    <a:pt x="61" y="26"/>
                  </a:lnTo>
                  <a:lnTo>
                    <a:pt x="58" y="29"/>
                  </a:lnTo>
                  <a:lnTo>
                    <a:pt x="55" y="29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50" y="34"/>
                  </a:lnTo>
                  <a:lnTo>
                    <a:pt x="47" y="37"/>
                  </a:lnTo>
                  <a:lnTo>
                    <a:pt x="44" y="37"/>
                  </a:lnTo>
                  <a:lnTo>
                    <a:pt x="44" y="39"/>
                  </a:lnTo>
                  <a:lnTo>
                    <a:pt x="41" y="39"/>
                  </a:lnTo>
                  <a:lnTo>
                    <a:pt x="39" y="39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30" y="45"/>
                  </a:lnTo>
                  <a:lnTo>
                    <a:pt x="28" y="45"/>
                  </a:lnTo>
                  <a:lnTo>
                    <a:pt x="25" y="45"/>
                  </a:lnTo>
                  <a:lnTo>
                    <a:pt x="22" y="47"/>
                  </a:lnTo>
                  <a:lnTo>
                    <a:pt x="17" y="47"/>
                  </a:lnTo>
                  <a:lnTo>
                    <a:pt x="14" y="50"/>
                  </a:lnTo>
                  <a:lnTo>
                    <a:pt x="11" y="50"/>
                  </a:lnTo>
                  <a:lnTo>
                    <a:pt x="8" y="52"/>
                  </a:lnTo>
                  <a:lnTo>
                    <a:pt x="6" y="52"/>
                  </a:lnTo>
                  <a:lnTo>
                    <a:pt x="6" y="55"/>
                  </a:lnTo>
                  <a:lnTo>
                    <a:pt x="3" y="55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3" y="52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47"/>
                  </a:lnTo>
                  <a:lnTo>
                    <a:pt x="11" y="47"/>
                  </a:lnTo>
                  <a:lnTo>
                    <a:pt x="14" y="45"/>
                  </a:lnTo>
                  <a:lnTo>
                    <a:pt x="17" y="45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5" y="42"/>
                  </a:lnTo>
                  <a:lnTo>
                    <a:pt x="28" y="42"/>
                  </a:lnTo>
                  <a:lnTo>
                    <a:pt x="30" y="39"/>
                  </a:lnTo>
                  <a:lnTo>
                    <a:pt x="33" y="39"/>
                  </a:lnTo>
                  <a:lnTo>
                    <a:pt x="36" y="39"/>
                  </a:lnTo>
                  <a:lnTo>
                    <a:pt x="39" y="37"/>
                  </a:lnTo>
                  <a:lnTo>
                    <a:pt x="41" y="37"/>
                  </a:lnTo>
                  <a:lnTo>
                    <a:pt x="44" y="34"/>
                  </a:lnTo>
                  <a:lnTo>
                    <a:pt x="47" y="34"/>
                  </a:lnTo>
                  <a:lnTo>
                    <a:pt x="50" y="31"/>
                  </a:lnTo>
                  <a:lnTo>
                    <a:pt x="52" y="29"/>
                  </a:lnTo>
                  <a:lnTo>
                    <a:pt x="55" y="26"/>
                  </a:lnTo>
                  <a:lnTo>
                    <a:pt x="58" y="26"/>
                  </a:lnTo>
                  <a:lnTo>
                    <a:pt x="61" y="24"/>
                  </a:lnTo>
                  <a:lnTo>
                    <a:pt x="63" y="21"/>
                  </a:lnTo>
                  <a:lnTo>
                    <a:pt x="66" y="18"/>
                  </a:lnTo>
                  <a:lnTo>
                    <a:pt x="66" y="16"/>
                  </a:lnTo>
                  <a:lnTo>
                    <a:pt x="69" y="16"/>
                  </a:lnTo>
                  <a:lnTo>
                    <a:pt x="72" y="13"/>
                  </a:lnTo>
                  <a:lnTo>
                    <a:pt x="72" y="10"/>
                  </a:lnTo>
                  <a:lnTo>
                    <a:pt x="74" y="8"/>
                  </a:lnTo>
                  <a:lnTo>
                    <a:pt x="74" y="5"/>
                  </a:lnTo>
                  <a:lnTo>
                    <a:pt x="77" y="3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80" y="3"/>
                  </a:lnTo>
                  <a:lnTo>
                    <a:pt x="80" y="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1" name="Freeform 174"/>
            <p:cNvSpPr>
              <a:spLocks/>
            </p:cNvSpPr>
            <p:nvPr/>
          </p:nvSpPr>
          <p:spPr bwMode="auto">
            <a:xfrm>
              <a:off x="5854" y="3183"/>
              <a:ext cx="98" cy="59"/>
            </a:xfrm>
            <a:custGeom>
              <a:avLst/>
              <a:gdLst>
                <a:gd name="T0" fmla="*/ 97 w 98"/>
                <a:gd name="T1" fmla="*/ 5 h 59"/>
                <a:gd name="T2" fmla="*/ 94 w 98"/>
                <a:gd name="T3" fmla="*/ 3 h 59"/>
                <a:gd name="T4" fmla="*/ 92 w 98"/>
                <a:gd name="T5" fmla="*/ 5 h 59"/>
                <a:gd name="T6" fmla="*/ 89 w 98"/>
                <a:gd name="T7" fmla="*/ 10 h 59"/>
                <a:gd name="T8" fmla="*/ 86 w 98"/>
                <a:gd name="T9" fmla="*/ 13 h 59"/>
                <a:gd name="T10" fmla="*/ 84 w 98"/>
                <a:gd name="T11" fmla="*/ 15 h 59"/>
                <a:gd name="T12" fmla="*/ 78 w 98"/>
                <a:gd name="T13" fmla="*/ 20 h 59"/>
                <a:gd name="T14" fmla="*/ 70 w 98"/>
                <a:gd name="T15" fmla="*/ 25 h 59"/>
                <a:gd name="T16" fmla="*/ 65 w 98"/>
                <a:gd name="T17" fmla="*/ 30 h 59"/>
                <a:gd name="T18" fmla="*/ 59 w 98"/>
                <a:gd name="T19" fmla="*/ 35 h 59"/>
                <a:gd name="T20" fmla="*/ 57 w 98"/>
                <a:gd name="T21" fmla="*/ 38 h 59"/>
                <a:gd name="T22" fmla="*/ 51 w 98"/>
                <a:gd name="T23" fmla="*/ 40 h 59"/>
                <a:gd name="T24" fmla="*/ 49 w 98"/>
                <a:gd name="T25" fmla="*/ 43 h 59"/>
                <a:gd name="T26" fmla="*/ 40 w 98"/>
                <a:gd name="T27" fmla="*/ 45 h 59"/>
                <a:gd name="T28" fmla="*/ 32 w 98"/>
                <a:gd name="T29" fmla="*/ 48 h 59"/>
                <a:gd name="T30" fmla="*/ 27 w 98"/>
                <a:gd name="T31" fmla="*/ 50 h 59"/>
                <a:gd name="T32" fmla="*/ 19 w 98"/>
                <a:gd name="T33" fmla="*/ 50 h 59"/>
                <a:gd name="T34" fmla="*/ 16 w 98"/>
                <a:gd name="T35" fmla="*/ 53 h 59"/>
                <a:gd name="T36" fmla="*/ 11 w 98"/>
                <a:gd name="T37" fmla="*/ 53 h 59"/>
                <a:gd name="T38" fmla="*/ 8 w 98"/>
                <a:gd name="T39" fmla="*/ 55 h 59"/>
                <a:gd name="T40" fmla="*/ 3 w 98"/>
                <a:gd name="T41" fmla="*/ 55 h 59"/>
                <a:gd name="T42" fmla="*/ 0 w 98"/>
                <a:gd name="T43" fmla="*/ 58 h 59"/>
                <a:gd name="T44" fmla="*/ 3 w 98"/>
                <a:gd name="T45" fmla="*/ 55 h 59"/>
                <a:gd name="T46" fmla="*/ 8 w 98"/>
                <a:gd name="T47" fmla="*/ 53 h 59"/>
                <a:gd name="T48" fmla="*/ 13 w 98"/>
                <a:gd name="T49" fmla="*/ 50 h 59"/>
                <a:gd name="T50" fmla="*/ 19 w 98"/>
                <a:gd name="T51" fmla="*/ 50 h 59"/>
                <a:gd name="T52" fmla="*/ 27 w 98"/>
                <a:gd name="T53" fmla="*/ 48 h 59"/>
                <a:gd name="T54" fmla="*/ 32 w 98"/>
                <a:gd name="T55" fmla="*/ 45 h 59"/>
                <a:gd name="T56" fmla="*/ 38 w 98"/>
                <a:gd name="T57" fmla="*/ 43 h 59"/>
                <a:gd name="T58" fmla="*/ 43 w 98"/>
                <a:gd name="T59" fmla="*/ 40 h 59"/>
                <a:gd name="T60" fmla="*/ 49 w 98"/>
                <a:gd name="T61" fmla="*/ 38 h 59"/>
                <a:gd name="T62" fmla="*/ 54 w 98"/>
                <a:gd name="T63" fmla="*/ 35 h 59"/>
                <a:gd name="T64" fmla="*/ 59 w 98"/>
                <a:gd name="T65" fmla="*/ 33 h 59"/>
                <a:gd name="T66" fmla="*/ 65 w 98"/>
                <a:gd name="T67" fmla="*/ 28 h 59"/>
                <a:gd name="T68" fmla="*/ 67 w 98"/>
                <a:gd name="T69" fmla="*/ 25 h 59"/>
                <a:gd name="T70" fmla="*/ 75 w 98"/>
                <a:gd name="T71" fmla="*/ 20 h 59"/>
                <a:gd name="T72" fmla="*/ 81 w 98"/>
                <a:gd name="T73" fmla="*/ 15 h 59"/>
                <a:gd name="T74" fmla="*/ 84 w 98"/>
                <a:gd name="T75" fmla="*/ 10 h 59"/>
                <a:gd name="T76" fmla="*/ 89 w 98"/>
                <a:gd name="T77" fmla="*/ 5 h 59"/>
                <a:gd name="T78" fmla="*/ 92 w 98"/>
                <a:gd name="T79" fmla="*/ 0 h 59"/>
                <a:gd name="T80" fmla="*/ 94 w 98"/>
                <a:gd name="T81" fmla="*/ 3 h 59"/>
                <a:gd name="T82" fmla="*/ 97 w 98"/>
                <a:gd name="T83" fmla="*/ 5 h 59"/>
                <a:gd name="T84" fmla="*/ 97 w 98"/>
                <a:gd name="T85" fmla="*/ 5 h 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8"/>
                <a:gd name="T130" fmla="*/ 0 h 59"/>
                <a:gd name="T131" fmla="*/ 98 w 98"/>
                <a:gd name="T132" fmla="*/ 59 h 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8" h="59">
                  <a:moveTo>
                    <a:pt x="97" y="5"/>
                  </a:moveTo>
                  <a:lnTo>
                    <a:pt x="97" y="5"/>
                  </a:lnTo>
                  <a:lnTo>
                    <a:pt x="94" y="5"/>
                  </a:lnTo>
                  <a:lnTo>
                    <a:pt x="94" y="3"/>
                  </a:lnTo>
                  <a:lnTo>
                    <a:pt x="92" y="3"/>
                  </a:lnTo>
                  <a:lnTo>
                    <a:pt x="92" y="5"/>
                  </a:lnTo>
                  <a:lnTo>
                    <a:pt x="89" y="8"/>
                  </a:lnTo>
                  <a:lnTo>
                    <a:pt x="89" y="10"/>
                  </a:lnTo>
                  <a:lnTo>
                    <a:pt x="86" y="10"/>
                  </a:lnTo>
                  <a:lnTo>
                    <a:pt x="86" y="13"/>
                  </a:lnTo>
                  <a:lnTo>
                    <a:pt x="84" y="13"/>
                  </a:lnTo>
                  <a:lnTo>
                    <a:pt x="84" y="15"/>
                  </a:lnTo>
                  <a:lnTo>
                    <a:pt x="81" y="18"/>
                  </a:lnTo>
                  <a:lnTo>
                    <a:pt x="78" y="20"/>
                  </a:lnTo>
                  <a:lnTo>
                    <a:pt x="75" y="23"/>
                  </a:lnTo>
                  <a:lnTo>
                    <a:pt x="70" y="25"/>
                  </a:lnTo>
                  <a:lnTo>
                    <a:pt x="67" y="28"/>
                  </a:lnTo>
                  <a:lnTo>
                    <a:pt x="65" y="30"/>
                  </a:lnTo>
                  <a:lnTo>
                    <a:pt x="62" y="33"/>
                  </a:lnTo>
                  <a:lnTo>
                    <a:pt x="59" y="35"/>
                  </a:lnTo>
                  <a:lnTo>
                    <a:pt x="57" y="35"/>
                  </a:lnTo>
                  <a:lnTo>
                    <a:pt x="57" y="38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51" y="43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5" y="48"/>
                  </a:lnTo>
                  <a:lnTo>
                    <a:pt x="32" y="48"/>
                  </a:lnTo>
                  <a:lnTo>
                    <a:pt x="30" y="50"/>
                  </a:lnTo>
                  <a:lnTo>
                    <a:pt x="27" y="50"/>
                  </a:lnTo>
                  <a:lnTo>
                    <a:pt x="22" y="50"/>
                  </a:lnTo>
                  <a:lnTo>
                    <a:pt x="19" y="50"/>
                  </a:lnTo>
                  <a:lnTo>
                    <a:pt x="19" y="53"/>
                  </a:lnTo>
                  <a:lnTo>
                    <a:pt x="16" y="53"/>
                  </a:lnTo>
                  <a:lnTo>
                    <a:pt x="13" y="53"/>
                  </a:lnTo>
                  <a:lnTo>
                    <a:pt x="11" y="53"/>
                  </a:lnTo>
                  <a:lnTo>
                    <a:pt x="11" y="55"/>
                  </a:lnTo>
                  <a:lnTo>
                    <a:pt x="8" y="55"/>
                  </a:lnTo>
                  <a:lnTo>
                    <a:pt x="5" y="55"/>
                  </a:lnTo>
                  <a:lnTo>
                    <a:pt x="3" y="55"/>
                  </a:lnTo>
                  <a:lnTo>
                    <a:pt x="3" y="58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3" y="55"/>
                  </a:lnTo>
                  <a:lnTo>
                    <a:pt x="5" y="53"/>
                  </a:lnTo>
                  <a:lnTo>
                    <a:pt x="8" y="53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6" y="50"/>
                  </a:lnTo>
                  <a:lnTo>
                    <a:pt x="19" y="50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5"/>
                  </a:lnTo>
                  <a:lnTo>
                    <a:pt x="32" y="45"/>
                  </a:lnTo>
                  <a:lnTo>
                    <a:pt x="35" y="45"/>
                  </a:lnTo>
                  <a:lnTo>
                    <a:pt x="38" y="43"/>
                  </a:lnTo>
                  <a:lnTo>
                    <a:pt x="40" y="43"/>
                  </a:lnTo>
                  <a:lnTo>
                    <a:pt x="43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51" y="38"/>
                  </a:lnTo>
                  <a:lnTo>
                    <a:pt x="54" y="35"/>
                  </a:lnTo>
                  <a:lnTo>
                    <a:pt x="57" y="33"/>
                  </a:lnTo>
                  <a:lnTo>
                    <a:pt x="59" y="33"/>
                  </a:lnTo>
                  <a:lnTo>
                    <a:pt x="62" y="30"/>
                  </a:lnTo>
                  <a:lnTo>
                    <a:pt x="65" y="28"/>
                  </a:lnTo>
                  <a:lnTo>
                    <a:pt x="67" y="28"/>
                  </a:lnTo>
                  <a:lnTo>
                    <a:pt x="67" y="25"/>
                  </a:lnTo>
                  <a:lnTo>
                    <a:pt x="70" y="23"/>
                  </a:lnTo>
                  <a:lnTo>
                    <a:pt x="75" y="20"/>
                  </a:lnTo>
                  <a:lnTo>
                    <a:pt x="78" y="18"/>
                  </a:lnTo>
                  <a:lnTo>
                    <a:pt x="81" y="15"/>
                  </a:lnTo>
                  <a:lnTo>
                    <a:pt x="84" y="13"/>
                  </a:lnTo>
                  <a:lnTo>
                    <a:pt x="84" y="10"/>
                  </a:lnTo>
                  <a:lnTo>
                    <a:pt x="86" y="8"/>
                  </a:lnTo>
                  <a:lnTo>
                    <a:pt x="89" y="5"/>
                  </a:lnTo>
                  <a:lnTo>
                    <a:pt x="92" y="3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3"/>
                  </a:lnTo>
                  <a:lnTo>
                    <a:pt x="97" y="3"/>
                  </a:lnTo>
                  <a:lnTo>
                    <a:pt x="97" y="5"/>
                  </a:lnTo>
                  <a:lnTo>
                    <a:pt x="94" y="5"/>
                  </a:lnTo>
                  <a:lnTo>
                    <a:pt x="97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2" name="Freeform 175"/>
            <p:cNvSpPr>
              <a:spLocks/>
            </p:cNvSpPr>
            <p:nvPr/>
          </p:nvSpPr>
          <p:spPr bwMode="auto">
            <a:xfrm>
              <a:off x="5853" y="3183"/>
              <a:ext cx="102" cy="59"/>
            </a:xfrm>
            <a:custGeom>
              <a:avLst/>
              <a:gdLst>
                <a:gd name="T0" fmla="*/ 98 w 102"/>
                <a:gd name="T1" fmla="*/ 3 h 59"/>
                <a:gd name="T2" fmla="*/ 93 w 102"/>
                <a:gd name="T3" fmla="*/ 5 h 59"/>
                <a:gd name="T4" fmla="*/ 90 w 102"/>
                <a:gd name="T5" fmla="*/ 11 h 59"/>
                <a:gd name="T6" fmla="*/ 87 w 102"/>
                <a:gd name="T7" fmla="*/ 13 h 59"/>
                <a:gd name="T8" fmla="*/ 85 w 102"/>
                <a:gd name="T9" fmla="*/ 16 h 59"/>
                <a:gd name="T10" fmla="*/ 79 w 102"/>
                <a:gd name="T11" fmla="*/ 21 h 59"/>
                <a:gd name="T12" fmla="*/ 74 w 102"/>
                <a:gd name="T13" fmla="*/ 26 h 59"/>
                <a:gd name="T14" fmla="*/ 68 w 102"/>
                <a:gd name="T15" fmla="*/ 32 h 59"/>
                <a:gd name="T16" fmla="*/ 63 w 102"/>
                <a:gd name="T17" fmla="*/ 34 h 59"/>
                <a:gd name="T18" fmla="*/ 60 w 102"/>
                <a:gd name="T19" fmla="*/ 37 h 59"/>
                <a:gd name="T20" fmla="*/ 57 w 102"/>
                <a:gd name="T21" fmla="*/ 40 h 59"/>
                <a:gd name="T22" fmla="*/ 52 w 102"/>
                <a:gd name="T23" fmla="*/ 42 h 59"/>
                <a:gd name="T24" fmla="*/ 46 w 102"/>
                <a:gd name="T25" fmla="*/ 45 h 59"/>
                <a:gd name="T26" fmla="*/ 38 w 102"/>
                <a:gd name="T27" fmla="*/ 47 h 59"/>
                <a:gd name="T28" fmla="*/ 33 w 102"/>
                <a:gd name="T29" fmla="*/ 50 h 59"/>
                <a:gd name="T30" fmla="*/ 25 w 102"/>
                <a:gd name="T31" fmla="*/ 53 h 59"/>
                <a:gd name="T32" fmla="*/ 19 w 102"/>
                <a:gd name="T33" fmla="*/ 53 h 59"/>
                <a:gd name="T34" fmla="*/ 16 w 102"/>
                <a:gd name="T35" fmla="*/ 55 h 59"/>
                <a:gd name="T36" fmla="*/ 11 w 102"/>
                <a:gd name="T37" fmla="*/ 55 h 59"/>
                <a:gd name="T38" fmla="*/ 8 w 102"/>
                <a:gd name="T39" fmla="*/ 58 h 59"/>
                <a:gd name="T40" fmla="*/ 3 w 102"/>
                <a:gd name="T41" fmla="*/ 58 h 59"/>
                <a:gd name="T42" fmla="*/ 3 w 102"/>
                <a:gd name="T43" fmla="*/ 58 h 59"/>
                <a:gd name="T44" fmla="*/ 5 w 102"/>
                <a:gd name="T45" fmla="*/ 55 h 59"/>
                <a:gd name="T46" fmla="*/ 14 w 102"/>
                <a:gd name="T47" fmla="*/ 53 h 59"/>
                <a:gd name="T48" fmla="*/ 19 w 102"/>
                <a:gd name="T49" fmla="*/ 53 h 59"/>
                <a:gd name="T50" fmla="*/ 25 w 102"/>
                <a:gd name="T51" fmla="*/ 50 h 59"/>
                <a:gd name="T52" fmla="*/ 33 w 102"/>
                <a:gd name="T53" fmla="*/ 47 h 59"/>
                <a:gd name="T54" fmla="*/ 38 w 102"/>
                <a:gd name="T55" fmla="*/ 45 h 59"/>
                <a:gd name="T56" fmla="*/ 44 w 102"/>
                <a:gd name="T57" fmla="*/ 45 h 59"/>
                <a:gd name="T58" fmla="*/ 49 w 102"/>
                <a:gd name="T59" fmla="*/ 42 h 59"/>
                <a:gd name="T60" fmla="*/ 55 w 102"/>
                <a:gd name="T61" fmla="*/ 37 h 59"/>
                <a:gd name="T62" fmla="*/ 60 w 102"/>
                <a:gd name="T63" fmla="*/ 34 h 59"/>
                <a:gd name="T64" fmla="*/ 66 w 102"/>
                <a:gd name="T65" fmla="*/ 32 h 59"/>
                <a:gd name="T66" fmla="*/ 68 w 102"/>
                <a:gd name="T67" fmla="*/ 26 h 59"/>
                <a:gd name="T68" fmla="*/ 74 w 102"/>
                <a:gd name="T69" fmla="*/ 21 h 59"/>
                <a:gd name="T70" fmla="*/ 82 w 102"/>
                <a:gd name="T71" fmla="*/ 18 h 59"/>
                <a:gd name="T72" fmla="*/ 87 w 102"/>
                <a:gd name="T73" fmla="*/ 13 h 59"/>
                <a:gd name="T74" fmla="*/ 90 w 102"/>
                <a:gd name="T75" fmla="*/ 8 h 59"/>
                <a:gd name="T76" fmla="*/ 96 w 102"/>
                <a:gd name="T77" fmla="*/ 0 h 59"/>
                <a:gd name="T78" fmla="*/ 98 w 102"/>
                <a:gd name="T79" fmla="*/ 3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59"/>
                <a:gd name="T122" fmla="*/ 102 w 102"/>
                <a:gd name="T123" fmla="*/ 59 h 5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59">
                  <a:moveTo>
                    <a:pt x="101" y="3"/>
                  </a:moveTo>
                  <a:lnTo>
                    <a:pt x="98" y="3"/>
                  </a:lnTo>
                  <a:lnTo>
                    <a:pt x="96" y="3"/>
                  </a:lnTo>
                  <a:lnTo>
                    <a:pt x="93" y="5"/>
                  </a:lnTo>
                  <a:lnTo>
                    <a:pt x="93" y="8"/>
                  </a:lnTo>
                  <a:lnTo>
                    <a:pt x="90" y="11"/>
                  </a:lnTo>
                  <a:lnTo>
                    <a:pt x="90" y="13"/>
                  </a:lnTo>
                  <a:lnTo>
                    <a:pt x="87" y="13"/>
                  </a:lnTo>
                  <a:lnTo>
                    <a:pt x="87" y="16"/>
                  </a:lnTo>
                  <a:lnTo>
                    <a:pt x="85" y="16"/>
                  </a:lnTo>
                  <a:lnTo>
                    <a:pt x="82" y="18"/>
                  </a:lnTo>
                  <a:lnTo>
                    <a:pt x="79" y="21"/>
                  </a:lnTo>
                  <a:lnTo>
                    <a:pt x="76" y="24"/>
                  </a:lnTo>
                  <a:lnTo>
                    <a:pt x="74" y="26"/>
                  </a:lnTo>
                  <a:lnTo>
                    <a:pt x="71" y="29"/>
                  </a:lnTo>
                  <a:lnTo>
                    <a:pt x="68" y="32"/>
                  </a:lnTo>
                  <a:lnTo>
                    <a:pt x="66" y="34"/>
                  </a:lnTo>
                  <a:lnTo>
                    <a:pt x="63" y="34"/>
                  </a:lnTo>
                  <a:lnTo>
                    <a:pt x="63" y="37"/>
                  </a:lnTo>
                  <a:lnTo>
                    <a:pt x="60" y="37"/>
                  </a:lnTo>
                  <a:lnTo>
                    <a:pt x="60" y="40"/>
                  </a:lnTo>
                  <a:lnTo>
                    <a:pt x="57" y="40"/>
                  </a:lnTo>
                  <a:lnTo>
                    <a:pt x="55" y="42"/>
                  </a:lnTo>
                  <a:lnTo>
                    <a:pt x="52" y="42"/>
                  </a:lnTo>
                  <a:lnTo>
                    <a:pt x="49" y="45"/>
                  </a:lnTo>
                  <a:lnTo>
                    <a:pt x="46" y="45"/>
                  </a:lnTo>
                  <a:lnTo>
                    <a:pt x="44" y="47"/>
                  </a:lnTo>
                  <a:lnTo>
                    <a:pt x="38" y="47"/>
                  </a:lnTo>
                  <a:lnTo>
                    <a:pt x="35" y="50"/>
                  </a:lnTo>
                  <a:lnTo>
                    <a:pt x="33" y="50"/>
                  </a:lnTo>
                  <a:lnTo>
                    <a:pt x="27" y="53"/>
                  </a:lnTo>
                  <a:lnTo>
                    <a:pt x="25" y="53"/>
                  </a:lnTo>
                  <a:lnTo>
                    <a:pt x="22" y="53"/>
                  </a:lnTo>
                  <a:lnTo>
                    <a:pt x="19" y="53"/>
                  </a:lnTo>
                  <a:lnTo>
                    <a:pt x="19" y="55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1" y="55"/>
                  </a:lnTo>
                  <a:lnTo>
                    <a:pt x="11" y="58"/>
                  </a:lnTo>
                  <a:lnTo>
                    <a:pt x="8" y="58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0" y="58"/>
                  </a:lnTo>
                  <a:lnTo>
                    <a:pt x="3" y="58"/>
                  </a:lnTo>
                  <a:lnTo>
                    <a:pt x="3" y="55"/>
                  </a:lnTo>
                  <a:lnTo>
                    <a:pt x="5" y="55"/>
                  </a:lnTo>
                  <a:lnTo>
                    <a:pt x="8" y="55"/>
                  </a:lnTo>
                  <a:lnTo>
                    <a:pt x="14" y="53"/>
                  </a:lnTo>
                  <a:lnTo>
                    <a:pt x="16" y="53"/>
                  </a:lnTo>
                  <a:lnTo>
                    <a:pt x="19" y="53"/>
                  </a:lnTo>
                  <a:lnTo>
                    <a:pt x="22" y="50"/>
                  </a:lnTo>
                  <a:lnTo>
                    <a:pt x="25" y="50"/>
                  </a:lnTo>
                  <a:lnTo>
                    <a:pt x="27" y="50"/>
                  </a:lnTo>
                  <a:lnTo>
                    <a:pt x="33" y="47"/>
                  </a:lnTo>
                  <a:lnTo>
                    <a:pt x="35" y="47"/>
                  </a:lnTo>
                  <a:lnTo>
                    <a:pt x="38" y="45"/>
                  </a:lnTo>
                  <a:lnTo>
                    <a:pt x="41" y="45"/>
                  </a:lnTo>
                  <a:lnTo>
                    <a:pt x="44" y="45"/>
                  </a:lnTo>
                  <a:lnTo>
                    <a:pt x="46" y="42"/>
                  </a:lnTo>
                  <a:lnTo>
                    <a:pt x="49" y="42"/>
                  </a:lnTo>
                  <a:lnTo>
                    <a:pt x="52" y="40"/>
                  </a:lnTo>
                  <a:lnTo>
                    <a:pt x="55" y="37"/>
                  </a:lnTo>
                  <a:lnTo>
                    <a:pt x="57" y="37"/>
                  </a:lnTo>
                  <a:lnTo>
                    <a:pt x="60" y="34"/>
                  </a:lnTo>
                  <a:lnTo>
                    <a:pt x="63" y="34"/>
                  </a:lnTo>
                  <a:lnTo>
                    <a:pt x="66" y="32"/>
                  </a:lnTo>
                  <a:lnTo>
                    <a:pt x="68" y="29"/>
                  </a:lnTo>
                  <a:lnTo>
                    <a:pt x="68" y="26"/>
                  </a:lnTo>
                  <a:lnTo>
                    <a:pt x="71" y="24"/>
                  </a:lnTo>
                  <a:lnTo>
                    <a:pt x="74" y="21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5" y="16"/>
                  </a:lnTo>
                  <a:lnTo>
                    <a:pt x="87" y="13"/>
                  </a:lnTo>
                  <a:lnTo>
                    <a:pt x="87" y="11"/>
                  </a:lnTo>
                  <a:lnTo>
                    <a:pt x="90" y="8"/>
                  </a:lnTo>
                  <a:lnTo>
                    <a:pt x="93" y="3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98" y="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3" name="Freeform 176"/>
            <p:cNvSpPr>
              <a:spLocks/>
            </p:cNvSpPr>
            <p:nvPr/>
          </p:nvSpPr>
          <p:spPr bwMode="auto">
            <a:xfrm>
              <a:off x="5905" y="3183"/>
              <a:ext cx="41" cy="25"/>
            </a:xfrm>
            <a:custGeom>
              <a:avLst/>
              <a:gdLst>
                <a:gd name="T0" fmla="*/ 40 w 41"/>
                <a:gd name="T1" fmla="*/ 2 h 25"/>
                <a:gd name="T2" fmla="*/ 40 w 41"/>
                <a:gd name="T3" fmla="*/ 2 h 25"/>
                <a:gd name="T4" fmla="*/ 38 w 41"/>
                <a:gd name="T5" fmla="*/ 2 h 25"/>
                <a:gd name="T6" fmla="*/ 35 w 41"/>
                <a:gd name="T7" fmla="*/ 4 h 25"/>
                <a:gd name="T8" fmla="*/ 33 w 41"/>
                <a:gd name="T9" fmla="*/ 7 h 25"/>
                <a:gd name="T10" fmla="*/ 30 w 41"/>
                <a:gd name="T11" fmla="*/ 7 h 25"/>
                <a:gd name="T12" fmla="*/ 28 w 41"/>
                <a:gd name="T13" fmla="*/ 9 h 25"/>
                <a:gd name="T14" fmla="*/ 25 w 41"/>
                <a:gd name="T15" fmla="*/ 11 h 25"/>
                <a:gd name="T16" fmla="*/ 23 w 41"/>
                <a:gd name="T17" fmla="*/ 13 h 25"/>
                <a:gd name="T18" fmla="*/ 20 w 41"/>
                <a:gd name="T19" fmla="*/ 15 h 25"/>
                <a:gd name="T20" fmla="*/ 18 w 41"/>
                <a:gd name="T21" fmla="*/ 17 h 25"/>
                <a:gd name="T22" fmla="*/ 15 w 41"/>
                <a:gd name="T23" fmla="*/ 20 h 25"/>
                <a:gd name="T24" fmla="*/ 13 w 41"/>
                <a:gd name="T25" fmla="*/ 22 h 25"/>
                <a:gd name="T26" fmla="*/ 10 w 41"/>
                <a:gd name="T27" fmla="*/ 22 h 25"/>
                <a:gd name="T28" fmla="*/ 8 w 41"/>
                <a:gd name="T29" fmla="*/ 24 h 25"/>
                <a:gd name="T30" fmla="*/ 5 w 41"/>
                <a:gd name="T31" fmla="*/ 24 h 25"/>
                <a:gd name="T32" fmla="*/ 0 w 41"/>
                <a:gd name="T33" fmla="*/ 24 h 25"/>
                <a:gd name="T34" fmla="*/ 3 w 41"/>
                <a:gd name="T35" fmla="*/ 22 h 25"/>
                <a:gd name="T36" fmla="*/ 8 w 41"/>
                <a:gd name="T37" fmla="*/ 22 h 25"/>
                <a:gd name="T38" fmla="*/ 10 w 41"/>
                <a:gd name="T39" fmla="*/ 20 h 25"/>
                <a:gd name="T40" fmla="*/ 13 w 41"/>
                <a:gd name="T41" fmla="*/ 20 h 25"/>
                <a:gd name="T42" fmla="*/ 15 w 41"/>
                <a:gd name="T43" fmla="*/ 17 h 25"/>
                <a:gd name="T44" fmla="*/ 15 w 41"/>
                <a:gd name="T45" fmla="*/ 15 h 25"/>
                <a:gd name="T46" fmla="*/ 18 w 41"/>
                <a:gd name="T47" fmla="*/ 15 h 25"/>
                <a:gd name="T48" fmla="*/ 20 w 41"/>
                <a:gd name="T49" fmla="*/ 13 h 25"/>
                <a:gd name="T50" fmla="*/ 20 w 41"/>
                <a:gd name="T51" fmla="*/ 11 h 25"/>
                <a:gd name="T52" fmla="*/ 23 w 41"/>
                <a:gd name="T53" fmla="*/ 11 h 25"/>
                <a:gd name="T54" fmla="*/ 25 w 41"/>
                <a:gd name="T55" fmla="*/ 11 h 25"/>
                <a:gd name="T56" fmla="*/ 28 w 41"/>
                <a:gd name="T57" fmla="*/ 9 h 25"/>
                <a:gd name="T58" fmla="*/ 28 w 41"/>
                <a:gd name="T59" fmla="*/ 7 h 25"/>
                <a:gd name="T60" fmla="*/ 30 w 41"/>
                <a:gd name="T61" fmla="*/ 4 h 25"/>
                <a:gd name="T62" fmla="*/ 33 w 41"/>
                <a:gd name="T63" fmla="*/ 4 h 25"/>
                <a:gd name="T64" fmla="*/ 33 w 41"/>
                <a:gd name="T65" fmla="*/ 2 h 25"/>
                <a:gd name="T66" fmla="*/ 35 w 41"/>
                <a:gd name="T67" fmla="*/ 2 h 25"/>
                <a:gd name="T68" fmla="*/ 38 w 41"/>
                <a:gd name="T69" fmla="*/ 0 h 25"/>
                <a:gd name="T70" fmla="*/ 40 w 41"/>
                <a:gd name="T71" fmla="*/ 0 h 25"/>
                <a:gd name="T72" fmla="*/ 40 w 41"/>
                <a:gd name="T73" fmla="*/ 2 h 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1"/>
                <a:gd name="T112" fmla="*/ 0 h 25"/>
                <a:gd name="T113" fmla="*/ 41 w 41"/>
                <a:gd name="T114" fmla="*/ 25 h 2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1" h="25">
                  <a:moveTo>
                    <a:pt x="40" y="2"/>
                  </a:moveTo>
                  <a:lnTo>
                    <a:pt x="40" y="2"/>
                  </a:lnTo>
                  <a:lnTo>
                    <a:pt x="38" y="2"/>
                  </a:lnTo>
                  <a:lnTo>
                    <a:pt x="35" y="4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8" y="9"/>
                  </a:lnTo>
                  <a:lnTo>
                    <a:pt x="25" y="11"/>
                  </a:lnTo>
                  <a:lnTo>
                    <a:pt x="23" y="13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0" y="24"/>
                  </a:lnTo>
                  <a:lnTo>
                    <a:pt x="3" y="22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5" y="17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8" y="9"/>
                  </a:lnTo>
                  <a:lnTo>
                    <a:pt x="28" y="7"/>
                  </a:lnTo>
                  <a:lnTo>
                    <a:pt x="30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4" name="Freeform 177"/>
            <p:cNvSpPr>
              <a:spLocks/>
            </p:cNvSpPr>
            <p:nvPr/>
          </p:nvSpPr>
          <p:spPr bwMode="auto">
            <a:xfrm>
              <a:off x="5905" y="3183"/>
              <a:ext cx="44" cy="28"/>
            </a:xfrm>
            <a:custGeom>
              <a:avLst/>
              <a:gdLst>
                <a:gd name="T0" fmla="*/ 43 w 44"/>
                <a:gd name="T1" fmla="*/ 2 h 28"/>
                <a:gd name="T2" fmla="*/ 43 w 44"/>
                <a:gd name="T3" fmla="*/ 0 h 28"/>
                <a:gd name="T4" fmla="*/ 40 w 44"/>
                <a:gd name="T5" fmla="*/ 0 h 28"/>
                <a:gd name="T6" fmla="*/ 38 w 44"/>
                <a:gd name="T7" fmla="*/ 2 h 28"/>
                <a:gd name="T8" fmla="*/ 35 w 44"/>
                <a:gd name="T9" fmla="*/ 5 h 28"/>
                <a:gd name="T10" fmla="*/ 32 w 44"/>
                <a:gd name="T11" fmla="*/ 7 h 28"/>
                <a:gd name="T12" fmla="*/ 30 w 44"/>
                <a:gd name="T13" fmla="*/ 10 h 28"/>
                <a:gd name="T14" fmla="*/ 27 w 44"/>
                <a:gd name="T15" fmla="*/ 12 h 28"/>
                <a:gd name="T16" fmla="*/ 24 w 44"/>
                <a:gd name="T17" fmla="*/ 15 h 28"/>
                <a:gd name="T18" fmla="*/ 22 w 44"/>
                <a:gd name="T19" fmla="*/ 17 h 28"/>
                <a:gd name="T20" fmla="*/ 19 w 44"/>
                <a:gd name="T21" fmla="*/ 17 h 28"/>
                <a:gd name="T22" fmla="*/ 16 w 44"/>
                <a:gd name="T23" fmla="*/ 20 h 28"/>
                <a:gd name="T24" fmla="*/ 16 w 44"/>
                <a:gd name="T25" fmla="*/ 22 h 28"/>
                <a:gd name="T26" fmla="*/ 13 w 44"/>
                <a:gd name="T27" fmla="*/ 22 h 28"/>
                <a:gd name="T28" fmla="*/ 11 w 44"/>
                <a:gd name="T29" fmla="*/ 25 h 28"/>
                <a:gd name="T30" fmla="*/ 5 w 44"/>
                <a:gd name="T31" fmla="*/ 25 h 28"/>
                <a:gd name="T32" fmla="*/ 3 w 44"/>
                <a:gd name="T33" fmla="*/ 27 h 28"/>
                <a:gd name="T34" fmla="*/ 0 w 44"/>
                <a:gd name="T35" fmla="*/ 27 h 28"/>
                <a:gd name="T36" fmla="*/ 0 w 44"/>
                <a:gd name="T37" fmla="*/ 25 h 28"/>
                <a:gd name="T38" fmla="*/ 3 w 44"/>
                <a:gd name="T39" fmla="*/ 25 h 28"/>
                <a:gd name="T40" fmla="*/ 5 w 44"/>
                <a:gd name="T41" fmla="*/ 25 h 28"/>
                <a:gd name="T42" fmla="*/ 8 w 44"/>
                <a:gd name="T43" fmla="*/ 22 h 28"/>
                <a:gd name="T44" fmla="*/ 11 w 44"/>
                <a:gd name="T45" fmla="*/ 20 h 28"/>
                <a:gd name="T46" fmla="*/ 13 w 44"/>
                <a:gd name="T47" fmla="*/ 20 h 28"/>
                <a:gd name="T48" fmla="*/ 16 w 44"/>
                <a:gd name="T49" fmla="*/ 17 h 28"/>
                <a:gd name="T50" fmla="*/ 19 w 44"/>
                <a:gd name="T51" fmla="*/ 15 h 28"/>
                <a:gd name="T52" fmla="*/ 22 w 44"/>
                <a:gd name="T53" fmla="*/ 12 h 28"/>
                <a:gd name="T54" fmla="*/ 24 w 44"/>
                <a:gd name="T55" fmla="*/ 12 h 28"/>
                <a:gd name="T56" fmla="*/ 24 w 44"/>
                <a:gd name="T57" fmla="*/ 10 h 28"/>
                <a:gd name="T58" fmla="*/ 27 w 44"/>
                <a:gd name="T59" fmla="*/ 10 h 28"/>
                <a:gd name="T60" fmla="*/ 30 w 44"/>
                <a:gd name="T61" fmla="*/ 7 h 28"/>
                <a:gd name="T62" fmla="*/ 32 w 44"/>
                <a:gd name="T63" fmla="*/ 5 h 28"/>
                <a:gd name="T64" fmla="*/ 35 w 44"/>
                <a:gd name="T65" fmla="*/ 2 h 28"/>
                <a:gd name="T66" fmla="*/ 38 w 44"/>
                <a:gd name="T67" fmla="*/ 0 h 28"/>
                <a:gd name="T68" fmla="*/ 40 w 44"/>
                <a:gd name="T69" fmla="*/ 0 h 28"/>
                <a:gd name="T70" fmla="*/ 43 w 44"/>
                <a:gd name="T71" fmla="*/ 0 h 28"/>
                <a:gd name="T72" fmla="*/ 43 w 44"/>
                <a:gd name="T73" fmla="*/ 2 h 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"/>
                <a:gd name="T112" fmla="*/ 0 h 28"/>
                <a:gd name="T113" fmla="*/ 44 w 44"/>
                <a:gd name="T114" fmla="*/ 28 h 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" h="28">
                  <a:moveTo>
                    <a:pt x="43" y="2"/>
                  </a:moveTo>
                  <a:lnTo>
                    <a:pt x="43" y="0"/>
                  </a:lnTo>
                  <a:lnTo>
                    <a:pt x="40" y="0"/>
                  </a:lnTo>
                  <a:lnTo>
                    <a:pt x="38" y="2"/>
                  </a:lnTo>
                  <a:lnTo>
                    <a:pt x="35" y="5"/>
                  </a:lnTo>
                  <a:lnTo>
                    <a:pt x="32" y="7"/>
                  </a:lnTo>
                  <a:lnTo>
                    <a:pt x="30" y="10"/>
                  </a:lnTo>
                  <a:lnTo>
                    <a:pt x="27" y="12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1" y="25"/>
                  </a:lnTo>
                  <a:lnTo>
                    <a:pt x="5" y="25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2" y="5"/>
                  </a:lnTo>
                  <a:lnTo>
                    <a:pt x="35" y="2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5" name="Freeform 178"/>
            <p:cNvSpPr>
              <a:spLocks/>
            </p:cNvSpPr>
            <p:nvPr/>
          </p:nvSpPr>
          <p:spPr bwMode="auto">
            <a:xfrm>
              <a:off x="5849" y="3192"/>
              <a:ext cx="70" cy="16"/>
            </a:xfrm>
            <a:custGeom>
              <a:avLst/>
              <a:gdLst>
                <a:gd name="T0" fmla="*/ 69 w 70"/>
                <a:gd name="T1" fmla="*/ 0 h 16"/>
                <a:gd name="T2" fmla="*/ 69 w 70"/>
                <a:gd name="T3" fmla="*/ 2 h 16"/>
                <a:gd name="T4" fmla="*/ 66 w 70"/>
                <a:gd name="T5" fmla="*/ 2 h 16"/>
                <a:gd name="T6" fmla="*/ 61 w 70"/>
                <a:gd name="T7" fmla="*/ 4 h 16"/>
                <a:gd name="T8" fmla="*/ 58 w 70"/>
                <a:gd name="T9" fmla="*/ 4 h 16"/>
                <a:gd name="T10" fmla="*/ 53 w 70"/>
                <a:gd name="T11" fmla="*/ 4 h 16"/>
                <a:gd name="T12" fmla="*/ 50 w 70"/>
                <a:gd name="T13" fmla="*/ 4 h 16"/>
                <a:gd name="T14" fmla="*/ 48 w 70"/>
                <a:gd name="T15" fmla="*/ 6 h 16"/>
                <a:gd name="T16" fmla="*/ 42 w 70"/>
                <a:gd name="T17" fmla="*/ 6 h 16"/>
                <a:gd name="T18" fmla="*/ 40 w 70"/>
                <a:gd name="T19" fmla="*/ 6 h 16"/>
                <a:gd name="T20" fmla="*/ 37 w 70"/>
                <a:gd name="T21" fmla="*/ 6 h 16"/>
                <a:gd name="T22" fmla="*/ 32 w 70"/>
                <a:gd name="T23" fmla="*/ 9 h 16"/>
                <a:gd name="T24" fmla="*/ 29 w 70"/>
                <a:gd name="T25" fmla="*/ 9 h 16"/>
                <a:gd name="T26" fmla="*/ 24 w 70"/>
                <a:gd name="T27" fmla="*/ 9 h 16"/>
                <a:gd name="T28" fmla="*/ 21 w 70"/>
                <a:gd name="T29" fmla="*/ 9 h 16"/>
                <a:gd name="T30" fmla="*/ 19 w 70"/>
                <a:gd name="T31" fmla="*/ 11 h 16"/>
                <a:gd name="T32" fmla="*/ 13 w 70"/>
                <a:gd name="T33" fmla="*/ 11 h 16"/>
                <a:gd name="T34" fmla="*/ 11 w 70"/>
                <a:gd name="T35" fmla="*/ 13 h 16"/>
                <a:gd name="T36" fmla="*/ 8 w 70"/>
                <a:gd name="T37" fmla="*/ 13 h 16"/>
                <a:gd name="T38" fmla="*/ 5 w 70"/>
                <a:gd name="T39" fmla="*/ 15 h 16"/>
                <a:gd name="T40" fmla="*/ 3 w 70"/>
                <a:gd name="T41" fmla="*/ 15 h 16"/>
                <a:gd name="T42" fmla="*/ 0 w 70"/>
                <a:gd name="T43" fmla="*/ 15 h 16"/>
                <a:gd name="T44" fmla="*/ 3 w 70"/>
                <a:gd name="T45" fmla="*/ 15 h 16"/>
                <a:gd name="T46" fmla="*/ 3 w 70"/>
                <a:gd name="T47" fmla="*/ 13 h 16"/>
                <a:gd name="T48" fmla="*/ 5 w 70"/>
                <a:gd name="T49" fmla="*/ 13 h 16"/>
                <a:gd name="T50" fmla="*/ 8 w 70"/>
                <a:gd name="T51" fmla="*/ 11 h 16"/>
                <a:gd name="T52" fmla="*/ 11 w 70"/>
                <a:gd name="T53" fmla="*/ 11 h 16"/>
                <a:gd name="T54" fmla="*/ 13 w 70"/>
                <a:gd name="T55" fmla="*/ 11 h 16"/>
                <a:gd name="T56" fmla="*/ 16 w 70"/>
                <a:gd name="T57" fmla="*/ 11 h 16"/>
                <a:gd name="T58" fmla="*/ 16 w 70"/>
                <a:gd name="T59" fmla="*/ 9 h 16"/>
                <a:gd name="T60" fmla="*/ 19 w 70"/>
                <a:gd name="T61" fmla="*/ 9 h 16"/>
                <a:gd name="T62" fmla="*/ 21 w 70"/>
                <a:gd name="T63" fmla="*/ 6 h 16"/>
                <a:gd name="T64" fmla="*/ 24 w 70"/>
                <a:gd name="T65" fmla="*/ 6 h 16"/>
                <a:gd name="T66" fmla="*/ 27 w 70"/>
                <a:gd name="T67" fmla="*/ 6 h 16"/>
                <a:gd name="T68" fmla="*/ 29 w 70"/>
                <a:gd name="T69" fmla="*/ 6 h 16"/>
                <a:gd name="T70" fmla="*/ 32 w 70"/>
                <a:gd name="T71" fmla="*/ 6 h 16"/>
                <a:gd name="T72" fmla="*/ 35 w 70"/>
                <a:gd name="T73" fmla="*/ 6 h 16"/>
                <a:gd name="T74" fmla="*/ 37 w 70"/>
                <a:gd name="T75" fmla="*/ 6 h 16"/>
                <a:gd name="T76" fmla="*/ 40 w 70"/>
                <a:gd name="T77" fmla="*/ 4 h 16"/>
                <a:gd name="T78" fmla="*/ 42 w 70"/>
                <a:gd name="T79" fmla="*/ 4 h 16"/>
                <a:gd name="T80" fmla="*/ 45 w 70"/>
                <a:gd name="T81" fmla="*/ 4 h 16"/>
                <a:gd name="T82" fmla="*/ 48 w 70"/>
                <a:gd name="T83" fmla="*/ 4 h 16"/>
                <a:gd name="T84" fmla="*/ 50 w 70"/>
                <a:gd name="T85" fmla="*/ 4 h 16"/>
                <a:gd name="T86" fmla="*/ 53 w 70"/>
                <a:gd name="T87" fmla="*/ 4 h 16"/>
                <a:gd name="T88" fmla="*/ 56 w 70"/>
                <a:gd name="T89" fmla="*/ 4 h 16"/>
                <a:gd name="T90" fmla="*/ 58 w 70"/>
                <a:gd name="T91" fmla="*/ 4 h 16"/>
                <a:gd name="T92" fmla="*/ 61 w 70"/>
                <a:gd name="T93" fmla="*/ 2 h 16"/>
                <a:gd name="T94" fmla="*/ 64 w 70"/>
                <a:gd name="T95" fmla="*/ 2 h 16"/>
                <a:gd name="T96" fmla="*/ 64 w 70"/>
                <a:gd name="T97" fmla="*/ 0 h 16"/>
                <a:gd name="T98" fmla="*/ 66 w 70"/>
                <a:gd name="T99" fmla="*/ 0 h 16"/>
                <a:gd name="T100" fmla="*/ 69 w 70"/>
                <a:gd name="T101" fmla="*/ 0 h 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0"/>
                <a:gd name="T154" fmla="*/ 0 h 16"/>
                <a:gd name="T155" fmla="*/ 70 w 70"/>
                <a:gd name="T156" fmla="*/ 16 h 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0" h="16">
                  <a:moveTo>
                    <a:pt x="69" y="0"/>
                  </a:moveTo>
                  <a:lnTo>
                    <a:pt x="69" y="2"/>
                  </a:lnTo>
                  <a:lnTo>
                    <a:pt x="66" y="2"/>
                  </a:lnTo>
                  <a:lnTo>
                    <a:pt x="61" y="4"/>
                  </a:lnTo>
                  <a:lnTo>
                    <a:pt x="58" y="4"/>
                  </a:lnTo>
                  <a:lnTo>
                    <a:pt x="53" y="4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7" y="6"/>
                  </a:lnTo>
                  <a:lnTo>
                    <a:pt x="32" y="9"/>
                  </a:lnTo>
                  <a:lnTo>
                    <a:pt x="29" y="9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19" y="11"/>
                  </a:lnTo>
                  <a:lnTo>
                    <a:pt x="13" y="11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21" y="6"/>
                  </a:lnTo>
                  <a:lnTo>
                    <a:pt x="24" y="6"/>
                  </a:lnTo>
                  <a:lnTo>
                    <a:pt x="27" y="6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5" y="4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3" y="4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1" y="2"/>
                  </a:lnTo>
                  <a:lnTo>
                    <a:pt x="64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6" name="Freeform 179"/>
            <p:cNvSpPr>
              <a:spLocks/>
            </p:cNvSpPr>
            <p:nvPr/>
          </p:nvSpPr>
          <p:spPr bwMode="auto">
            <a:xfrm>
              <a:off x="5849" y="3192"/>
              <a:ext cx="73" cy="19"/>
            </a:xfrm>
            <a:custGeom>
              <a:avLst/>
              <a:gdLst>
                <a:gd name="T0" fmla="*/ 72 w 73"/>
                <a:gd name="T1" fmla="*/ 0 h 19"/>
                <a:gd name="T2" fmla="*/ 72 w 73"/>
                <a:gd name="T3" fmla="*/ 0 h 19"/>
                <a:gd name="T4" fmla="*/ 69 w 73"/>
                <a:gd name="T5" fmla="*/ 3 h 19"/>
                <a:gd name="T6" fmla="*/ 66 w 73"/>
                <a:gd name="T7" fmla="*/ 3 h 19"/>
                <a:gd name="T8" fmla="*/ 64 w 73"/>
                <a:gd name="T9" fmla="*/ 3 h 19"/>
                <a:gd name="T10" fmla="*/ 61 w 73"/>
                <a:gd name="T11" fmla="*/ 5 h 19"/>
                <a:gd name="T12" fmla="*/ 55 w 73"/>
                <a:gd name="T13" fmla="*/ 5 h 19"/>
                <a:gd name="T14" fmla="*/ 53 w 73"/>
                <a:gd name="T15" fmla="*/ 5 h 19"/>
                <a:gd name="T16" fmla="*/ 47 w 73"/>
                <a:gd name="T17" fmla="*/ 5 h 19"/>
                <a:gd name="T18" fmla="*/ 44 w 73"/>
                <a:gd name="T19" fmla="*/ 8 h 19"/>
                <a:gd name="T20" fmla="*/ 42 w 73"/>
                <a:gd name="T21" fmla="*/ 8 h 19"/>
                <a:gd name="T22" fmla="*/ 36 w 73"/>
                <a:gd name="T23" fmla="*/ 8 h 19"/>
                <a:gd name="T24" fmla="*/ 33 w 73"/>
                <a:gd name="T25" fmla="*/ 8 h 19"/>
                <a:gd name="T26" fmla="*/ 28 w 73"/>
                <a:gd name="T27" fmla="*/ 10 h 19"/>
                <a:gd name="T28" fmla="*/ 25 w 73"/>
                <a:gd name="T29" fmla="*/ 10 h 19"/>
                <a:gd name="T30" fmla="*/ 22 w 73"/>
                <a:gd name="T31" fmla="*/ 10 h 19"/>
                <a:gd name="T32" fmla="*/ 17 w 73"/>
                <a:gd name="T33" fmla="*/ 10 h 19"/>
                <a:gd name="T34" fmla="*/ 14 w 73"/>
                <a:gd name="T35" fmla="*/ 13 h 19"/>
                <a:gd name="T36" fmla="*/ 11 w 73"/>
                <a:gd name="T37" fmla="*/ 15 h 19"/>
                <a:gd name="T38" fmla="*/ 6 w 73"/>
                <a:gd name="T39" fmla="*/ 15 h 19"/>
                <a:gd name="T40" fmla="*/ 6 w 73"/>
                <a:gd name="T41" fmla="*/ 18 h 19"/>
                <a:gd name="T42" fmla="*/ 3 w 73"/>
                <a:gd name="T43" fmla="*/ 18 h 19"/>
                <a:gd name="T44" fmla="*/ 0 w 73"/>
                <a:gd name="T45" fmla="*/ 18 h 19"/>
                <a:gd name="T46" fmla="*/ 3 w 73"/>
                <a:gd name="T47" fmla="*/ 15 h 19"/>
                <a:gd name="T48" fmla="*/ 6 w 73"/>
                <a:gd name="T49" fmla="*/ 13 h 19"/>
                <a:gd name="T50" fmla="*/ 8 w 73"/>
                <a:gd name="T51" fmla="*/ 13 h 19"/>
                <a:gd name="T52" fmla="*/ 11 w 73"/>
                <a:gd name="T53" fmla="*/ 13 h 19"/>
                <a:gd name="T54" fmla="*/ 14 w 73"/>
                <a:gd name="T55" fmla="*/ 13 h 19"/>
                <a:gd name="T56" fmla="*/ 17 w 73"/>
                <a:gd name="T57" fmla="*/ 10 h 19"/>
                <a:gd name="T58" fmla="*/ 19 w 73"/>
                <a:gd name="T59" fmla="*/ 8 h 19"/>
                <a:gd name="T60" fmla="*/ 22 w 73"/>
                <a:gd name="T61" fmla="*/ 8 h 19"/>
                <a:gd name="T62" fmla="*/ 25 w 73"/>
                <a:gd name="T63" fmla="*/ 8 h 19"/>
                <a:gd name="T64" fmla="*/ 28 w 73"/>
                <a:gd name="T65" fmla="*/ 8 h 19"/>
                <a:gd name="T66" fmla="*/ 30 w 73"/>
                <a:gd name="T67" fmla="*/ 8 h 19"/>
                <a:gd name="T68" fmla="*/ 33 w 73"/>
                <a:gd name="T69" fmla="*/ 8 h 19"/>
                <a:gd name="T70" fmla="*/ 36 w 73"/>
                <a:gd name="T71" fmla="*/ 8 h 19"/>
                <a:gd name="T72" fmla="*/ 39 w 73"/>
                <a:gd name="T73" fmla="*/ 5 h 19"/>
                <a:gd name="T74" fmla="*/ 42 w 73"/>
                <a:gd name="T75" fmla="*/ 5 h 19"/>
                <a:gd name="T76" fmla="*/ 44 w 73"/>
                <a:gd name="T77" fmla="*/ 5 h 19"/>
                <a:gd name="T78" fmla="*/ 47 w 73"/>
                <a:gd name="T79" fmla="*/ 5 h 19"/>
                <a:gd name="T80" fmla="*/ 50 w 73"/>
                <a:gd name="T81" fmla="*/ 5 h 19"/>
                <a:gd name="T82" fmla="*/ 53 w 73"/>
                <a:gd name="T83" fmla="*/ 5 h 19"/>
                <a:gd name="T84" fmla="*/ 55 w 73"/>
                <a:gd name="T85" fmla="*/ 3 h 19"/>
                <a:gd name="T86" fmla="*/ 58 w 73"/>
                <a:gd name="T87" fmla="*/ 3 h 19"/>
                <a:gd name="T88" fmla="*/ 61 w 73"/>
                <a:gd name="T89" fmla="*/ 3 h 19"/>
                <a:gd name="T90" fmla="*/ 64 w 73"/>
                <a:gd name="T91" fmla="*/ 3 h 19"/>
                <a:gd name="T92" fmla="*/ 66 w 73"/>
                <a:gd name="T93" fmla="*/ 0 h 19"/>
                <a:gd name="T94" fmla="*/ 69 w 73"/>
                <a:gd name="T95" fmla="*/ 0 h 19"/>
                <a:gd name="T96" fmla="*/ 72 w 73"/>
                <a:gd name="T97" fmla="*/ 0 h 1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3"/>
                <a:gd name="T148" fmla="*/ 0 h 19"/>
                <a:gd name="T149" fmla="*/ 73 w 73"/>
                <a:gd name="T150" fmla="*/ 19 h 1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3" h="19">
                  <a:moveTo>
                    <a:pt x="72" y="0"/>
                  </a:moveTo>
                  <a:lnTo>
                    <a:pt x="72" y="0"/>
                  </a:lnTo>
                  <a:lnTo>
                    <a:pt x="69" y="3"/>
                  </a:lnTo>
                  <a:lnTo>
                    <a:pt x="66" y="3"/>
                  </a:lnTo>
                  <a:lnTo>
                    <a:pt x="64" y="3"/>
                  </a:lnTo>
                  <a:lnTo>
                    <a:pt x="61" y="5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47" y="5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36" y="8"/>
                  </a:lnTo>
                  <a:lnTo>
                    <a:pt x="33" y="8"/>
                  </a:lnTo>
                  <a:lnTo>
                    <a:pt x="28" y="10"/>
                  </a:lnTo>
                  <a:lnTo>
                    <a:pt x="25" y="10"/>
                  </a:lnTo>
                  <a:lnTo>
                    <a:pt x="22" y="10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1" y="15"/>
                  </a:lnTo>
                  <a:lnTo>
                    <a:pt x="6" y="15"/>
                  </a:lnTo>
                  <a:lnTo>
                    <a:pt x="6" y="18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3" y="15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7" y="10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3" y="8"/>
                  </a:lnTo>
                  <a:lnTo>
                    <a:pt x="36" y="8"/>
                  </a:lnTo>
                  <a:lnTo>
                    <a:pt x="39" y="5"/>
                  </a:lnTo>
                  <a:lnTo>
                    <a:pt x="42" y="5"/>
                  </a:lnTo>
                  <a:lnTo>
                    <a:pt x="44" y="5"/>
                  </a:lnTo>
                  <a:lnTo>
                    <a:pt x="47" y="5"/>
                  </a:lnTo>
                  <a:lnTo>
                    <a:pt x="50" y="5"/>
                  </a:lnTo>
                  <a:lnTo>
                    <a:pt x="53" y="5"/>
                  </a:lnTo>
                  <a:lnTo>
                    <a:pt x="55" y="3"/>
                  </a:lnTo>
                  <a:lnTo>
                    <a:pt x="58" y="3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7" name="Freeform 180"/>
            <p:cNvSpPr>
              <a:spLocks/>
            </p:cNvSpPr>
            <p:nvPr/>
          </p:nvSpPr>
          <p:spPr bwMode="auto">
            <a:xfrm>
              <a:off x="5811" y="3210"/>
              <a:ext cx="79" cy="21"/>
            </a:xfrm>
            <a:custGeom>
              <a:avLst/>
              <a:gdLst>
                <a:gd name="T0" fmla="*/ 78 w 79"/>
                <a:gd name="T1" fmla="*/ 2 h 21"/>
                <a:gd name="T2" fmla="*/ 75 w 79"/>
                <a:gd name="T3" fmla="*/ 2 h 21"/>
                <a:gd name="T4" fmla="*/ 73 w 79"/>
                <a:gd name="T5" fmla="*/ 2 h 21"/>
                <a:gd name="T6" fmla="*/ 73 w 79"/>
                <a:gd name="T7" fmla="*/ 4 h 21"/>
                <a:gd name="T8" fmla="*/ 70 w 79"/>
                <a:gd name="T9" fmla="*/ 4 h 21"/>
                <a:gd name="T10" fmla="*/ 67 w 79"/>
                <a:gd name="T11" fmla="*/ 4 h 21"/>
                <a:gd name="T12" fmla="*/ 65 w 79"/>
                <a:gd name="T13" fmla="*/ 4 h 21"/>
                <a:gd name="T14" fmla="*/ 62 w 79"/>
                <a:gd name="T15" fmla="*/ 4 h 21"/>
                <a:gd name="T16" fmla="*/ 59 w 79"/>
                <a:gd name="T17" fmla="*/ 4 h 21"/>
                <a:gd name="T18" fmla="*/ 56 w 79"/>
                <a:gd name="T19" fmla="*/ 4 h 21"/>
                <a:gd name="T20" fmla="*/ 54 w 79"/>
                <a:gd name="T21" fmla="*/ 4 h 21"/>
                <a:gd name="T22" fmla="*/ 51 w 79"/>
                <a:gd name="T23" fmla="*/ 7 h 21"/>
                <a:gd name="T24" fmla="*/ 48 w 79"/>
                <a:gd name="T25" fmla="*/ 7 h 21"/>
                <a:gd name="T26" fmla="*/ 46 w 79"/>
                <a:gd name="T27" fmla="*/ 7 h 21"/>
                <a:gd name="T28" fmla="*/ 43 w 79"/>
                <a:gd name="T29" fmla="*/ 7 h 21"/>
                <a:gd name="T30" fmla="*/ 40 w 79"/>
                <a:gd name="T31" fmla="*/ 9 h 21"/>
                <a:gd name="T32" fmla="*/ 38 w 79"/>
                <a:gd name="T33" fmla="*/ 9 h 21"/>
                <a:gd name="T34" fmla="*/ 35 w 79"/>
                <a:gd name="T35" fmla="*/ 9 h 21"/>
                <a:gd name="T36" fmla="*/ 32 w 79"/>
                <a:gd name="T37" fmla="*/ 11 h 21"/>
                <a:gd name="T38" fmla="*/ 35 w 79"/>
                <a:gd name="T39" fmla="*/ 11 h 21"/>
                <a:gd name="T40" fmla="*/ 32 w 79"/>
                <a:gd name="T41" fmla="*/ 11 h 21"/>
                <a:gd name="T42" fmla="*/ 32 w 79"/>
                <a:gd name="T43" fmla="*/ 13 h 21"/>
                <a:gd name="T44" fmla="*/ 27 w 79"/>
                <a:gd name="T45" fmla="*/ 13 h 21"/>
                <a:gd name="T46" fmla="*/ 24 w 79"/>
                <a:gd name="T47" fmla="*/ 16 h 21"/>
                <a:gd name="T48" fmla="*/ 22 w 79"/>
                <a:gd name="T49" fmla="*/ 16 h 21"/>
                <a:gd name="T50" fmla="*/ 16 w 79"/>
                <a:gd name="T51" fmla="*/ 18 h 21"/>
                <a:gd name="T52" fmla="*/ 13 w 79"/>
                <a:gd name="T53" fmla="*/ 18 h 21"/>
                <a:gd name="T54" fmla="*/ 8 w 79"/>
                <a:gd name="T55" fmla="*/ 18 h 21"/>
                <a:gd name="T56" fmla="*/ 5 w 79"/>
                <a:gd name="T57" fmla="*/ 20 h 21"/>
                <a:gd name="T58" fmla="*/ 0 w 79"/>
                <a:gd name="T59" fmla="*/ 20 h 21"/>
                <a:gd name="T60" fmla="*/ 0 w 79"/>
                <a:gd name="T61" fmla="*/ 18 h 21"/>
                <a:gd name="T62" fmla="*/ 3 w 79"/>
                <a:gd name="T63" fmla="*/ 18 h 21"/>
                <a:gd name="T64" fmla="*/ 5 w 79"/>
                <a:gd name="T65" fmla="*/ 18 h 21"/>
                <a:gd name="T66" fmla="*/ 8 w 79"/>
                <a:gd name="T67" fmla="*/ 18 h 21"/>
                <a:gd name="T68" fmla="*/ 8 w 79"/>
                <a:gd name="T69" fmla="*/ 16 h 21"/>
                <a:gd name="T70" fmla="*/ 11 w 79"/>
                <a:gd name="T71" fmla="*/ 16 h 21"/>
                <a:gd name="T72" fmla="*/ 13 w 79"/>
                <a:gd name="T73" fmla="*/ 16 h 21"/>
                <a:gd name="T74" fmla="*/ 16 w 79"/>
                <a:gd name="T75" fmla="*/ 13 h 21"/>
                <a:gd name="T76" fmla="*/ 19 w 79"/>
                <a:gd name="T77" fmla="*/ 13 h 21"/>
                <a:gd name="T78" fmla="*/ 22 w 79"/>
                <a:gd name="T79" fmla="*/ 11 h 21"/>
                <a:gd name="T80" fmla="*/ 24 w 79"/>
                <a:gd name="T81" fmla="*/ 11 h 21"/>
                <a:gd name="T82" fmla="*/ 27 w 79"/>
                <a:gd name="T83" fmla="*/ 11 h 21"/>
                <a:gd name="T84" fmla="*/ 30 w 79"/>
                <a:gd name="T85" fmla="*/ 9 h 21"/>
                <a:gd name="T86" fmla="*/ 32 w 79"/>
                <a:gd name="T87" fmla="*/ 9 h 21"/>
                <a:gd name="T88" fmla="*/ 35 w 79"/>
                <a:gd name="T89" fmla="*/ 7 h 21"/>
                <a:gd name="T90" fmla="*/ 38 w 79"/>
                <a:gd name="T91" fmla="*/ 7 h 21"/>
                <a:gd name="T92" fmla="*/ 40 w 79"/>
                <a:gd name="T93" fmla="*/ 7 h 21"/>
                <a:gd name="T94" fmla="*/ 43 w 79"/>
                <a:gd name="T95" fmla="*/ 7 h 21"/>
                <a:gd name="T96" fmla="*/ 46 w 79"/>
                <a:gd name="T97" fmla="*/ 4 h 21"/>
                <a:gd name="T98" fmla="*/ 48 w 79"/>
                <a:gd name="T99" fmla="*/ 4 h 21"/>
                <a:gd name="T100" fmla="*/ 54 w 79"/>
                <a:gd name="T101" fmla="*/ 4 h 21"/>
                <a:gd name="T102" fmla="*/ 56 w 79"/>
                <a:gd name="T103" fmla="*/ 2 h 21"/>
                <a:gd name="T104" fmla="*/ 59 w 79"/>
                <a:gd name="T105" fmla="*/ 2 h 21"/>
                <a:gd name="T106" fmla="*/ 62 w 79"/>
                <a:gd name="T107" fmla="*/ 2 h 21"/>
                <a:gd name="T108" fmla="*/ 65 w 79"/>
                <a:gd name="T109" fmla="*/ 0 h 21"/>
                <a:gd name="T110" fmla="*/ 67 w 79"/>
                <a:gd name="T111" fmla="*/ 0 h 21"/>
                <a:gd name="T112" fmla="*/ 70 w 79"/>
                <a:gd name="T113" fmla="*/ 0 h 21"/>
                <a:gd name="T114" fmla="*/ 73 w 79"/>
                <a:gd name="T115" fmla="*/ 0 h 21"/>
                <a:gd name="T116" fmla="*/ 75 w 79"/>
                <a:gd name="T117" fmla="*/ 0 h 21"/>
                <a:gd name="T118" fmla="*/ 75 w 79"/>
                <a:gd name="T119" fmla="*/ 2 h 21"/>
                <a:gd name="T120" fmla="*/ 78 w 79"/>
                <a:gd name="T121" fmla="*/ 2 h 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"/>
                <a:gd name="T184" fmla="*/ 0 h 21"/>
                <a:gd name="T185" fmla="*/ 79 w 79"/>
                <a:gd name="T186" fmla="*/ 21 h 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" h="21">
                  <a:moveTo>
                    <a:pt x="78" y="2"/>
                  </a:moveTo>
                  <a:lnTo>
                    <a:pt x="75" y="2"/>
                  </a:lnTo>
                  <a:lnTo>
                    <a:pt x="73" y="2"/>
                  </a:lnTo>
                  <a:lnTo>
                    <a:pt x="73" y="4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62" y="4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4" y="4"/>
                  </a:lnTo>
                  <a:lnTo>
                    <a:pt x="51" y="7"/>
                  </a:lnTo>
                  <a:lnTo>
                    <a:pt x="48" y="7"/>
                  </a:lnTo>
                  <a:lnTo>
                    <a:pt x="46" y="7"/>
                  </a:lnTo>
                  <a:lnTo>
                    <a:pt x="43" y="7"/>
                  </a:lnTo>
                  <a:lnTo>
                    <a:pt x="40" y="9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35" y="11"/>
                  </a:lnTo>
                  <a:lnTo>
                    <a:pt x="32" y="11"/>
                  </a:lnTo>
                  <a:lnTo>
                    <a:pt x="32" y="13"/>
                  </a:lnTo>
                  <a:lnTo>
                    <a:pt x="27" y="13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5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35" y="7"/>
                  </a:lnTo>
                  <a:lnTo>
                    <a:pt x="38" y="7"/>
                  </a:lnTo>
                  <a:lnTo>
                    <a:pt x="40" y="7"/>
                  </a:lnTo>
                  <a:lnTo>
                    <a:pt x="43" y="7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4" y="4"/>
                  </a:lnTo>
                  <a:lnTo>
                    <a:pt x="56" y="2"/>
                  </a:lnTo>
                  <a:lnTo>
                    <a:pt x="59" y="2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5" y="2"/>
                  </a:lnTo>
                  <a:lnTo>
                    <a:pt x="78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8" name="Freeform 181"/>
            <p:cNvSpPr>
              <a:spLocks/>
            </p:cNvSpPr>
            <p:nvPr/>
          </p:nvSpPr>
          <p:spPr bwMode="auto">
            <a:xfrm>
              <a:off x="5808" y="3210"/>
              <a:ext cx="82" cy="24"/>
            </a:xfrm>
            <a:custGeom>
              <a:avLst/>
              <a:gdLst>
                <a:gd name="T0" fmla="*/ 81 w 82"/>
                <a:gd name="T1" fmla="*/ 3 h 24"/>
                <a:gd name="T2" fmla="*/ 81 w 82"/>
                <a:gd name="T3" fmla="*/ 3 h 24"/>
                <a:gd name="T4" fmla="*/ 78 w 82"/>
                <a:gd name="T5" fmla="*/ 3 h 24"/>
                <a:gd name="T6" fmla="*/ 75 w 82"/>
                <a:gd name="T7" fmla="*/ 3 h 24"/>
                <a:gd name="T8" fmla="*/ 73 w 82"/>
                <a:gd name="T9" fmla="*/ 5 h 24"/>
                <a:gd name="T10" fmla="*/ 70 w 82"/>
                <a:gd name="T11" fmla="*/ 5 h 24"/>
                <a:gd name="T12" fmla="*/ 67 w 82"/>
                <a:gd name="T13" fmla="*/ 5 h 24"/>
                <a:gd name="T14" fmla="*/ 64 w 82"/>
                <a:gd name="T15" fmla="*/ 5 h 24"/>
                <a:gd name="T16" fmla="*/ 61 w 82"/>
                <a:gd name="T17" fmla="*/ 5 h 24"/>
                <a:gd name="T18" fmla="*/ 59 w 82"/>
                <a:gd name="T19" fmla="*/ 5 h 24"/>
                <a:gd name="T20" fmla="*/ 56 w 82"/>
                <a:gd name="T21" fmla="*/ 5 h 24"/>
                <a:gd name="T22" fmla="*/ 53 w 82"/>
                <a:gd name="T23" fmla="*/ 8 h 24"/>
                <a:gd name="T24" fmla="*/ 50 w 82"/>
                <a:gd name="T25" fmla="*/ 8 h 24"/>
                <a:gd name="T26" fmla="*/ 47 w 82"/>
                <a:gd name="T27" fmla="*/ 8 h 24"/>
                <a:gd name="T28" fmla="*/ 45 w 82"/>
                <a:gd name="T29" fmla="*/ 8 h 24"/>
                <a:gd name="T30" fmla="*/ 42 w 82"/>
                <a:gd name="T31" fmla="*/ 10 h 24"/>
                <a:gd name="T32" fmla="*/ 39 w 82"/>
                <a:gd name="T33" fmla="*/ 10 h 24"/>
                <a:gd name="T34" fmla="*/ 36 w 82"/>
                <a:gd name="T35" fmla="*/ 10 h 24"/>
                <a:gd name="T36" fmla="*/ 36 w 82"/>
                <a:gd name="T37" fmla="*/ 13 h 24"/>
                <a:gd name="T38" fmla="*/ 31 w 82"/>
                <a:gd name="T39" fmla="*/ 15 h 24"/>
                <a:gd name="T40" fmla="*/ 28 w 82"/>
                <a:gd name="T41" fmla="*/ 15 h 24"/>
                <a:gd name="T42" fmla="*/ 22 w 82"/>
                <a:gd name="T43" fmla="*/ 18 h 24"/>
                <a:gd name="T44" fmla="*/ 20 w 82"/>
                <a:gd name="T45" fmla="*/ 18 h 24"/>
                <a:gd name="T46" fmla="*/ 17 w 82"/>
                <a:gd name="T47" fmla="*/ 20 h 24"/>
                <a:gd name="T48" fmla="*/ 11 w 82"/>
                <a:gd name="T49" fmla="*/ 20 h 24"/>
                <a:gd name="T50" fmla="*/ 8 w 82"/>
                <a:gd name="T51" fmla="*/ 23 h 24"/>
                <a:gd name="T52" fmla="*/ 3 w 82"/>
                <a:gd name="T53" fmla="*/ 23 h 24"/>
                <a:gd name="T54" fmla="*/ 0 w 82"/>
                <a:gd name="T55" fmla="*/ 20 h 24"/>
                <a:gd name="T56" fmla="*/ 3 w 82"/>
                <a:gd name="T57" fmla="*/ 20 h 24"/>
                <a:gd name="T58" fmla="*/ 6 w 82"/>
                <a:gd name="T59" fmla="*/ 20 h 24"/>
                <a:gd name="T60" fmla="*/ 8 w 82"/>
                <a:gd name="T61" fmla="*/ 20 h 24"/>
                <a:gd name="T62" fmla="*/ 11 w 82"/>
                <a:gd name="T63" fmla="*/ 18 h 24"/>
                <a:gd name="T64" fmla="*/ 14 w 82"/>
                <a:gd name="T65" fmla="*/ 18 h 24"/>
                <a:gd name="T66" fmla="*/ 17 w 82"/>
                <a:gd name="T67" fmla="*/ 15 h 24"/>
                <a:gd name="T68" fmla="*/ 22 w 82"/>
                <a:gd name="T69" fmla="*/ 15 h 24"/>
                <a:gd name="T70" fmla="*/ 25 w 82"/>
                <a:gd name="T71" fmla="*/ 13 h 24"/>
                <a:gd name="T72" fmla="*/ 28 w 82"/>
                <a:gd name="T73" fmla="*/ 13 h 24"/>
                <a:gd name="T74" fmla="*/ 31 w 82"/>
                <a:gd name="T75" fmla="*/ 10 h 24"/>
                <a:gd name="T76" fmla="*/ 34 w 82"/>
                <a:gd name="T77" fmla="*/ 10 h 24"/>
                <a:gd name="T78" fmla="*/ 36 w 82"/>
                <a:gd name="T79" fmla="*/ 10 h 24"/>
                <a:gd name="T80" fmla="*/ 39 w 82"/>
                <a:gd name="T81" fmla="*/ 8 h 24"/>
                <a:gd name="T82" fmla="*/ 42 w 82"/>
                <a:gd name="T83" fmla="*/ 8 h 24"/>
                <a:gd name="T84" fmla="*/ 45 w 82"/>
                <a:gd name="T85" fmla="*/ 8 h 24"/>
                <a:gd name="T86" fmla="*/ 47 w 82"/>
                <a:gd name="T87" fmla="*/ 5 h 24"/>
                <a:gd name="T88" fmla="*/ 50 w 82"/>
                <a:gd name="T89" fmla="*/ 5 h 24"/>
                <a:gd name="T90" fmla="*/ 53 w 82"/>
                <a:gd name="T91" fmla="*/ 5 h 24"/>
                <a:gd name="T92" fmla="*/ 56 w 82"/>
                <a:gd name="T93" fmla="*/ 3 h 24"/>
                <a:gd name="T94" fmla="*/ 59 w 82"/>
                <a:gd name="T95" fmla="*/ 3 h 24"/>
                <a:gd name="T96" fmla="*/ 61 w 82"/>
                <a:gd name="T97" fmla="*/ 3 h 24"/>
                <a:gd name="T98" fmla="*/ 64 w 82"/>
                <a:gd name="T99" fmla="*/ 3 h 24"/>
                <a:gd name="T100" fmla="*/ 64 w 82"/>
                <a:gd name="T101" fmla="*/ 0 h 24"/>
                <a:gd name="T102" fmla="*/ 67 w 82"/>
                <a:gd name="T103" fmla="*/ 0 h 24"/>
                <a:gd name="T104" fmla="*/ 70 w 82"/>
                <a:gd name="T105" fmla="*/ 0 h 24"/>
                <a:gd name="T106" fmla="*/ 73 w 82"/>
                <a:gd name="T107" fmla="*/ 0 h 24"/>
                <a:gd name="T108" fmla="*/ 75 w 82"/>
                <a:gd name="T109" fmla="*/ 0 h 24"/>
                <a:gd name="T110" fmla="*/ 78 w 82"/>
                <a:gd name="T111" fmla="*/ 0 h 24"/>
                <a:gd name="T112" fmla="*/ 81 w 82"/>
                <a:gd name="T113" fmla="*/ 0 h 24"/>
                <a:gd name="T114" fmla="*/ 81 w 82"/>
                <a:gd name="T115" fmla="*/ 3 h 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2"/>
                <a:gd name="T175" fmla="*/ 0 h 24"/>
                <a:gd name="T176" fmla="*/ 82 w 82"/>
                <a:gd name="T177" fmla="*/ 24 h 2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2" h="24">
                  <a:moveTo>
                    <a:pt x="81" y="3"/>
                  </a:moveTo>
                  <a:lnTo>
                    <a:pt x="81" y="3"/>
                  </a:lnTo>
                  <a:lnTo>
                    <a:pt x="78" y="3"/>
                  </a:lnTo>
                  <a:lnTo>
                    <a:pt x="75" y="3"/>
                  </a:lnTo>
                  <a:lnTo>
                    <a:pt x="73" y="5"/>
                  </a:lnTo>
                  <a:lnTo>
                    <a:pt x="70" y="5"/>
                  </a:lnTo>
                  <a:lnTo>
                    <a:pt x="67" y="5"/>
                  </a:lnTo>
                  <a:lnTo>
                    <a:pt x="64" y="5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6" y="5"/>
                  </a:lnTo>
                  <a:lnTo>
                    <a:pt x="53" y="8"/>
                  </a:lnTo>
                  <a:lnTo>
                    <a:pt x="50" y="8"/>
                  </a:lnTo>
                  <a:lnTo>
                    <a:pt x="47" y="8"/>
                  </a:lnTo>
                  <a:lnTo>
                    <a:pt x="45" y="8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6" y="13"/>
                  </a:lnTo>
                  <a:lnTo>
                    <a:pt x="31" y="15"/>
                  </a:lnTo>
                  <a:lnTo>
                    <a:pt x="28" y="15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7" y="20"/>
                  </a:lnTo>
                  <a:lnTo>
                    <a:pt x="11" y="20"/>
                  </a:lnTo>
                  <a:lnTo>
                    <a:pt x="8" y="23"/>
                  </a:lnTo>
                  <a:lnTo>
                    <a:pt x="3" y="23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4" y="18"/>
                  </a:lnTo>
                  <a:lnTo>
                    <a:pt x="17" y="15"/>
                  </a:lnTo>
                  <a:lnTo>
                    <a:pt x="22" y="15"/>
                  </a:lnTo>
                  <a:lnTo>
                    <a:pt x="25" y="13"/>
                  </a:lnTo>
                  <a:lnTo>
                    <a:pt x="28" y="13"/>
                  </a:lnTo>
                  <a:lnTo>
                    <a:pt x="31" y="10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9" y="8"/>
                  </a:lnTo>
                  <a:lnTo>
                    <a:pt x="42" y="8"/>
                  </a:lnTo>
                  <a:lnTo>
                    <a:pt x="45" y="8"/>
                  </a:lnTo>
                  <a:lnTo>
                    <a:pt x="47" y="5"/>
                  </a:lnTo>
                  <a:lnTo>
                    <a:pt x="50" y="5"/>
                  </a:lnTo>
                  <a:lnTo>
                    <a:pt x="53" y="5"/>
                  </a:lnTo>
                  <a:lnTo>
                    <a:pt x="56" y="3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1" y="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69" name="Freeform 182"/>
            <p:cNvSpPr>
              <a:spLocks/>
            </p:cNvSpPr>
            <p:nvPr/>
          </p:nvSpPr>
          <p:spPr bwMode="auto">
            <a:xfrm>
              <a:off x="5830" y="3223"/>
              <a:ext cx="50" cy="19"/>
            </a:xfrm>
            <a:custGeom>
              <a:avLst/>
              <a:gdLst>
                <a:gd name="T0" fmla="*/ 49 w 50"/>
                <a:gd name="T1" fmla="*/ 0 h 19"/>
                <a:gd name="T2" fmla="*/ 46 w 50"/>
                <a:gd name="T3" fmla="*/ 0 h 19"/>
                <a:gd name="T4" fmla="*/ 44 w 50"/>
                <a:gd name="T5" fmla="*/ 0 h 19"/>
                <a:gd name="T6" fmla="*/ 41 w 50"/>
                <a:gd name="T7" fmla="*/ 0 h 19"/>
                <a:gd name="T8" fmla="*/ 39 w 50"/>
                <a:gd name="T9" fmla="*/ 0 h 19"/>
                <a:gd name="T10" fmla="*/ 36 w 50"/>
                <a:gd name="T11" fmla="*/ 2 h 19"/>
                <a:gd name="T12" fmla="*/ 34 w 50"/>
                <a:gd name="T13" fmla="*/ 2 h 19"/>
                <a:gd name="T14" fmla="*/ 31 w 50"/>
                <a:gd name="T15" fmla="*/ 5 h 19"/>
                <a:gd name="T16" fmla="*/ 28 w 50"/>
                <a:gd name="T17" fmla="*/ 5 h 19"/>
                <a:gd name="T18" fmla="*/ 26 w 50"/>
                <a:gd name="T19" fmla="*/ 7 h 19"/>
                <a:gd name="T20" fmla="*/ 23 w 50"/>
                <a:gd name="T21" fmla="*/ 9 h 19"/>
                <a:gd name="T22" fmla="*/ 18 w 50"/>
                <a:gd name="T23" fmla="*/ 9 h 19"/>
                <a:gd name="T24" fmla="*/ 15 w 50"/>
                <a:gd name="T25" fmla="*/ 11 h 19"/>
                <a:gd name="T26" fmla="*/ 13 w 50"/>
                <a:gd name="T27" fmla="*/ 14 h 19"/>
                <a:gd name="T28" fmla="*/ 8 w 50"/>
                <a:gd name="T29" fmla="*/ 14 h 19"/>
                <a:gd name="T30" fmla="*/ 5 w 50"/>
                <a:gd name="T31" fmla="*/ 16 h 19"/>
                <a:gd name="T32" fmla="*/ 0 w 50"/>
                <a:gd name="T33" fmla="*/ 18 h 19"/>
                <a:gd name="T34" fmla="*/ 3 w 50"/>
                <a:gd name="T35" fmla="*/ 18 h 19"/>
                <a:gd name="T36" fmla="*/ 5 w 50"/>
                <a:gd name="T37" fmla="*/ 18 h 19"/>
                <a:gd name="T38" fmla="*/ 5 w 50"/>
                <a:gd name="T39" fmla="*/ 16 h 19"/>
                <a:gd name="T40" fmla="*/ 8 w 50"/>
                <a:gd name="T41" fmla="*/ 16 h 19"/>
                <a:gd name="T42" fmla="*/ 10 w 50"/>
                <a:gd name="T43" fmla="*/ 16 h 19"/>
                <a:gd name="T44" fmla="*/ 10 w 50"/>
                <a:gd name="T45" fmla="*/ 14 h 19"/>
                <a:gd name="T46" fmla="*/ 13 w 50"/>
                <a:gd name="T47" fmla="*/ 14 h 19"/>
                <a:gd name="T48" fmla="*/ 15 w 50"/>
                <a:gd name="T49" fmla="*/ 14 h 19"/>
                <a:gd name="T50" fmla="*/ 18 w 50"/>
                <a:gd name="T51" fmla="*/ 11 h 19"/>
                <a:gd name="T52" fmla="*/ 21 w 50"/>
                <a:gd name="T53" fmla="*/ 11 h 19"/>
                <a:gd name="T54" fmla="*/ 23 w 50"/>
                <a:gd name="T55" fmla="*/ 11 h 19"/>
                <a:gd name="T56" fmla="*/ 26 w 50"/>
                <a:gd name="T57" fmla="*/ 9 h 19"/>
                <a:gd name="T58" fmla="*/ 28 w 50"/>
                <a:gd name="T59" fmla="*/ 9 h 19"/>
                <a:gd name="T60" fmla="*/ 28 w 50"/>
                <a:gd name="T61" fmla="*/ 7 h 19"/>
                <a:gd name="T62" fmla="*/ 31 w 50"/>
                <a:gd name="T63" fmla="*/ 7 h 19"/>
                <a:gd name="T64" fmla="*/ 34 w 50"/>
                <a:gd name="T65" fmla="*/ 5 h 19"/>
                <a:gd name="T66" fmla="*/ 36 w 50"/>
                <a:gd name="T67" fmla="*/ 5 h 19"/>
                <a:gd name="T68" fmla="*/ 39 w 50"/>
                <a:gd name="T69" fmla="*/ 5 h 19"/>
                <a:gd name="T70" fmla="*/ 41 w 50"/>
                <a:gd name="T71" fmla="*/ 2 h 19"/>
                <a:gd name="T72" fmla="*/ 44 w 50"/>
                <a:gd name="T73" fmla="*/ 2 h 19"/>
                <a:gd name="T74" fmla="*/ 46 w 50"/>
                <a:gd name="T75" fmla="*/ 2 h 19"/>
                <a:gd name="T76" fmla="*/ 49 w 50"/>
                <a:gd name="T77" fmla="*/ 2 h 19"/>
                <a:gd name="T78" fmla="*/ 49 w 50"/>
                <a:gd name="T79" fmla="*/ 0 h 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"/>
                <a:gd name="T121" fmla="*/ 0 h 19"/>
                <a:gd name="T122" fmla="*/ 50 w 50"/>
                <a:gd name="T123" fmla="*/ 19 h 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" h="19">
                  <a:moveTo>
                    <a:pt x="49" y="0"/>
                  </a:moveTo>
                  <a:lnTo>
                    <a:pt x="46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6" y="7"/>
                  </a:lnTo>
                  <a:lnTo>
                    <a:pt x="23" y="9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8" y="14"/>
                  </a:lnTo>
                  <a:lnTo>
                    <a:pt x="5" y="16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4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2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9" y="2"/>
                  </a:lnTo>
                  <a:lnTo>
                    <a:pt x="4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0" name="Freeform 183"/>
            <p:cNvSpPr>
              <a:spLocks/>
            </p:cNvSpPr>
            <p:nvPr/>
          </p:nvSpPr>
          <p:spPr bwMode="auto">
            <a:xfrm>
              <a:off x="5830" y="3223"/>
              <a:ext cx="54" cy="19"/>
            </a:xfrm>
            <a:custGeom>
              <a:avLst/>
              <a:gdLst>
                <a:gd name="T0" fmla="*/ 53 w 54"/>
                <a:gd name="T1" fmla="*/ 0 h 19"/>
                <a:gd name="T2" fmla="*/ 50 w 54"/>
                <a:gd name="T3" fmla="*/ 0 h 19"/>
                <a:gd name="T4" fmla="*/ 47 w 54"/>
                <a:gd name="T5" fmla="*/ 0 h 19"/>
                <a:gd name="T6" fmla="*/ 42 w 54"/>
                <a:gd name="T7" fmla="*/ 0 h 19"/>
                <a:gd name="T8" fmla="*/ 39 w 54"/>
                <a:gd name="T9" fmla="*/ 0 h 19"/>
                <a:gd name="T10" fmla="*/ 36 w 54"/>
                <a:gd name="T11" fmla="*/ 3 h 19"/>
                <a:gd name="T12" fmla="*/ 33 w 54"/>
                <a:gd name="T13" fmla="*/ 3 h 19"/>
                <a:gd name="T14" fmla="*/ 31 w 54"/>
                <a:gd name="T15" fmla="*/ 5 h 19"/>
                <a:gd name="T16" fmla="*/ 28 w 54"/>
                <a:gd name="T17" fmla="*/ 5 h 19"/>
                <a:gd name="T18" fmla="*/ 22 w 54"/>
                <a:gd name="T19" fmla="*/ 8 h 19"/>
                <a:gd name="T20" fmla="*/ 20 w 54"/>
                <a:gd name="T21" fmla="*/ 10 h 19"/>
                <a:gd name="T22" fmla="*/ 17 w 54"/>
                <a:gd name="T23" fmla="*/ 13 h 19"/>
                <a:gd name="T24" fmla="*/ 11 w 54"/>
                <a:gd name="T25" fmla="*/ 13 h 19"/>
                <a:gd name="T26" fmla="*/ 8 w 54"/>
                <a:gd name="T27" fmla="*/ 15 h 19"/>
                <a:gd name="T28" fmla="*/ 6 w 54"/>
                <a:gd name="T29" fmla="*/ 18 h 19"/>
                <a:gd name="T30" fmla="*/ 0 w 54"/>
                <a:gd name="T31" fmla="*/ 18 h 19"/>
                <a:gd name="T32" fmla="*/ 3 w 54"/>
                <a:gd name="T33" fmla="*/ 18 h 19"/>
                <a:gd name="T34" fmla="*/ 6 w 54"/>
                <a:gd name="T35" fmla="*/ 18 h 19"/>
                <a:gd name="T36" fmla="*/ 8 w 54"/>
                <a:gd name="T37" fmla="*/ 18 h 19"/>
                <a:gd name="T38" fmla="*/ 11 w 54"/>
                <a:gd name="T39" fmla="*/ 15 h 19"/>
                <a:gd name="T40" fmla="*/ 14 w 54"/>
                <a:gd name="T41" fmla="*/ 15 h 19"/>
                <a:gd name="T42" fmla="*/ 17 w 54"/>
                <a:gd name="T43" fmla="*/ 13 h 19"/>
                <a:gd name="T44" fmla="*/ 20 w 54"/>
                <a:gd name="T45" fmla="*/ 13 h 19"/>
                <a:gd name="T46" fmla="*/ 22 w 54"/>
                <a:gd name="T47" fmla="*/ 13 h 19"/>
                <a:gd name="T48" fmla="*/ 25 w 54"/>
                <a:gd name="T49" fmla="*/ 10 h 19"/>
                <a:gd name="T50" fmla="*/ 28 w 54"/>
                <a:gd name="T51" fmla="*/ 10 h 19"/>
                <a:gd name="T52" fmla="*/ 28 w 54"/>
                <a:gd name="T53" fmla="*/ 8 h 19"/>
                <a:gd name="T54" fmla="*/ 31 w 54"/>
                <a:gd name="T55" fmla="*/ 8 h 19"/>
                <a:gd name="T56" fmla="*/ 33 w 54"/>
                <a:gd name="T57" fmla="*/ 5 h 19"/>
                <a:gd name="T58" fmla="*/ 36 w 54"/>
                <a:gd name="T59" fmla="*/ 5 h 19"/>
                <a:gd name="T60" fmla="*/ 39 w 54"/>
                <a:gd name="T61" fmla="*/ 5 h 19"/>
                <a:gd name="T62" fmla="*/ 39 w 54"/>
                <a:gd name="T63" fmla="*/ 3 h 19"/>
                <a:gd name="T64" fmla="*/ 42 w 54"/>
                <a:gd name="T65" fmla="*/ 3 h 19"/>
                <a:gd name="T66" fmla="*/ 45 w 54"/>
                <a:gd name="T67" fmla="*/ 3 h 19"/>
                <a:gd name="T68" fmla="*/ 47 w 54"/>
                <a:gd name="T69" fmla="*/ 3 h 19"/>
                <a:gd name="T70" fmla="*/ 50 w 54"/>
                <a:gd name="T71" fmla="*/ 3 h 19"/>
                <a:gd name="T72" fmla="*/ 53 w 54"/>
                <a:gd name="T73" fmla="*/ 0 h 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"/>
                <a:gd name="T112" fmla="*/ 0 h 19"/>
                <a:gd name="T113" fmla="*/ 54 w 54"/>
                <a:gd name="T114" fmla="*/ 19 h 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" h="19">
                  <a:moveTo>
                    <a:pt x="53" y="0"/>
                  </a:moveTo>
                  <a:lnTo>
                    <a:pt x="50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6" y="3"/>
                  </a:lnTo>
                  <a:lnTo>
                    <a:pt x="33" y="3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2" y="8"/>
                  </a:lnTo>
                  <a:lnTo>
                    <a:pt x="20" y="10"/>
                  </a:lnTo>
                  <a:lnTo>
                    <a:pt x="17" y="13"/>
                  </a:lnTo>
                  <a:lnTo>
                    <a:pt x="11" y="13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7" y="13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5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3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39" y="3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1" name="Freeform 184"/>
            <p:cNvSpPr>
              <a:spLocks/>
            </p:cNvSpPr>
            <p:nvPr/>
          </p:nvSpPr>
          <p:spPr bwMode="auto">
            <a:xfrm>
              <a:off x="5726" y="3090"/>
              <a:ext cx="245" cy="211"/>
            </a:xfrm>
            <a:custGeom>
              <a:avLst/>
              <a:gdLst>
                <a:gd name="T0" fmla="*/ 130 w 245"/>
                <a:gd name="T1" fmla="*/ 100 h 211"/>
                <a:gd name="T2" fmla="*/ 119 w 245"/>
                <a:gd name="T3" fmla="*/ 113 h 211"/>
                <a:gd name="T4" fmla="*/ 98 w 245"/>
                <a:gd name="T5" fmla="*/ 125 h 211"/>
                <a:gd name="T6" fmla="*/ 84 w 245"/>
                <a:gd name="T7" fmla="*/ 131 h 211"/>
                <a:gd name="T8" fmla="*/ 68 w 245"/>
                <a:gd name="T9" fmla="*/ 136 h 211"/>
                <a:gd name="T10" fmla="*/ 54 w 245"/>
                <a:gd name="T11" fmla="*/ 143 h 211"/>
                <a:gd name="T12" fmla="*/ 38 w 245"/>
                <a:gd name="T13" fmla="*/ 154 h 211"/>
                <a:gd name="T14" fmla="*/ 22 w 245"/>
                <a:gd name="T15" fmla="*/ 159 h 211"/>
                <a:gd name="T16" fmla="*/ 8 w 245"/>
                <a:gd name="T17" fmla="*/ 164 h 211"/>
                <a:gd name="T18" fmla="*/ 3 w 245"/>
                <a:gd name="T19" fmla="*/ 172 h 211"/>
                <a:gd name="T20" fmla="*/ 14 w 245"/>
                <a:gd name="T21" fmla="*/ 166 h 211"/>
                <a:gd name="T22" fmla="*/ 30 w 245"/>
                <a:gd name="T23" fmla="*/ 161 h 211"/>
                <a:gd name="T24" fmla="*/ 43 w 245"/>
                <a:gd name="T25" fmla="*/ 156 h 211"/>
                <a:gd name="T26" fmla="*/ 54 w 245"/>
                <a:gd name="T27" fmla="*/ 149 h 211"/>
                <a:gd name="T28" fmla="*/ 68 w 245"/>
                <a:gd name="T29" fmla="*/ 141 h 211"/>
                <a:gd name="T30" fmla="*/ 84 w 245"/>
                <a:gd name="T31" fmla="*/ 133 h 211"/>
                <a:gd name="T32" fmla="*/ 100 w 245"/>
                <a:gd name="T33" fmla="*/ 128 h 211"/>
                <a:gd name="T34" fmla="*/ 111 w 245"/>
                <a:gd name="T35" fmla="*/ 120 h 211"/>
                <a:gd name="T36" fmla="*/ 125 w 245"/>
                <a:gd name="T37" fmla="*/ 115 h 211"/>
                <a:gd name="T38" fmla="*/ 136 w 245"/>
                <a:gd name="T39" fmla="*/ 108 h 211"/>
                <a:gd name="T40" fmla="*/ 146 w 245"/>
                <a:gd name="T41" fmla="*/ 102 h 211"/>
                <a:gd name="T42" fmla="*/ 163 w 245"/>
                <a:gd name="T43" fmla="*/ 100 h 211"/>
                <a:gd name="T44" fmla="*/ 182 w 245"/>
                <a:gd name="T45" fmla="*/ 97 h 211"/>
                <a:gd name="T46" fmla="*/ 201 w 245"/>
                <a:gd name="T47" fmla="*/ 95 h 211"/>
                <a:gd name="T48" fmla="*/ 217 w 245"/>
                <a:gd name="T49" fmla="*/ 90 h 211"/>
                <a:gd name="T50" fmla="*/ 225 w 245"/>
                <a:gd name="T51" fmla="*/ 100 h 211"/>
                <a:gd name="T52" fmla="*/ 230 w 245"/>
                <a:gd name="T53" fmla="*/ 113 h 211"/>
                <a:gd name="T54" fmla="*/ 233 w 245"/>
                <a:gd name="T55" fmla="*/ 123 h 211"/>
                <a:gd name="T56" fmla="*/ 233 w 245"/>
                <a:gd name="T57" fmla="*/ 143 h 211"/>
                <a:gd name="T58" fmla="*/ 228 w 245"/>
                <a:gd name="T59" fmla="*/ 154 h 211"/>
                <a:gd name="T60" fmla="*/ 225 w 245"/>
                <a:gd name="T61" fmla="*/ 164 h 211"/>
                <a:gd name="T62" fmla="*/ 225 w 245"/>
                <a:gd name="T63" fmla="*/ 177 h 211"/>
                <a:gd name="T64" fmla="*/ 217 w 245"/>
                <a:gd name="T65" fmla="*/ 187 h 211"/>
                <a:gd name="T66" fmla="*/ 211 w 245"/>
                <a:gd name="T67" fmla="*/ 200 h 211"/>
                <a:gd name="T68" fmla="*/ 209 w 245"/>
                <a:gd name="T69" fmla="*/ 210 h 211"/>
                <a:gd name="T70" fmla="*/ 217 w 245"/>
                <a:gd name="T71" fmla="*/ 200 h 211"/>
                <a:gd name="T72" fmla="*/ 225 w 245"/>
                <a:gd name="T73" fmla="*/ 182 h 211"/>
                <a:gd name="T74" fmla="*/ 230 w 245"/>
                <a:gd name="T75" fmla="*/ 166 h 211"/>
                <a:gd name="T76" fmla="*/ 233 w 245"/>
                <a:gd name="T77" fmla="*/ 151 h 211"/>
                <a:gd name="T78" fmla="*/ 239 w 245"/>
                <a:gd name="T79" fmla="*/ 131 h 211"/>
                <a:gd name="T80" fmla="*/ 236 w 245"/>
                <a:gd name="T81" fmla="*/ 118 h 211"/>
                <a:gd name="T82" fmla="*/ 230 w 245"/>
                <a:gd name="T83" fmla="*/ 102 h 211"/>
                <a:gd name="T84" fmla="*/ 225 w 245"/>
                <a:gd name="T85" fmla="*/ 85 h 211"/>
                <a:gd name="T86" fmla="*/ 233 w 245"/>
                <a:gd name="T87" fmla="*/ 77 h 211"/>
                <a:gd name="T88" fmla="*/ 241 w 245"/>
                <a:gd name="T89" fmla="*/ 54 h 211"/>
                <a:gd name="T90" fmla="*/ 241 w 245"/>
                <a:gd name="T91" fmla="*/ 3 h 211"/>
                <a:gd name="T92" fmla="*/ 241 w 245"/>
                <a:gd name="T93" fmla="*/ 18 h 211"/>
                <a:gd name="T94" fmla="*/ 230 w 245"/>
                <a:gd name="T95" fmla="*/ 41 h 211"/>
                <a:gd name="T96" fmla="*/ 230 w 245"/>
                <a:gd name="T97" fmla="*/ 44 h 211"/>
                <a:gd name="T98" fmla="*/ 239 w 245"/>
                <a:gd name="T99" fmla="*/ 51 h 211"/>
                <a:gd name="T100" fmla="*/ 230 w 245"/>
                <a:gd name="T101" fmla="*/ 72 h 211"/>
                <a:gd name="T102" fmla="*/ 217 w 245"/>
                <a:gd name="T103" fmla="*/ 85 h 211"/>
                <a:gd name="T104" fmla="*/ 201 w 245"/>
                <a:gd name="T105" fmla="*/ 90 h 211"/>
                <a:gd name="T106" fmla="*/ 179 w 245"/>
                <a:gd name="T107" fmla="*/ 92 h 211"/>
                <a:gd name="T108" fmla="*/ 163 w 245"/>
                <a:gd name="T109" fmla="*/ 97 h 211"/>
                <a:gd name="T110" fmla="*/ 144 w 245"/>
                <a:gd name="T111" fmla="*/ 102 h 211"/>
                <a:gd name="T112" fmla="*/ 136 w 245"/>
                <a:gd name="T113" fmla="*/ 95 h 2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5"/>
                <a:gd name="T172" fmla="*/ 0 h 211"/>
                <a:gd name="T173" fmla="*/ 245 w 245"/>
                <a:gd name="T174" fmla="*/ 211 h 2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5" h="211">
                  <a:moveTo>
                    <a:pt x="138" y="92"/>
                  </a:moveTo>
                  <a:lnTo>
                    <a:pt x="138" y="92"/>
                  </a:lnTo>
                  <a:lnTo>
                    <a:pt x="136" y="92"/>
                  </a:lnTo>
                  <a:lnTo>
                    <a:pt x="133" y="95"/>
                  </a:lnTo>
                  <a:lnTo>
                    <a:pt x="130" y="97"/>
                  </a:lnTo>
                  <a:lnTo>
                    <a:pt x="130" y="100"/>
                  </a:lnTo>
                  <a:lnTo>
                    <a:pt x="127" y="102"/>
                  </a:lnTo>
                  <a:lnTo>
                    <a:pt x="127" y="105"/>
                  </a:lnTo>
                  <a:lnTo>
                    <a:pt x="127" y="108"/>
                  </a:lnTo>
                  <a:lnTo>
                    <a:pt x="125" y="110"/>
                  </a:lnTo>
                  <a:lnTo>
                    <a:pt x="122" y="110"/>
                  </a:lnTo>
                  <a:lnTo>
                    <a:pt x="119" y="113"/>
                  </a:lnTo>
                  <a:lnTo>
                    <a:pt x="117" y="115"/>
                  </a:lnTo>
                  <a:lnTo>
                    <a:pt x="111" y="118"/>
                  </a:lnTo>
                  <a:lnTo>
                    <a:pt x="108" y="120"/>
                  </a:lnTo>
                  <a:lnTo>
                    <a:pt x="106" y="120"/>
                  </a:lnTo>
                  <a:lnTo>
                    <a:pt x="100" y="123"/>
                  </a:lnTo>
                  <a:lnTo>
                    <a:pt x="98" y="125"/>
                  </a:lnTo>
                  <a:lnTo>
                    <a:pt x="92" y="125"/>
                  </a:lnTo>
                  <a:lnTo>
                    <a:pt x="92" y="128"/>
                  </a:lnTo>
                  <a:lnTo>
                    <a:pt x="89" y="128"/>
                  </a:lnTo>
                  <a:lnTo>
                    <a:pt x="87" y="128"/>
                  </a:lnTo>
                  <a:lnTo>
                    <a:pt x="84" y="128"/>
                  </a:lnTo>
                  <a:lnTo>
                    <a:pt x="84" y="131"/>
                  </a:lnTo>
                  <a:lnTo>
                    <a:pt x="81" y="131"/>
                  </a:lnTo>
                  <a:lnTo>
                    <a:pt x="79" y="131"/>
                  </a:lnTo>
                  <a:lnTo>
                    <a:pt x="76" y="131"/>
                  </a:lnTo>
                  <a:lnTo>
                    <a:pt x="73" y="133"/>
                  </a:lnTo>
                  <a:lnTo>
                    <a:pt x="70" y="133"/>
                  </a:lnTo>
                  <a:lnTo>
                    <a:pt x="68" y="136"/>
                  </a:lnTo>
                  <a:lnTo>
                    <a:pt x="65" y="136"/>
                  </a:lnTo>
                  <a:lnTo>
                    <a:pt x="62" y="138"/>
                  </a:lnTo>
                  <a:lnTo>
                    <a:pt x="60" y="138"/>
                  </a:lnTo>
                  <a:lnTo>
                    <a:pt x="60" y="141"/>
                  </a:lnTo>
                  <a:lnTo>
                    <a:pt x="57" y="141"/>
                  </a:lnTo>
                  <a:lnTo>
                    <a:pt x="54" y="143"/>
                  </a:lnTo>
                  <a:lnTo>
                    <a:pt x="52" y="143"/>
                  </a:lnTo>
                  <a:lnTo>
                    <a:pt x="49" y="146"/>
                  </a:lnTo>
                  <a:lnTo>
                    <a:pt x="46" y="149"/>
                  </a:lnTo>
                  <a:lnTo>
                    <a:pt x="43" y="151"/>
                  </a:lnTo>
                  <a:lnTo>
                    <a:pt x="41" y="151"/>
                  </a:lnTo>
                  <a:lnTo>
                    <a:pt x="38" y="154"/>
                  </a:lnTo>
                  <a:lnTo>
                    <a:pt x="35" y="154"/>
                  </a:lnTo>
                  <a:lnTo>
                    <a:pt x="33" y="156"/>
                  </a:lnTo>
                  <a:lnTo>
                    <a:pt x="30" y="156"/>
                  </a:lnTo>
                  <a:lnTo>
                    <a:pt x="27" y="156"/>
                  </a:lnTo>
                  <a:lnTo>
                    <a:pt x="24" y="159"/>
                  </a:lnTo>
                  <a:lnTo>
                    <a:pt x="22" y="159"/>
                  </a:lnTo>
                  <a:lnTo>
                    <a:pt x="19" y="159"/>
                  </a:lnTo>
                  <a:lnTo>
                    <a:pt x="16" y="161"/>
                  </a:lnTo>
                  <a:lnTo>
                    <a:pt x="14" y="161"/>
                  </a:lnTo>
                  <a:lnTo>
                    <a:pt x="11" y="161"/>
                  </a:lnTo>
                  <a:lnTo>
                    <a:pt x="11" y="164"/>
                  </a:lnTo>
                  <a:lnTo>
                    <a:pt x="8" y="164"/>
                  </a:lnTo>
                  <a:lnTo>
                    <a:pt x="5" y="164"/>
                  </a:lnTo>
                  <a:lnTo>
                    <a:pt x="5" y="166"/>
                  </a:lnTo>
                  <a:lnTo>
                    <a:pt x="3" y="166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72"/>
                  </a:lnTo>
                  <a:lnTo>
                    <a:pt x="8" y="172"/>
                  </a:lnTo>
                  <a:lnTo>
                    <a:pt x="8" y="169"/>
                  </a:lnTo>
                  <a:lnTo>
                    <a:pt x="11" y="169"/>
                  </a:lnTo>
                  <a:lnTo>
                    <a:pt x="14" y="169"/>
                  </a:lnTo>
                  <a:lnTo>
                    <a:pt x="14" y="166"/>
                  </a:lnTo>
                  <a:lnTo>
                    <a:pt x="16" y="166"/>
                  </a:lnTo>
                  <a:lnTo>
                    <a:pt x="19" y="164"/>
                  </a:lnTo>
                  <a:lnTo>
                    <a:pt x="22" y="164"/>
                  </a:lnTo>
                  <a:lnTo>
                    <a:pt x="24" y="164"/>
                  </a:lnTo>
                  <a:lnTo>
                    <a:pt x="27" y="161"/>
                  </a:lnTo>
                  <a:lnTo>
                    <a:pt x="30" y="161"/>
                  </a:lnTo>
                  <a:lnTo>
                    <a:pt x="33" y="161"/>
                  </a:lnTo>
                  <a:lnTo>
                    <a:pt x="35" y="161"/>
                  </a:lnTo>
                  <a:lnTo>
                    <a:pt x="38" y="159"/>
                  </a:lnTo>
                  <a:lnTo>
                    <a:pt x="41" y="159"/>
                  </a:lnTo>
                  <a:lnTo>
                    <a:pt x="41" y="156"/>
                  </a:lnTo>
                  <a:lnTo>
                    <a:pt x="43" y="156"/>
                  </a:lnTo>
                  <a:lnTo>
                    <a:pt x="43" y="154"/>
                  </a:lnTo>
                  <a:lnTo>
                    <a:pt x="46" y="151"/>
                  </a:lnTo>
                  <a:lnTo>
                    <a:pt x="49" y="151"/>
                  </a:lnTo>
                  <a:lnTo>
                    <a:pt x="49" y="149"/>
                  </a:lnTo>
                  <a:lnTo>
                    <a:pt x="52" y="149"/>
                  </a:lnTo>
                  <a:lnTo>
                    <a:pt x="54" y="149"/>
                  </a:lnTo>
                  <a:lnTo>
                    <a:pt x="54" y="146"/>
                  </a:lnTo>
                  <a:lnTo>
                    <a:pt x="57" y="143"/>
                  </a:lnTo>
                  <a:lnTo>
                    <a:pt x="60" y="143"/>
                  </a:lnTo>
                  <a:lnTo>
                    <a:pt x="62" y="143"/>
                  </a:lnTo>
                  <a:lnTo>
                    <a:pt x="65" y="141"/>
                  </a:lnTo>
                  <a:lnTo>
                    <a:pt x="68" y="141"/>
                  </a:lnTo>
                  <a:lnTo>
                    <a:pt x="70" y="138"/>
                  </a:lnTo>
                  <a:lnTo>
                    <a:pt x="73" y="138"/>
                  </a:lnTo>
                  <a:lnTo>
                    <a:pt x="76" y="138"/>
                  </a:lnTo>
                  <a:lnTo>
                    <a:pt x="79" y="136"/>
                  </a:lnTo>
                  <a:lnTo>
                    <a:pt x="81" y="133"/>
                  </a:lnTo>
                  <a:lnTo>
                    <a:pt x="84" y="133"/>
                  </a:lnTo>
                  <a:lnTo>
                    <a:pt x="87" y="133"/>
                  </a:lnTo>
                  <a:lnTo>
                    <a:pt x="89" y="133"/>
                  </a:lnTo>
                  <a:lnTo>
                    <a:pt x="92" y="131"/>
                  </a:lnTo>
                  <a:lnTo>
                    <a:pt x="95" y="131"/>
                  </a:lnTo>
                  <a:lnTo>
                    <a:pt x="98" y="128"/>
                  </a:lnTo>
                  <a:lnTo>
                    <a:pt x="100" y="128"/>
                  </a:lnTo>
                  <a:lnTo>
                    <a:pt x="103" y="128"/>
                  </a:lnTo>
                  <a:lnTo>
                    <a:pt x="103" y="125"/>
                  </a:lnTo>
                  <a:lnTo>
                    <a:pt x="106" y="125"/>
                  </a:lnTo>
                  <a:lnTo>
                    <a:pt x="108" y="123"/>
                  </a:lnTo>
                  <a:lnTo>
                    <a:pt x="108" y="120"/>
                  </a:lnTo>
                  <a:lnTo>
                    <a:pt x="111" y="120"/>
                  </a:lnTo>
                  <a:lnTo>
                    <a:pt x="114" y="120"/>
                  </a:lnTo>
                  <a:lnTo>
                    <a:pt x="114" y="118"/>
                  </a:lnTo>
                  <a:lnTo>
                    <a:pt x="117" y="118"/>
                  </a:lnTo>
                  <a:lnTo>
                    <a:pt x="119" y="118"/>
                  </a:lnTo>
                  <a:lnTo>
                    <a:pt x="122" y="115"/>
                  </a:lnTo>
                  <a:lnTo>
                    <a:pt x="125" y="115"/>
                  </a:lnTo>
                  <a:lnTo>
                    <a:pt x="125" y="113"/>
                  </a:lnTo>
                  <a:lnTo>
                    <a:pt x="127" y="113"/>
                  </a:lnTo>
                  <a:lnTo>
                    <a:pt x="127" y="110"/>
                  </a:lnTo>
                  <a:lnTo>
                    <a:pt x="130" y="110"/>
                  </a:lnTo>
                  <a:lnTo>
                    <a:pt x="133" y="110"/>
                  </a:lnTo>
                  <a:lnTo>
                    <a:pt x="136" y="108"/>
                  </a:lnTo>
                  <a:lnTo>
                    <a:pt x="138" y="108"/>
                  </a:lnTo>
                  <a:lnTo>
                    <a:pt x="138" y="105"/>
                  </a:lnTo>
                  <a:lnTo>
                    <a:pt x="141" y="105"/>
                  </a:lnTo>
                  <a:lnTo>
                    <a:pt x="144" y="105"/>
                  </a:lnTo>
                  <a:lnTo>
                    <a:pt x="146" y="105"/>
                  </a:lnTo>
                  <a:lnTo>
                    <a:pt x="146" y="102"/>
                  </a:lnTo>
                  <a:lnTo>
                    <a:pt x="149" y="102"/>
                  </a:lnTo>
                  <a:lnTo>
                    <a:pt x="152" y="102"/>
                  </a:lnTo>
                  <a:lnTo>
                    <a:pt x="155" y="102"/>
                  </a:lnTo>
                  <a:lnTo>
                    <a:pt x="157" y="102"/>
                  </a:lnTo>
                  <a:lnTo>
                    <a:pt x="160" y="102"/>
                  </a:lnTo>
                  <a:lnTo>
                    <a:pt x="163" y="100"/>
                  </a:lnTo>
                  <a:lnTo>
                    <a:pt x="165" y="100"/>
                  </a:lnTo>
                  <a:lnTo>
                    <a:pt x="168" y="100"/>
                  </a:lnTo>
                  <a:lnTo>
                    <a:pt x="171" y="97"/>
                  </a:lnTo>
                  <a:lnTo>
                    <a:pt x="176" y="97"/>
                  </a:lnTo>
                  <a:lnTo>
                    <a:pt x="179" y="97"/>
                  </a:lnTo>
                  <a:lnTo>
                    <a:pt x="182" y="97"/>
                  </a:lnTo>
                  <a:lnTo>
                    <a:pt x="184" y="95"/>
                  </a:lnTo>
                  <a:lnTo>
                    <a:pt x="187" y="95"/>
                  </a:lnTo>
                  <a:lnTo>
                    <a:pt x="190" y="95"/>
                  </a:lnTo>
                  <a:lnTo>
                    <a:pt x="192" y="95"/>
                  </a:lnTo>
                  <a:lnTo>
                    <a:pt x="198" y="95"/>
                  </a:lnTo>
                  <a:lnTo>
                    <a:pt x="201" y="95"/>
                  </a:lnTo>
                  <a:lnTo>
                    <a:pt x="203" y="95"/>
                  </a:lnTo>
                  <a:lnTo>
                    <a:pt x="206" y="92"/>
                  </a:lnTo>
                  <a:lnTo>
                    <a:pt x="209" y="92"/>
                  </a:lnTo>
                  <a:lnTo>
                    <a:pt x="211" y="92"/>
                  </a:lnTo>
                  <a:lnTo>
                    <a:pt x="214" y="92"/>
                  </a:lnTo>
                  <a:lnTo>
                    <a:pt x="217" y="90"/>
                  </a:lnTo>
                  <a:lnTo>
                    <a:pt x="220" y="90"/>
                  </a:lnTo>
                  <a:lnTo>
                    <a:pt x="222" y="92"/>
                  </a:lnTo>
                  <a:lnTo>
                    <a:pt x="222" y="95"/>
                  </a:lnTo>
                  <a:lnTo>
                    <a:pt x="222" y="97"/>
                  </a:lnTo>
                  <a:lnTo>
                    <a:pt x="225" y="97"/>
                  </a:lnTo>
                  <a:lnTo>
                    <a:pt x="225" y="100"/>
                  </a:lnTo>
                  <a:lnTo>
                    <a:pt x="225" y="102"/>
                  </a:lnTo>
                  <a:lnTo>
                    <a:pt x="225" y="105"/>
                  </a:lnTo>
                  <a:lnTo>
                    <a:pt x="228" y="105"/>
                  </a:lnTo>
                  <a:lnTo>
                    <a:pt x="228" y="108"/>
                  </a:lnTo>
                  <a:lnTo>
                    <a:pt x="230" y="110"/>
                  </a:lnTo>
                  <a:lnTo>
                    <a:pt x="230" y="113"/>
                  </a:lnTo>
                  <a:lnTo>
                    <a:pt x="228" y="113"/>
                  </a:lnTo>
                  <a:lnTo>
                    <a:pt x="228" y="115"/>
                  </a:lnTo>
                  <a:lnTo>
                    <a:pt x="230" y="115"/>
                  </a:lnTo>
                  <a:lnTo>
                    <a:pt x="233" y="118"/>
                  </a:lnTo>
                  <a:lnTo>
                    <a:pt x="233" y="120"/>
                  </a:lnTo>
                  <a:lnTo>
                    <a:pt x="233" y="123"/>
                  </a:lnTo>
                  <a:lnTo>
                    <a:pt x="233" y="125"/>
                  </a:lnTo>
                  <a:lnTo>
                    <a:pt x="233" y="128"/>
                  </a:lnTo>
                  <a:lnTo>
                    <a:pt x="233" y="131"/>
                  </a:lnTo>
                  <a:lnTo>
                    <a:pt x="236" y="136"/>
                  </a:lnTo>
                  <a:lnTo>
                    <a:pt x="236" y="138"/>
                  </a:lnTo>
                  <a:lnTo>
                    <a:pt x="233" y="143"/>
                  </a:lnTo>
                  <a:lnTo>
                    <a:pt x="233" y="146"/>
                  </a:lnTo>
                  <a:lnTo>
                    <a:pt x="230" y="146"/>
                  </a:lnTo>
                  <a:lnTo>
                    <a:pt x="230" y="149"/>
                  </a:lnTo>
                  <a:lnTo>
                    <a:pt x="228" y="149"/>
                  </a:lnTo>
                  <a:lnTo>
                    <a:pt x="228" y="151"/>
                  </a:lnTo>
                  <a:lnTo>
                    <a:pt x="228" y="154"/>
                  </a:lnTo>
                  <a:lnTo>
                    <a:pt x="230" y="154"/>
                  </a:lnTo>
                  <a:lnTo>
                    <a:pt x="230" y="156"/>
                  </a:lnTo>
                  <a:lnTo>
                    <a:pt x="228" y="159"/>
                  </a:lnTo>
                  <a:lnTo>
                    <a:pt x="228" y="161"/>
                  </a:lnTo>
                  <a:lnTo>
                    <a:pt x="225" y="161"/>
                  </a:lnTo>
                  <a:lnTo>
                    <a:pt x="225" y="164"/>
                  </a:lnTo>
                  <a:lnTo>
                    <a:pt x="222" y="166"/>
                  </a:lnTo>
                  <a:lnTo>
                    <a:pt x="222" y="169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5" y="174"/>
                  </a:lnTo>
                  <a:lnTo>
                    <a:pt x="225" y="177"/>
                  </a:lnTo>
                  <a:lnTo>
                    <a:pt x="222" y="179"/>
                  </a:lnTo>
                  <a:lnTo>
                    <a:pt x="220" y="179"/>
                  </a:lnTo>
                  <a:lnTo>
                    <a:pt x="220" y="182"/>
                  </a:lnTo>
                  <a:lnTo>
                    <a:pt x="217" y="184"/>
                  </a:lnTo>
                  <a:lnTo>
                    <a:pt x="214" y="184"/>
                  </a:lnTo>
                  <a:lnTo>
                    <a:pt x="217" y="187"/>
                  </a:lnTo>
                  <a:lnTo>
                    <a:pt x="217" y="190"/>
                  </a:lnTo>
                  <a:lnTo>
                    <a:pt x="217" y="192"/>
                  </a:lnTo>
                  <a:lnTo>
                    <a:pt x="214" y="195"/>
                  </a:lnTo>
                  <a:lnTo>
                    <a:pt x="214" y="197"/>
                  </a:lnTo>
                  <a:lnTo>
                    <a:pt x="211" y="197"/>
                  </a:lnTo>
                  <a:lnTo>
                    <a:pt x="211" y="200"/>
                  </a:lnTo>
                  <a:lnTo>
                    <a:pt x="209" y="202"/>
                  </a:lnTo>
                  <a:lnTo>
                    <a:pt x="209" y="205"/>
                  </a:lnTo>
                  <a:lnTo>
                    <a:pt x="209" y="207"/>
                  </a:lnTo>
                  <a:lnTo>
                    <a:pt x="206" y="207"/>
                  </a:lnTo>
                  <a:lnTo>
                    <a:pt x="206" y="210"/>
                  </a:lnTo>
                  <a:lnTo>
                    <a:pt x="209" y="210"/>
                  </a:lnTo>
                  <a:lnTo>
                    <a:pt x="211" y="210"/>
                  </a:lnTo>
                  <a:lnTo>
                    <a:pt x="211" y="207"/>
                  </a:lnTo>
                  <a:lnTo>
                    <a:pt x="211" y="205"/>
                  </a:lnTo>
                  <a:lnTo>
                    <a:pt x="214" y="205"/>
                  </a:lnTo>
                  <a:lnTo>
                    <a:pt x="214" y="202"/>
                  </a:lnTo>
                  <a:lnTo>
                    <a:pt x="217" y="200"/>
                  </a:lnTo>
                  <a:lnTo>
                    <a:pt x="220" y="195"/>
                  </a:lnTo>
                  <a:lnTo>
                    <a:pt x="222" y="192"/>
                  </a:lnTo>
                  <a:lnTo>
                    <a:pt x="222" y="190"/>
                  </a:lnTo>
                  <a:lnTo>
                    <a:pt x="220" y="187"/>
                  </a:lnTo>
                  <a:lnTo>
                    <a:pt x="222" y="184"/>
                  </a:lnTo>
                  <a:lnTo>
                    <a:pt x="225" y="182"/>
                  </a:lnTo>
                  <a:lnTo>
                    <a:pt x="228" y="179"/>
                  </a:lnTo>
                  <a:lnTo>
                    <a:pt x="228" y="177"/>
                  </a:lnTo>
                  <a:lnTo>
                    <a:pt x="228" y="174"/>
                  </a:lnTo>
                  <a:lnTo>
                    <a:pt x="228" y="172"/>
                  </a:lnTo>
                  <a:lnTo>
                    <a:pt x="228" y="166"/>
                  </a:lnTo>
                  <a:lnTo>
                    <a:pt x="230" y="166"/>
                  </a:lnTo>
                  <a:lnTo>
                    <a:pt x="230" y="164"/>
                  </a:lnTo>
                  <a:lnTo>
                    <a:pt x="233" y="161"/>
                  </a:lnTo>
                  <a:lnTo>
                    <a:pt x="233" y="159"/>
                  </a:lnTo>
                  <a:lnTo>
                    <a:pt x="233" y="156"/>
                  </a:lnTo>
                  <a:lnTo>
                    <a:pt x="233" y="154"/>
                  </a:lnTo>
                  <a:lnTo>
                    <a:pt x="233" y="151"/>
                  </a:lnTo>
                  <a:lnTo>
                    <a:pt x="233" y="149"/>
                  </a:lnTo>
                  <a:lnTo>
                    <a:pt x="236" y="146"/>
                  </a:lnTo>
                  <a:lnTo>
                    <a:pt x="239" y="143"/>
                  </a:lnTo>
                  <a:lnTo>
                    <a:pt x="239" y="138"/>
                  </a:lnTo>
                  <a:lnTo>
                    <a:pt x="239" y="136"/>
                  </a:lnTo>
                  <a:lnTo>
                    <a:pt x="239" y="131"/>
                  </a:lnTo>
                  <a:lnTo>
                    <a:pt x="239" y="128"/>
                  </a:lnTo>
                  <a:lnTo>
                    <a:pt x="239" y="125"/>
                  </a:lnTo>
                  <a:lnTo>
                    <a:pt x="236" y="125"/>
                  </a:lnTo>
                  <a:lnTo>
                    <a:pt x="236" y="123"/>
                  </a:lnTo>
                  <a:lnTo>
                    <a:pt x="236" y="120"/>
                  </a:lnTo>
                  <a:lnTo>
                    <a:pt x="236" y="118"/>
                  </a:lnTo>
                  <a:lnTo>
                    <a:pt x="236" y="115"/>
                  </a:lnTo>
                  <a:lnTo>
                    <a:pt x="233" y="113"/>
                  </a:lnTo>
                  <a:lnTo>
                    <a:pt x="233" y="110"/>
                  </a:lnTo>
                  <a:lnTo>
                    <a:pt x="230" y="108"/>
                  </a:lnTo>
                  <a:lnTo>
                    <a:pt x="230" y="105"/>
                  </a:lnTo>
                  <a:lnTo>
                    <a:pt x="230" y="102"/>
                  </a:lnTo>
                  <a:lnTo>
                    <a:pt x="228" y="100"/>
                  </a:lnTo>
                  <a:lnTo>
                    <a:pt x="228" y="95"/>
                  </a:lnTo>
                  <a:lnTo>
                    <a:pt x="228" y="92"/>
                  </a:lnTo>
                  <a:lnTo>
                    <a:pt x="225" y="90"/>
                  </a:lnTo>
                  <a:lnTo>
                    <a:pt x="225" y="87"/>
                  </a:lnTo>
                  <a:lnTo>
                    <a:pt x="225" y="85"/>
                  </a:lnTo>
                  <a:lnTo>
                    <a:pt x="225" y="82"/>
                  </a:lnTo>
                  <a:lnTo>
                    <a:pt x="228" y="82"/>
                  </a:lnTo>
                  <a:lnTo>
                    <a:pt x="228" y="79"/>
                  </a:lnTo>
                  <a:lnTo>
                    <a:pt x="230" y="79"/>
                  </a:lnTo>
                  <a:lnTo>
                    <a:pt x="230" y="77"/>
                  </a:lnTo>
                  <a:lnTo>
                    <a:pt x="233" y="77"/>
                  </a:lnTo>
                  <a:lnTo>
                    <a:pt x="233" y="74"/>
                  </a:lnTo>
                  <a:lnTo>
                    <a:pt x="236" y="72"/>
                  </a:lnTo>
                  <a:lnTo>
                    <a:pt x="239" y="72"/>
                  </a:lnTo>
                  <a:lnTo>
                    <a:pt x="239" y="69"/>
                  </a:lnTo>
                  <a:lnTo>
                    <a:pt x="239" y="67"/>
                  </a:lnTo>
                  <a:lnTo>
                    <a:pt x="241" y="54"/>
                  </a:lnTo>
                  <a:lnTo>
                    <a:pt x="241" y="44"/>
                  </a:lnTo>
                  <a:lnTo>
                    <a:pt x="244" y="31"/>
                  </a:lnTo>
                  <a:lnTo>
                    <a:pt x="244" y="15"/>
                  </a:lnTo>
                  <a:lnTo>
                    <a:pt x="244" y="13"/>
                  </a:lnTo>
                  <a:lnTo>
                    <a:pt x="241" y="8"/>
                  </a:lnTo>
                  <a:lnTo>
                    <a:pt x="241" y="3"/>
                  </a:lnTo>
                  <a:lnTo>
                    <a:pt x="241" y="0"/>
                  </a:lnTo>
                  <a:lnTo>
                    <a:pt x="241" y="3"/>
                  </a:lnTo>
                  <a:lnTo>
                    <a:pt x="241" y="5"/>
                  </a:lnTo>
                  <a:lnTo>
                    <a:pt x="241" y="8"/>
                  </a:lnTo>
                  <a:lnTo>
                    <a:pt x="241" y="13"/>
                  </a:lnTo>
                  <a:lnTo>
                    <a:pt x="241" y="18"/>
                  </a:lnTo>
                  <a:lnTo>
                    <a:pt x="241" y="26"/>
                  </a:lnTo>
                  <a:lnTo>
                    <a:pt x="239" y="33"/>
                  </a:lnTo>
                  <a:lnTo>
                    <a:pt x="239" y="36"/>
                  </a:lnTo>
                  <a:lnTo>
                    <a:pt x="236" y="36"/>
                  </a:lnTo>
                  <a:lnTo>
                    <a:pt x="233" y="38"/>
                  </a:lnTo>
                  <a:lnTo>
                    <a:pt x="230" y="41"/>
                  </a:lnTo>
                  <a:lnTo>
                    <a:pt x="228" y="41"/>
                  </a:lnTo>
                  <a:lnTo>
                    <a:pt x="225" y="44"/>
                  </a:lnTo>
                  <a:lnTo>
                    <a:pt x="222" y="46"/>
                  </a:lnTo>
                  <a:lnTo>
                    <a:pt x="225" y="46"/>
                  </a:lnTo>
                  <a:lnTo>
                    <a:pt x="228" y="44"/>
                  </a:lnTo>
                  <a:lnTo>
                    <a:pt x="230" y="44"/>
                  </a:lnTo>
                  <a:lnTo>
                    <a:pt x="233" y="44"/>
                  </a:lnTo>
                  <a:lnTo>
                    <a:pt x="233" y="41"/>
                  </a:lnTo>
                  <a:lnTo>
                    <a:pt x="236" y="41"/>
                  </a:lnTo>
                  <a:lnTo>
                    <a:pt x="239" y="38"/>
                  </a:lnTo>
                  <a:lnTo>
                    <a:pt x="239" y="46"/>
                  </a:lnTo>
                  <a:lnTo>
                    <a:pt x="239" y="51"/>
                  </a:lnTo>
                  <a:lnTo>
                    <a:pt x="239" y="56"/>
                  </a:lnTo>
                  <a:lnTo>
                    <a:pt x="236" y="64"/>
                  </a:lnTo>
                  <a:lnTo>
                    <a:pt x="236" y="67"/>
                  </a:lnTo>
                  <a:lnTo>
                    <a:pt x="233" y="69"/>
                  </a:lnTo>
                  <a:lnTo>
                    <a:pt x="233" y="72"/>
                  </a:lnTo>
                  <a:lnTo>
                    <a:pt x="230" y="72"/>
                  </a:lnTo>
                  <a:lnTo>
                    <a:pt x="228" y="74"/>
                  </a:lnTo>
                  <a:lnTo>
                    <a:pt x="228" y="77"/>
                  </a:lnTo>
                  <a:lnTo>
                    <a:pt x="225" y="79"/>
                  </a:lnTo>
                  <a:lnTo>
                    <a:pt x="222" y="82"/>
                  </a:lnTo>
                  <a:lnTo>
                    <a:pt x="220" y="82"/>
                  </a:lnTo>
                  <a:lnTo>
                    <a:pt x="217" y="85"/>
                  </a:lnTo>
                  <a:lnTo>
                    <a:pt x="214" y="85"/>
                  </a:lnTo>
                  <a:lnTo>
                    <a:pt x="211" y="87"/>
                  </a:lnTo>
                  <a:lnTo>
                    <a:pt x="209" y="90"/>
                  </a:lnTo>
                  <a:lnTo>
                    <a:pt x="206" y="90"/>
                  </a:lnTo>
                  <a:lnTo>
                    <a:pt x="203" y="90"/>
                  </a:lnTo>
                  <a:lnTo>
                    <a:pt x="201" y="90"/>
                  </a:lnTo>
                  <a:lnTo>
                    <a:pt x="195" y="90"/>
                  </a:lnTo>
                  <a:lnTo>
                    <a:pt x="192" y="90"/>
                  </a:lnTo>
                  <a:lnTo>
                    <a:pt x="190" y="90"/>
                  </a:lnTo>
                  <a:lnTo>
                    <a:pt x="184" y="92"/>
                  </a:lnTo>
                  <a:lnTo>
                    <a:pt x="182" y="92"/>
                  </a:lnTo>
                  <a:lnTo>
                    <a:pt x="179" y="92"/>
                  </a:lnTo>
                  <a:lnTo>
                    <a:pt x="176" y="92"/>
                  </a:lnTo>
                  <a:lnTo>
                    <a:pt x="174" y="95"/>
                  </a:lnTo>
                  <a:lnTo>
                    <a:pt x="171" y="95"/>
                  </a:lnTo>
                  <a:lnTo>
                    <a:pt x="168" y="95"/>
                  </a:lnTo>
                  <a:lnTo>
                    <a:pt x="165" y="97"/>
                  </a:lnTo>
                  <a:lnTo>
                    <a:pt x="163" y="97"/>
                  </a:lnTo>
                  <a:lnTo>
                    <a:pt x="160" y="97"/>
                  </a:lnTo>
                  <a:lnTo>
                    <a:pt x="157" y="100"/>
                  </a:lnTo>
                  <a:lnTo>
                    <a:pt x="155" y="100"/>
                  </a:lnTo>
                  <a:lnTo>
                    <a:pt x="149" y="100"/>
                  </a:lnTo>
                  <a:lnTo>
                    <a:pt x="146" y="102"/>
                  </a:lnTo>
                  <a:lnTo>
                    <a:pt x="144" y="102"/>
                  </a:lnTo>
                  <a:lnTo>
                    <a:pt x="141" y="102"/>
                  </a:lnTo>
                  <a:lnTo>
                    <a:pt x="138" y="102"/>
                  </a:lnTo>
                  <a:lnTo>
                    <a:pt x="136" y="102"/>
                  </a:lnTo>
                  <a:lnTo>
                    <a:pt x="133" y="100"/>
                  </a:lnTo>
                  <a:lnTo>
                    <a:pt x="133" y="97"/>
                  </a:lnTo>
                  <a:lnTo>
                    <a:pt x="136" y="95"/>
                  </a:lnTo>
                  <a:lnTo>
                    <a:pt x="136" y="92"/>
                  </a:lnTo>
                  <a:lnTo>
                    <a:pt x="138" y="9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2" name="Freeform 185"/>
            <p:cNvSpPr>
              <a:spLocks/>
            </p:cNvSpPr>
            <p:nvPr/>
          </p:nvSpPr>
          <p:spPr bwMode="auto">
            <a:xfrm>
              <a:off x="5726" y="3088"/>
              <a:ext cx="245" cy="218"/>
            </a:xfrm>
            <a:custGeom>
              <a:avLst/>
              <a:gdLst>
                <a:gd name="T0" fmla="*/ 132 w 245"/>
                <a:gd name="T1" fmla="*/ 102 h 218"/>
                <a:gd name="T2" fmla="*/ 121 w 245"/>
                <a:gd name="T3" fmla="*/ 118 h 218"/>
                <a:gd name="T4" fmla="*/ 96 w 245"/>
                <a:gd name="T5" fmla="*/ 131 h 218"/>
                <a:gd name="T6" fmla="*/ 82 w 245"/>
                <a:gd name="T7" fmla="*/ 133 h 218"/>
                <a:gd name="T8" fmla="*/ 69 w 245"/>
                <a:gd name="T9" fmla="*/ 139 h 218"/>
                <a:gd name="T10" fmla="*/ 55 w 245"/>
                <a:gd name="T11" fmla="*/ 149 h 218"/>
                <a:gd name="T12" fmla="*/ 38 w 245"/>
                <a:gd name="T13" fmla="*/ 159 h 218"/>
                <a:gd name="T14" fmla="*/ 22 w 245"/>
                <a:gd name="T15" fmla="*/ 165 h 218"/>
                <a:gd name="T16" fmla="*/ 8 w 245"/>
                <a:gd name="T17" fmla="*/ 170 h 218"/>
                <a:gd name="T18" fmla="*/ 5 w 245"/>
                <a:gd name="T19" fmla="*/ 178 h 218"/>
                <a:gd name="T20" fmla="*/ 16 w 245"/>
                <a:gd name="T21" fmla="*/ 170 h 218"/>
                <a:gd name="T22" fmla="*/ 33 w 245"/>
                <a:gd name="T23" fmla="*/ 165 h 218"/>
                <a:gd name="T24" fmla="*/ 44 w 245"/>
                <a:gd name="T25" fmla="*/ 159 h 218"/>
                <a:gd name="T26" fmla="*/ 55 w 245"/>
                <a:gd name="T27" fmla="*/ 152 h 218"/>
                <a:gd name="T28" fmla="*/ 71 w 245"/>
                <a:gd name="T29" fmla="*/ 144 h 218"/>
                <a:gd name="T30" fmla="*/ 88 w 245"/>
                <a:gd name="T31" fmla="*/ 139 h 218"/>
                <a:gd name="T32" fmla="*/ 101 w 245"/>
                <a:gd name="T33" fmla="*/ 131 h 218"/>
                <a:gd name="T34" fmla="*/ 112 w 245"/>
                <a:gd name="T35" fmla="*/ 123 h 218"/>
                <a:gd name="T36" fmla="*/ 129 w 245"/>
                <a:gd name="T37" fmla="*/ 118 h 218"/>
                <a:gd name="T38" fmla="*/ 137 w 245"/>
                <a:gd name="T39" fmla="*/ 110 h 218"/>
                <a:gd name="T40" fmla="*/ 151 w 245"/>
                <a:gd name="T41" fmla="*/ 107 h 218"/>
                <a:gd name="T42" fmla="*/ 167 w 245"/>
                <a:gd name="T43" fmla="*/ 105 h 218"/>
                <a:gd name="T44" fmla="*/ 186 w 245"/>
                <a:gd name="T45" fmla="*/ 99 h 218"/>
                <a:gd name="T46" fmla="*/ 206 w 245"/>
                <a:gd name="T47" fmla="*/ 97 h 218"/>
                <a:gd name="T48" fmla="*/ 222 w 245"/>
                <a:gd name="T49" fmla="*/ 94 h 218"/>
                <a:gd name="T50" fmla="*/ 228 w 245"/>
                <a:gd name="T51" fmla="*/ 105 h 218"/>
                <a:gd name="T52" fmla="*/ 230 w 245"/>
                <a:gd name="T53" fmla="*/ 118 h 218"/>
                <a:gd name="T54" fmla="*/ 233 w 245"/>
                <a:gd name="T55" fmla="*/ 128 h 218"/>
                <a:gd name="T56" fmla="*/ 236 w 245"/>
                <a:gd name="T57" fmla="*/ 149 h 218"/>
                <a:gd name="T58" fmla="*/ 230 w 245"/>
                <a:gd name="T59" fmla="*/ 159 h 218"/>
                <a:gd name="T60" fmla="*/ 225 w 245"/>
                <a:gd name="T61" fmla="*/ 170 h 218"/>
                <a:gd name="T62" fmla="*/ 225 w 245"/>
                <a:gd name="T63" fmla="*/ 180 h 218"/>
                <a:gd name="T64" fmla="*/ 217 w 245"/>
                <a:gd name="T65" fmla="*/ 193 h 218"/>
                <a:gd name="T66" fmla="*/ 214 w 245"/>
                <a:gd name="T67" fmla="*/ 207 h 218"/>
                <a:gd name="T68" fmla="*/ 208 w 245"/>
                <a:gd name="T69" fmla="*/ 214 h 218"/>
                <a:gd name="T70" fmla="*/ 217 w 245"/>
                <a:gd name="T71" fmla="*/ 209 h 218"/>
                <a:gd name="T72" fmla="*/ 222 w 245"/>
                <a:gd name="T73" fmla="*/ 191 h 218"/>
                <a:gd name="T74" fmla="*/ 230 w 245"/>
                <a:gd name="T75" fmla="*/ 178 h 218"/>
                <a:gd name="T76" fmla="*/ 236 w 245"/>
                <a:gd name="T77" fmla="*/ 162 h 218"/>
                <a:gd name="T78" fmla="*/ 241 w 245"/>
                <a:gd name="T79" fmla="*/ 144 h 218"/>
                <a:gd name="T80" fmla="*/ 239 w 245"/>
                <a:gd name="T81" fmla="*/ 128 h 218"/>
                <a:gd name="T82" fmla="*/ 233 w 245"/>
                <a:gd name="T83" fmla="*/ 112 h 218"/>
                <a:gd name="T84" fmla="*/ 228 w 245"/>
                <a:gd name="T85" fmla="*/ 94 h 218"/>
                <a:gd name="T86" fmla="*/ 233 w 245"/>
                <a:gd name="T87" fmla="*/ 81 h 218"/>
                <a:gd name="T88" fmla="*/ 241 w 245"/>
                <a:gd name="T89" fmla="*/ 71 h 218"/>
                <a:gd name="T90" fmla="*/ 244 w 245"/>
                <a:gd name="T91" fmla="*/ 10 h 218"/>
                <a:gd name="T92" fmla="*/ 244 w 245"/>
                <a:gd name="T93" fmla="*/ 10 h 218"/>
                <a:gd name="T94" fmla="*/ 239 w 245"/>
                <a:gd name="T95" fmla="*/ 39 h 218"/>
                <a:gd name="T96" fmla="*/ 228 w 245"/>
                <a:gd name="T97" fmla="*/ 47 h 218"/>
                <a:gd name="T98" fmla="*/ 233 w 245"/>
                <a:gd name="T99" fmla="*/ 47 h 218"/>
                <a:gd name="T100" fmla="*/ 239 w 245"/>
                <a:gd name="T101" fmla="*/ 55 h 218"/>
                <a:gd name="T102" fmla="*/ 233 w 245"/>
                <a:gd name="T103" fmla="*/ 73 h 218"/>
                <a:gd name="T104" fmla="*/ 222 w 245"/>
                <a:gd name="T105" fmla="*/ 86 h 218"/>
                <a:gd name="T106" fmla="*/ 208 w 245"/>
                <a:gd name="T107" fmla="*/ 94 h 218"/>
                <a:gd name="T108" fmla="*/ 186 w 245"/>
                <a:gd name="T109" fmla="*/ 94 h 218"/>
                <a:gd name="T110" fmla="*/ 173 w 245"/>
                <a:gd name="T111" fmla="*/ 99 h 218"/>
                <a:gd name="T112" fmla="*/ 154 w 245"/>
                <a:gd name="T113" fmla="*/ 105 h 218"/>
                <a:gd name="T114" fmla="*/ 137 w 245"/>
                <a:gd name="T115" fmla="*/ 107 h 218"/>
                <a:gd name="T116" fmla="*/ 140 w 245"/>
                <a:gd name="T117" fmla="*/ 94 h 2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5"/>
                <a:gd name="T178" fmla="*/ 0 h 218"/>
                <a:gd name="T179" fmla="*/ 245 w 245"/>
                <a:gd name="T180" fmla="*/ 218 h 21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5" h="218">
                  <a:moveTo>
                    <a:pt x="140" y="94"/>
                  </a:moveTo>
                  <a:lnTo>
                    <a:pt x="137" y="94"/>
                  </a:lnTo>
                  <a:lnTo>
                    <a:pt x="137" y="97"/>
                  </a:lnTo>
                  <a:lnTo>
                    <a:pt x="134" y="97"/>
                  </a:lnTo>
                  <a:lnTo>
                    <a:pt x="132" y="99"/>
                  </a:lnTo>
                  <a:lnTo>
                    <a:pt x="132" y="102"/>
                  </a:lnTo>
                  <a:lnTo>
                    <a:pt x="129" y="105"/>
                  </a:lnTo>
                  <a:lnTo>
                    <a:pt x="129" y="107"/>
                  </a:lnTo>
                  <a:lnTo>
                    <a:pt x="129" y="110"/>
                  </a:lnTo>
                  <a:lnTo>
                    <a:pt x="126" y="112"/>
                  </a:lnTo>
                  <a:lnTo>
                    <a:pt x="123" y="115"/>
                  </a:lnTo>
                  <a:lnTo>
                    <a:pt x="121" y="118"/>
                  </a:lnTo>
                  <a:lnTo>
                    <a:pt x="115" y="120"/>
                  </a:lnTo>
                  <a:lnTo>
                    <a:pt x="112" y="120"/>
                  </a:lnTo>
                  <a:lnTo>
                    <a:pt x="110" y="123"/>
                  </a:lnTo>
                  <a:lnTo>
                    <a:pt x="104" y="125"/>
                  </a:lnTo>
                  <a:lnTo>
                    <a:pt x="101" y="128"/>
                  </a:lnTo>
                  <a:lnTo>
                    <a:pt x="96" y="131"/>
                  </a:lnTo>
                  <a:lnTo>
                    <a:pt x="93" y="131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8" y="133"/>
                  </a:lnTo>
                  <a:lnTo>
                    <a:pt x="85" y="133"/>
                  </a:lnTo>
                  <a:lnTo>
                    <a:pt x="82" y="133"/>
                  </a:lnTo>
                  <a:lnTo>
                    <a:pt x="82" y="136"/>
                  </a:lnTo>
                  <a:lnTo>
                    <a:pt x="80" y="136"/>
                  </a:lnTo>
                  <a:lnTo>
                    <a:pt x="77" y="136"/>
                  </a:lnTo>
                  <a:lnTo>
                    <a:pt x="74" y="136"/>
                  </a:lnTo>
                  <a:lnTo>
                    <a:pt x="71" y="139"/>
                  </a:lnTo>
                  <a:lnTo>
                    <a:pt x="69" y="139"/>
                  </a:lnTo>
                  <a:lnTo>
                    <a:pt x="66" y="141"/>
                  </a:lnTo>
                  <a:lnTo>
                    <a:pt x="63" y="141"/>
                  </a:lnTo>
                  <a:lnTo>
                    <a:pt x="60" y="144"/>
                  </a:lnTo>
                  <a:lnTo>
                    <a:pt x="58" y="144"/>
                  </a:lnTo>
                  <a:lnTo>
                    <a:pt x="55" y="146"/>
                  </a:lnTo>
                  <a:lnTo>
                    <a:pt x="55" y="149"/>
                  </a:lnTo>
                  <a:lnTo>
                    <a:pt x="52" y="149"/>
                  </a:lnTo>
                  <a:lnTo>
                    <a:pt x="49" y="152"/>
                  </a:lnTo>
                  <a:lnTo>
                    <a:pt x="47" y="154"/>
                  </a:lnTo>
                  <a:lnTo>
                    <a:pt x="44" y="154"/>
                  </a:lnTo>
                  <a:lnTo>
                    <a:pt x="41" y="157"/>
                  </a:lnTo>
                  <a:lnTo>
                    <a:pt x="38" y="159"/>
                  </a:lnTo>
                  <a:lnTo>
                    <a:pt x="36" y="159"/>
                  </a:lnTo>
                  <a:lnTo>
                    <a:pt x="33" y="159"/>
                  </a:lnTo>
                  <a:lnTo>
                    <a:pt x="30" y="162"/>
                  </a:lnTo>
                  <a:lnTo>
                    <a:pt x="27" y="162"/>
                  </a:lnTo>
                  <a:lnTo>
                    <a:pt x="25" y="162"/>
                  </a:lnTo>
                  <a:lnTo>
                    <a:pt x="22" y="165"/>
                  </a:lnTo>
                  <a:lnTo>
                    <a:pt x="19" y="165"/>
                  </a:lnTo>
                  <a:lnTo>
                    <a:pt x="16" y="165"/>
                  </a:lnTo>
                  <a:lnTo>
                    <a:pt x="14" y="167"/>
                  </a:lnTo>
                  <a:lnTo>
                    <a:pt x="11" y="167"/>
                  </a:lnTo>
                  <a:lnTo>
                    <a:pt x="8" y="167"/>
                  </a:lnTo>
                  <a:lnTo>
                    <a:pt x="8" y="170"/>
                  </a:lnTo>
                  <a:lnTo>
                    <a:pt x="5" y="170"/>
                  </a:lnTo>
                  <a:lnTo>
                    <a:pt x="5" y="173"/>
                  </a:lnTo>
                  <a:lnTo>
                    <a:pt x="3" y="173"/>
                  </a:lnTo>
                  <a:lnTo>
                    <a:pt x="0" y="175"/>
                  </a:lnTo>
                  <a:lnTo>
                    <a:pt x="3" y="178"/>
                  </a:lnTo>
                  <a:lnTo>
                    <a:pt x="5" y="178"/>
                  </a:lnTo>
                  <a:lnTo>
                    <a:pt x="8" y="178"/>
                  </a:lnTo>
                  <a:lnTo>
                    <a:pt x="8" y="175"/>
                  </a:lnTo>
                  <a:lnTo>
                    <a:pt x="11" y="175"/>
                  </a:lnTo>
                  <a:lnTo>
                    <a:pt x="11" y="173"/>
                  </a:lnTo>
                  <a:lnTo>
                    <a:pt x="14" y="173"/>
                  </a:lnTo>
                  <a:lnTo>
                    <a:pt x="16" y="170"/>
                  </a:lnTo>
                  <a:lnTo>
                    <a:pt x="19" y="170"/>
                  </a:lnTo>
                  <a:lnTo>
                    <a:pt x="19" y="167"/>
                  </a:lnTo>
                  <a:lnTo>
                    <a:pt x="25" y="167"/>
                  </a:lnTo>
                  <a:lnTo>
                    <a:pt x="27" y="167"/>
                  </a:lnTo>
                  <a:lnTo>
                    <a:pt x="30" y="167"/>
                  </a:lnTo>
                  <a:lnTo>
                    <a:pt x="33" y="165"/>
                  </a:lnTo>
                  <a:lnTo>
                    <a:pt x="36" y="165"/>
                  </a:lnTo>
                  <a:lnTo>
                    <a:pt x="38" y="165"/>
                  </a:lnTo>
                  <a:lnTo>
                    <a:pt x="38" y="162"/>
                  </a:lnTo>
                  <a:lnTo>
                    <a:pt x="41" y="162"/>
                  </a:lnTo>
                  <a:lnTo>
                    <a:pt x="41" y="159"/>
                  </a:lnTo>
                  <a:lnTo>
                    <a:pt x="44" y="159"/>
                  </a:lnTo>
                  <a:lnTo>
                    <a:pt x="44" y="157"/>
                  </a:lnTo>
                  <a:lnTo>
                    <a:pt x="47" y="157"/>
                  </a:lnTo>
                  <a:lnTo>
                    <a:pt x="49" y="154"/>
                  </a:lnTo>
                  <a:lnTo>
                    <a:pt x="52" y="154"/>
                  </a:lnTo>
                  <a:lnTo>
                    <a:pt x="52" y="152"/>
                  </a:lnTo>
                  <a:lnTo>
                    <a:pt x="55" y="152"/>
                  </a:lnTo>
                  <a:lnTo>
                    <a:pt x="58" y="149"/>
                  </a:lnTo>
                  <a:lnTo>
                    <a:pt x="60" y="149"/>
                  </a:lnTo>
                  <a:lnTo>
                    <a:pt x="63" y="146"/>
                  </a:lnTo>
                  <a:lnTo>
                    <a:pt x="66" y="146"/>
                  </a:lnTo>
                  <a:lnTo>
                    <a:pt x="69" y="144"/>
                  </a:lnTo>
                  <a:lnTo>
                    <a:pt x="71" y="144"/>
                  </a:lnTo>
                  <a:lnTo>
                    <a:pt x="74" y="144"/>
                  </a:lnTo>
                  <a:lnTo>
                    <a:pt x="77" y="141"/>
                  </a:lnTo>
                  <a:lnTo>
                    <a:pt x="80" y="141"/>
                  </a:lnTo>
                  <a:lnTo>
                    <a:pt x="82" y="139"/>
                  </a:lnTo>
                  <a:lnTo>
                    <a:pt x="85" y="139"/>
                  </a:lnTo>
                  <a:lnTo>
                    <a:pt x="88" y="139"/>
                  </a:lnTo>
                  <a:lnTo>
                    <a:pt x="90" y="136"/>
                  </a:lnTo>
                  <a:lnTo>
                    <a:pt x="93" y="136"/>
                  </a:lnTo>
                  <a:lnTo>
                    <a:pt x="96" y="136"/>
                  </a:lnTo>
                  <a:lnTo>
                    <a:pt x="96" y="133"/>
                  </a:lnTo>
                  <a:lnTo>
                    <a:pt x="99" y="133"/>
                  </a:lnTo>
                  <a:lnTo>
                    <a:pt x="101" y="131"/>
                  </a:lnTo>
                  <a:lnTo>
                    <a:pt x="104" y="131"/>
                  </a:lnTo>
                  <a:lnTo>
                    <a:pt x="107" y="128"/>
                  </a:lnTo>
                  <a:lnTo>
                    <a:pt x="110" y="128"/>
                  </a:lnTo>
                  <a:lnTo>
                    <a:pt x="110" y="125"/>
                  </a:lnTo>
                  <a:lnTo>
                    <a:pt x="112" y="125"/>
                  </a:lnTo>
                  <a:lnTo>
                    <a:pt x="112" y="123"/>
                  </a:lnTo>
                  <a:lnTo>
                    <a:pt x="115" y="123"/>
                  </a:lnTo>
                  <a:lnTo>
                    <a:pt x="118" y="123"/>
                  </a:lnTo>
                  <a:lnTo>
                    <a:pt x="121" y="120"/>
                  </a:lnTo>
                  <a:lnTo>
                    <a:pt x="123" y="120"/>
                  </a:lnTo>
                  <a:lnTo>
                    <a:pt x="126" y="118"/>
                  </a:lnTo>
                  <a:lnTo>
                    <a:pt x="129" y="118"/>
                  </a:lnTo>
                  <a:lnTo>
                    <a:pt x="129" y="115"/>
                  </a:lnTo>
                  <a:lnTo>
                    <a:pt x="132" y="115"/>
                  </a:lnTo>
                  <a:lnTo>
                    <a:pt x="134" y="115"/>
                  </a:lnTo>
                  <a:lnTo>
                    <a:pt x="134" y="112"/>
                  </a:lnTo>
                  <a:lnTo>
                    <a:pt x="137" y="112"/>
                  </a:lnTo>
                  <a:lnTo>
                    <a:pt x="137" y="110"/>
                  </a:lnTo>
                  <a:lnTo>
                    <a:pt x="140" y="110"/>
                  </a:lnTo>
                  <a:lnTo>
                    <a:pt x="143" y="110"/>
                  </a:lnTo>
                  <a:lnTo>
                    <a:pt x="145" y="110"/>
                  </a:lnTo>
                  <a:lnTo>
                    <a:pt x="145" y="107"/>
                  </a:lnTo>
                  <a:lnTo>
                    <a:pt x="148" y="107"/>
                  </a:lnTo>
                  <a:lnTo>
                    <a:pt x="151" y="107"/>
                  </a:lnTo>
                  <a:lnTo>
                    <a:pt x="154" y="107"/>
                  </a:lnTo>
                  <a:lnTo>
                    <a:pt x="156" y="107"/>
                  </a:lnTo>
                  <a:lnTo>
                    <a:pt x="159" y="107"/>
                  </a:lnTo>
                  <a:lnTo>
                    <a:pt x="162" y="105"/>
                  </a:lnTo>
                  <a:lnTo>
                    <a:pt x="164" y="105"/>
                  </a:lnTo>
                  <a:lnTo>
                    <a:pt x="167" y="105"/>
                  </a:lnTo>
                  <a:lnTo>
                    <a:pt x="170" y="102"/>
                  </a:lnTo>
                  <a:lnTo>
                    <a:pt x="173" y="102"/>
                  </a:lnTo>
                  <a:lnTo>
                    <a:pt x="175" y="102"/>
                  </a:lnTo>
                  <a:lnTo>
                    <a:pt x="178" y="99"/>
                  </a:lnTo>
                  <a:lnTo>
                    <a:pt x="184" y="99"/>
                  </a:lnTo>
                  <a:lnTo>
                    <a:pt x="186" y="99"/>
                  </a:lnTo>
                  <a:lnTo>
                    <a:pt x="189" y="99"/>
                  </a:lnTo>
                  <a:lnTo>
                    <a:pt x="192" y="99"/>
                  </a:lnTo>
                  <a:lnTo>
                    <a:pt x="195" y="99"/>
                  </a:lnTo>
                  <a:lnTo>
                    <a:pt x="197" y="99"/>
                  </a:lnTo>
                  <a:lnTo>
                    <a:pt x="203" y="99"/>
                  </a:lnTo>
                  <a:lnTo>
                    <a:pt x="206" y="97"/>
                  </a:lnTo>
                  <a:lnTo>
                    <a:pt x="208" y="97"/>
                  </a:lnTo>
                  <a:lnTo>
                    <a:pt x="211" y="97"/>
                  </a:lnTo>
                  <a:lnTo>
                    <a:pt x="214" y="97"/>
                  </a:lnTo>
                  <a:lnTo>
                    <a:pt x="217" y="94"/>
                  </a:lnTo>
                  <a:lnTo>
                    <a:pt x="219" y="94"/>
                  </a:lnTo>
                  <a:lnTo>
                    <a:pt x="222" y="94"/>
                  </a:lnTo>
                  <a:lnTo>
                    <a:pt x="222" y="97"/>
                  </a:lnTo>
                  <a:lnTo>
                    <a:pt x="222" y="99"/>
                  </a:lnTo>
                  <a:lnTo>
                    <a:pt x="225" y="99"/>
                  </a:lnTo>
                  <a:lnTo>
                    <a:pt x="225" y="102"/>
                  </a:lnTo>
                  <a:lnTo>
                    <a:pt x="228" y="102"/>
                  </a:lnTo>
                  <a:lnTo>
                    <a:pt x="228" y="105"/>
                  </a:lnTo>
                  <a:lnTo>
                    <a:pt x="228" y="107"/>
                  </a:lnTo>
                  <a:lnTo>
                    <a:pt x="228" y="110"/>
                  </a:lnTo>
                  <a:lnTo>
                    <a:pt x="230" y="110"/>
                  </a:lnTo>
                  <a:lnTo>
                    <a:pt x="230" y="112"/>
                  </a:lnTo>
                  <a:lnTo>
                    <a:pt x="230" y="115"/>
                  </a:lnTo>
                  <a:lnTo>
                    <a:pt x="230" y="118"/>
                  </a:lnTo>
                  <a:lnTo>
                    <a:pt x="230" y="120"/>
                  </a:lnTo>
                  <a:lnTo>
                    <a:pt x="233" y="120"/>
                  </a:lnTo>
                  <a:lnTo>
                    <a:pt x="236" y="120"/>
                  </a:lnTo>
                  <a:lnTo>
                    <a:pt x="236" y="125"/>
                  </a:lnTo>
                  <a:lnTo>
                    <a:pt x="236" y="128"/>
                  </a:lnTo>
                  <a:lnTo>
                    <a:pt x="233" y="128"/>
                  </a:lnTo>
                  <a:lnTo>
                    <a:pt x="236" y="131"/>
                  </a:lnTo>
                  <a:lnTo>
                    <a:pt x="236" y="133"/>
                  </a:lnTo>
                  <a:lnTo>
                    <a:pt x="236" y="136"/>
                  </a:lnTo>
                  <a:lnTo>
                    <a:pt x="236" y="139"/>
                  </a:lnTo>
                  <a:lnTo>
                    <a:pt x="236" y="144"/>
                  </a:lnTo>
                  <a:lnTo>
                    <a:pt x="236" y="149"/>
                  </a:lnTo>
                  <a:lnTo>
                    <a:pt x="233" y="149"/>
                  </a:lnTo>
                  <a:lnTo>
                    <a:pt x="233" y="152"/>
                  </a:lnTo>
                  <a:lnTo>
                    <a:pt x="230" y="152"/>
                  </a:lnTo>
                  <a:lnTo>
                    <a:pt x="230" y="154"/>
                  </a:lnTo>
                  <a:lnTo>
                    <a:pt x="230" y="157"/>
                  </a:lnTo>
                  <a:lnTo>
                    <a:pt x="230" y="159"/>
                  </a:lnTo>
                  <a:lnTo>
                    <a:pt x="230" y="162"/>
                  </a:lnTo>
                  <a:lnTo>
                    <a:pt x="230" y="165"/>
                  </a:lnTo>
                  <a:lnTo>
                    <a:pt x="230" y="167"/>
                  </a:lnTo>
                  <a:lnTo>
                    <a:pt x="228" y="167"/>
                  </a:lnTo>
                  <a:lnTo>
                    <a:pt x="228" y="170"/>
                  </a:lnTo>
                  <a:lnTo>
                    <a:pt x="225" y="170"/>
                  </a:lnTo>
                  <a:lnTo>
                    <a:pt x="225" y="173"/>
                  </a:lnTo>
                  <a:lnTo>
                    <a:pt x="222" y="173"/>
                  </a:lnTo>
                  <a:lnTo>
                    <a:pt x="225" y="173"/>
                  </a:lnTo>
                  <a:lnTo>
                    <a:pt x="225" y="175"/>
                  </a:lnTo>
                  <a:lnTo>
                    <a:pt x="228" y="178"/>
                  </a:lnTo>
                  <a:lnTo>
                    <a:pt x="225" y="180"/>
                  </a:lnTo>
                  <a:lnTo>
                    <a:pt x="225" y="183"/>
                  </a:lnTo>
                  <a:lnTo>
                    <a:pt x="222" y="186"/>
                  </a:lnTo>
                  <a:lnTo>
                    <a:pt x="219" y="188"/>
                  </a:lnTo>
                  <a:lnTo>
                    <a:pt x="219" y="191"/>
                  </a:lnTo>
                  <a:lnTo>
                    <a:pt x="217" y="191"/>
                  </a:lnTo>
                  <a:lnTo>
                    <a:pt x="217" y="193"/>
                  </a:lnTo>
                  <a:lnTo>
                    <a:pt x="219" y="196"/>
                  </a:lnTo>
                  <a:lnTo>
                    <a:pt x="219" y="199"/>
                  </a:lnTo>
                  <a:lnTo>
                    <a:pt x="217" y="201"/>
                  </a:lnTo>
                  <a:lnTo>
                    <a:pt x="217" y="204"/>
                  </a:lnTo>
                  <a:lnTo>
                    <a:pt x="214" y="204"/>
                  </a:lnTo>
                  <a:lnTo>
                    <a:pt x="214" y="207"/>
                  </a:lnTo>
                  <a:lnTo>
                    <a:pt x="211" y="207"/>
                  </a:lnTo>
                  <a:lnTo>
                    <a:pt x="208" y="209"/>
                  </a:lnTo>
                  <a:lnTo>
                    <a:pt x="211" y="209"/>
                  </a:lnTo>
                  <a:lnTo>
                    <a:pt x="211" y="212"/>
                  </a:lnTo>
                  <a:lnTo>
                    <a:pt x="208" y="212"/>
                  </a:lnTo>
                  <a:lnTo>
                    <a:pt x="208" y="214"/>
                  </a:lnTo>
                  <a:lnTo>
                    <a:pt x="208" y="217"/>
                  </a:lnTo>
                  <a:lnTo>
                    <a:pt x="211" y="217"/>
                  </a:lnTo>
                  <a:lnTo>
                    <a:pt x="214" y="214"/>
                  </a:lnTo>
                  <a:lnTo>
                    <a:pt x="214" y="212"/>
                  </a:lnTo>
                  <a:lnTo>
                    <a:pt x="214" y="209"/>
                  </a:lnTo>
                  <a:lnTo>
                    <a:pt x="217" y="209"/>
                  </a:lnTo>
                  <a:lnTo>
                    <a:pt x="219" y="207"/>
                  </a:lnTo>
                  <a:lnTo>
                    <a:pt x="219" y="204"/>
                  </a:lnTo>
                  <a:lnTo>
                    <a:pt x="222" y="201"/>
                  </a:lnTo>
                  <a:lnTo>
                    <a:pt x="222" y="199"/>
                  </a:lnTo>
                  <a:lnTo>
                    <a:pt x="222" y="196"/>
                  </a:lnTo>
                  <a:lnTo>
                    <a:pt x="222" y="191"/>
                  </a:lnTo>
                  <a:lnTo>
                    <a:pt x="225" y="191"/>
                  </a:lnTo>
                  <a:lnTo>
                    <a:pt x="228" y="188"/>
                  </a:lnTo>
                  <a:lnTo>
                    <a:pt x="228" y="186"/>
                  </a:lnTo>
                  <a:lnTo>
                    <a:pt x="230" y="183"/>
                  </a:lnTo>
                  <a:lnTo>
                    <a:pt x="230" y="180"/>
                  </a:lnTo>
                  <a:lnTo>
                    <a:pt x="230" y="178"/>
                  </a:lnTo>
                  <a:lnTo>
                    <a:pt x="230" y="175"/>
                  </a:lnTo>
                  <a:lnTo>
                    <a:pt x="230" y="173"/>
                  </a:lnTo>
                  <a:lnTo>
                    <a:pt x="233" y="170"/>
                  </a:lnTo>
                  <a:lnTo>
                    <a:pt x="233" y="167"/>
                  </a:lnTo>
                  <a:lnTo>
                    <a:pt x="236" y="165"/>
                  </a:lnTo>
                  <a:lnTo>
                    <a:pt x="236" y="162"/>
                  </a:lnTo>
                  <a:lnTo>
                    <a:pt x="236" y="159"/>
                  </a:lnTo>
                  <a:lnTo>
                    <a:pt x="236" y="157"/>
                  </a:lnTo>
                  <a:lnTo>
                    <a:pt x="236" y="154"/>
                  </a:lnTo>
                  <a:lnTo>
                    <a:pt x="239" y="152"/>
                  </a:lnTo>
                  <a:lnTo>
                    <a:pt x="239" y="146"/>
                  </a:lnTo>
                  <a:lnTo>
                    <a:pt x="241" y="144"/>
                  </a:lnTo>
                  <a:lnTo>
                    <a:pt x="241" y="141"/>
                  </a:lnTo>
                  <a:lnTo>
                    <a:pt x="241" y="136"/>
                  </a:lnTo>
                  <a:lnTo>
                    <a:pt x="241" y="133"/>
                  </a:lnTo>
                  <a:lnTo>
                    <a:pt x="239" y="133"/>
                  </a:lnTo>
                  <a:lnTo>
                    <a:pt x="239" y="131"/>
                  </a:lnTo>
                  <a:lnTo>
                    <a:pt x="239" y="128"/>
                  </a:lnTo>
                  <a:lnTo>
                    <a:pt x="239" y="125"/>
                  </a:lnTo>
                  <a:lnTo>
                    <a:pt x="239" y="123"/>
                  </a:lnTo>
                  <a:lnTo>
                    <a:pt x="239" y="120"/>
                  </a:lnTo>
                  <a:lnTo>
                    <a:pt x="236" y="118"/>
                  </a:lnTo>
                  <a:lnTo>
                    <a:pt x="236" y="115"/>
                  </a:lnTo>
                  <a:lnTo>
                    <a:pt x="233" y="112"/>
                  </a:lnTo>
                  <a:lnTo>
                    <a:pt x="233" y="110"/>
                  </a:lnTo>
                  <a:lnTo>
                    <a:pt x="233" y="107"/>
                  </a:lnTo>
                  <a:lnTo>
                    <a:pt x="230" y="102"/>
                  </a:lnTo>
                  <a:lnTo>
                    <a:pt x="230" y="99"/>
                  </a:lnTo>
                  <a:lnTo>
                    <a:pt x="230" y="97"/>
                  </a:lnTo>
                  <a:lnTo>
                    <a:pt x="228" y="94"/>
                  </a:lnTo>
                  <a:lnTo>
                    <a:pt x="225" y="92"/>
                  </a:lnTo>
                  <a:lnTo>
                    <a:pt x="225" y="89"/>
                  </a:lnTo>
                  <a:lnTo>
                    <a:pt x="228" y="86"/>
                  </a:lnTo>
                  <a:lnTo>
                    <a:pt x="228" y="84"/>
                  </a:lnTo>
                  <a:lnTo>
                    <a:pt x="230" y="84"/>
                  </a:lnTo>
                  <a:lnTo>
                    <a:pt x="233" y="81"/>
                  </a:lnTo>
                  <a:lnTo>
                    <a:pt x="233" y="78"/>
                  </a:lnTo>
                  <a:lnTo>
                    <a:pt x="236" y="78"/>
                  </a:lnTo>
                  <a:lnTo>
                    <a:pt x="239" y="76"/>
                  </a:lnTo>
                  <a:lnTo>
                    <a:pt x="239" y="73"/>
                  </a:lnTo>
                  <a:lnTo>
                    <a:pt x="241" y="73"/>
                  </a:lnTo>
                  <a:lnTo>
                    <a:pt x="241" y="71"/>
                  </a:lnTo>
                  <a:lnTo>
                    <a:pt x="244" y="58"/>
                  </a:lnTo>
                  <a:lnTo>
                    <a:pt x="244" y="47"/>
                  </a:lnTo>
                  <a:lnTo>
                    <a:pt x="244" y="34"/>
                  </a:lnTo>
                  <a:lnTo>
                    <a:pt x="244" y="18"/>
                  </a:lnTo>
                  <a:lnTo>
                    <a:pt x="244" y="16"/>
                  </a:lnTo>
                  <a:lnTo>
                    <a:pt x="244" y="10"/>
                  </a:lnTo>
                  <a:lnTo>
                    <a:pt x="244" y="5"/>
                  </a:lnTo>
                  <a:lnTo>
                    <a:pt x="244" y="0"/>
                  </a:lnTo>
                  <a:lnTo>
                    <a:pt x="244" y="3"/>
                  </a:lnTo>
                  <a:lnTo>
                    <a:pt x="244" y="5"/>
                  </a:lnTo>
                  <a:lnTo>
                    <a:pt x="244" y="8"/>
                  </a:lnTo>
                  <a:lnTo>
                    <a:pt x="244" y="10"/>
                  </a:lnTo>
                  <a:lnTo>
                    <a:pt x="244" y="13"/>
                  </a:lnTo>
                  <a:lnTo>
                    <a:pt x="244" y="21"/>
                  </a:lnTo>
                  <a:lnTo>
                    <a:pt x="241" y="29"/>
                  </a:lnTo>
                  <a:lnTo>
                    <a:pt x="241" y="37"/>
                  </a:lnTo>
                  <a:lnTo>
                    <a:pt x="239" y="37"/>
                  </a:lnTo>
                  <a:lnTo>
                    <a:pt x="239" y="39"/>
                  </a:lnTo>
                  <a:lnTo>
                    <a:pt x="236" y="39"/>
                  </a:lnTo>
                  <a:lnTo>
                    <a:pt x="236" y="42"/>
                  </a:lnTo>
                  <a:lnTo>
                    <a:pt x="233" y="42"/>
                  </a:lnTo>
                  <a:lnTo>
                    <a:pt x="230" y="44"/>
                  </a:lnTo>
                  <a:lnTo>
                    <a:pt x="228" y="44"/>
                  </a:lnTo>
                  <a:lnTo>
                    <a:pt x="228" y="47"/>
                  </a:lnTo>
                  <a:lnTo>
                    <a:pt x="225" y="47"/>
                  </a:lnTo>
                  <a:lnTo>
                    <a:pt x="225" y="50"/>
                  </a:lnTo>
                  <a:lnTo>
                    <a:pt x="225" y="47"/>
                  </a:lnTo>
                  <a:lnTo>
                    <a:pt x="228" y="47"/>
                  </a:lnTo>
                  <a:lnTo>
                    <a:pt x="230" y="47"/>
                  </a:lnTo>
                  <a:lnTo>
                    <a:pt x="233" y="47"/>
                  </a:lnTo>
                  <a:lnTo>
                    <a:pt x="233" y="44"/>
                  </a:lnTo>
                  <a:lnTo>
                    <a:pt x="236" y="44"/>
                  </a:lnTo>
                  <a:lnTo>
                    <a:pt x="239" y="44"/>
                  </a:lnTo>
                  <a:lnTo>
                    <a:pt x="239" y="42"/>
                  </a:lnTo>
                  <a:lnTo>
                    <a:pt x="239" y="47"/>
                  </a:lnTo>
                  <a:lnTo>
                    <a:pt x="239" y="55"/>
                  </a:lnTo>
                  <a:lnTo>
                    <a:pt x="239" y="60"/>
                  </a:lnTo>
                  <a:lnTo>
                    <a:pt x="239" y="65"/>
                  </a:lnTo>
                  <a:lnTo>
                    <a:pt x="239" y="68"/>
                  </a:lnTo>
                  <a:lnTo>
                    <a:pt x="239" y="71"/>
                  </a:lnTo>
                  <a:lnTo>
                    <a:pt x="236" y="71"/>
                  </a:lnTo>
                  <a:lnTo>
                    <a:pt x="233" y="73"/>
                  </a:lnTo>
                  <a:lnTo>
                    <a:pt x="233" y="76"/>
                  </a:lnTo>
                  <a:lnTo>
                    <a:pt x="230" y="78"/>
                  </a:lnTo>
                  <a:lnTo>
                    <a:pt x="230" y="81"/>
                  </a:lnTo>
                  <a:lnTo>
                    <a:pt x="228" y="81"/>
                  </a:lnTo>
                  <a:lnTo>
                    <a:pt x="225" y="84"/>
                  </a:lnTo>
                  <a:lnTo>
                    <a:pt x="222" y="86"/>
                  </a:lnTo>
                  <a:lnTo>
                    <a:pt x="219" y="86"/>
                  </a:lnTo>
                  <a:lnTo>
                    <a:pt x="219" y="89"/>
                  </a:lnTo>
                  <a:lnTo>
                    <a:pt x="217" y="89"/>
                  </a:lnTo>
                  <a:lnTo>
                    <a:pt x="214" y="92"/>
                  </a:lnTo>
                  <a:lnTo>
                    <a:pt x="211" y="92"/>
                  </a:lnTo>
                  <a:lnTo>
                    <a:pt x="208" y="94"/>
                  </a:lnTo>
                  <a:lnTo>
                    <a:pt x="206" y="94"/>
                  </a:lnTo>
                  <a:lnTo>
                    <a:pt x="203" y="94"/>
                  </a:lnTo>
                  <a:lnTo>
                    <a:pt x="197" y="94"/>
                  </a:lnTo>
                  <a:lnTo>
                    <a:pt x="195" y="94"/>
                  </a:lnTo>
                  <a:lnTo>
                    <a:pt x="189" y="94"/>
                  </a:lnTo>
                  <a:lnTo>
                    <a:pt x="186" y="94"/>
                  </a:lnTo>
                  <a:lnTo>
                    <a:pt x="184" y="94"/>
                  </a:lnTo>
                  <a:lnTo>
                    <a:pt x="181" y="97"/>
                  </a:lnTo>
                  <a:lnTo>
                    <a:pt x="178" y="97"/>
                  </a:lnTo>
                  <a:lnTo>
                    <a:pt x="175" y="97"/>
                  </a:lnTo>
                  <a:lnTo>
                    <a:pt x="175" y="99"/>
                  </a:lnTo>
                  <a:lnTo>
                    <a:pt x="173" y="99"/>
                  </a:lnTo>
                  <a:lnTo>
                    <a:pt x="170" y="99"/>
                  </a:lnTo>
                  <a:lnTo>
                    <a:pt x="167" y="99"/>
                  </a:lnTo>
                  <a:lnTo>
                    <a:pt x="164" y="102"/>
                  </a:lnTo>
                  <a:lnTo>
                    <a:pt x="162" y="102"/>
                  </a:lnTo>
                  <a:lnTo>
                    <a:pt x="156" y="105"/>
                  </a:lnTo>
                  <a:lnTo>
                    <a:pt x="154" y="105"/>
                  </a:lnTo>
                  <a:lnTo>
                    <a:pt x="151" y="105"/>
                  </a:lnTo>
                  <a:lnTo>
                    <a:pt x="148" y="105"/>
                  </a:lnTo>
                  <a:lnTo>
                    <a:pt x="145" y="107"/>
                  </a:lnTo>
                  <a:lnTo>
                    <a:pt x="143" y="107"/>
                  </a:lnTo>
                  <a:lnTo>
                    <a:pt x="140" y="107"/>
                  </a:lnTo>
                  <a:lnTo>
                    <a:pt x="137" y="107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34" y="99"/>
                  </a:lnTo>
                  <a:lnTo>
                    <a:pt x="137" y="99"/>
                  </a:lnTo>
                  <a:lnTo>
                    <a:pt x="137" y="97"/>
                  </a:lnTo>
                  <a:lnTo>
                    <a:pt x="140" y="9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3" name="Freeform 186"/>
            <p:cNvSpPr>
              <a:spLocks/>
            </p:cNvSpPr>
            <p:nvPr/>
          </p:nvSpPr>
          <p:spPr bwMode="auto">
            <a:xfrm>
              <a:off x="5593" y="2946"/>
              <a:ext cx="70" cy="73"/>
            </a:xfrm>
            <a:custGeom>
              <a:avLst/>
              <a:gdLst>
                <a:gd name="T0" fmla="*/ 8 w 70"/>
                <a:gd name="T1" fmla="*/ 55 h 73"/>
                <a:gd name="T2" fmla="*/ 5 w 70"/>
                <a:gd name="T3" fmla="*/ 60 h 73"/>
                <a:gd name="T4" fmla="*/ 3 w 70"/>
                <a:gd name="T5" fmla="*/ 65 h 73"/>
                <a:gd name="T6" fmla="*/ 3 w 70"/>
                <a:gd name="T7" fmla="*/ 70 h 73"/>
                <a:gd name="T8" fmla="*/ 0 w 70"/>
                <a:gd name="T9" fmla="*/ 72 h 73"/>
                <a:gd name="T10" fmla="*/ 3 w 70"/>
                <a:gd name="T11" fmla="*/ 60 h 73"/>
                <a:gd name="T12" fmla="*/ 0 w 70"/>
                <a:gd name="T13" fmla="*/ 45 h 73"/>
                <a:gd name="T14" fmla="*/ 5 w 70"/>
                <a:gd name="T15" fmla="*/ 50 h 73"/>
                <a:gd name="T16" fmla="*/ 8 w 70"/>
                <a:gd name="T17" fmla="*/ 52 h 73"/>
                <a:gd name="T18" fmla="*/ 15 w 70"/>
                <a:gd name="T19" fmla="*/ 47 h 73"/>
                <a:gd name="T20" fmla="*/ 23 w 70"/>
                <a:gd name="T21" fmla="*/ 45 h 73"/>
                <a:gd name="T22" fmla="*/ 31 w 70"/>
                <a:gd name="T23" fmla="*/ 42 h 73"/>
                <a:gd name="T24" fmla="*/ 33 w 70"/>
                <a:gd name="T25" fmla="*/ 37 h 73"/>
                <a:gd name="T26" fmla="*/ 36 w 70"/>
                <a:gd name="T27" fmla="*/ 35 h 73"/>
                <a:gd name="T28" fmla="*/ 38 w 70"/>
                <a:gd name="T29" fmla="*/ 30 h 73"/>
                <a:gd name="T30" fmla="*/ 41 w 70"/>
                <a:gd name="T31" fmla="*/ 22 h 73"/>
                <a:gd name="T32" fmla="*/ 43 w 70"/>
                <a:gd name="T33" fmla="*/ 17 h 73"/>
                <a:gd name="T34" fmla="*/ 46 w 70"/>
                <a:gd name="T35" fmla="*/ 10 h 73"/>
                <a:gd name="T36" fmla="*/ 49 w 70"/>
                <a:gd name="T37" fmla="*/ 2 h 73"/>
                <a:gd name="T38" fmla="*/ 49 w 70"/>
                <a:gd name="T39" fmla="*/ 7 h 73"/>
                <a:gd name="T40" fmla="*/ 49 w 70"/>
                <a:gd name="T41" fmla="*/ 12 h 73"/>
                <a:gd name="T42" fmla="*/ 54 w 70"/>
                <a:gd name="T43" fmla="*/ 10 h 73"/>
                <a:gd name="T44" fmla="*/ 59 w 70"/>
                <a:gd name="T45" fmla="*/ 7 h 73"/>
                <a:gd name="T46" fmla="*/ 64 w 70"/>
                <a:gd name="T47" fmla="*/ 5 h 73"/>
                <a:gd name="T48" fmla="*/ 69 w 70"/>
                <a:gd name="T49" fmla="*/ 0 h 73"/>
                <a:gd name="T50" fmla="*/ 66 w 70"/>
                <a:gd name="T51" fmla="*/ 5 h 73"/>
                <a:gd name="T52" fmla="*/ 64 w 70"/>
                <a:gd name="T53" fmla="*/ 7 h 73"/>
                <a:gd name="T54" fmla="*/ 59 w 70"/>
                <a:gd name="T55" fmla="*/ 7 h 73"/>
                <a:gd name="T56" fmla="*/ 56 w 70"/>
                <a:gd name="T57" fmla="*/ 10 h 73"/>
                <a:gd name="T58" fmla="*/ 51 w 70"/>
                <a:gd name="T59" fmla="*/ 15 h 73"/>
                <a:gd name="T60" fmla="*/ 43 w 70"/>
                <a:gd name="T61" fmla="*/ 25 h 73"/>
                <a:gd name="T62" fmla="*/ 38 w 70"/>
                <a:gd name="T63" fmla="*/ 32 h 73"/>
                <a:gd name="T64" fmla="*/ 38 w 70"/>
                <a:gd name="T65" fmla="*/ 42 h 73"/>
                <a:gd name="T66" fmla="*/ 38 w 70"/>
                <a:gd name="T67" fmla="*/ 50 h 73"/>
                <a:gd name="T68" fmla="*/ 38 w 70"/>
                <a:gd name="T69" fmla="*/ 55 h 73"/>
                <a:gd name="T70" fmla="*/ 36 w 70"/>
                <a:gd name="T71" fmla="*/ 52 h 73"/>
                <a:gd name="T72" fmla="*/ 33 w 70"/>
                <a:gd name="T73" fmla="*/ 47 h 73"/>
                <a:gd name="T74" fmla="*/ 28 w 70"/>
                <a:gd name="T75" fmla="*/ 45 h 73"/>
                <a:gd name="T76" fmla="*/ 23 w 70"/>
                <a:gd name="T77" fmla="*/ 47 h 73"/>
                <a:gd name="T78" fmla="*/ 18 w 70"/>
                <a:gd name="T79" fmla="*/ 50 h 73"/>
                <a:gd name="T80" fmla="*/ 13 w 70"/>
                <a:gd name="T81" fmla="*/ 52 h 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"/>
                <a:gd name="T124" fmla="*/ 0 h 73"/>
                <a:gd name="T125" fmla="*/ 70 w 70"/>
                <a:gd name="T126" fmla="*/ 73 h 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" h="73">
                  <a:moveTo>
                    <a:pt x="10" y="52"/>
                  </a:moveTo>
                  <a:lnTo>
                    <a:pt x="8" y="55"/>
                  </a:lnTo>
                  <a:lnTo>
                    <a:pt x="8" y="57"/>
                  </a:lnTo>
                  <a:lnTo>
                    <a:pt x="5" y="60"/>
                  </a:lnTo>
                  <a:lnTo>
                    <a:pt x="3" y="62"/>
                  </a:lnTo>
                  <a:lnTo>
                    <a:pt x="3" y="65"/>
                  </a:lnTo>
                  <a:lnTo>
                    <a:pt x="3" y="67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0" y="72"/>
                  </a:lnTo>
                  <a:lnTo>
                    <a:pt x="0" y="65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5"/>
                  </a:lnTo>
                  <a:lnTo>
                    <a:pt x="3" y="47"/>
                  </a:lnTo>
                  <a:lnTo>
                    <a:pt x="5" y="50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13" y="50"/>
                  </a:lnTo>
                  <a:lnTo>
                    <a:pt x="15" y="47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2"/>
                  </a:lnTo>
                  <a:lnTo>
                    <a:pt x="31" y="42"/>
                  </a:lnTo>
                  <a:lnTo>
                    <a:pt x="33" y="40"/>
                  </a:lnTo>
                  <a:lnTo>
                    <a:pt x="33" y="37"/>
                  </a:lnTo>
                  <a:lnTo>
                    <a:pt x="36" y="37"/>
                  </a:lnTo>
                  <a:lnTo>
                    <a:pt x="36" y="35"/>
                  </a:lnTo>
                  <a:lnTo>
                    <a:pt x="38" y="32"/>
                  </a:lnTo>
                  <a:lnTo>
                    <a:pt x="38" y="30"/>
                  </a:lnTo>
                  <a:lnTo>
                    <a:pt x="41" y="27"/>
                  </a:lnTo>
                  <a:lnTo>
                    <a:pt x="41" y="22"/>
                  </a:lnTo>
                  <a:lnTo>
                    <a:pt x="43" y="20"/>
                  </a:lnTo>
                  <a:lnTo>
                    <a:pt x="43" y="17"/>
                  </a:lnTo>
                  <a:lnTo>
                    <a:pt x="46" y="15"/>
                  </a:lnTo>
                  <a:lnTo>
                    <a:pt x="46" y="10"/>
                  </a:lnTo>
                  <a:lnTo>
                    <a:pt x="46" y="7"/>
                  </a:lnTo>
                  <a:lnTo>
                    <a:pt x="49" y="2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10"/>
                  </a:lnTo>
                  <a:lnTo>
                    <a:pt x="49" y="12"/>
                  </a:lnTo>
                  <a:lnTo>
                    <a:pt x="51" y="10"/>
                  </a:lnTo>
                  <a:lnTo>
                    <a:pt x="54" y="10"/>
                  </a:lnTo>
                  <a:lnTo>
                    <a:pt x="56" y="7"/>
                  </a:lnTo>
                  <a:lnTo>
                    <a:pt x="59" y="7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6" y="2"/>
                  </a:lnTo>
                  <a:lnTo>
                    <a:pt x="69" y="0"/>
                  </a:lnTo>
                  <a:lnTo>
                    <a:pt x="66" y="2"/>
                  </a:lnTo>
                  <a:lnTo>
                    <a:pt x="66" y="5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61" y="7"/>
                  </a:lnTo>
                  <a:lnTo>
                    <a:pt x="59" y="7"/>
                  </a:lnTo>
                  <a:lnTo>
                    <a:pt x="59" y="1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1" y="15"/>
                  </a:lnTo>
                  <a:lnTo>
                    <a:pt x="46" y="20"/>
                  </a:lnTo>
                  <a:lnTo>
                    <a:pt x="43" y="25"/>
                  </a:lnTo>
                  <a:lnTo>
                    <a:pt x="41" y="27"/>
                  </a:lnTo>
                  <a:lnTo>
                    <a:pt x="38" y="32"/>
                  </a:lnTo>
                  <a:lnTo>
                    <a:pt x="38" y="37"/>
                  </a:lnTo>
                  <a:lnTo>
                    <a:pt x="38" y="42"/>
                  </a:lnTo>
                  <a:lnTo>
                    <a:pt x="38" y="47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38" y="55"/>
                  </a:lnTo>
                  <a:lnTo>
                    <a:pt x="36" y="55"/>
                  </a:lnTo>
                  <a:lnTo>
                    <a:pt x="36" y="52"/>
                  </a:lnTo>
                  <a:lnTo>
                    <a:pt x="36" y="50"/>
                  </a:lnTo>
                  <a:lnTo>
                    <a:pt x="33" y="47"/>
                  </a:lnTo>
                  <a:lnTo>
                    <a:pt x="33" y="45"/>
                  </a:lnTo>
                  <a:lnTo>
                    <a:pt x="28" y="45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0" y="47"/>
                  </a:lnTo>
                  <a:lnTo>
                    <a:pt x="18" y="50"/>
                  </a:lnTo>
                  <a:lnTo>
                    <a:pt x="15" y="50"/>
                  </a:lnTo>
                  <a:lnTo>
                    <a:pt x="13" y="52"/>
                  </a:lnTo>
                  <a:lnTo>
                    <a:pt x="10" y="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4" name="Freeform 187"/>
            <p:cNvSpPr>
              <a:spLocks/>
            </p:cNvSpPr>
            <p:nvPr/>
          </p:nvSpPr>
          <p:spPr bwMode="auto">
            <a:xfrm>
              <a:off x="5593" y="2946"/>
              <a:ext cx="70" cy="75"/>
            </a:xfrm>
            <a:custGeom>
              <a:avLst/>
              <a:gdLst>
                <a:gd name="T0" fmla="*/ 8 w 70"/>
                <a:gd name="T1" fmla="*/ 56 h 75"/>
                <a:gd name="T2" fmla="*/ 5 w 70"/>
                <a:gd name="T3" fmla="*/ 61 h 75"/>
                <a:gd name="T4" fmla="*/ 3 w 70"/>
                <a:gd name="T5" fmla="*/ 64 h 75"/>
                <a:gd name="T6" fmla="*/ 0 w 70"/>
                <a:gd name="T7" fmla="*/ 71 h 75"/>
                <a:gd name="T8" fmla="*/ 0 w 70"/>
                <a:gd name="T9" fmla="*/ 71 h 75"/>
                <a:gd name="T10" fmla="*/ 0 w 70"/>
                <a:gd name="T11" fmla="*/ 61 h 75"/>
                <a:gd name="T12" fmla="*/ 0 w 70"/>
                <a:gd name="T13" fmla="*/ 46 h 75"/>
                <a:gd name="T14" fmla="*/ 5 w 70"/>
                <a:gd name="T15" fmla="*/ 51 h 75"/>
                <a:gd name="T16" fmla="*/ 13 w 70"/>
                <a:gd name="T17" fmla="*/ 48 h 75"/>
                <a:gd name="T18" fmla="*/ 21 w 70"/>
                <a:gd name="T19" fmla="*/ 46 h 75"/>
                <a:gd name="T20" fmla="*/ 27 w 70"/>
                <a:gd name="T21" fmla="*/ 43 h 75"/>
                <a:gd name="T22" fmla="*/ 32 w 70"/>
                <a:gd name="T23" fmla="*/ 41 h 75"/>
                <a:gd name="T24" fmla="*/ 37 w 70"/>
                <a:gd name="T25" fmla="*/ 38 h 75"/>
                <a:gd name="T26" fmla="*/ 37 w 70"/>
                <a:gd name="T27" fmla="*/ 33 h 75"/>
                <a:gd name="T28" fmla="*/ 40 w 70"/>
                <a:gd name="T29" fmla="*/ 26 h 75"/>
                <a:gd name="T30" fmla="*/ 45 w 70"/>
                <a:gd name="T31" fmla="*/ 20 h 75"/>
                <a:gd name="T32" fmla="*/ 45 w 70"/>
                <a:gd name="T33" fmla="*/ 13 h 75"/>
                <a:gd name="T34" fmla="*/ 48 w 70"/>
                <a:gd name="T35" fmla="*/ 8 h 75"/>
                <a:gd name="T36" fmla="*/ 50 w 70"/>
                <a:gd name="T37" fmla="*/ 5 h 75"/>
                <a:gd name="T38" fmla="*/ 50 w 70"/>
                <a:gd name="T39" fmla="*/ 10 h 75"/>
                <a:gd name="T40" fmla="*/ 53 w 70"/>
                <a:gd name="T41" fmla="*/ 10 h 75"/>
                <a:gd name="T42" fmla="*/ 58 w 70"/>
                <a:gd name="T43" fmla="*/ 8 h 75"/>
                <a:gd name="T44" fmla="*/ 64 w 70"/>
                <a:gd name="T45" fmla="*/ 5 h 75"/>
                <a:gd name="T46" fmla="*/ 69 w 70"/>
                <a:gd name="T47" fmla="*/ 3 h 75"/>
                <a:gd name="T48" fmla="*/ 69 w 70"/>
                <a:gd name="T49" fmla="*/ 3 h 75"/>
                <a:gd name="T50" fmla="*/ 64 w 70"/>
                <a:gd name="T51" fmla="*/ 8 h 75"/>
                <a:gd name="T52" fmla="*/ 58 w 70"/>
                <a:gd name="T53" fmla="*/ 8 h 75"/>
                <a:gd name="T54" fmla="*/ 56 w 70"/>
                <a:gd name="T55" fmla="*/ 10 h 75"/>
                <a:gd name="T56" fmla="*/ 50 w 70"/>
                <a:gd name="T57" fmla="*/ 15 h 75"/>
                <a:gd name="T58" fmla="*/ 45 w 70"/>
                <a:gd name="T59" fmla="*/ 23 h 75"/>
                <a:gd name="T60" fmla="*/ 40 w 70"/>
                <a:gd name="T61" fmla="*/ 33 h 75"/>
                <a:gd name="T62" fmla="*/ 37 w 70"/>
                <a:gd name="T63" fmla="*/ 43 h 75"/>
                <a:gd name="T64" fmla="*/ 40 w 70"/>
                <a:gd name="T65" fmla="*/ 48 h 75"/>
                <a:gd name="T66" fmla="*/ 40 w 70"/>
                <a:gd name="T67" fmla="*/ 54 h 75"/>
                <a:gd name="T68" fmla="*/ 37 w 70"/>
                <a:gd name="T69" fmla="*/ 56 h 75"/>
                <a:gd name="T70" fmla="*/ 37 w 70"/>
                <a:gd name="T71" fmla="*/ 51 h 75"/>
                <a:gd name="T72" fmla="*/ 35 w 70"/>
                <a:gd name="T73" fmla="*/ 48 h 75"/>
                <a:gd name="T74" fmla="*/ 32 w 70"/>
                <a:gd name="T75" fmla="*/ 46 h 75"/>
                <a:gd name="T76" fmla="*/ 27 w 70"/>
                <a:gd name="T77" fmla="*/ 46 h 75"/>
                <a:gd name="T78" fmla="*/ 21 w 70"/>
                <a:gd name="T79" fmla="*/ 48 h 75"/>
                <a:gd name="T80" fmla="*/ 16 w 70"/>
                <a:gd name="T81" fmla="*/ 51 h 75"/>
                <a:gd name="T82" fmla="*/ 11 w 70"/>
                <a:gd name="T83" fmla="*/ 54 h 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75"/>
                <a:gd name="T128" fmla="*/ 70 w 70"/>
                <a:gd name="T129" fmla="*/ 75 h 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75">
                  <a:moveTo>
                    <a:pt x="11" y="54"/>
                  </a:moveTo>
                  <a:lnTo>
                    <a:pt x="8" y="56"/>
                  </a:lnTo>
                  <a:lnTo>
                    <a:pt x="5" y="59"/>
                  </a:lnTo>
                  <a:lnTo>
                    <a:pt x="5" y="61"/>
                  </a:lnTo>
                  <a:lnTo>
                    <a:pt x="3" y="61"/>
                  </a:lnTo>
                  <a:lnTo>
                    <a:pt x="3" y="64"/>
                  </a:lnTo>
                  <a:lnTo>
                    <a:pt x="3" y="69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3" y="48"/>
                  </a:lnTo>
                  <a:lnTo>
                    <a:pt x="5" y="51"/>
                  </a:lnTo>
                  <a:lnTo>
                    <a:pt x="8" y="51"/>
                  </a:lnTo>
                  <a:lnTo>
                    <a:pt x="13" y="48"/>
                  </a:lnTo>
                  <a:lnTo>
                    <a:pt x="16" y="46"/>
                  </a:lnTo>
                  <a:lnTo>
                    <a:pt x="21" y="46"/>
                  </a:lnTo>
                  <a:lnTo>
                    <a:pt x="24" y="43"/>
                  </a:lnTo>
                  <a:lnTo>
                    <a:pt x="27" y="43"/>
                  </a:lnTo>
                  <a:lnTo>
                    <a:pt x="29" y="41"/>
                  </a:lnTo>
                  <a:lnTo>
                    <a:pt x="32" y="41"/>
                  </a:lnTo>
                  <a:lnTo>
                    <a:pt x="35" y="38"/>
                  </a:lnTo>
                  <a:lnTo>
                    <a:pt x="37" y="38"/>
                  </a:lnTo>
                  <a:lnTo>
                    <a:pt x="37" y="36"/>
                  </a:lnTo>
                  <a:lnTo>
                    <a:pt x="37" y="33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2" y="23"/>
                  </a:lnTo>
                  <a:lnTo>
                    <a:pt x="45" y="20"/>
                  </a:lnTo>
                  <a:lnTo>
                    <a:pt x="45" y="18"/>
                  </a:lnTo>
                  <a:lnTo>
                    <a:pt x="45" y="13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0" y="13"/>
                  </a:lnTo>
                  <a:lnTo>
                    <a:pt x="53" y="10"/>
                  </a:lnTo>
                  <a:lnTo>
                    <a:pt x="56" y="1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4" y="5"/>
                  </a:lnTo>
                  <a:lnTo>
                    <a:pt x="66" y="5"/>
                  </a:lnTo>
                  <a:lnTo>
                    <a:pt x="69" y="3"/>
                  </a:lnTo>
                  <a:lnTo>
                    <a:pt x="69" y="0"/>
                  </a:lnTo>
                  <a:lnTo>
                    <a:pt x="69" y="3"/>
                  </a:lnTo>
                  <a:lnTo>
                    <a:pt x="66" y="5"/>
                  </a:lnTo>
                  <a:lnTo>
                    <a:pt x="64" y="8"/>
                  </a:lnTo>
                  <a:lnTo>
                    <a:pt x="61" y="8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6" y="10"/>
                  </a:lnTo>
                  <a:lnTo>
                    <a:pt x="56" y="13"/>
                  </a:lnTo>
                  <a:lnTo>
                    <a:pt x="50" y="15"/>
                  </a:lnTo>
                  <a:lnTo>
                    <a:pt x="48" y="20"/>
                  </a:lnTo>
                  <a:lnTo>
                    <a:pt x="45" y="23"/>
                  </a:lnTo>
                  <a:lnTo>
                    <a:pt x="42" y="28"/>
                  </a:lnTo>
                  <a:lnTo>
                    <a:pt x="40" y="33"/>
                  </a:lnTo>
                  <a:lnTo>
                    <a:pt x="40" y="38"/>
                  </a:lnTo>
                  <a:lnTo>
                    <a:pt x="37" y="43"/>
                  </a:lnTo>
                  <a:lnTo>
                    <a:pt x="37" y="46"/>
                  </a:lnTo>
                  <a:lnTo>
                    <a:pt x="40" y="48"/>
                  </a:lnTo>
                  <a:lnTo>
                    <a:pt x="40" y="51"/>
                  </a:lnTo>
                  <a:lnTo>
                    <a:pt x="40" y="54"/>
                  </a:lnTo>
                  <a:lnTo>
                    <a:pt x="40" y="56"/>
                  </a:lnTo>
                  <a:lnTo>
                    <a:pt x="37" y="56"/>
                  </a:lnTo>
                  <a:lnTo>
                    <a:pt x="37" y="54"/>
                  </a:lnTo>
                  <a:lnTo>
                    <a:pt x="37" y="51"/>
                  </a:lnTo>
                  <a:lnTo>
                    <a:pt x="35" y="51"/>
                  </a:lnTo>
                  <a:lnTo>
                    <a:pt x="35" y="48"/>
                  </a:lnTo>
                  <a:lnTo>
                    <a:pt x="35" y="46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7" y="46"/>
                  </a:lnTo>
                  <a:lnTo>
                    <a:pt x="24" y="48"/>
                  </a:lnTo>
                  <a:lnTo>
                    <a:pt x="21" y="48"/>
                  </a:lnTo>
                  <a:lnTo>
                    <a:pt x="19" y="51"/>
                  </a:lnTo>
                  <a:lnTo>
                    <a:pt x="16" y="51"/>
                  </a:lnTo>
                  <a:lnTo>
                    <a:pt x="13" y="54"/>
                  </a:lnTo>
                  <a:lnTo>
                    <a:pt x="11" y="5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5" name="Freeform 188"/>
            <p:cNvSpPr>
              <a:spLocks/>
            </p:cNvSpPr>
            <p:nvPr/>
          </p:nvSpPr>
          <p:spPr bwMode="auto">
            <a:xfrm>
              <a:off x="5430" y="3201"/>
              <a:ext cx="242" cy="93"/>
            </a:xfrm>
            <a:custGeom>
              <a:avLst/>
              <a:gdLst>
                <a:gd name="T0" fmla="*/ 8 w 242"/>
                <a:gd name="T1" fmla="*/ 2 h 93"/>
                <a:gd name="T2" fmla="*/ 19 w 242"/>
                <a:gd name="T3" fmla="*/ 5 h 93"/>
                <a:gd name="T4" fmla="*/ 30 w 242"/>
                <a:gd name="T5" fmla="*/ 5 h 93"/>
                <a:gd name="T6" fmla="*/ 41 w 242"/>
                <a:gd name="T7" fmla="*/ 10 h 93"/>
                <a:gd name="T8" fmla="*/ 57 w 242"/>
                <a:gd name="T9" fmla="*/ 10 h 93"/>
                <a:gd name="T10" fmla="*/ 68 w 242"/>
                <a:gd name="T11" fmla="*/ 10 h 93"/>
                <a:gd name="T12" fmla="*/ 79 w 242"/>
                <a:gd name="T13" fmla="*/ 12 h 93"/>
                <a:gd name="T14" fmla="*/ 89 w 242"/>
                <a:gd name="T15" fmla="*/ 12 h 93"/>
                <a:gd name="T16" fmla="*/ 95 w 242"/>
                <a:gd name="T17" fmla="*/ 20 h 93"/>
                <a:gd name="T18" fmla="*/ 97 w 242"/>
                <a:gd name="T19" fmla="*/ 50 h 93"/>
                <a:gd name="T20" fmla="*/ 111 w 242"/>
                <a:gd name="T21" fmla="*/ 65 h 93"/>
                <a:gd name="T22" fmla="*/ 127 w 242"/>
                <a:gd name="T23" fmla="*/ 72 h 93"/>
                <a:gd name="T24" fmla="*/ 144 w 242"/>
                <a:gd name="T25" fmla="*/ 72 h 93"/>
                <a:gd name="T26" fmla="*/ 154 w 242"/>
                <a:gd name="T27" fmla="*/ 75 h 93"/>
                <a:gd name="T28" fmla="*/ 165 w 242"/>
                <a:gd name="T29" fmla="*/ 80 h 93"/>
                <a:gd name="T30" fmla="*/ 173 w 242"/>
                <a:gd name="T31" fmla="*/ 85 h 93"/>
                <a:gd name="T32" fmla="*/ 184 w 242"/>
                <a:gd name="T33" fmla="*/ 90 h 93"/>
                <a:gd name="T34" fmla="*/ 195 w 242"/>
                <a:gd name="T35" fmla="*/ 90 h 93"/>
                <a:gd name="T36" fmla="*/ 206 w 242"/>
                <a:gd name="T37" fmla="*/ 90 h 93"/>
                <a:gd name="T38" fmla="*/ 217 w 242"/>
                <a:gd name="T39" fmla="*/ 90 h 93"/>
                <a:gd name="T40" fmla="*/ 227 w 242"/>
                <a:gd name="T41" fmla="*/ 92 h 93"/>
                <a:gd name="T42" fmla="*/ 238 w 242"/>
                <a:gd name="T43" fmla="*/ 90 h 93"/>
                <a:gd name="T44" fmla="*/ 236 w 242"/>
                <a:gd name="T45" fmla="*/ 85 h 93"/>
                <a:gd name="T46" fmla="*/ 222 w 242"/>
                <a:gd name="T47" fmla="*/ 85 h 93"/>
                <a:gd name="T48" fmla="*/ 211 w 242"/>
                <a:gd name="T49" fmla="*/ 85 h 93"/>
                <a:gd name="T50" fmla="*/ 200 w 242"/>
                <a:gd name="T51" fmla="*/ 85 h 93"/>
                <a:gd name="T52" fmla="*/ 192 w 242"/>
                <a:gd name="T53" fmla="*/ 85 h 93"/>
                <a:gd name="T54" fmla="*/ 181 w 242"/>
                <a:gd name="T55" fmla="*/ 85 h 93"/>
                <a:gd name="T56" fmla="*/ 173 w 242"/>
                <a:gd name="T57" fmla="*/ 82 h 93"/>
                <a:gd name="T58" fmla="*/ 171 w 242"/>
                <a:gd name="T59" fmla="*/ 75 h 93"/>
                <a:gd name="T60" fmla="*/ 173 w 242"/>
                <a:gd name="T61" fmla="*/ 65 h 93"/>
                <a:gd name="T62" fmla="*/ 171 w 242"/>
                <a:gd name="T63" fmla="*/ 67 h 93"/>
                <a:gd name="T64" fmla="*/ 165 w 242"/>
                <a:gd name="T65" fmla="*/ 72 h 93"/>
                <a:gd name="T66" fmla="*/ 154 w 242"/>
                <a:gd name="T67" fmla="*/ 72 h 93"/>
                <a:gd name="T68" fmla="*/ 144 w 242"/>
                <a:gd name="T69" fmla="*/ 70 h 93"/>
                <a:gd name="T70" fmla="*/ 133 w 242"/>
                <a:gd name="T71" fmla="*/ 70 h 93"/>
                <a:gd name="T72" fmla="*/ 122 w 242"/>
                <a:gd name="T73" fmla="*/ 67 h 93"/>
                <a:gd name="T74" fmla="*/ 116 w 242"/>
                <a:gd name="T75" fmla="*/ 62 h 93"/>
                <a:gd name="T76" fmla="*/ 108 w 242"/>
                <a:gd name="T77" fmla="*/ 57 h 93"/>
                <a:gd name="T78" fmla="*/ 103 w 242"/>
                <a:gd name="T79" fmla="*/ 47 h 93"/>
                <a:gd name="T80" fmla="*/ 100 w 242"/>
                <a:gd name="T81" fmla="*/ 35 h 93"/>
                <a:gd name="T82" fmla="*/ 100 w 242"/>
                <a:gd name="T83" fmla="*/ 25 h 93"/>
                <a:gd name="T84" fmla="*/ 103 w 242"/>
                <a:gd name="T85" fmla="*/ 12 h 93"/>
                <a:gd name="T86" fmla="*/ 100 w 242"/>
                <a:gd name="T87" fmla="*/ 0 h 93"/>
                <a:gd name="T88" fmla="*/ 95 w 242"/>
                <a:gd name="T89" fmla="*/ 5 h 93"/>
                <a:gd name="T90" fmla="*/ 84 w 242"/>
                <a:gd name="T91" fmla="*/ 7 h 93"/>
                <a:gd name="T92" fmla="*/ 73 w 242"/>
                <a:gd name="T93" fmla="*/ 7 h 93"/>
                <a:gd name="T94" fmla="*/ 62 w 242"/>
                <a:gd name="T95" fmla="*/ 5 h 93"/>
                <a:gd name="T96" fmla="*/ 51 w 242"/>
                <a:gd name="T97" fmla="*/ 2 h 93"/>
                <a:gd name="T98" fmla="*/ 43 w 242"/>
                <a:gd name="T99" fmla="*/ 0 h 93"/>
                <a:gd name="T100" fmla="*/ 41 w 242"/>
                <a:gd name="T101" fmla="*/ 2 h 93"/>
                <a:gd name="T102" fmla="*/ 32 w 242"/>
                <a:gd name="T103" fmla="*/ 2 h 93"/>
                <a:gd name="T104" fmla="*/ 19 w 242"/>
                <a:gd name="T105" fmla="*/ 2 h 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42"/>
                <a:gd name="T160" fmla="*/ 0 h 93"/>
                <a:gd name="T161" fmla="*/ 242 w 242"/>
                <a:gd name="T162" fmla="*/ 93 h 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42" h="93">
                  <a:moveTo>
                    <a:pt x="0" y="0"/>
                  </a:moveTo>
                  <a:lnTo>
                    <a:pt x="3" y="0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7" y="5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2" y="7"/>
                  </a:lnTo>
                  <a:lnTo>
                    <a:pt x="38" y="7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49" y="10"/>
                  </a:lnTo>
                  <a:lnTo>
                    <a:pt x="54" y="10"/>
                  </a:lnTo>
                  <a:lnTo>
                    <a:pt x="57" y="10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5" y="10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0"/>
                  </a:lnTo>
                  <a:lnTo>
                    <a:pt x="76" y="10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4" y="12"/>
                  </a:lnTo>
                  <a:lnTo>
                    <a:pt x="87" y="12"/>
                  </a:lnTo>
                  <a:lnTo>
                    <a:pt x="89" y="12"/>
                  </a:lnTo>
                  <a:lnTo>
                    <a:pt x="92" y="12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5" y="20"/>
                  </a:lnTo>
                  <a:lnTo>
                    <a:pt x="92" y="30"/>
                  </a:lnTo>
                  <a:lnTo>
                    <a:pt x="92" y="37"/>
                  </a:lnTo>
                  <a:lnTo>
                    <a:pt x="95" y="45"/>
                  </a:lnTo>
                  <a:lnTo>
                    <a:pt x="97" y="50"/>
                  </a:lnTo>
                  <a:lnTo>
                    <a:pt x="100" y="52"/>
                  </a:lnTo>
                  <a:lnTo>
                    <a:pt x="103" y="57"/>
                  </a:lnTo>
                  <a:lnTo>
                    <a:pt x="106" y="60"/>
                  </a:lnTo>
                  <a:lnTo>
                    <a:pt x="111" y="65"/>
                  </a:lnTo>
                  <a:lnTo>
                    <a:pt x="114" y="67"/>
                  </a:lnTo>
                  <a:lnTo>
                    <a:pt x="119" y="70"/>
                  </a:lnTo>
                  <a:lnTo>
                    <a:pt x="125" y="72"/>
                  </a:lnTo>
                  <a:lnTo>
                    <a:pt x="127" y="72"/>
                  </a:lnTo>
                  <a:lnTo>
                    <a:pt x="130" y="72"/>
                  </a:lnTo>
                  <a:lnTo>
                    <a:pt x="133" y="72"/>
                  </a:lnTo>
                  <a:lnTo>
                    <a:pt x="138" y="72"/>
                  </a:lnTo>
                  <a:lnTo>
                    <a:pt x="144" y="72"/>
                  </a:lnTo>
                  <a:lnTo>
                    <a:pt x="146" y="75"/>
                  </a:lnTo>
                  <a:lnTo>
                    <a:pt x="149" y="75"/>
                  </a:lnTo>
                  <a:lnTo>
                    <a:pt x="152" y="75"/>
                  </a:lnTo>
                  <a:lnTo>
                    <a:pt x="154" y="75"/>
                  </a:lnTo>
                  <a:lnTo>
                    <a:pt x="157" y="75"/>
                  </a:lnTo>
                  <a:lnTo>
                    <a:pt x="160" y="77"/>
                  </a:lnTo>
                  <a:lnTo>
                    <a:pt x="162" y="77"/>
                  </a:lnTo>
                  <a:lnTo>
                    <a:pt x="165" y="80"/>
                  </a:lnTo>
                  <a:lnTo>
                    <a:pt x="168" y="80"/>
                  </a:lnTo>
                  <a:lnTo>
                    <a:pt x="168" y="82"/>
                  </a:lnTo>
                  <a:lnTo>
                    <a:pt x="171" y="85"/>
                  </a:lnTo>
                  <a:lnTo>
                    <a:pt x="173" y="85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1" y="90"/>
                  </a:lnTo>
                  <a:lnTo>
                    <a:pt x="184" y="90"/>
                  </a:lnTo>
                  <a:lnTo>
                    <a:pt x="187" y="90"/>
                  </a:lnTo>
                  <a:lnTo>
                    <a:pt x="190" y="90"/>
                  </a:lnTo>
                  <a:lnTo>
                    <a:pt x="192" y="90"/>
                  </a:lnTo>
                  <a:lnTo>
                    <a:pt x="195" y="90"/>
                  </a:lnTo>
                  <a:lnTo>
                    <a:pt x="198" y="90"/>
                  </a:lnTo>
                  <a:lnTo>
                    <a:pt x="200" y="90"/>
                  </a:lnTo>
                  <a:lnTo>
                    <a:pt x="203" y="90"/>
                  </a:lnTo>
                  <a:lnTo>
                    <a:pt x="206" y="90"/>
                  </a:lnTo>
                  <a:lnTo>
                    <a:pt x="209" y="90"/>
                  </a:lnTo>
                  <a:lnTo>
                    <a:pt x="211" y="90"/>
                  </a:lnTo>
                  <a:lnTo>
                    <a:pt x="214" y="90"/>
                  </a:lnTo>
                  <a:lnTo>
                    <a:pt x="217" y="90"/>
                  </a:lnTo>
                  <a:lnTo>
                    <a:pt x="219" y="90"/>
                  </a:lnTo>
                  <a:lnTo>
                    <a:pt x="222" y="92"/>
                  </a:lnTo>
                  <a:lnTo>
                    <a:pt x="225" y="92"/>
                  </a:lnTo>
                  <a:lnTo>
                    <a:pt x="227" y="92"/>
                  </a:lnTo>
                  <a:lnTo>
                    <a:pt x="230" y="92"/>
                  </a:lnTo>
                  <a:lnTo>
                    <a:pt x="233" y="92"/>
                  </a:lnTo>
                  <a:lnTo>
                    <a:pt x="236" y="92"/>
                  </a:lnTo>
                  <a:lnTo>
                    <a:pt x="238" y="90"/>
                  </a:lnTo>
                  <a:lnTo>
                    <a:pt x="241" y="87"/>
                  </a:lnTo>
                  <a:lnTo>
                    <a:pt x="241" y="85"/>
                  </a:lnTo>
                  <a:lnTo>
                    <a:pt x="238" y="85"/>
                  </a:lnTo>
                  <a:lnTo>
                    <a:pt x="236" y="85"/>
                  </a:lnTo>
                  <a:lnTo>
                    <a:pt x="233" y="85"/>
                  </a:lnTo>
                  <a:lnTo>
                    <a:pt x="230" y="85"/>
                  </a:lnTo>
                  <a:lnTo>
                    <a:pt x="227" y="85"/>
                  </a:lnTo>
                  <a:lnTo>
                    <a:pt x="222" y="85"/>
                  </a:lnTo>
                  <a:lnTo>
                    <a:pt x="219" y="85"/>
                  </a:lnTo>
                  <a:lnTo>
                    <a:pt x="217" y="85"/>
                  </a:lnTo>
                  <a:lnTo>
                    <a:pt x="214" y="85"/>
                  </a:lnTo>
                  <a:lnTo>
                    <a:pt x="211" y="85"/>
                  </a:lnTo>
                  <a:lnTo>
                    <a:pt x="209" y="85"/>
                  </a:lnTo>
                  <a:lnTo>
                    <a:pt x="206" y="85"/>
                  </a:lnTo>
                  <a:lnTo>
                    <a:pt x="203" y="85"/>
                  </a:lnTo>
                  <a:lnTo>
                    <a:pt x="200" y="85"/>
                  </a:lnTo>
                  <a:lnTo>
                    <a:pt x="198" y="87"/>
                  </a:lnTo>
                  <a:lnTo>
                    <a:pt x="195" y="87"/>
                  </a:lnTo>
                  <a:lnTo>
                    <a:pt x="192" y="87"/>
                  </a:lnTo>
                  <a:lnTo>
                    <a:pt x="192" y="85"/>
                  </a:lnTo>
                  <a:lnTo>
                    <a:pt x="190" y="85"/>
                  </a:lnTo>
                  <a:lnTo>
                    <a:pt x="187" y="85"/>
                  </a:lnTo>
                  <a:lnTo>
                    <a:pt x="184" y="85"/>
                  </a:lnTo>
                  <a:lnTo>
                    <a:pt x="181" y="85"/>
                  </a:lnTo>
                  <a:lnTo>
                    <a:pt x="179" y="85"/>
                  </a:lnTo>
                  <a:lnTo>
                    <a:pt x="179" y="82"/>
                  </a:lnTo>
                  <a:lnTo>
                    <a:pt x="176" y="82"/>
                  </a:lnTo>
                  <a:lnTo>
                    <a:pt x="173" y="82"/>
                  </a:lnTo>
                  <a:lnTo>
                    <a:pt x="173" y="80"/>
                  </a:lnTo>
                  <a:lnTo>
                    <a:pt x="171" y="80"/>
                  </a:lnTo>
                  <a:lnTo>
                    <a:pt x="171" y="77"/>
                  </a:lnTo>
                  <a:lnTo>
                    <a:pt x="171" y="75"/>
                  </a:lnTo>
                  <a:lnTo>
                    <a:pt x="171" y="72"/>
                  </a:lnTo>
                  <a:lnTo>
                    <a:pt x="171" y="70"/>
                  </a:lnTo>
                  <a:lnTo>
                    <a:pt x="171" y="67"/>
                  </a:lnTo>
                  <a:lnTo>
                    <a:pt x="173" y="65"/>
                  </a:lnTo>
                  <a:lnTo>
                    <a:pt x="173" y="62"/>
                  </a:lnTo>
                  <a:lnTo>
                    <a:pt x="173" y="65"/>
                  </a:lnTo>
                  <a:lnTo>
                    <a:pt x="171" y="65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68" y="70"/>
                  </a:lnTo>
                  <a:lnTo>
                    <a:pt x="168" y="72"/>
                  </a:lnTo>
                  <a:lnTo>
                    <a:pt x="165" y="72"/>
                  </a:lnTo>
                  <a:lnTo>
                    <a:pt x="162" y="75"/>
                  </a:lnTo>
                  <a:lnTo>
                    <a:pt x="160" y="72"/>
                  </a:lnTo>
                  <a:lnTo>
                    <a:pt x="157" y="72"/>
                  </a:lnTo>
                  <a:lnTo>
                    <a:pt x="154" y="72"/>
                  </a:lnTo>
                  <a:lnTo>
                    <a:pt x="152" y="72"/>
                  </a:lnTo>
                  <a:lnTo>
                    <a:pt x="149" y="70"/>
                  </a:lnTo>
                  <a:lnTo>
                    <a:pt x="146" y="70"/>
                  </a:lnTo>
                  <a:lnTo>
                    <a:pt x="144" y="70"/>
                  </a:lnTo>
                  <a:lnTo>
                    <a:pt x="141" y="70"/>
                  </a:lnTo>
                  <a:lnTo>
                    <a:pt x="138" y="70"/>
                  </a:lnTo>
                  <a:lnTo>
                    <a:pt x="135" y="70"/>
                  </a:lnTo>
                  <a:lnTo>
                    <a:pt x="133" y="70"/>
                  </a:lnTo>
                  <a:lnTo>
                    <a:pt x="130" y="70"/>
                  </a:lnTo>
                  <a:lnTo>
                    <a:pt x="127" y="70"/>
                  </a:lnTo>
                  <a:lnTo>
                    <a:pt x="125" y="67"/>
                  </a:lnTo>
                  <a:lnTo>
                    <a:pt x="122" y="67"/>
                  </a:lnTo>
                  <a:lnTo>
                    <a:pt x="122" y="65"/>
                  </a:lnTo>
                  <a:lnTo>
                    <a:pt x="119" y="65"/>
                  </a:lnTo>
                  <a:lnTo>
                    <a:pt x="116" y="65"/>
                  </a:lnTo>
                  <a:lnTo>
                    <a:pt x="116" y="62"/>
                  </a:lnTo>
                  <a:lnTo>
                    <a:pt x="114" y="62"/>
                  </a:lnTo>
                  <a:lnTo>
                    <a:pt x="114" y="60"/>
                  </a:lnTo>
                  <a:lnTo>
                    <a:pt x="111" y="60"/>
                  </a:lnTo>
                  <a:lnTo>
                    <a:pt x="108" y="57"/>
                  </a:lnTo>
                  <a:lnTo>
                    <a:pt x="108" y="55"/>
                  </a:lnTo>
                  <a:lnTo>
                    <a:pt x="106" y="52"/>
                  </a:lnTo>
                  <a:lnTo>
                    <a:pt x="103" y="50"/>
                  </a:lnTo>
                  <a:lnTo>
                    <a:pt x="103" y="47"/>
                  </a:lnTo>
                  <a:lnTo>
                    <a:pt x="100" y="45"/>
                  </a:lnTo>
                  <a:lnTo>
                    <a:pt x="100" y="42"/>
                  </a:lnTo>
                  <a:lnTo>
                    <a:pt x="100" y="40"/>
                  </a:lnTo>
                  <a:lnTo>
                    <a:pt x="100" y="35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7" y="27"/>
                  </a:lnTo>
                  <a:lnTo>
                    <a:pt x="100" y="25"/>
                  </a:lnTo>
                  <a:lnTo>
                    <a:pt x="100" y="22"/>
                  </a:lnTo>
                  <a:lnTo>
                    <a:pt x="100" y="20"/>
                  </a:lnTo>
                  <a:lnTo>
                    <a:pt x="100" y="17"/>
                  </a:lnTo>
                  <a:lnTo>
                    <a:pt x="103" y="12"/>
                  </a:lnTo>
                  <a:lnTo>
                    <a:pt x="103" y="7"/>
                  </a:lnTo>
                  <a:lnTo>
                    <a:pt x="106" y="5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7" y="2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92" y="5"/>
                  </a:lnTo>
                  <a:lnTo>
                    <a:pt x="89" y="5"/>
                  </a:lnTo>
                  <a:lnTo>
                    <a:pt x="87" y="5"/>
                  </a:lnTo>
                  <a:lnTo>
                    <a:pt x="84" y="7"/>
                  </a:lnTo>
                  <a:lnTo>
                    <a:pt x="81" y="7"/>
                  </a:lnTo>
                  <a:lnTo>
                    <a:pt x="79" y="7"/>
                  </a:lnTo>
                  <a:lnTo>
                    <a:pt x="76" y="7"/>
                  </a:lnTo>
                  <a:lnTo>
                    <a:pt x="73" y="7"/>
                  </a:lnTo>
                  <a:lnTo>
                    <a:pt x="70" y="5"/>
                  </a:lnTo>
                  <a:lnTo>
                    <a:pt x="68" y="5"/>
                  </a:lnTo>
                  <a:lnTo>
                    <a:pt x="65" y="5"/>
                  </a:lnTo>
                  <a:lnTo>
                    <a:pt x="62" y="5"/>
                  </a:lnTo>
                  <a:lnTo>
                    <a:pt x="60" y="5"/>
                  </a:lnTo>
                  <a:lnTo>
                    <a:pt x="57" y="5"/>
                  </a:lnTo>
                  <a:lnTo>
                    <a:pt x="54" y="5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6" y="2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3" y="5"/>
                  </a:lnTo>
                  <a:lnTo>
                    <a:pt x="41" y="5"/>
                  </a:lnTo>
                  <a:lnTo>
                    <a:pt x="38" y="2"/>
                  </a:lnTo>
                  <a:lnTo>
                    <a:pt x="32" y="2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6" name="Freeform 189"/>
            <p:cNvSpPr>
              <a:spLocks/>
            </p:cNvSpPr>
            <p:nvPr/>
          </p:nvSpPr>
          <p:spPr bwMode="auto">
            <a:xfrm>
              <a:off x="5622" y="3183"/>
              <a:ext cx="44" cy="20"/>
            </a:xfrm>
            <a:custGeom>
              <a:avLst/>
              <a:gdLst>
                <a:gd name="T0" fmla="*/ 38 w 44"/>
                <a:gd name="T1" fmla="*/ 0 h 20"/>
                <a:gd name="T2" fmla="*/ 38 w 44"/>
                <a:gd name="T3" fmla="*/ 0 h 20"/>
                <a:gd name="T4" fmla="*/ 35 w 44"/>
                <a:gd name="T5" fmla="*/ 0 h 20"/>
                <a:gd name="T6" fmla="*/ 33 w 44"/>
                <a:gd name="T7" fmla="*/ 0 h 20"/>
                <a:gd name="T8" fmla="*/ 30 w 44"/>
                <a:gd name="T9" fmla="*/ 0 h 20"/>
                <a:gd name="T10" fmla="*/ 28 w 44"/>
                <a:gd name="T11" fmla="*/ 0 h 20"/>
                <a:gd name="T12" fmla="*/ 25 w 44"/>
                <a:gd name="T13" fmla="*/ 2 h 20"/>
                <a:gd name="T14" fmla="*/ 25 w 44"/>
                <a:gd name="T15" fmla="*/ 4 h 20"/>
                <a:gd name="T16" fmla="*/ 23 w 44"/>
                <a:gd name="T17" fmla="*/ 4 h 20"/>
                <a:gd name="T18" fmla="*/ 20 w 44"/>
                <a:gd name="T19" fmla="*/ 6 h 20"/>
                <a:gd name="T20" fmla="*/ 18 w 44"/>
                <a:gd name="T21" fmla="*/ 8 h 20"/>
                <a:gd name="T22" fmla="*/ 15 w 44"/>
                <a:gd name="T23" fmla="*/ 8 h 20"/>
                <a:gd name="T24" fmla="*/ 13 w 44"/>
                <a:gd name="T25" fmla="*/ 11 h 20"/>
                <a:gd name="T26" fmla="*/ 10 w 44"/>
                <a:gd name="T27" fmla="*/ 13 h 20"/>
                <a:gd name="T28" fmla="*/ 8 w 44"/>
                <a:gd name="T29" fmla="*/ 15 h 20"/>
                <a:gd name="T30" fmla="*/ 5 w 44"/>
                <a:gd name="T31" fmla="*/ 17 h 20"/>
                <a:gd name="T32" fmla="*/ 3 w 44"/>
                <a:gd name="T33" fmla="*/ 17 h 20"/>
                <a:gd name="T34" fmla="*/ 0 w 44"/>
                <a:gd name="T35" fmla="*/ 19 h 20"/>
                <a:gd name="T36" fmla="*/ 5 w 44"/>
                <a:gd name="T37" fmla="*/ 19 h 20"/>
                <a:gd name="T38" fmla="*/ 8 w 44"/>
                <a:gd name="T39" fmla="*/ 17 h 20"/>
                <a:gd name="T40" fmla="*/ 10 w 44"/>
                <a:gd name="T41" fmla="*/ 17 h 20"/>
                <a:gd name="T42" fmla="*/ 13 w 44"/>
                <a:gd name="T43" fmla="*/ 15 h 20"/>
                <a:gd name="T44" fmla="*/ 15 w 44"/>
                <a:gd name="T45" fmla="*/ 13 h 20"/>
                <a:gd name="T46" fmla="*/ 18 w 44"/>
                <a:gd name="T47" fmla="*/ 13 h 20"/>
                <a:gd name="T48" fmla="*/ 20 w 44"/>
                <a:gd name="T49" fmla="*/ 11 h 20"/>
                <a:gd name="T50" fmla="*/ 23 w 44"/>
                <a:gd name="T51" fmla="*/ 8 h 20"/>
                <a:gd name="T52" fmla="*/ 25 w 44"/>
                <a:gd name="T53" fmla="*/ 8 h 20"/>
                <a:gd name="T54" fmla="*/ 25 w 44"/>
                <a:gd name="T55" fmla="*/ 6 h 20"/>
                <a:gd name="T56" fmla="*/ 28 w 44"/>
                <a:gd name="T57" fmla="*/ 6 h 20"/>
                <a:gd name="T58" fmla="*/ 30 w 44"/>
                <a:gd name="T59" fmla="*/ 4 h 20"/>
                <a:gd name="T60" fmla="*/ 33 w 44"/>
                <a:gd name="T61" fmla="*/ 4 h 20"/>
                <a:gd name="T62" fmla="*/ 35 w 44"/>
                <a:gd name="T63" fmla="*/ 2 h 20"/>
                <a:gd name="T64" fmla="*/ 38 w 44"/>
                <a:gd name="T65" fmla="*/ 2 h 20"/>
                <a:gd name="T66" fmla="*/ 40 w 44"/>
                <a:gd name="T67" fmla="*/ 2 h 20"/>
                <a:gd name="T68" fmla="*/ 43 w 44"/>
                <a:gd name="T69" fmla="*/ 0 h 20"/>
                <a:gd name="T70" fmla="*/ 40 w 44"/>
                <a:gd name="T71" fmla="*/ 0 h 20"/>
                <a:gd name="T72" fmla="*/ 38 w 44"/>
                <a:gd name="T73" fmla="*/ 0 h 20"/>
                <a:gd name="T74" fmla="*/ 35 w 44"/>
                <a:gd name="T75" fmla="*/ 0 h 20"/>
                <a:gd name="T76" fmla="*/ 38 w 44"/>
                <a:gd name="T77" fmla="*/ 0 h 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4"/>
                <a:gd name="T118" fmla="*/ 0 h 20"/>
                <a:gd name="T119" fmla="*/ 44 w 44"/>
                <a:gd name="T120" fmla="*/ 20 h 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4" h="20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8" y="15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0" y="19"/>
                  </a:lnTo>
                  <a:lnTo>
                    <a:pt x="5" y="19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8" y="6"/>
                  </a:lnTo>
                  <a:lnTo>
                    <a:pt x="30" y="4"/>
                  </a:lnTo>
                  <a:lnTo>
                    <a:pt x="33" y="4"/>
                  </a:lnTo>
                  <a:lnTo>
                    <a:pt x="35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7" name="Freeform 190"/>
            <p:cNvSpPr>
              <a:spLocks/>
            </p:cNvSpPr>
            <p:nvPr/>
          </p:nvSpPr>
          <p:spPr bwMode="auto">
            <a:xfrm>
              <a:off x="5622" y="3183"/>
              <a:ext cx="48" cy="24"/>
            </a:xfrm>
            <a:custGeom>
              <a:avLst/>
              <a:gdLst>
                <a:gd name="T0" fmla="*/ 41 w 48"/>
                <a:gd name="T1" fmla="*/ 0 h 24"/>
                <a:gd name="T2" fmla="*/ 39 w 48"/>
                <a:gd name="T3" fmla="*/ 0 h 24"/>
                <a:gd name="T4" fmla="*/ 36 w 48"/>
                <a:gd name="T5" fmla="*/ 0 h 24"/>
                <a:gd name="T6" fmla="*/ 33 w 48"/>
                <a:gd name="T7" fmla="*/ 0 h 24"/>
                <a:gd name="T8" fmla="*/ 30 w 48"/>
                <a:gd name="T9" fmla="*/ 0 h 24"/>
                <a:gd name="T10" fmla="*/ 28 w 48"/>
                <a:gd name="T11" fmla="*/ 0 h 24"/>
                <a:gd name="T12" fmla="*/ 28 w 48"/>
                <a:gd name="T13" fmla="*/ 3 h 24"/>
                <a:gd name="T14" fmla="*/ 25 w 48"/>
                <a:gd name="T15" fmla="*/ 3 h 24"/>
                <a:gd name="T16" fmla="*/ 25 w 48"/>
                <a:gd name="T17" fmla="*/ 5 h 24"/>
                <a:gd name="T18" fmla="*/ 22 w 48"/>
                <a:gd name="T19" fmla="*/ 8 h 24"/>
                <a:gd name="T20" fmla="*/ 17 w 48"/>
                <a:gd name="T21" fmla="*/ 8 h 24"/>
                <a:gd name="T22" fmla="*/ 14 w 48"/>
                <a:gd name="T23" fmla="*/ 10 h 24"/>
                <a:gd name="T24" fmla="*/ 11 w 48"/>
                <a:gd name="T25" fmla="*/ 13 h 24"/>
                <a:gd name="T26" fmla="*/ 11 w 48"/>
                <a:gd name="T27" fmla="*/ 15 h 24"/>
                <a:gd name="T28" fmla="*/ 8 w 48"/>
                <a:gd name="T29" fmla="*/ 15 h 24"/>
                <a:gd name="T30" fmla="*/ 6 w 48"/>
                <a:gd name="T31" fmla="*/ 18 h 24"/>
                <a:gd name="T32" fmla="*/ 3 w 48"/>
                <a:gd name="T33" fmla="*/ 20 h 24"/>
                <a:gd name="T34" fmla="*/ 0 w 48"/>
                <a:gd name="T35" fmla="*/ 23 h 24"/>
                <a:gd name="T36" fmla="*/ 3 w 48"/>
                <a:gd name="T37" fmla="*/ 20 h 24"/>
                <a:gd name="T38" fmla="*/ 8 w 48"/>
                <a:gd name="T39" fmla="*/ 20 h 24"/>
                <a:gd name="T40" fmla="*/ 11 w 48"/>
                <a:gd name="T41" fmla="*/ 20 h 24"/>
                <a:gd name="T42" fmla="*/ 11 w 48"/>
                <a:gd name="T43" fmla="*/ 18 h 24"/>
                <a:gd name="T44" fmla="*/ 14 w 48"/>
                <a:gd name="T45" fmla="*/ 15 h 24"/>
                <a:gd name="T46" fmla="*/ 19 w 48"/>
                <a:gd name="T47" fmla="*/ 13 h 24"/>
                <a:gd name="T48" fmla="*/ 22 w 48"/>
                <a:gd name="T49" fmla="*/ 13 h 24"/>
                <a:gd name="T50" fmla="*/ 25 w 48"/>
                <a:gd name="T51" fmla="*/ 10 h 24"/>
                <a:gd name="T52" fmla="*/ 28 w 48"/>
                <a:gd name="T53" fmla="*/ 10 h 24"/>
                <a:gd name="T54" fmla="*/ 28 w 48"/>
                <a:gd name="T55" fmla="*/ 8 h 24"/>
                <a:gd name="T56" fmla="*/ 30 w 48"/>
                <a:gd name="T57" fmla="*/ 8 h 24"/>
                <a:gd name="T58" fmla="*/ 30 w 48"/>
                <a:gd name="T59" fmla="*/ 5 h 24"/>
                <a:gd name="T60" fmla="*/ 33 w 48"/>
                <a:gd name="T61" fmla="*/ 5 h 24"/>
                <a:gd name="T62" fmla="*/ 36 w 48"/>
                <a:gd name="T63" fmla="*/ 3 h 24"/>
                <a:gd name="T64" fmla="*/ 39 w 48"/>
                <a:gd name="T65" fmla="*/ 3 h 24"/>
                <a:gd name="T66" fmla="*/ 41 w 48"/>
                <a:gd name="T67" fmla="*/ 3 h 24"/>
                <a:gd name="T68" fmla="*/ 44 w 48"/>
                <a:gd name="T69" fmla="*/ 3 h 24"/>
                <a:gd name="T70" fmla="*/ 44 w 48"/>
                <a:gd name="T71" fmla="*/ 0 h 24"/>
                <a:gd name="T72" fmla="*/ 47 w 48"/>
                <a:gd name="T73" fmla="*/ 0 h 24"/>
                <a:gd name="T74" fmla="*/ 44 w 48"/>
                <a:gd name="T75" fmla="*/ 0 h 24"/>
                <a:gd name="T76" fmla="*/ 41 w 48"/>
                <a:gd name="T77" fmla="*/ 0 h 24"/>
                <a:gd name="T78" fmla="*/ 39 w 48"/>
                <a:gd name="T79" fmla="*/ 0 h 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"/>
                <a:gd name="T121" fmla="*/ 0 h 24"/>
                <a:gd name="T122" fmla="*/ 48 w 48"/>
                <a:gd name="T123" fmla="*/ 24 h 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" h="24">
                  <a:moveTo>
                    <a:pt x="41" y="0"/>
                  </a:moveTo>
                  <a:lnTo>
                    <a:pt x="39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5"/>
                  </a:lnTo>
                  <a:lnTo>
                    <a:pt x="22" y="8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0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5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9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8" name="Freeform 191"/>
            <p:cNvSpPr>
              <a:spLocks/>
            </p:cNvSpPr>
            <p:nvPr/>
          </p:nvSpPr>
          <p:spPr bwMode="auto">
            <a:xfrm>
              <a:off x="5735" y="3145"/>
              <a:ext cx="25" cy="4"/>
            </a:xfrm>
            <a:custGeom>
              <a:avLst/>
              <a:gdLst>
                <a:gd name="T0" fmla="*/ 24 w 25"/>
                <a:gd name="T1" fmla="*/ 2 h 4"/>
                <a:gd name="T2" fmla="*/ 19 w 25"/>
                <a:gd name="T3" fmla="*/ 2 h 4"/>
                <a:gd name="T4" fmla="*/ 17 w 25"/>
                <a:gd name="T5" fmla="*/ 0 h 4"/>
                <a:gd name="T6" fmla="*/ 14 w 25"/>
                <a:gd name="T7" fmla="*/ 0 h 4"/>
                <a:gd name="T8" fmla="*/ 12 w 25"/>
                <a:gd name="T9" fmla="*/ 0 h 4"/>
                <a:gd name="T10" fmla="*/ 10 w 25"/>
                <a:gd name="T11" fmla="*/ 2 h 4"/>
                <a:gd name="T12" fmla="*/ 7 w 25"/>
                <a:gd name="T13" fmla="*/ 2 h 4"/>
                <a:gd name="T14" fmla="*/ 5 w 25"/>
                <a:gd name="T15" fmla="*/ 3 h 4"/>
                <a:gd name="T16" fmla="*/ 0 w 25"/>
                <a:gd name="T17" fmla="*/ 3 h 4"/>
                <a:gd name="T18" fmla="*/ 5 w 25"/>
                <a:gd name="T19" fmla="*/ 3 h 4"/>
                <a:gd name="T20" fmla="*/ 7 w 25"/>
                <a:gd name="T21" fmla="*/ 3 h 4"/>
                <a:gd name="T22" fmla="*/ 10 w 25"/>
                <a:gd name="T23" fmla="*/ 3 h 4"/>
                <a:gd name="T24" fmla="*/ 12 w 25"/>
                <a:gd name="T25" fmla="*/ 3 h 4"/>
                <a:gd name="T26" fmla="*/ 14 w 25"/>
                <a:gd name="T27" fmla="*/ 3 h 4"/>
                <a:gd name="T28" fmla="*/ 17 w 25"/>
                <a:gd name="T29" fmla="*/ 3 h 4"/>
                <a:gd name="T30" fmla="*/ 19 w 25"/>
                <a:gd name="T31" fmla="*/ 3 h 4"/>
                <a:gd name="T32" fmla="*/ 24 w 25"/>
                <a:gd name="T33" fmla="*/ 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4"/>
                <a:gd name="T53" fmla="*/ 25 w 25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4">
                  <a:moveTo>
                    <a:pt x="24" y="2"/>
                  </a:moveTo>
                  <a:lnTo>
                    <a:pt x="19" y="2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0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4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79" name="Freeform 192"/>
            <p:cNvSpPr>
              <a:spLocks/>
            </p:cNvSpPr>
            <p:nvPr/>
          </p:nvSpPr>
          <p:spPr bwMode="auto">
            <a:xfrm>
              <a:off x="5735" y="3145"/>
              <a:ext cx="25" cy="6"/>
            </a:xfrm>
            <a:custGeom>
              <a:avLst/>
              <a:gdLst>
                <a:gd name="T0" fmla="*/ 24 w 25"/>
                <a:gd name="T1" fmla="*/ 3 h 6"/>
                <a:gd name="T2" fmla="*/ 21 w 25"/>
                <a:gd name="T3" fmla="*/ 0 h 6"/>
                <a:gd name="T4" fmla="*/ 19 w 25"/>
                <a:gd name="T5" fmla="*/ 0 h 6"/>
                <a:gd name="T6" fmla="*/ 16 w 25"/>
                <a:gd name="T7" fmla="*/ 0 h 6"/>
                <a:gd name="T8" fmla="*/ 13 w 25"/>
                <a:gd name="T9" fmla="*/ 0 h 6"/>
                <a:gd name="T10" fmla="*/ 11 w 25"/>
                <a:gd name="T11" fmla="*/ 0 h 6"/>
                <a:gd name="T12" fmla="*/ 5 w 25"/>
                <a:gd name="T13" fmla="*/ 3 h 6"/>
                <a:gd name="T14" fmla="*/ 3 w 25"/>
                <a:gd name="T15" fmla="*/ 3 h 6"/>
                <a:gd name="T16" fmla="*/ 0 w 25"/>
                <a:gd name="T17" fmla="*/ 5 h 6"/>
                <a:gd name="T18" fmla="*/ 3 w 25"/>
                <a:gd name="T19" fmla="*/ 5 h 6"/>
                <a:gd name="T20" fmla="*/ 8 w 25"/>
                <a:gd name="T21" fmla="*/ 5 h 6"/>
                <a:gd name="T22" fmla="*/ 11 w 25"/>
                <a:gd name="T23" fmla="*/ 5 h 6"/>
                <a:gd name="T24" fmla="*/ 13 w 25"/>
                <a:gd name="T25" fmla="*/ 5 h 6"/>
                <a:gd name="T26" fmla="*/ 16 w 25"/>
                <a:gd name="T27" fmla="*/ 5 h 6"/>
                <a:gd name="T28" fmla="*/ 19 w 25"/>
                <a:gd name="T29" fmla="*/ 5 h 6"/>
                <a:gd name="T30" fmla="*/ 21 w 25"/>
                <a:gd name="T31" fmla="*/ 3 h 6"/>
                <a:gd name="T32" fmla="*/ 24 w 25"/>
                <a:gd name="T33" fmla="*/ 3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6"/>
                <a:gd name="T53" fmla="*/ 25 w 2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6">
                  <a:moveTo>
                    <a:pt x="24" y="3"/>
                  </a:moveTo>
                  <a:lnTo>
                    <a:pt x="21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8" y="5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1" y="3"/>
                  </a:lnTo>
                  <a:lnTo>
                    <a:pt x="24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0" name="Freeform 193"/>
            <p:cNvSpPr>
              <a:spLocks/>
            </p:cNvSpPr>
            <p:nvPr/>
          </p:nvSpPr>
          <p:spPr bwMode="auto">
            <a:xfrm>
              <a:off x="5786" y="3097"/>
              <a:ext cx="45" cy="21"/>
            </a:xfrm>
            <a:custGeom>
              <a:avLst/>
              <a:gdLst>
                <a:gd name="T0" fmla="*/ 44 w 45"/>
                <a:gd name="T1" fmla="*/ 7 h 21"/>
                <a:gd name="T2" fmla="*/ 44 w 45"/>
                <a:gd name="T3" fmla="*/ 7 h 21"/>
                <a:gd name="T4" fmla="*/ 41 w 45"/>
                <a:gd name="T5" fmla="*/ 7 h 21"/>
                <a:gd name="T6" fmla="*/ 39 w 45"/>
                <a:gd name="T7" fmla="*/ 4 h 21"/>
                <a:gd name="T8" fmla="*/ 36 w 45"/>
                <a:gd name="T9" fmla="*/ 2 h 21"/>
                <a:gd name="T10" fmla="*/ 34 w 45"/>
                <a:gd name="T11" fmla="*/ 0 h 21"/>
                <a:gd name="T12" fmla="*/ 31 w 45"/>
                <a:gd name="T13" fmla="*/ 0 h 21"/>
                <a:gd name="T14" fmla="*/ 28 w 45"/>
                <a:gd name="T15" fmla="*/ 0 h 21"/>
                <a:gd name="T16" fmla="*/ 26 w 45"/>
                <a:gd name="T17" fmla="*/ 0 h 21"/>
                <a:gd name="T18" fmla="*/ 23 w 45"/>
                <a:gd name="T19" fmla="*/ 2 h 21"/>
                <a:gd name="T20" fmla="*/ 21 w 45"/>
                <a:gd name="T21" fmla="*/ 2 h 21"/>
                <a:gd name="T22" fmla="*/ 21 w 45"/>
                <a:gd name="T23" fmla="*/ 4 h 21"/>
                <a:gd name="T24" fmla="*/ 18 w 45"/>
                <a:gd name="T25" fmla="*/ 4 h 21"/>
                <a:gd name="T26" fmla="*/ 16 w 45"/>
                <a:gd name="T27" fmla="*/ 7 h 21"/>
                <a:gd name="T28" fmla="*/ 13 w 45"/>
                <a:gd name="T29" fmla="*/ 7 h 21"/>
                <a:gd name="T30" fmla="*/ 10 w 45"/>
                <a:gd name="T31" fmla="*/ 9 h 21"/>
                <a:gd name="T32" fmla="*/ 8 w 45"/>
                <a:gd name="T33" fmla="*/ 11 h 21"/>
                <a:gd name="T34" fmla="*/ 5 w 45"/>
                <a:gd name="T35" fmla="*/ 13 h 21"/>
                <a:gd name="T36" fmla="*/ 5 w 45"/>
                <a:gd name="T37" fmla="*/ 16 h 21"/>
                <a:gd name="T38" fmla="*/ 3 w 45"/>
                <a:gd name="T39" fmla="*/ 18 h 21"/>
                <a:gd name="T40" fmla="*/ 0 w 45"/>
                <a:gd name="T41" fmla="*/ 20 h 21"/>
                <a:gd name="T42" fmla="*/ 3 w 45"/>
                <a:gd name="T43" fmla="*/ 20 h 21"/>
                <a:gd name="T44" fmla="*/ 5 w 45"/>
                <a:gd name="T45" fmla="*/ 20 h 21"/>
                <a:gd name="T46" fmla="*/ 8 w 45"/>
                <a:gd name="T47" fmla="*/ 18 h 21"/>
                <a:gd name="T48" fmla="*/ 10 w 45"/>
                <a:gd name="T49" fmla="*/ 16 h 21"/>
                <a:gd name="T50" fmla="*/ 10 w 45"/>
                <a:gd name="T51" fmla="*/ 13 h 21"/>
                <a:gd name="T52" fmla="*/ 13 w 45"/>
                <a:gd name="T53" fmla="*/ 11 h 21"/>
                <a:gd name="T54" fmla="*/ 16 w 45"/>
                <a:gd name="T55" fmla="*/ 11 h 21"/>
                <a:gd name="T56" fmla="*/ 18 w 45"/>
                <a:gd name="T57" fmla="*/ 9 h 21"/>
                <a:gd name="T58" fmla="*/ 21 w 45"/>
                <a:gd name="T59" fmla="*/ 9 h 21"/>
                <a:gd name="T60" fmla="*/ 21 w 45"/>
                <a:gd name="T61" fmla="*/ 7 h 21"/>
                <a:gd name="T62" fmla="*/ 23 w 45"/>
                <a:gd name="T63" fmla="*/ 7 h 21"/>
                <a:gd name="T64" fmla="*/ 26 w 45"/>
                <a:gd name="T65" fmla="*/ 7 h 21"/>
                <a:gd name="T66" fmla="*/ 28 w 45"/>
                <a:gd name="T67" fmla="*/ 7 h 21"/>
                <a:gd name="T68" fmla="*/ 31 w 45"/>
                <a:gd name="T69" fmla="*/ 7 h 21"/>
                <a:gd name="T70" fmla="*/ 34 w 45"/>
                <a:gd name="T71" fmla="*/ 7 h 21"/>
                <a:gd name="T72" fmla="*/ 36 w 45"/>
                <a:gd name="T73" fmla="*/ 7 h 21"/>
                <a:gd name="T74" fmla="*/ 39 w 45"/>
                <a:gd name="T75" fmla="*/ 7 h 21"/>
                <a:gd name="T76" fmla="*/ 41 w 45"/>
                <a:gd name="T77" fmla="*/ 9 h 21"/>
                <a:gd name="T78" fmla="*/ 44 w 45"/>
                <a:gd name="T79" fmla="*/ 7 h 2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5"/>
                <a:gd name="T121" fmla="*/ 0 h 21"/>
                <a:gd name="T122" fmla="*/ 45 w 45"/>
                <a:gd name="T123" fmla="*/ 21 h 2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5" h="21">
                  <a:moveTo>
                    <a:pt x="44" y="7"/>
                  </a:moveTo>
                  <a:lnTo>
                    <a:pt x="44" y="7"/>
                  </a:lnTo>
                  <a:lnTo>
                    <a:pt x="41" y="7"/>
                  </a:lnTo>
                  <a:lnTo>
                    <a:pt x="39" y="4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3" y="1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4" y="7"/>
                  </a:lnTo>
                  <a:lnTo>
                    <a:pt x="36" y="7"/>
                  </a:lnTo>
                  <a:lnTo>
                    <a:pt x="39" y="7"/>
                  </a:lnTo>
                  <a:lnTo>
                    <a:pt x="41" y="9"/>
                  </a:lnTo>
                  <a:lnTo>
                    <a:pt x="44" y="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1" name="Freeform 194"/>
            <p:cNvSpPr>
              <a:spLocks/>
            </p:cNvSpPr>
            <p:nvPr/>
          </p:nvSpPr>
          <p:spPr bwMode="auto">
            <a:xfrm>
              <a:off x="5786" y="3097"/>
              <a:ext cx="49" cy="24"/>
            </a:xfrm>
            <a:custGeom>
              <a:avLst/>
              <a:gdLst>
                <a:gd name="T0" fmla="*/ 48 w 49"/>
                <a:gd name="T1" fmla="*/ 8 h 24"/>
                <a:gd name="T2" fmla="*/ 45 w 49"/>
                <a:gd name="T3" fmla="*/ 8 h 24"/>
                <a:gd name="T4" fmla="*/ 42 w 49"/>
                <a:gd name="T5" fmla="*/ 5 h 24"/>
                <a:gd name="T6" fmla="*/ 42 w 49"/>
                <a:gd name="T7" fmla="*/ 3 h 24"/>
                <a:gd name="T8" fmla="*/ 40 w 49"/>
                <a:gd name="T9" fmla="*/ 3 h 24"/>
                <a:gd name="T10" fmla="*/ 37 w 49"/>
                <a:gd name="T11" fmla="*/ 0 h 24"/>
                <a:gd name="T12" fmla="*/ 34 w 49"/>
                <a:gd name="T13" fmla="*/ 0 h 24"/>
                <a:gd name="T14" fmla="*/ 31 w 49"/>
                <a:gd name="T15" fmla="*/ 0 h 24"/>
                <a:gd name="T16" fmla="*/ 28 w 49"/>
                <a:gd name="T17" fmla="*/ 0 h 24"/>
                <a:gd name="T18" fmla="*/ 25 w 49"/>
                <a:gd name="T19" fmla="*/ 0 h 24"/>
                <a:gd name="T20" fmla="*/ 23 w 49"/>
                <a:gd name="T21" fmla="*/ 3 h 24"/>
                <a:gd name="T22" fmla="*/ 20 w 49"/>
                <a:gd name="T23" fmla="*/ 5 h 24"/>
                <a:gd name="T24" fmla="*/ 17 w 49"/>
                <a:gd name="T25" fmla="*/ 8 h 24"/>
                <a:gd name="T26" fmla="*/ 14 w 49"/>
                <a:gd name="T27" fmla="*/ 8 h 24"/>
                <a:gd name="T28" fmla="*/ 11 w 49"/>
                <a:gd name="T29" fmla="*/ 10 h 24"/>
                <a:gd name="T30" fmla="*/ 8 w 49"/>
                <a:gd name="T31" fmla="*/ 13 h 24"/>
                <a:gd name="T32" fmla="*/ 6 w 49"/>
                <a:gd name="T33" fmla="*/ 15 h 24"/>
                <a:gd name="T34" fmla="*/ 3 w 49"/>
                <a:gd name="T35" fmla="*/ 18 h 24"/>
                <a:gd name="T36" fmla="*/ 3 w 49"/>
                <a:gd name="T37" fmla="*/ 20 h 24"/>
                <a:gd name="T38" fmla="*/ 0 w 49"/>
                <a:gd name="T39" fmla="*/ 23 h 24"/>
                <a:gd name="T40" fmla="*/ 3 w 49"/>
                <a:gd name="T41" fmla="*/ 23 h 24"/>
                <a:gd name="T42" fmla="*/ 6 w 49"/>
                <a:gd name="T43" fmla="*/ 20 h 24"/>
                <a:gd name="T44" fmla="*/ 8 w 49"/>
                <a:gd name="T45" fmla="*/ 20 h 24"/>
                <a:gd name="T46" fmla="*/ 8 w 49"/>
                <a:gd name="T47" fmla="*/ 18 h 24"/>
                <a:gd name="T48" fmla="*/ 11 w 49"/>
                <a:gd name="T49" fmla="*/ 15 h 24"/>
                <a:gd name="T50" fmla="*/ 14 w 49"/>
                <a:gd name="T51" fmla="*/ 13 h 24"/>
                <a:gd name="T52" fmla="*/ 17 w 49"/>
                <a:gd name="T53" fmla="*/ 10 h 24"/>
                <a:gd name="T54" fmla="*/ 20 w 49"/>
                <a:gd name="T55" fmla="*/ 10 h 24"/>
                <a:gd name="T56" fmla="*/ 23 w 49"/>
                <a:gd name="T57" fmla="*/ 8 h 24"/>
                <a:gd name="T58" fmla="*/ 25 w 49"/>
                <a:gd name="T59" fmla="*/ 8 h 24"/>
                <a:gd name="T60" fmla="*/ 28 w 49"/>
                <a:gd name="T61" fmla="*/ 8 h 24"/>
                <a:gd name="T62" fmla="*/ 31 w 49"/>
                <a:gd name="T63" fmla="*/ 8 h 24"/>
                <a:gd name="T64" fmla="*/ 34 w 49"/>
                <a:gd name="T65" fmla="*/ 8 h 24"/>
                <a:gd name="T66" fmla="*/ 37 w 49"/>
                <a:gd name="T67" fmla="*/ 8 h 24"/>
                <a:gd name="T68" fmla="*/ 40 w 49"/>
                <a:gd name="T69" fmla="*/ 8 h 24"/>
                <a:gd name="T70" fmla="*/ 42 w 49"/>
                <a:gd name="T71" fmla="*/ 8 h 24"/>
                <a:gd name="T72" fmla="*/ 45 w 49"/>
                <a:gd name="T73" fmla="*/ 8 h 24"/>
                <a:gd name="T74" fmla="*/ 48 w 49"/>
                <a:gd name="T75" fmla="*/ 8 h 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9"/>
                <a:gd name="T115" fmla="*/ 0 h 24"/>
                <a:gd name="T116" fmla="*/ 49 w 49"/>
                <a:gd name="T117" fmla="*/ 24 h 2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9" h="24">
                  <a:moveTo>
                    <a:pt x="48" y="8"/>
                  </a:moveTo>
                  <a:lnTo>
                    <a:pt x="45" y="8"/>
                  </a:lnTo>
                  <a:lnTo>
                    <a:pt x="42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4" y="8"/>
                  </a:lnTo>
                  <a:lnTo>
                    <a:pt x="37" y="8"/>
                  </a:lnTo>
                  <a:lnTo>
                    <a:pt x="40" y="8"/>
                  </a:lnTo>
                  <a:lnTo>
                    <a:pt x="42" y="8"/>
                  </a:lnTo>
                  <a:lnTo>
                    <a:pt x="45" y="8"/>
                  </a:lnTo>
                  <a:lnTo>
                    <a:pt x="48" y="8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2" name="Freeform 195"/>
            <p:cNvSpPr>
              <a:spLocks/>
            </p:cNvSpPr>
            <p:nvPr/>
          </p:nvSpPr>
          <p:spPr bwMode="auto">
            <a:xfrm>
              <a:off x="5748" y="3210"/>
              <a:ext cx="21" cy="9"/>
            </a:xfrm>
            <a:custGeom>
              <a:avLst/>
              <a:gdLst>
                <a:gd name="T0" fmla="*/ 15 w 21"/>
                <a:gd name="T1" fmla="*/ 2 h 9"/>
                <a:gd name="T2" fmla="*/ 13 w 21"/>
                <a:gd name="T3" fmla="*/ 2 h 9"/>
                <a:gd name="T4" fmla="*/ 10 w 21"/>
                <a:gd name="T5" fmla="*/ 2 h 9"/>
                <a:gd name="T6" fmla="*/ 8 w 21"/>
                <a:gd name="T7" fmla="*/ 2 h 9"/>
                <a:gd name="T8" fmla="*/ 5 w 21"/>
                <a:gd name="T9" fmla="*/ 4 h 9"/>
                <a:gd name="T10" fmla="*/ 3 w 21"/>
                <a:gd name="T11" fmla="*/ 4 h 9"/>
                <a:gd name="T12" fmla="*/ 3 w 21"/>
                <a:gd name="T13" fmla="*/ 6 h 9"/>
                <a:gd name="T14" fmla="*/ 0 w 21"/>
                <a:gd name="T15" fmla="*/ 8 h 9"/>
                <a:gd name="T16" fmla="*/ 3 w 21"/>
                <a:gd name="T17" fmla="*/ 8 h 9"/>
                <a:gd name="T18" fmla="*/ 5 w 21"/>
                <a:gd name="T19" fmla="*/ 8 h 9"/>
                <a:gd name="T20" fmla="*/ 5 w 21"/>
                <a:gd name="T21" fmla="*/ 6 h 9"/>
                <a:gd name="T22" fmla="*/ 8 w 21"/>
                <a:gd name="T23" fmla="*/ 6 h 9"/>
                <a:gd name="T24" fmla="*/ 10 w 21"/>
                <a:gd name="T25" fmla="*/ 6 h 9"/>
                <a:gd name="T26" fmla="*/ 13 w 21"/>
                <a:gd name="T27" fmla="*/ 4 h 9"/>
                <a:gd name="T28" fmla="*/ 15 w 21"/>
                <a:gd name="T29" fmla="*/ 4 h 9"/>
                <a:gd name="T30" fmla="*/ 15 w 21"/>
                <a:gd name="T31" fmla="*/ 2 h 9"/>
                <a:gd name="T32" fmla="*/ 18 w 21"/>
                <a:gd name="T33" fmla="*/ 2 h 9"/>
                <a:gd name="T34" fmla="*/ 20 w 21"/>
                <a:gd name="T35" fmla="*/ 0 h 9"/>
                <a:gd name="T36" fmla="*/ 18 w 21"/>
                <a:gd name="T37" fmla="*/ 0 h 9"/>
                <a:gd name="T38" fmla="*/ 18 w 21"/>
                <a:gd name="T39" fmla="*/ 2 h 9"/>
                <a:gd name="T40" fmla="*/ 15 w 21"/>
                <a:gd name="T41" fmla="*/ 2 h 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"/>
                <a:gd name="T64" fmla="*/ 0 h 9"/>
                <a:gd name="T65" fmla="*/ 21 w 21"/>
                <a:gd name="T66" fmla="*/ 9 h 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" h="9">
                  <a:moveTo>
                    <a:pt x="15" y="2"/>
                  </a:moveTo>
                  <a:lnTo>
                    <a:pt x="13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5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3" name="Freeform 196"/>
            <p:cNvSpPr>
              <a:spLocks/>
            </p:cNvSpPr>
            <p:nvPr/>
          </p:nvSpPr>
          <p:spPr bwMode="auto">
            <a:xfrm>
              <a:off x="5748" y="3210"/>
              <a:ext cx="23" cy="11"/>
            </a:xfrm>
            <a:custGeom>
              <a:avLst/>
              <a:gdLst>
                <a:gd name="T0" fmla="*/ 17 w 23"/>
                <a:gd name="T1" fmla="*/ 3 h 11"/>
                <a:gd name="T2" fmla="*/ 14 w 23"/>
                <a:gd name="T3" fmla="*/ 3 h 11"/>
                <a:gd name="T4" fmla="*/ 11 w 23"/>
                <a:gd name="T5" fmla="*/ 3 h 11"/>
                <a:gd name="T6" fmla="*/ 8 w 23"/>
                <a:gd name="T7" fmla="*/ 3 h 11"/>
                <a:gd name="T8" fmla="*/ 6 w 23"/>
                <a:gd name="T9" fmla="*/ 3 h 11"/>
                <a:gd name="T10" fmla="*/ 3 w 23"/>
                <a:gd name="T11" fmla="*/ 5 h 11"/>
                <a:gd name="T12" fmla="*/ 0 w 23"/>
                <a:gd name="T13" fmla="*/ 8 h 11"/>
                <a:gd name="T14" fmla="*/ 0 w 23"/>
                <a:gd name="T15" fmla="*/ 10 h 11"/>
                <a:gd name="T16" fmla="*/ 3 w 23"/>
                <a:gd name="T17" fmla="*/ 10 h 11"/>
                <a:gd name="T18" fmla="*/ 6 w 23"/>
                <a:gd name="T19" fmla="*/ 8 h 11"/>
                <a:gd name="T20" fmla="*/ 8 w 23"/>
                <a:gd name="T21" fmla="*/ 8 h 11"/>
                <a:gd name="T22" fmla="*/ 11 w 23"/>
                <a:gd name="T23" fmla="*/ 5 h 11"/>
                <a:gd name="T24" fmla="*/ 14 w 23"/>
                <a:gd name="T25" fmla="*/ 5 h 11"/>
                <a:gd name="T26" fmla="*/ 14 w 23"/>
                <a:gd name="T27" fmla="*/ 3 h 11"/>
                <a:gd name="T28" fmla="*/ 17 w 23"/>
                <a:gd name="T29" fmla="*/ 3 h 11"/>
                <a:gd name="T30" fmla="*/ 19 w 23"/>
                <a:gd name="T31" fmla="*/ 3 h 11"/>
                <a:gd name="T32" fmla="*/ 22 w 23"/>
                <a:gd name="T33" fmla="*/ 0 h 11"/>
                <a:gd name="T34" fmla="*/ 19 w 23"/>
                <a:gd name="T35" fmla="*/ 0 h 11"/>
                <a:gd name="T36" fmla="*/ 17 w 23"/>
                <a:gd name="T37" fmla="*/ 0 h 11"/>
                <a:gd name="T38" fmla="*/ 17 w 23"/>
                <a:gd name="T39" fmla="*/ 3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"/>
                <a:gd name="T61" fmla="*/ 0 h 11"/>
                <a:gd name="T62" fmla="*/ 23 w 2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" h="11">
                  <a:moveTo>
                    <a:pt x="17" y="3"/>
                  </a:moveTo>
                  <a:lnTo>
                    <a:pt x="14" y="3"/>
                  </a:lnTo>
                  <a:lnTo>
                    <a:pt x="11" y="3"/>
                  </a:lnTo>
                  <a:lnTo>
                    <a:pt x="8" y="3"/>
                  </a:lnTo>
                  <a:lnTo>
                    <a:pt x="6" y="3"/>
                  </a:lnTo>
                  <a:lnTo>
                    <a:pt x="3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7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4" name="Freeform 197"/>
            <p:cNvSpPr>
              <a:spLocks/>
            </p:cNvSpPr>
            <p:nvPr/>
          </p:nvSpPr>
          <p:spPr bwMode="auto">
            <a:xfrm>
              <a:off x="5687" y="3226"/>
              <a:ext cx="19" cy="19"/>
            </a:xfrm>
            <a:custGeom>
              <a:avLst/>
              <a:gdLst>
                <a:gd name="T0" fmla="*/ 15 w 19"/>
                <a:gd name="T1" fmla="*/ 2 h 19"/>
                <a:gd name="T2" fmla="*/ 13 w 19"/>
                <a:gd name="T3" fmla="*/ 2 h 19"/>
                <a:gd name="T4" fmla="*/ 10 w 19"/>
                <a:gd name="T5" fmla="*/ 2 h 19"/>
                <a:gd name="T6" fmla="*/ 8 w 19"/>
                <a:gd name="T7" fmla="*/ 2 h 19"/>
                <a:gd name="T8" fmla="*/ 5 w 19"/>
                <a:gd name="T9" fmla="*/ 2 h 19"/>
                <a:gd name="T10" fmla="*/ 5 w 19"/>
                <a:gd name="T11" fmla="*/ 5 h 19"/>
                <a:gd name="T12" fmla="*/ 3 w 19"/>
                <a:gd name="T13" fmla="*/ 5 h 19"/>
                <a:gd name="T14" fmla="*/ 0 w 19"/>
                <a:gd name="T15" fmla="*/ 7 h 19"/>
                <a:gd name="T16" fmla="*/ 0 w 19"/>
                <a:gd name="T17" fmla="*/ 11 h 19"/>
                <a:gd name="T18" fmla="*/ 0 w 19"/>
                <a:gd name="T19" fmla="*/ 14 h 19"/>
                <a:gd name="T20" fmla="*/ 0 w 19"/>
                <a:gd name="T21" fmla="*/ 18 h 19"/>
                <a:gd name="T22" fmla="*/ 3 w 19"/>
                <a:gd name="T23" fmla="*/ 16 h 19"/>
                <a:gd name="T24" fmla="*/ 3 w 19"/>
                <a:gd name="T25" fmla="*/ 14 h 19"/>
                <a:gd name="T26" fmla="*/ 5 w 19"/>
                <a:gd name="T27" fmla="*/ 11 h 19"/>
                <a:gd name="T28" fmla="*/ 8 w 19"/>
                <a:gd name="T29" fmla="*/ 9 h 19"/>
                <a:gd name="T30" fmla="*/ 10 w 19"/>
                <a:gd name="T31" fmla="*/ 9 h 19"/>
                <a:gd name="T32" fmla="*/ 13 w 19"/>
                <a:gd name="T33" fmla="*/ 7 h 19"/>
                <a:gd name="T34" fmla="*/ 13 w 19"/>
                <a:gd name="T35" fmla="*/ 5 h 19"/>
                <a:gd name="T36" fmla="*/ 15 w 19"/>
                <a:gd name="T37" fmla="*/ 5 h 19"/>
                <a:gd name="T38" fmla="*/ 18 w 19"/>
                <a:gd name="T39" fmla="*/ 5 h 19"/>
                <a:gd name="T40" fmla="*/ 18 w 19"/>
                <a:gd name="T41" fmla="*/ 2 h 19"/>
                <a:gd name="T42" fmla="*/ 18 w 19"/>
                <a:gd name="T43" fmla="*/ 0 h 19"/>
                <a:gd name="T44" fmla="*/ 15 w 19"/>
                <a:gd name="T45" fmla="*/ 2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"/>
                <a:gd name="T70" fmla="*/ 0 h 19"/>
                <a:gd name="T71" fmla="*/ 19 w 19"/>
                <a:gd name="T72" fmla="*/ 19 h 1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" h="19">
                  <a:moveTo>
                    <a:pt x="15" y="2"/>
                  </a:moveTo>
                  <a:lnTo>
                    <a:pt x="13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5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5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5" name="Freeform 198"/>
            <p:cNvSpPr>
              <a:spLocks/>
            </p:cNvSpPr>
            <p:nvPr/>
          </p:nvSpPr>
          <p:spPr bwMode="auto">
            <a:xfrm>
              <a:off x="5687" y="3226"/>
              <a:ext cx="21" cy="22"/>
            </a:xfrm>
            <a:custGeom>
              <a:avLst/>
              <a:gdLst>
                <a:gd name="T0" fmla="*/ 17 w 21"/>
                <a:gd name="T1" fmla="*/ 3 h 22"/>
                <a:gd name="T2" fmla="*/ 14 w 21"/>
                <a:gd name="T3" fmla="*/ 3 h 22"/>
                <a:gd name="T4" fmla="*/ 11 w 21"/>
                <a:gd name="T5" fmla="*/ 3 h 22"/>
                <a:gd name="T6" fmla="*/ 9 w 21"/>
                <a:gd name="T7" fmla="*/ 3 h 22"/>
                <a:gd name="T8" fmla="*/ 6 w 21"/>
                <a:gd name="T9" fmla="*/ 3 h 22"/>
                <a:gd name="T10" fmla="*/ 3 w 21"/>
                <a:gd name="T11" fmla="*/ 3 h 22"/>
                <a:gd name="T12" fmla="*/ 3 w 21"/>
                <a:gd name="T13" fmla="*/ 5 h 22"/>
                <a:gd name="T14" fmla="*/ 0 w 21"/>
                <a:gd name="T15" fmla="*/ 8 h 22"/>
                <a:gd name="T16" fmla="*/ 0 w 21"/>
                <a:gd name="T17" fmla="*/ 11 h 22"/>
                <a:gd name="T18" fmla="*/ 0 w 21"/>
                <a:gd name="T19" fmla="*/ 16 h 22"/>
                <a:gd name="T20" fmla="*/ 0 w 21"/>
                <a:gd name="T21" fmla="*/ 21 h 22"/>
                <a:gd name="T22" fmla="*/ 0 w 21"/>
                <a:gd name="T23" fmla="*/ 18 h 22"/>
                <a:gd name="T24" fmla="*/ 3 w 21"/>
                <a:gd name="T25" fmla="*/ 16 h 22"/>
                <a:gd name="T26" fmla="*/ 3 w 21"/>
                <a:gd name="T27" fmla="*/ 13 h 22"/>
                <a:gd name="T28" fmla="*/ 6 w 21"/>
                <a:gd name="T29" fmla="*/ 11 h 22"/>
                <a:gd name="T30" fmla="*/ 9 w 21"/>
                <a:gd name="T31" fmla="*/ 11 h 22"/>
                <a:gd name="T32" fmla="*/ 9 w 21"/>
                <a:gd name="T33" fmla="*/ 8 h 22"/>
                <a:gd name="T34" fmla="*/ 11 w 21"/>
                <a:gd name="T35" fmla="*/ 8 h 22"/>
                <a:gd name="T36" fmla="*/ 14 w 21"/>
                <a:gd name="T37" fmla="*/ 5 h 22"/>
                <a:gd name="T38" fmla="*/ 17 w 21"/>
                <a:gd name="T39" fmla="*/ 5 h 22"/>
                <a:gd name="T40" fmla="*/ 17 w 21"/>
                <a:gd name="T41" fmla="*/ 3 h 22"/>
                <a:gd name="T42" fmla="*/ 20 w 21"/>
                <a:gd name="T43" fmla="*/ 3 h 22"/>
                <a:gd name="T44" fmla="*/ 20 w 21"/>
                <a:gd name="T45" fmla="*/ 0 h 22"/>
                <a:gd name="T46" fmla="*/ 17 w 21"/>
                <a:gd name="T47" fmla="*/ 0 h 22"/>
                <a:gd name="T48" fmla="*/ 17 w 21"/>
                <a:gd name="T49" fmla="*/ 3 h 2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"/>
                <a:gd name="T76" fmla="*/ 0 h 22"/>
                <a:gd name="T77" fmla="*/ 21 w 21"/>
                <a:gd name="T78" fmla="*/ 22 h 2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" h="22">
                  <a:moveTo>
                    <a:pt x="17" y="3"/>
                  </a:moveTo>
                  <a:lnTo>
                    <a:pt x="14" y="3"/>
                  </a:lnTo>
                  <a:lnTo>
                    <a:pt x="11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4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20" y="3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6" name="Freeform 199"/>
            <p:cNvSpPr>
              <a:spLocks/>
            </p:cNvSpPr>
            <p:nvPr/>
          </p:nvSpPr>
          <p:spPr bwMode="auto">
            <a:xfrm>
              <a:off x="5649" y="3248"/>
              <a:ext cx="10" cy="4"/>
            </a:xfrm>
            <a:custGeom>
              <a:avLst/>
              <a:gdLst>
                <a:gd name="T0" fmla="*/ 9 w 10"/>
                <a:gd name="T1" fmla="*/ 0 h 4"/>
                <a:gd name="T2" fmla="*/ 7 w 10"/>
                <a:gd name="T3" fmla="*/ 0 h 4"/>
                <a:gd name="T4" fmla="*/ 5 w 10"/>
                <a:gd name="T5" fmla="*/ 0 h 4"/>
                <a:gd name="T6" fmla="*/ 5 w 10"/>
                <a:gd name="T7" fmla="*/ 2 h 4"/>
                <a:gd name="T8" fmla="*/ 2 w 10"/>
                <a:gd name="T9" fmla="*/ 2 h 4"/>
                <a:gd name="T10" fmla="*/ 0 w 10"/>
                <a:gd name="T11" fmla="*/ 2 h 4"/>
                <a:gd name="T12" fmla="*/ 0 w 10"/>
                <a:gd name="T13" fmla="*/ 3 h 4"/>
                <a:gd name="T14" fmla="*/ 2 w 10"/>
                <a:gd name="T15" fmla="*/ 2 h 4"/>
                <a:gd name="T16" fmla="*/ 5 w 10"/>
                <a:gd name="T17" fmla="*/ 2 h 4"/>
                <a:gd name="T18" fmla="*/ 7 w 10"/>
                <a:gd name="T19" fmla="*/ 2 h 4"/>
                <a:gd name="T20" fmla="*/ 9 w 10"/>
                <a:gd name="T21" fmla="*/ 2 h 4"/>
                <a:gd name="T22" fmla="*/ 9 w 10"/>
                <a:gd name="T23" fmla="*/ 0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4"/>
                <a:gd name="T38" fmla="*/ 10 w 10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4">
                  <a:moveTo>
                    <a:pt x="9" y="0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7" name="Freeform 200"/>
            <p:cNvSpPr>
              <a:spLocks/>
            </p:cNvSpPr>
            <p:nvPr/>
          </p:nvSpPr>
          <p:spPr bwMode="auto">
            <a:xfrm>
              <a:off x="5649" y="3248"/>
              <a:ext cx="13" cy="7"/>
            </a:xfrm>
            <a:custGeom>
              <a:avLst/>
              <a:gdLst>
                <a:gd name="T0" fmla="*/ 12 w 13"/>
                <a:gd name="T1" fmla="*/ 0 h 7"/>
                <a:gd name="T2" fmla="*/ 9 w 13"/>
                <a:gd name="T3" fmla="*/ 0 h 7"/>
                <a:gd name="T4" fmla="*/ 6 w 13"/>
                <a:gd name="T5" fmla="*/ 0 h 7"/>
                <a:gd name="T6" fmla="*/ 3 w 13"/>
                <a:gd name="T7" fmla="*/ 0 h 7"/>
                <a:gd name="T8" fmla="*/ 0 w 13"/>
                <a:gd name="T9" fmla="*/ 0 h 7"/>
                <a:gd name="T10" fmla="*/ 0 w 13"/>
                <a:gd name="T11" fmla="*/ 3 h 7"/>
                <a:gd name="T12" fmla="*/ 0 w 13"/>
                <a:gd name="T13" fmla="*/ 6 h 7"/>
                <a:gd name="T14" fmla="*/ 0 w 13"/>
                <a:gd name="T15" fmla="*/ 3 h 7"/>
                <a:gd name="T16" fmla="*/ 3 w 13"/>
                <a:gd name="T17" fmla="*/ 3 h 7"/>
                <a:gd name="T18" fmla="*/ 6 w 13"/>
                <a:gd name="T19" fmla="*/ 3 h 7"/>
                <a:gd name="T20" fmla="*/ 9 w 13"/>
                <a:gd name="T21" fmla="*/ 3 h 7"/>
                <a:gd name="T22" fmla="*/ 9 w 13"/>
                <a:gd name="T23" fmla="*/ 0 h 7"/>
                <a:gd name="T24" fmla="*/ 12 w 13"/>
                <a:gd name="T25" fmla="*/ 0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7"/>
                <a:gd name="T41" fmla="*/ 13 w 13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7">
                  <a:moveTo>
                    <a:pt x="12" y="0"/>
                  </a:move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2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8" name="Freeform 201"/>
            <p:cNvSpPr>
              <a:spLocks/>
            </p:cNvSpPr>
            <p:nvPr/>
          </p:nvSpPr>
          <p:spPr bwMode="auto">
            <a:xfrm>
              <a:off x="5603" y="3130"/>
              <a:ext cx="31" cy="12"/>
            </a:xfrm>
            <a:custGeom>
              <a:avLst/>
              <a:gdLst>
                <a:gd name="T0" fmla="*/ 30 w 31"/>
                <a:gd name="T1" fmla="*/ 0 h 12"/>
                <a:gd name="T2" fmla="*/ 28 w 31"/>
                <a:gd name="T3" fmla="*/ 0 h 12"/>
                <a:gd name="T4" fmla="*/ 23 w 31"/>
                <a:gd name="T5" fmla="*/ 0 h 12"/>
                <a:gd name="T6" fmla="*/ 20 w 31"/>
                <a:gd name="T7" fmla="*/ 0 h 12"/>
                <a:gd name="T8" fmla="*/ 15 w 31"/>
                <a:gd name="T9" fmla="*/ 0 h 12"/>
                <a:gd name="T10" fmla="*/ 13 w 31"/>
                <a:gd name="T11" fmla="*/ 0 h 12"/>
                <a:gd name="T12" fmla="*/ 10 w 31"/>
                <a:gd name="T13" fmla="*/ 2 h 12"/>
                <a:gd name="T14" fmla="*/ 5 w 31"/>
                <a:gd name="T15" fmla="*/ 4 h 12"/>
                <a:gd name="T16" fmla="*/ 3 w 31"/>
                <a:gd name="T17" fmla="*/ 6 h 12"/>
                <a:gd name="T18" fmla="*/ 3 w 31"/>
                <a:gd name="T19" fmla="*/ 7 h 12"/>
                <a:gd name="T20" fmla="*/ 0 w 31"/>
                <a:gd name="T21" fmla="*/ 9 h 12"/>
                <a:gd name="T22" fmla="*/ 3 w 31"/>
                <a:gd name="T23" fmla="*/ 9 h 12"/>
                <a:gd name="T24" fmla="*/ 3 w 31"/>
                <a:gd name="T25" fmla="*/ 11 h 12"/>
                <a:gd name="T26" fmla="*/ 5 w 31"/>
                <a:gd name="T27" fmla="*/ 11 h 12"/>
                <a:gd name="T28" fmla="*/ 8 w 31"/>
                <a:gd name="T29" fmla="*/ 9 h 12"/>
                <a:gd name="T30" fmla="*/ 8 w 31"/>
                <a:gd name="T31" fmla="*/ 7 h 12"/>
                <a:gd name="T32" fmla="*/ 10 w 31"/>
                <a:gd name="T33" fmla="*/ 7 h 12"/>
                <a:gd name="T34" fmla="*/ 10 w 31"/>
                <a:gd name="T35" fmla="*/ 6 h 12"/>
                <a:gd name="T36" fmla="*/ 13 w 31"/>
                <a:gd name="T37" fmla="*/ 6 h 12"/>
                <a:gd name="T38" fmla="*/ 15 w 31"/>
                <a:gd name="T39" fmla="*/ 4 h 12"/>
                <a:gd name="T40" fmla="*/ 18 w 31"/>
                <a:gd name="T41" fmla="*/ 4 h 12"/>
                <a:gd name="T42" fmla="*/ 18 w 31"/>
                <a:gd name="T43" fmla="*/ 2 h 12"/>
                <a:gd name="T44" fmla="*/ 20 w 31"/>
                <a:gd name="T45" fmla="*/ 2 h 12"/>
                <a:gd name="T46" fmla="*/ 23 w 31"/>
                <a:gd name="T47" fmla="*/ 2 h 12"/>
                <a:gd name="T48" fmla="*/ 25 w 31"/>
                <a:gd name="T49" fmla="*/ 0 h 12"/>
                <a:gd name="T50" fmla="*/ 28 w 31"/>
                <a:gd name="T51" fmla="*/ 0 h 12"/>
                <a:gd name="T52" fmla="*/ 30 w 31"/>
                <a:gd name="T53" fmla="*/ 0 h 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1"/>
                <a:gd name="T82" fmla="*/ 0 h 12"/>
                <a:gd name="T83" fmla="*/ 31 w 31"/>
                <a:gd name="T84" fmla="*/ 12 h 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1" h="12">
                  <a:moveTo>
                    <a:pt x="30" y="0"/>
                  </a:move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3" y="6"/>
                  </a:lnTo>
                  <a:lnTo>
                    <a:pt x="15" y="4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89" name="Freeform 202"/>
            <p:cNvSpPr>
              <a:spLocks/>
            </p:cNvSpPr>
            <p:nvPr/>
          </p:nvSpPr>
          <p:spPr bwMode="auto">
            <a:xfrm>
              <a:off x="5603" y="3126"/>
              <a:ext cx="34" cy="20"/>
            </a:xfrm>
            <a:custGeom>
              <a:avLst/>
              <a:gdLst>
                <a:gd name="T0" fmla="*/ 33 w 34"/>
                <a:gd name="T1" fmla="*/ 0 h 20"/>
                <a:gd name="T2" fmla="*/ 28 w 34"/>
                <a:gd name="T3" fmla="*/ 0 h 20"/>
                <a:gd name="T4" fmla="*/ 25 w 34"/>
                <a:gd name="T5" fmla="*/ 0 h 20"/>
                <a:gd name="T6" fmla="*/ 19 w 34"/>
                <a:gd name="T7" fmla="*/ 0 h 20"/>
                <a:gd name="T8" fmla="*/ 17 w 34"/>
                <a:gd name="T9" fmla="*/ 3 h 20"/>
                <a:gd name="T10" fmla="*/ 14 w 34"/>
                <a:gd name="T11" fmla="*/ 3 h 20"/>
                <a:gd name="T12" fmla="*/ 8 w 34"/>
                <a:gd name="T13" fmla="*/ 5 h 20"/>
                <a:gd name="T14" fmla="*/ 6 w 34"/>
                <a:gd name="T15" fmla="*/ 8 h 20"/>
                <a:gd name="T16" fmla="*/ 3 w 34"/>
                <a:gd name="T17" fmla="*/ 11 h 20"/>
                <a:gd name="T18" fmla="*/ 0 w 34"/>
                <a:gd name="T19" fmla="*/ 14 h 20"/>
                <a:gd name="T20" fmla="*/ 0 w 34"/>
                <a:gd name="T21" fmla="*/ 16 h 20"/>
                <a:gd name="T22" fmla="*/ 3 w 34"/>
                <a:gd name="T23" fmla="*/ 16 h 20"/>
                <a:gd name="T24" fmla="*/ 3 w 34"/>
                <a:gd name="T25" fmla="*/ 19 h 20"/>
                <a:gd name="T26" fmla="*/ 6 w 34"/>
                <a:gd name="T27" fmla="*/ 19 h 20"/>
                <a:gd name="T28" fmla="*/ 6 w 34"/>
                <a:gd name="T29" fmla="*/ 16 h 20"/>
                <a:gd name="T30" fmla="*/ 8 w 34"/>
                <a:gd name="T31" fmla="*/ 14 h 20"/>
                <a:gd name="T32" fmla="*/ 11 w 34"/>
                <a:gd name="T33" fmla="*/ 11 h 20"/>
                <a:gd name="T34" fmla="*/ 14 w 34"/>
                <a:gd name="T35" fmla="*/ 8 h 20"/>
                <a:gd name="T36" fmla="*/ 17 w 34"/>
                <a:gd name="T37" fmla="*/ 8 h 20"/>
                <a:gd name="T38" fmla="*/ 19 w 34"/>
                <a:gd name="T39" fmla="*/ 5 h 20"/>
                <a:gd name="T40" fmla="*/ 22 w 34"/>
                <a:gd name="T41" fmla="*/ 5 h 20"/>
                <a:gd name="T42" fmla="*/ 25 w 34"/>
                <a:gd name="T43" fmla="*/ 5 h 20"/>
                <a:gd name="T44" fmla="*/ 25 w 34"/>
                <a:gd name="T45" fmla="*/ 3 h 20"/>
                <a:gd name="T46" fmla="*/ 28 w 34"/>
                <a:gd name="T47" fmla="*/ 3 h 20"/>
                <a:gd name="T48" fmla="*/ 30 w 34"/>
                <a:gd name="T49" fmla="*/ 3 h 20"/>
                <a:gd name="T50" fmla="*/ 33 w 34"/>
                <a:gd name="T51" fmla="*/ 3 h 20"/>
                <a:gd name="T52" fmla="*/ 33 w 34"/>
                <a:gd name="T53" fmla="*/ 0 h 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"/>
                <a:gd name="T82" fmla="*/ 0 h 20"/>
                <a:gd name="T83" fmla="*/ 34 w 34"/>
                <a:gd name="T84" fmla="*/ 20 h 2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" h="20">
                  <a:moveTo>
                    <a:pt x="33" y="0"/>
                  </a:moveTo>
                  <a:lnTo>
                    <a:pt x="28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6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8" y="3"/>
                  </a:lnTo>
                  <a:lnTo>
                    <a:pt x="30" y="3"/>
                  </a:lnTo>
                  <a:lnTo>
                    <a:pt x="33" y="3"/>
                  </a:lnTo>
                  <a:lnTo>
                    <a:pt x="3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0" name="Freeform 203"/>
            <p:cNvSpPr>
              <a:spLocks/>
            </p:cNvSpPr>
            <p:nvPr/>
          </p:nvSpPr>
          <p:spPr bwMode="auto">
            <a:xfrm>
              <a:off x="5543" y="3173"/>
              <a:ext cx="26" cy="69"/>
            </a:xfrm>
            <a:custGeom>
              <a:avLst/>
              <a:gdLst>
                <a:gd name="T0" fmla="*/ 18 w 26"/>
                <a:gd name="T1" fmla="*/ 10 h 69"/>
                <a:gd name="T2" fmla="*/ 15 w 26"/>
                <a:gd name="T3" fmla="*/ 13 h 69"/>
                <a:gd name="T4" fmla="*/ 13 w 26"/>
                <a:gd name="T5" fmla="*/ 18 h 69"/>
                <a:gd name="T6" fmla="*/ 10 w 26"/>
                <a:gd name="T7" fmla="*/ 20 h 69"/>
                <a:gd name="T8" fmla="*/ 8 w 26"/>
                <a:gd name="T9" fmla="*/ 25 h 69"/>
                <a:gd name="T10" fmla="*/ 8 w 26"/>
                <a:gd name="T11" fmla="*/ 28 h 69"/>
                <a:gd name="T12" fmla="*/ 5 w 26"/>
                <a:gd name="T13" fmla="*/ 33 h 69"/>
                <a:gd name="T14" fmla="*/ 5 w 26"/>
                <a:gd name="T15" fmla="*/ 38 h 69"/>
                <a:gd name="T16" fmla="*/ 3 w 26"/>
                <a:gd name="T17" fmla="*/ 40 h 69"/>
                <a:gd name="T18" fmla="*/ 0 w 26"/>
                <a:gd name="T19" fmla="*/ 48 h 69"/>
                <a:gd name="T20" fmla="*/ 0 w 26"/>
                <a:gd name="T21" fmla="*/ 55 h 69"/>
                <a:gd name="T22" fmla="*/ 0 w 26"/>
                <a:gd name="T23" fmla="*/ 60 h 69"/>
                <a:gd name="T24" fmla="*/ 0 w 26"/>
                <a:gd name="T25" fmla="*/ 68 h 69"/>
                <a:gd name="T26" fmla="*/ 3 w 26"/>
                <a:gd name="T27" fmla="*/ 65 h 69"/>
                <a:gd name="T28" fmla="*/ 3 w 26"/>
                <a:gd name="T29" fmla="*/ 60 h 69"/>
                <a:gd name="T30" fmla="*/ 3 w 26"/>
                <a:gd name="T31" fmla="*/ 58 h 69"/>
                <a:gd name="T32" fmla="*/ 3 w 26"/>
                <a:gd name="T33" fmla="*/ 55 h 69"/>
                <a:gd name="T34" fmla="*/ 3 w 26"/>
                <a:gd name="T35" fmla="*/ 53 h 69"/>
                <a:gd name="T36" fmla="*/ 3 w 26"/>
                <a:gd name="T37" fmla="*/ 50 h 69"/>
                <a:gd name="T38" fmla="*/ 3 w 26"/>
                <a:gd name="T39" fmla="*/ 48 h 69"/>
                <a:gd name="T40" fmla="*/ 3 w 26"/>
                <a:gd name="T41" fmla="*/ 43 h 69"/>
                <a:gd name="T42" fmla="*/ 5 w 26"/>
                <a:gd name="T43" fmla="*/ 38 h 69"/>
                <a:gd name="T44" fmla="*/ 8 w 26"/>
                <a:gd name="T45" fmla="*/ 33 h 69"/>
                <a:gd name="T46" fmla="*/ 10 w 26"/>
                <a:gd name="T47" fmla="*/ 28 h 69"/>
                <a:gd name="T48" fmla="*/ 13 w 26"/>
                <a:gd name="T49" fmla="*/ 23 h 69"/>
                <a:gd name="T50" fmla="*/ 15 w 26"/>
                <a:gd name="T51" fmla="*/ 15 h 69"/>
                <a:gd name="T52" fmla="*/ 20 w 26"/>
                <a:gd name="T53" fmla="*/ 13 h 69"/>
                <a:gd name="T54" fmla="*/ 23 w 26"/>
                <a:gd name="T55" fmla="*/ 5 h 69"/>
                <a:gd name="T56" fmla="*/ 25 w 26"/>
                <a:gd name="T57" fmla="*/ 0 h 69"/>
                <a:gd name="T58" fmla="*/ 25 w 26"/>
                <a:gd name="T59" fmla="*/ 3 h 69"/>
                <a:gd name="T60" fmla="*/ 23 w 26"/>
                <a:gd name="T61" fmla="*/ 3 h 69"/>
                <a:gd name="T62" fmla="*/ 20 w 26"/>
                <a:gd name="T63" fmla="*/ 5 h 69"/>
                <a:gd name="T64" fmla="*/ 20 w 26"/>
                <a:gd name="T65" fmla="*/ 8 h 69"/>
                <a:gd name="T66" fmla="*/ 18 w 26"/>
                <a:gd name="T67" fmla="*/ 10 h 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6"/>
                <a:gd name="T103" fmla="*/ 0 h 69"/>
                <a:gd name="T104" fmla="*/ 26 w 26"/>
                <a:gd name="T105" fmla="*/ 69 h 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6" h="69">
                  <a:moveTo>
                    <a:pt x="18" y="10"/>
                  </a:moveTo>
                  <a:lnTo>
                    <a:pt x="15" y="13"/>
                  </a:lnTo>
                  <a:lnTo>
                    <a:pt x="13" y="18"/>
                  </a:lnTo>
                  <a:lnTo>
                    <a:pt x="10" y="20"/>
                  </a:lnTo>
                  <a:lnTo>
                    <a:pt x="8" y="25"/>
                  </a:lnTo>
                  <a:lnTo>
                    <a:pt x="8" y="28"/>
                  </a:lnTo>
                  <a:lnTo>
                    <a:pt x="5" y="33"/>
                  </a:lnTo>
                  <a:lnTo>
                    <a:pt x="5" y="38"/>
                  </a:lnTo>
                  <a:lnTo>
                    <a:pt x="3" y="40"/>
                  </a:lnTo>
                  <a:lnTo>
                    <a:pt x="0" y="48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8"/>
                  </a:lnTo>
                  <a:lnTo>
                    <a:pt x="3" y="65"/>
                  </a:lnTo>
                  <a:lnTo>
                    <a:pt x="3" y="60"/>
                  </a:lnTo>
                  <a:lnTo>
                    <a:pt x="3" y="58"/>
                  </a:lnTo>
                  <a:lnTo>
                    <a:pt x="3" y="55"/>
                  </a:lnTo>
                  <a:lnTo>
                    <a:pt x="3" y="53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5" y="38"/>
                  </a:lnTo>
                  <a:lnTo>
                    <a:pt x="8" y="33"/>
                  </a:lnTo>
                  <a:lnTo>
                    <a:pt x="10" y="28"/>
                  </a:lnTo>
                  <a:lnTo>
                    <a:pt x="13" y="23"/>
                  </a:lnTo>
                  <a:lnTo>
                    <a:pt x="15" y="15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5" y="0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18" y="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1" name="Freeform 204"/>
            <p:cNvSpPr>
              <a:spLocks/>
            </p:cNvSpPr>
            <p:nvPr/>
          </p:nvSpPr>
          <p:spPr bwMode="auto">
            <a:xfrm>
              <a:off x="5540" y="3173"/>
              <a:ext cx="32" cy="72"/>
            </a:xfrm>
            <a:custGeom>
              <a:avLst/>
              <a:gdLst>
                <a:gd name="T0" fmla="*/ 23 w 32"/>
                <a:gd name="T1" fmla="*/ 11 h 72"/>
                <a:gd name="T2" fmla="*/ 17 w 32"/>
                <a:gd name="T3" fmla="*/ 13 h 72"/>
                <a:gd name="T4" fmla="*/ 14 w 32"/>
                <a:gd name="T5" fmla="*/ 18 h 72"/>
                <a:gd name="T6" fmla="*/ 14 w 32"/>
                <a:gd name="T7" fmla="*/ 21 h 72"/>
                <a:gd name="T8" fmla="*/ 11 w 32"/>
                <a:gd name="T9" fmla="*/ 26 h 72"/>
                <a:gd name="T10" fmla="*/ 8 w 32"/>
                <a:gd name="T11" fmla="*/ 29 h 72"/>
                <a:gd name="T12" fmla="*/ 8 w 32"/>
                <a:gd name="T13" fmla="*/ 34 h 72"/>
                <a:gd name="T14" fmla="*/ 6 w 32"/>
                <a:gd name="T15" fmla="*/ 37 h 72"/>
                <a:gd name="T16" fmla="*/ 6 w 32"/>
                <a:gd name="T17" fmla="*/ 42 h 72"/>
                <a:gd name="T18" fmla="*/ 3 w 32"/>
                <a:gd name="T19" fmla="*/ 47 h 72"/>
                <a:gd name="T20" fmla="*/ 0 w 32"/>
                <a:gd name="T21" fmla="*/ 55 h 72"/>
                <a:gd name="T22" fmla="*/ 3 w 32"/>
                <a:gd name="T23" fmla="*/ 63 h 72"/>
                <a:gd name="T24" fmla="*/ 3 w 32"/>
                <a:gd name="T25" fmla="*/ 71 h 72"/>
                <a:gd name="T26" fmla="*/ 6 w 32"/>
                <a:gd name="T27" fmla="*/ 66 h 72"/>
                <a:gd name="T28" fmla="*/ 6 w 32"/>
                <a:gd name="T29" fmla="*/ 63 h 72"/>
                <a:gd name="T30" fmla="*/ 6 w 32"/>
                <a:gd name="T31" fmla="*/ 60 h 72"/>
                <a:gd name="T32" fmla="*/ 6 w 32"/>
                <a:gd name="T33" fmla="*/ 58 h 72"/>
                <a:gd name="T34" fmla="*/ 6 w 32"/>
                <a:gd name="T35" fmla="*/ 55 h 72"/>
                <a:gd name="T36" fmla="*/ 3 w 32"/>
                <a:gd name="T37" fmla="*/ 53 h 72"/>
                <a:gd name="T38" fmla="*/ 3 w 32"/>
                <a:gd name="T39" fmla="*/ 47 h 72"/>
                <a:gd name="T40" fmla="*/ 6 w 32"/>
                <a:gd name="T41" fmla="*/ 45 h 72"/>
                <a:gd name="T42" fmla="*/ 8 w 32"/>
                <a:gd name="T43" fmla="*/ 39 h 72"/>
                <a:gd name="T44" fmla="*/ 8 w 32"/>
                <a:gd name="T45" fmla="*/ 34 h 72"/>
                <a:gd name="T46" fmla="*/ 14 w 32"/>
                <a:gd name="T47" fmla="*/ 29 h 72"/>
                <a:gd name="T48" fmla="*/ 17 w 32"/>
                <a:gd name="T49" fmla="*/ 21 h 72"/>
                <a:gd name="T50" fmla="*/ 20 w 32"/>
                <a:gd name="T51" fmla="*/ 16 h 72"/>
                <a:gd name="T52" fmla="*/ 25 w 32"/>
                <a:gd name="T53" fmla="*/ 11 h 72"/>
                <a:gd name="T54" fmla="*/ 28 w 32"/>
                <a:gd name="T55" fmla="*/ 5 h 72"/>
                <a:gd name="T56" fmla="*/ 31 w 32"/>
                <a:gd name="T57" fmla="*/ 0 h 72"/>
                <a:gd name="T58" fmla="*/ 28 w 32"/>
                <a:gd name="T59" fmla="*/ 3 h 72"/>
                <a:gd name="T60" fmla="*/ 25 w 32"/>
                <a:gd name="T61" fmla="*/ 5 h 72"/>
                <a:gd name="T62" fmla="*/ 25 w 32"/>
                <a:gd name="T63" fmla="*/ 8 h 72"/>
                <a:gd name="T64" fmla="*/ 23 w 32"/>
                <a:gd name="T65" fmla="*/ 8 h 72"/>
                <a:gd name="T66" fmla="*/ 23 w 32"/>
                <a:gd name="T67" fmla="*/ 11 h 7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"/>
                <a:gd name="T103" fmla="*/ 0 h 72"/>
                <a:gd name="T104" fmla="*/ 32 w 32"/>
                <a:gd name="T105" fmla="*/ 72 h 7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" h="72">
                  <a:moveTo>
                    <a:pt x="23" y="11"/>
                  </a:moveTo>
                  <a:lnTo>
                    <a:pt x="17" y="13"/>
                  </a:lnTo>
                  <a:lnTo>
                    <a:pt x="14" y="18"/>
                  </a:lnTo>
                  <a:lnTo>
                    <a:pt x="14" y="21"/>
                  </a:lnTo>
                  <a:lnTo>
                    <a:pt x="11" y="26"/>
                  </a:lnTo>
                  <a:lnTo>
                    <a:pt x="8" y="29"/>
                  </a:lnTo>
                  <a:lnTo>
                    <a:pt x="8" y="34"/>
                  </a:lnTo>
                  <a:lnTo>
                    <a:pt x="6" y="37"/>
                  </a:lnTo>
                  <a:lnTo>
                    <a:pt x="6" y="42"/>
                  </a:lnTo>
                  <a:lnTo>
                    <a:pt x="3" y="47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3" y="71"/>
                  </a:lnTo>
                  <a:lnTo>
                    <a:pt x="6" y="66"/>
                  </a:lnTo>
                  <a:lnTo>
                    <a:pt x="6" y="63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6" y="55"/>
                  </a:lnTo>
                  <a:lnTo>
                    <a:pt x="3" y="53"/>
                  </a:lnTo>
                  <a:lnTo>
                    <a:pt x="3" y="47"/>
                  </a:lnTo>
                  <a:lnTo>
                    <a:pt x="6" y="45"/>
                  </a:lnTo>
                  <a:lnTo>
                    <a:pt x="8" y="39"/>
                  </a:lnTo>
                  <a:lnTo>
                    <a:pt x="8" y="34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0" y="16"/>
                  </a:lnTo>
                  <a:lnTo>
                    <a:pt x="25" y="11"/>
                  </a:lnTo>
                  <a:lnTo>
                    <a:pt x="28" y="5"/>
                  </a:lnTo>
                  <a:lnTo>
                    <a:pt x="31" y="0"/>
                  </a:lnTo>
                  <a:lnTo>
                    <a:pt x="28" y="3"/>
                  </a:lnTo>
                  <a:lnTo>
                    <a:pt x="25" y="5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11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2" name="Freeform 205"/>
            <p:cNvSpPr>
              <a:spLocks/>
            </p:cNvSpPr>
            <p:nvPr/>
          </p:nvSpPr>
          <p:spPr bwMode="auto">
            <a:xfrm>
              <a:off x="5726" y="3070"/>
              <a:ext cx="26" cy="10"/>
            </a:xfrm>
            <a:custGeom>
              <a:avLst/>
              <a:gdLst>
                <a:gd name="T0" fmla="*/ 23 w 26"/>
                <a:gd name="T1" fmla="*/ 0 h 10"/>
                <a:gd name="T2" fmla="*/ 20 w 26"/>
                <a:gd name="T3" fmla="*/ 0 h 10"/>
                <a:gd name="T4" fmla="*/ 18 w 26"/>
                <a:gd name="T5" fmla="*/ 0 h 10"/>
                <a:gd name="T6" fmla="*/ 13 w 26"/>
                <a:gd name="T7" fmla="*/ 2 h 10"/>
                <a:gd name="T8" fmla="*/ 10 w 26"/>
                <a:gd name="T9" fmla="*/ 4 h 10"/>
                <a:gd name="T10" fmla="*/ 8 w 26"/>
                <a:gd name="T11" fmla="*/ 4 h 10"/>
                <a:gd name="T12" fmla="*/ 5 w 26"/>
                <a:gd name="T13" fmla="*/ 7 h 10"/>
                <a:gd name="T14" fmla="*/ 3 w 26"/>
                <a:gd name="T15" fmla="*/ 7 h 10"/>
                <a:gd name="T16" fmla="*/ 0 w 26"/>
                <a:gd name="T17" fmla="*/ 9 h 10"/>
                <a:gd name="T18" fmla="*/ 3 w 26"/>
                <a:gd name="T19" fmla="*/ 9 h 10"/>
                <a:gd name="T20" fmla="*/ 8 w 26"/>
                <a:gd name="T21" fmla="*/ 7 h 10"/>
                <a:gd name="T22" fmla="*/ 10 w 26"/>
                <a:gd name="T23" fmla="*/ 7 h 10"/>
                <a:gd name="T24" fmla="*/ 13 w 26"/>
                <a:gd name="T25" fmla="*/ 5 h 10"/>
                <a:gd name="T26" fmla="*/ 15 w 26"/>
                <a:gd name="T27" fmla="*/ 4 h 10"/>
                <a:gd name="T28" fmla="*/ 18 w 26"/>
                <a:gd name="T29" fmla="*/ 2 h 10"/>
                <a:gd name="T30" fmla="*/ 23 w 26"/>
                <a:gd name="T31" fmla="*/ 2 h 10"/>
                <a:gd name="T32" fmla="*/ 25 w 26"/>
                <a:gd name="T33" fmla="*/ 0 h 10"/>
                <a:gd name="T34" fmla="*/ 23 w 26"/>
                <a:gd name="T35" fmla="*/ 0 h 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"/>
                <a:gd name="T55" fmla="*/ 0 h 10"/>
                <a:gd name="T56" fmla="*/ 26 w 26"/>
                <a:gd name="T57" fmla="*/ 10 h 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" h="10">
                  <a:moveTo>
                    <a:pt x="23" y="0"/>
                  </a:moveTo>
                  <a:lnTo>
                    <a:pt x="20" y="0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5" y="4"/>
                  </a:lnTo>
                  <a:lnTo>
                    <a:pt x="18" y="2"/>
                  </a:lnTo>
                  <a:lnTo>
                    <a:pt x="23" y="2"/>
                  </a:lnTo>
                  <a:lnTo>
                    <a:pt x="25" y="0"/>
                  </a:lnTo>
                  <a:lnTo>
                    <a:pt x="2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3" name="Freeform 206"/>
            <p:cNvSpPr>
              <a:spLocks/>
            </p:cNvSpPr>
            <p:nvPr/>
          </p:nvSpPr>
          <p:spPr bwMode="auto">
            <a:xfrm>
              <a:off x="5725" y="3070"/>
              <a:ext cx="30" cy="14"/>
            </a:xfrm>
            <a:custGeom>
              <a:avLst/>
              <a:gdLst>
                <a:gd name="T0" fmla="*/ 26 w 30"/>
                <a:gd name="T1" fmla="*/ 0 h 14"/>
                <a:gd name="T2" fmla="*/ 24 w 30"/>
                <a:gd name="T3" fmla="*/ 0 h 14"/>
                <a:gd name="T4" fmla="*/ 18 w 30"/>
                <a:gd name="T5" fmla="*/ 0 h 14"/>
                <a:gd name="T6" fmla="*/ 16 w 30"/>
                <a:gd name="T7" fmla="*/ 3 h 14"/>
                <a:gd name="T8" fmla="*/ 13 w 30"/>
                <a:gd name="T9" fmla="*/ 3 h 14"/>
                <a:gd name="T10" fmla="*/ 11 w 30"/>
                <a:gd name="T11" fmla="*/ 5 h 14"/>
                <a:gd name="T12" fmla="*/ 8 w 30"/>
                <a:gd name="T13" fmla="*/ 8 h 14"/>
                <a:gd name="T14" fmla="*/ 5 w 30"/>
                <a:gd name="T15" fmla="*/ 10 h 14"/>
                <a:gd name="T16" fmla="*/ 0 w 30"/>
                <a:gd name="T17" fmla="*/ 13 h 14"/>
                <a:gd name="T18" fmla="*/ 5 w 30"/>
                <a:gd name="T19" fmla="*/ 13 h 14"/>
                <a:gd name="T20" fmla="*/ 8 w 30"/>
                <a:gd name="T21" fmla="*/ 10 h 14"/>
                <a:gd name="T22" fmla="*/ 11 w 30"/>
                <a:gd name="T23" fmla="*/ 8 h 14"/>
                <a:gd name="T24" fmla="*/ 13 w 30"/>
                <a:gd name="T25" fmla="*/ 8 h 14"/>
                <a:gd name="T26" fmla="*/ 18 w 30"/>
                <a:gd name="T27" fmla="*/ 5 h 14"/>
                <a:gd name="T28" fmla="*/ 21 w 30"/>
                <a:gd name="T29" fmla="*/ 3 h 14"/>
                <a:gd name="T30" fmla="*/ 24 w 30"/>
                <a:gd name="T31" fmla="*/ 3 h 14"/>
                <a:gd name="T32" fmla="*/ 29 w 30"/>
                <a:gd name="T33" fmla="*/ 0 h 14"/>
                <a:gd name="T34" fmla="*/ 26 w 30"/>
                <a:gd name="T35" fmla="*/ 0 h 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14"/>
                <a:gd name="T56" fmla="*/ 30 w 30"/>
                <a:gd name="T57" fmla="*/ 14 h 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14">
                  <a:moveTo>
                    <a:pt x="26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3" y="3"/>
                  </a:lnTo>
                  <a:lnTo>
                    <a:pt x="11" y="5"/>
                  </a:lnTo>
                  <a:lnTo>
                    <a:pt x="8" y="8"/>
                  </a:lnTo>
                  <a:lnTo>
                    <a:pt x="5" y="10"/>
                  </a:lnTo>
                  <a:lnTo>
                    <a:pt x="0" y="13"/>
                  </a:lnTo>
                  <a:lnTo>
                    <a:pt x="5" y="13"/>
                  </a:lnTo>
                  <a:lnTo>
                    <a:pt x="8" y="10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8" y="5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9" y="0"/>
                  </a:lnTo>
                  <a:lnTo>
                    <a:pt x="26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4" name="Freeform 207"/>
            <p:cNvSpPr>
              <a:spLocks/>
            </p:cNvSpPr>
            <p:nvPr/>
          </p:nvSpPr>
          <p:spPr bwMode="auto">
            <a:xfrm>
              <a:off x="5673" y="3046"/>
              <a:ext cx="21" cy="32"/>
            </a:xfrm>
            <a:custGeom>
              <a:avLst/>
              <a:gdLst>
                <a:gd name="T0" fmla="*/ 18 w 21"/>
                <a:gd name="T1" fmla="*/ 0 h 32"/>
                <a:gd name="T2" fmla="*/ 15 w 21"/>
                <a:gd name="T3" fmla="*/ 0 h 32"/>
                <a:gd name="T4" fmla="*/ 15 w 21"/>
                <a:gd name="T5" fmla="*/ 2 h 32"/>
                <a:gd name="T6" fmla="*/ 13 w 21"/>
                <a:gd name="T7" fmla="*/ 2 h 32"/>
                <a:gd name="T8" fmla="*/ 10 w 21"/>
                <a:gd name="T9" fmla="*/ 2 h 32"/>
                <a:gd name="T10" fmla="*/ 10 w 21"/>
                <a:gd name="T11" fmla="*/ 5 h 32"/>
                <a:gd name="T12" fmla="*/ 8 w 21"/>
                <a:gd name="T13" fmla="*/ 7 h 32"/>
                <a:gd name="T14" fmla="*/ 5 w 21"/>
                <a:gd name="T15" fmla="*/ 10 h 32"/>
                <a:gd name="T16" fmla="*/ 5 w 21"/>
                <a:gd name="T17" fmla="*/ 12 h 32"/>
                <a:gd name="T18" fmla="*/ 3 w 21"/>
                <a:gd name="T19" fmla="*/ 14 h 32"/>
                <a:gd name="T20" fmla="*/ 3 w 21"/>
                <a:gd name="T21" fmla="*/ 17 h 32"/>
                <a:gd name="T22" fmla="*/ 3 w 21"/>
                <a:gd name="T23" fmla="*/ 19 h 32"/>
                <a:gd name="T24" fmla="*/ 3 w 21"/>
                <a:gd name="T25" fmla="*/ 24 h 32"/>
                <a:gd name="T26" fmla="*/ 0 w 21"/>
                <a:gd name="T27" fmla="*/ 24 h 32"/>
                <a:gd name="T28" fmla="*/ 0 w 21"/>
                <a:gd name="T29" fmla="*/ 26 h 32"/>
                <a:gd name="T30" fmla="*/ 3 w 21"/>
                <a:gd name="T31" fmla="*/ 29 h 32"/>
                <a:gd name="T32" fmla="*/ 3 w 21"/>
                <a:gd name="T33" fmla="*/ 31 h 32"/>
                <a:gd name="T34" fmla="*/ 5 w 21"/>
                <a:gd name="T35" fmla="*/ 26 h 32"/>
                <a:gd name="T36" fmla="*/ 5 w 21"/>
                <a:gd name="T37" fmla="*/ 21 h 32"/>
                <a:gd name="T38" fmla="*/ 8 w 21"/>
                <a:gd name="T39" fmla="*/ 19 h 32"/>
                <a:gd name="T40" fmla="*/ 10 w 21"/>
                <a:gd name="T41" fmla="*/ 14 h 32"/>
                <a:gd name="T42" fmla="*/ 10 w 21"/>
                <a:gd name="T43" fmla="*/ 10 h 32"/>
                <a:gd name="T44" fmla="*/ 13 w 21"/>
                <a:gd name="T45" fmla="*/ 7 h 32"/>
                <a:gd name="T46" fmla="*/ 15 w 21"/>
                <a:gd name="T47" fmla="*/ 5 h 32"/>
                <a:gd name="T48" fmla="*/ 20 w 21"/>
                <a:gd name="T49" fmla="*/ 0 h 32"/>
                <a:gd name="T50" fmla="*/ 18 w 21"/>
                <a:gd name="T51" fmla="*/ 0 h 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"/>
                <a:gd name="T79" fmla="*/ 0 h 32"/>
                <a:gd name="T80" fmla="*/ 21 w 21"/>
                <a:gd name="T81" fmla="*/ 32 h 3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" h="32">
                  <a:moveTo>
                    <a:pt x="18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5" y="21"/>
                  </a:lnTo>
                  <a:lnTo>
                    <a:pt x="8" y="19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0" y="0"/>
                  </a:lnTo>
                  <a:lnTo>
                    <a:pt x="1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5" name="Freeform 208"/>
            <p:cNvSpPr>
              <a:spLocks/>
            </p:cNvSpPr>
            <p:nvPr/>
          </p:nvSpPr>
          <p:spPr bwMode="auto">
            <a:xfrm>
              <a:off x="5673" y="3046"/>
              <a:ext cx="21" cy="34"/>
            </a:xfrm>
            <a:custGeom>
              <a:avLst/>
              <a:gdLst>
                <a:gd name="T0" fmla="*/ 20 w 21"/>
                <a:gd name="T1" fmla="*/ 0 h 34"/>
                <a:gd name="T2" fmla="*/ 17 w 21"/>
                <a:gd name="T3" fmla="*/ 0 h 34"/>
                <a:gd name="T4" fmla="*/ 14 w 21"/>
                <a:gd name="T5" fmla="*/ 0 h 34"/>
                <a:gd name="T6" fmla="*/ 14 w 21"/>
                <a:gd name="T7" fmla="*/ 3 h 34"/>
                <a:gd name="T8" fmla="*/ 11 w 21"/>
                <a:gd name="T9" fmla="*/ 3 h 34"/>
                <a:gd name="T10" fmla="*/ 9 w 21"/>
                <a:gd name="T11" fmla="*/ 5 h 34"/>
                <a:gd name="T12" fmla="*/ 9 w 21"/>
                <a:gd name="T13" fmla="*/ 8 h 34"/>
                <a:gd name="T14" fmla="*/ 6 w 21"/>
                <a:gd name="T15" fmla="*/ 10 h 34"/>
                <a:gd name="T16" fmla="*/ 6 w 21"/>
                <a:gd name="T17" fmla="*/ 13 h 34"/>
                <a:gd name="T18" fmla="*/ 3 w 21"/>
                <a:gd name="T19" fmla="*/ 15 h 34"/>
                <a:gd name="T20" fmla="*/ 3 w 21"/>
                <a:gd name="T21" fmla="*/ 18 h 34"/>
                <a:gd name="T22" fmla="*/ 3 w 21"/>
                <a:gd name="T23" fmla="*/ 20 h 34"/>
                <a:gd name="T24" fmla="*/ 0 w 21"/>
                <a:gd name="T25" fmla="*/ 23 h 34"/>
                <a:gd name="T26" fmla="*/ 0 w 21"/>
                <a:gd name="T27" fmla="*/ 25 h 34"/>
                <a:gd name="T28" fmla="*/ 0 w 21"/>
                <a:gd name="T29" fmla="*/ 28 h 34"/>
                <a:gd name="T30" fmla="*/ 0 w 21"/>
                <a:gd name="T31" fmla="*/ 30 h 34"/>
                <a:gd name="T32" fmla="*/ 3 w 21"/>
                <a:gd name="T33" fmla="*/ 33 h 34"/>
                <a:gd name="T34" fmla="*/ 6 w 21"/>
                <a:gd name="T35" fmla="*/ 28 h 34"/>
                <a:gd name="T36" fmla="*/ 6 w 21"/>
                <a:gd name="T37" fmla="*/ 23 h 34"/>
                <a:gd name="T38" fmla="*/ 9 w 21"/>
                <a:gd name="T39" fmla="*/ 20 h 34"/>
                <a:gd name="T40" fmla="*/ 9 w 21"/>
                <a:gd name="T41" fmla="*/ 15 h 34"/>
                <a:gd name="T42" fmla="*/ 11 w 21"/>
                <a:gd name="T43" fmla="*/ 10 h 34"/>
                <a:gd name="T44" fmla="*/ 14 w 21"/>
                <a:gd name="T45" fmla="*/ 8 h 34"/>
                <a:gd name="T46" fmla="*/ 17 w 21"/>
                <a:gd name="T47" fmla="*/ 3 h 34"/>
                <a:gd name="T48" fmla="*/ 20 w 21"/>
                <a:gd name="T49" fmla="*/ 0 h 3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"/>
                <a:gd name="T76" fmla="*/ 0 h 34"/>
                <a:gd name="T77" fmla="*/ 21 w 21"/>
                <a:gd name="T78" fmla="*/ 34 h 3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" h="34">
                  <a:moveTo>
                    <a:pt x="20" y="0"/>
                  </a:moveTo>
                  <a:lnTo>
                    <a:pt x="17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10"/>
                  </a:lnTo>
                  <a:lnTo>
                    <a:pt x="6" y="13"/>
                  </a:lnTo>
                  <a:lnTo>
                    <a:pt x="3" y="15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3" y="33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9" y="20"/>
                  </a:lnTo>
                  <a:lnTo>
                    <a:pt x="9" y="15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3"/>
                  </a:lnTo>
                  <a:lnTo>
                    <a:pt x="2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6" name="Freeform 209"/>
            <p:cNvSpPr>
              <a:spLocks/>
            </p:cNvSpPr>
            <p:nvPr/>
          </p:nvSpPr>
          <p:spPr bwMode="auto">
            <a:xfrm>
              <a:off x="5633" y="3046"/>
              <a:ext cx="11" cy="32"/>
            </a:xfrm>
            <a:custGeom>
              <a:avLst/>
              <a:gdLst>
                <a:gd name="T0" fmla="*/ 10 w 11"/>
                <a:gd name="T1" fmla="*/ 0 h 32"/>
                <a:gd name="T2" fmla="*/ 8 w 11"/>
                <a:gd name="T3" fmla="*/ 2 h 32"/>
                <a:gd name="T4" fmla="*/ 6 w 11"/>
                <a:gd name="T5" fmla="*/ 2 h 32"/>
                <a:gd name="T6" fmla="*/ 4 w 11"/>
                <a:gd name="T7" fmla="*/ 5 h 32"/>
                <a:gd name="T8" fmla="*/ 4 w 11"/>
                <a:gd name="T9" fmla="*/ 7 h 32"/>
                <a:gd name="T10" fmla="*/ 2 w 11"/>
                <a:gd name="T11" fmla="*/ 10 h 32"/>
                <a:gd name="T12" fmla="*/ 0 w 11"/>
                <a:gd name="T13" fmla="*/ 10 h 32"/>
                <a:gd name="T14" fmla="*/ 0 w 11"/>
                <a:gd name="T15" fmla="*/ 12 h 32"/>
                <a:gd name="T16" fmla="*/ 0 w 11"/>
                <a:gd name="T17" fmla="*/ 14 h 32"/>
                <a:gd name="T18" fmla="*/ 2 w 11"/>
                <a:gd name="T19" fmla="*/ 17 h 32"/>
                <a:gd name="T20" fmla="*/ 2 w 11"/>
                <a:gd name="T21" fmla="*/ 19 h 32"/>
                <a:gd name="T22" fmla="*/ 2 w 11"/>
                <a:gd name="T23" fmla="*/ 21 h 32"/>
                <a:gd name="T24" fmla="*/ 4 w 11"/>
                <a:gd name="T25" fmla="*/ 24 h 32"/>
                <a:gd name="T26" fmla="*/ 4 w 11"/>
                <a:gd name="T27" fmla="*/ 26 h 32"/>
                <a:gd name="T28" fmla="*/ 6 w 11"/>
                <a:gd name="T29" fmla="*/ 29 h 32"/>
                <a:gd name="T30" fmla="*/ 6 w 11"/>
                <a:gd name="T31" fmla="*/ 31 h 32"/>
                <a:gd name="T32" fmla="*/ 6 w 11"/>
                <a:gd name="T33" fmla="*/ 24 h 32"/>
                <a:gd name="T34" fmla="*/ 6 w 11"/>
                <a:gd name="T35" fmla="*/ 19 h 32"/>
                <a:gd name="T36" fmla="*/ 6 w 11"/>
                <a:gd name="T37" fmla="*/ 12 h 32"/>
                <a:gd name="T38" fmla="*/ 6 w 11"/>
                <a:gd name="T39" fmla="*/ 7 h 32"/>
                <a:gd name="T40" fmla="*/ 8 w 11"/>
                <a:gd name="T41" fmla="*/ 5 h 32"/>
                <a:gd name="T42" fmla="*/ 10 w 11"/>
                <a:gd name="T43" fmla="*/ 2 h 32"/>
                <a:gd name="T44" fmla="*/ 10 w 11"/>
                <a:gd name="T45" fmla="*/ 0 h 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"/>
                <a:gd name="T70" fmla="*/ 0 h 32"/>
                <a:gd name="T71" fmla="*/ 11 w 11"/>
                <a:gd name="T72" fmla="*/ 32 h 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" h="32">
                  <a:moveTo>
                    <a:pt x="10" y="0"/>
                  </a:moveTo>
                  <a:lnTo>
                    <a:pt x="8" y="2"/>
                  </a:lnTo>
                  <a:lnTo>
                    <a:pt x="6" y="2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6" y="24"/>
                  </a:lnTo>
                  <a:lnTo>
                    <a:pt x="6" y="19"/>
                  </a:lnTo>
                  <a:lnTo>
                    <a:pt x="6" y="12"/>
                  </a:lnTo>
                  <a:lnTo>
                    <a:pt x="6" y="7"/>
                  </a:lnTo>
                  <a:lnTo>
                    <a:pt x="8" y="5"/>
                  </a:lnTo>
                  <a:lnTo>
                    <a:pt x="10" y="2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7" name="Freeform 210"/>
            <p:cNvSpPr>
              <a:spLocks/>
            </p:cNvSpPr>
            <p:nvPr/>
          </p:nvSpPr>
          <p:spPr bwMode="auto">
            <a:xfrm>
              <a:off x="5633" y="3046"/>
              <a:ext cx="14" cy="34"/>
            </a:xfrm>
            <a:custGeom>
              <a:avLst/>
              <a:gdLst>
                <a:gd name="T0" fmla="*/ 13 w 14"/>
                <a:gd name="T1" fmla="*/ 0 h 34"/>
                <a:gd name="T2" fmla="*/ 10 w 14"/>
                <a:gd name="T3" fmla="*/ 0 h 34"/>
                <a:gd name="T4" fmla="*/ 8 w 14"/>
                <a:gd name="T5" fmla="*/ 3 h 34"/>
                <a:gd name="T6" fmla="*/ 5 w 14"/>
                <a:gd name="T7" fmla="*/ 5 h 34"/>
                <a:gd name="T8" fmla="*/ 3 w 14"/>
                <a:gd name="T9" fmla="*/ 8 h 34"/>
                <a:gd name="T10" fmla="*/ 0 w 14"/>
                <a:gd name="T11" fmla="*/ 10 h 34"/>
                <a:gd name="T12" fmla="*/ 0 w 14"/>
                <a:gd name="T13" fmla="*/ 13 h 34"/>
                <a:gd name="T14" fmla="*/ 0 w 14"/>
                <a:gd name="T15" fmla="*/ 15 h 34"/>
                <a:gd name="T16" fmla="*/ 3 w 14"/>
                <a:gd name="T17" fmla="*/ 18 h 34"/>
                <a:gd name="T18" fmla="*/ 3 w 14"/>
                <a:gd name="T19" fmla="*/ 20 h 34"/>
                <a:gd name="T20" fmla="*/ 3 w 14"/>
                <a:gd name="T21" fmla="*/ 23 h 34"/>
                <a:gd name="T22" fmla="*/ 3 w 14"/>
                <a:gd name="T23" fmla="*/ 25 h 34"/>
                <a:gd name="T24" fmla="*/ 5 w 14"/>
                <a:gd name="T25" fmla="*/ 25 h 34"/>
                <a:gd name="T26" fmla="*/ 5 w 14"/>
                <a:gd name="T27" fmla="*/ 28 h 34"/>
                <a:gd name="T28" fmla="*/ 5 w 14"/>
                <a:gd name="T29" fmla="*/ 30 h 34"/>
                <a:gd name="T30" fmla="*/ 8 w 14"/>
                <a:gd name="T31" fmla="*/ 33 h 34"/>
                <a:gd name="T32" fmla="*/ 8 w 14"/>
                <a:gd name="T33" fmla="*/ 25 h 34"/>
                <a:gd name="T34" fmla="*/ 8 w 14"/>
                <a:gd name="T35" fmla="*/ 20 h 34"/>
                <a:gd name="T36" fmla="*/ 8 w 14"/>
                <a:gd name="T37" fmla="*/ 13 h 34"/>
                <a:gd name="T38" fmla="*/ 8 w 14"/>
                <a:gd name="T39" fmla="*/ 8 h 34"/>
                <a:gd name="T40" fmla="*/ 8 w 14"/>
                <a:gd name="T41" fmla="*/ 5 h 34"/>
                <a:gd name="T42" fmla="*/ 10 w 14"/>
                <a:gd name="T43" fmla="*/ 3 h 34"/>
                <a:gd name="T44" fmla="*/ 13 w 14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"/>
                <a:gd name="T70" fmla="*/ 0 h 34"/>
                <a:gd name="T71" fmla="*/ 14 w 14"/>
                <a:gd name="T72" fmla="*/ 34 h 3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" h="34">
                  <a:moveTo>
                    <a:pt x="13" y="0"/>
                  </a:moveTo>
                  <a:lnTo>
                    <a:pt x="10" y="0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8" y="33"/>
                  </a:lnTo>
                  <a:lnTo>
                    <a:pt x="8" y="25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8" y="8"/>
                  </a:lnTo>
                  <a:lnTo>
                    <a:pt x="8" y="5"/>
                  </a:lnTo>
                  <a:lnTo>
                    <a:pt x="10" y="3"/>
                  </a:lnTo>
                  <a:lnTo>
                    <a:pt x="1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8" name="Freeform 211"/>
            <p:cNvSpPr>
              <a:spLocks/>
            </p:cNvSpPr>
            <p:nvPr/>
          </p:nvSpPr>
          <p:spPr bwMode="auto">
            <a:xfrm>
              <a:off x="5506" y="3083"/>
              <a:ext cx="8" cy="22"/>
            </a:xfrm>
            <a:custGeom>
              <a:avLst/>
              <a:gdLst>
                <a:gd name="T0" fmla="*/ 7 w 8"/>
                <a:gd name="T1" fmla="*/ 0 h 22"/>
                <a:gd name="T2" fmla="*/ 5 w 8"/>
                <a:gd name="T3" fmla="*/ 0 h 22"/>
                <a:gd name="T4" fmla="*/ 2 w 8"/>
                <a:gd name="T5" fmla="*/ 2 h 22"/>
                <a:gd name="T6" fmla="*/ 0 w 8"/>
                <a:gd name="T7" fmla="*/ 5 h 22"/>
                <a:gd name="T8" fmla="*/ 0 w 8"/>
                <a:gd name="T9" fmla="*/ 7 h 22"/>
                <a:gd name="T10" fmla="*/ 0 w 8"/>
                <a:gd name="T11" fmla="*/ 12 h 22"/>
                <a:gd name="T12" fmla="*/ 0 w 8"/>
                <a:gd name="T13" fmla="*/ 16 h 22"/>
                <a:gd name="T14" fmla="*/ 0 w 8"/>
                <a:gd name="T15" fmla="*/ 19 h 22"/>
                <a:gd name="T16" fmla="*/ 0 w 8"/>
                <a:gd name="T17" fmla="*/ 21 h 22"/>
                <a:gd name="T18" fmla="*/ 2 w 8"/>
                <a:gd name="T19" fmla="*/ 19 h 22"/>
                <a:gd name="T20" fmla="*/ 2 w 8"/>
                <a:gd name="T21" fmla="*/ 12 h 22"/>
                <a:gd name="T22" fmla="*/ 2 w 8"/>
                <a:gd name="T23" fmla="*/ 7 h 22"/>
                <a:gd name="T24" fmla="*/ 5 w 8"/>
                <a:gd name="T25" fmla="*/ 5 h 22"/>
                <a:gd name="T26" fmla="*/ 5 w 8"/>
                <a:gd name="T27" fmla="*/ 2 h 22"/>
                <a:gd name="T28" fmla="*/ 7 w 8"/>
                <a:gd name="T29" fmla="*/ 0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2"/>
                <a:gd name="T47" fmla="*/ 8 w 8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2">
                  <a:moveTo>
                    <a:pt x="7" y="0"/>
                  </a:move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2"/>
                  </a:lnTo>
                  <a:lnTo>
                    <a:pt x="2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199" name="Freeform 212"/>
            <p:cNvSpPr>
              <a:spLocks/>
            </p:cNvSpPr>
            <p:nvPr/>
          </p:nvSpPr>
          <p:spPr bwMode="auto">
            <a:xfrm>
              <a:off x="5506" y="3079"/>
              <a:ext cx="10" cy="28"/>
            </a:xfrm>
            <a:custGeom>
              <a:avLst/>
              <a:gdLst>
                <a:gd name="T0" fmla="*/ 9 w 10"/>
                <a:gd name="T1" fmla="*/ 0 h 28"/>
                <a:gd name="T2" fmla="*/ 3 w 10"/>
                <a:gd name="T3" fmla="*/ 3 h 28"/>
                <a:gd name="T4" fmla="*/ 0 w 10"/>
                <a:gd name="T5" fmla="*/ 5 h 28"/>
                <a:gd name="T6" fmla="*/ 0 w 10"/>
                <a:gd name="T7" fmla="*/ 8 h 28"/>
                <a:gd name="T8" fmla="*/ 0 w 10"/>
                <a:gd name="T9" fmla="*/ 11 h 28"/>
                <a:gd name="T10" fmla="*/ 0 w 10"/>
                <a:gd name="T11" fmla="*/ 16 h 28"/>
                <a:gd name="T12" fmla="*/ 0 w 10"/>
                <a:gd name="T13" fmla="*/ 19 h 28"/>
                <a:gd name="T14" fmla="*/ 0 w 10"/>
                <a:gd name="T15" fmla="*/ 24 h 28"/>
                <a:gd name="T16" fmla="*/ 0 w 10"/>
                <a:gd name="T17" fmla="*/ 27 h 28"/>
                <a:gd name="T18" fmla="*/ 3 w 10"/>
                <a:gd name="T19" fmla="*/ 22 h 28"/>
                <a:gd name="T20" fmla="*/ 3 w 10"/>
                <a:gd name="T21" fmla="*/ 16 h 28"/>
                <a:gd name="T22" fmla="*/ 3 w 10"/>
                <a:gd name="T23" fmla="*/ 11 h 28"/>
                <a:gd name="T24" fmla="*/ 6 w 10"/>
                <a:gd name="T25" fmla="*/ 5 h 28"/>
                <a:gd name="T26" fmla="*/ 6 w 10"/>
                <a:gd name="T27" fmla="*/ 3 h 28"/>
                <a:gd name="T28" fmla="*/ 9 w 10"/>
                <a:gd name="T29" fmla="*/ 3 h 28"/>
                <a:gd name="T30" fmla="*/ 9 w 10"/>
                <a:gd name="T31" fmla="*/ 0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"/>
                <a:gd name="T49" fmla="*/ 0 h 28"/>
                <a:gd name="T50" fmla="*/ 10 w 10"/>
                <a:gd name="T51" fmla="*/ 28 h 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" h="28">
                  <a:moveTo>
                    <a:pt x="9" y="0"/>
                  </a:move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3" y="22"/>
                  </a:lnTo>
                  <a:lnTo>
                    <a:pt x="3" y="16"/>
                  </a:lnTo>
                  <a:lnTo>
                    <a:pt x="3" y="11"/>
                  </a:lnTo>
                  <a:lnTo>
                    <a:pt x="6" y="5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0" name="Freeform 213"/>
            <p:cNvSpPr>
              <a:spLocks/>
            </p:cNvSpPr>
            <p:nvPr/>
          </p:nvSpPr>
          <p:spPr bwMode="auto">
            <a:xfrm>
              <a:off x="5568" y="3056"/>
              <a:ext cx="11" cy="15"/>
            </a:xfrm>
            <a:custGeom>
              <a:avLst/>
              <a:gdLst>
                <a:gd name="T0" fmla="*/ 10 w 11"/>
                <a:gd name="T1" fmla="*/ 5 h 15"/>
                <a:gd name="T2" fmla="*/ 8 w 11"/>
                <a:gd name="T3" fmla="*/ 5 h 15"/>
                <a:gd name="T4" fmla="*/ 8 w 11"/>
                <a:gd name="T5" fmla="*/ 2 h 15"/>
                <a:gd name="T6" fmla="*/ 6 w 11"/>
                <a:gd name="T7" fmla="*/ 2 h 15"/>
                <a:gd name="T8" fmla="*/ 6 w 11"/>
                <a:gd name="T9" fmla="*/ 0 h 15"/>
                <a:gd name="T10" fmla="*/ 4 w 11"/>
                <a:gd name="T11" fmla="*/ 0 h 15"/>
                <a:gd name="T12" fmla="*/ 2 w 11"/>
                <a:gd name="T13" fmla="*/ 0 h 15"/>
                <a:gd name="T14" fmla="*/ 0 w 11"/>
                <a:gd name="T15" fmla="*/ 0 h 15"/>
                <a:gd name="T16" fmla="*/ 0 w 11"/>
                <a:gd name="T17" fmla="*/ 2 h 15"/>
                <a:gd name="T18" fmla="*/ 2 w 11"/>
                <a:gd name="T19" fmla="*/ 2 h 15"/>
                <a:gd name="T20" fmla="*/ 2 w 11"/>
                <a:gd name="T21" fmla="*/ 5 h 15"/>
                <a:gd name="T22" fmla="*/ 4 w 11"/>
                <a:gd name="T23" fmla="*/ 5 h 15"/>
                <a:gd name="T24" fmla="*/ 6 w 11"/>
                <a:gd name="T25" fmla="*/ 7 h 15"/>
                <a:gd name="T26" fmla="*/ 6 w 11"/>
                <a:gd name="T27" fmla="*/ 9 h 15"/>
                <a:gd name="T28" fmla="*/ 6 w 11"/>
                <a:gd name="T29" fmla="*/ 12 h 15"/>
                <a:gd name="T30" fmla="*/ 6 w 11"/>
                <a:gd name="T31" fmla="*/ 14 h 15"/>
                <a:gd name="T32" fmla="*/ 8 w 11"/>
                <a:gd name="T33" fmla="*/ 14 h 15"/>
                <a:gd name="T34" fmla="*/ 8 w 11"/>
                <a:gd name="T35" fmla="*/ 12 h 15"/>
                <a:gd name="T36" fmla="*/ 10 w 11"/>
                <a:gd name="T37" fmla="*/ 12 h 15"/>
                <a:gd name="T38" fmla="*/ 10 w 11"/>
                <a:gd name="T39" fmla="*/ 7 h 15"/>
                <a:gd name="T40" fmla="*/ 10 w 11"/>
                <a:gd name="T41" fmla="*/ 5 h 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"/>
                <a:gd name="T64" fmla="*/ 0 h 15"/>
                <a:gd name="T65" fmla="*/ 11 w 11"/>
                <a:gd name="T66" fmla="*/ 15 h 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" h="15">
                  <a:moveTo>
                    <a:pt x="10" y="5"/>
                  </a:moveTo>
                  <a:lnTo>
                    <a:pt x="8" y="5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4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7"/>
                  </a:lnTo>
                  <a:lnTo>
                    <a:pt x="10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1" name="Freeform 214"/>
            <p:cNvSpPr>
              <a:spLocks/>
            </p:cNvSpPr>
            <p:nvPr/>
          </p:nvSpPr>
          <p:spPr bwMode="auto">
            <a:xfrm>
              <a:off x="5568" y="3056"/>
              <a:ext cx="11" cy="18"/>
            </a:xfrm>
            <a:custGeom>
              <a:avLst/>
              <a:gdLst>
                <a:gd name="T0" fmla="*/ 10 w 11"/>
                <a:gd name="T1" fmla="*/ 6 h 18"/>
                <a:gd name="T2" fmla="*/ 10 w 11"/>
                <a:gd name="T3" fmla="*/ 3 h 18"/>
                <a:gd name="T4" fmla="*/ 8 w 11"/>
                <a:gd name="T5" fmla="*/ 0 h 18"/>
                <a:gd name="T6" fmla="*/ 5 w 11"/>
                <a:gd name="T7" fmla="*/ 0 h 18"/>
                <a:gd name="T8" fmla="*/ 3 w 11"/>
                <a:gd name="T9" fmla="*/ 0 h 18"/>
                <a:gd name="T10" fmla="*/ 0 w 11"/>
                <a:gd name="T11" fmla="*/ 0 h 18"/>
                <a:gd name="T12" fmla="*/ 0 w 11"/>
                <a:gd name="T13" fmla="*/ 3 h 18"/>
                <a:gd name="T14" fmla="*/ 3 w 11"/>
                <a:gd name="T15" fmla="*/ 3 h 18"/>
                <a:gd name="T16" fmla="*/ 3 w 11"/>
                <a:gd name="T17" fmla="*/ 6 h 18"/>
                <a:gd name="T18" fmla="*/ 5 w 11"/>
                <a:gd name="T19" fmla="*/ 6 h 18"/>
                <a:gd name="T20" fmla="*/ 8 w 11"/>
                <a:gd name="T21" fmla="*/ 9 h 18"/>
                <a:gd name="T22" fmla="*/ 8 w 11"/>
                <a:gd name="T23" fmla="*/ 11 h 18"/>
                <a:gd name="T24" fmla="*/ 8 w 11"/>
                <a:gd name="T25" fmla="*/ 14 h 18"/>
                <a:gd name="T26" fmla="*/ 8 w 11"/>
                <a:gd name="T27" fmla="*/ 17 h 18"/>
                <a:gd name="T28" fmla="*/ 10 w 11"/>
                <a:gd name="T29" fmla="*/ 14 h 18"/>
                <a:gd name="T30" fmla="*/ 10 w 11"/>
                <a:gd name="T31" fmla="*/ 11 h 18"/>
                <a:gd name="T32" fmla="*/ 10 w 11"/>
                <a:gd name="T33" fmla="*/ 9 h 18"/>
                <a:gd name="T34" fmla="*/ 10 w 11"/>
                <a:gd name="T35" fmla="*/ 6 h 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"/>
                <a:gd name="T55" fmla="*/ 0 h 18"/>
                <a:gd name="T56" fmla="*/ 11 w 11"/>
                <a:gd name="T57" fmla="*/ 18 h 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" h="18">
                  <a:moveTo>
                    <a:pt x="10" y="6"/>
                  </a:move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5" y="6"/>
                  </a:lnTo>
                  <a:lnTo>
                    <a:pt x="8" y="9"/>
                  </a:lnTo>
                  <a:lnTo>
                    <a:pt x="8" y="11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2" name="Freeform 215"/>
            <p:cNvSpPr>
              <a:spLocks/>
            </p:cNvSpPr>
            <p:nvPr/>
          </p:nvSpPr>
          <p:spPr bwMode="auto">
            <a:xfrm>
              <a:off x="5555" y="3086"/>
              <a:ext cx="4" cy="29"/>
            </a:xfrm>
            <a:custGeom>
              <a:avLst/>
              <a:gdLst>
                <a:gd name="T0" fmla="*/ 3 w 4"/>
                <a:gd name="T1" fmla="*/ 0 h 29"/>
                <a:gd name="T2" fmla="*/ 3 w 4"/>
                <a:gd name="T3" fmla="*/ 5 h 29"/>
                <a:gd name="T4" fmla="*/ 2 w 4"/>
                <a:gd name="T5" fmla="*/ 7 h 29"/>
                <a:gd name="T6" fmla="*/ 0 w 4"/>
                <a:gd name="T7" fmla="*/ 9 h 29"/>
                <a:gd name="T8" fmla="*/ 0 w 4"/>
                <a:gd name="T9" fmla="*/ 14 h 29"/>
                <a:gd name="T10" fmla="*/ 0 w 4"/>
                <a:gd name="T11" fmla="*/ 16 h 29"/>
                <a:gd name="T12" fmla="*/ 0 w 4"/>
                <a:gd name="T13" fmla="*/ 21 h 29"/>
                <a:gd name="T14" fmla="*/ 0 w 4"/>
                <a:gd name="T15" fmla="*/ 23 h 29"/>
                <a:gd name="T16" fmla="*/ 0 w 4"/>
                <a:gd name="T17" fmla="*/ 26 h 29"/>
                <a:gd name="T18" fmla="*/ 0 w 4"/>
                <a:gd name="T19" fmla="*/ 28 h 29"/>
                <a:gd name="T20" fmla="*/ 2 w 4"/>
                <a:gd name="T21" fmla="*/ 28 h 29"/>
                <a:gd name="T22" fmla="*/ 2 w 4"/>
                <a:gd name="T23" fmla="*/ 21 h 29"/>
                <a:gd name="T24" fmla="*/ 2 w 4"/>
                <a:gd name="T25" fmla="*/ 16 h 29"/>
                <a:gd name="T26" fmla="*/ 3 w 4"/>
                <a:gd name="T27" fmla="*/ 9 h 29"/>
                <a:gd name="T28" fmla="*/ 3 w 4"/>
                <a:gd name="T29" fmla="*/ 2 h 29"/>
                <a:gd name="T30" fmla="*/ 3 w 4"/>
                <a:gd name="T31" fmla="*/ 0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"/>
                <a:gd name="T49" fmla="*/ 0 h 29"/>
                <a:gd name="T50" fmla="*/ 4 w 4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" h="29">
                  <a:moveTo>
                    <a:pt x="3" y="0"/>
                  </a:moveTo>
                  <a:lnTo>
                    <a:pt x="3" y="5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1"/>
                  </a:lnTo>
                  <a:lnTo>
                    <a:pt x="2" y="16"/>
                  </a:lnTo>
                  <a:lnTo>
                    <a:pt x="3" y="9"/>
                  </a:lnTo>
                  <a:lnTo>
                    <a:pt x="3" y="2"/>
                  </a:lnTo>
                  <a:lnTo>
                    <a:pt x="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3" name="Freeform 216"/>
            <p:cNvSpPr>
              <a:spLocks/>
            </p:cNvSpPr>
            <p:nvPr/>
          </p:nvSpPr>
          <p:spPr bwMode="auto">
            <a:xfrm>
              <a:off x="5553" y="3086"/>
              <a:ext cx="11" cy="32"/>
            </a:xfrm>
            <a:custGeom>
              <a:avLst/>
              <a:gdLst>
                <a:gd name="T0" fmla="*/ 10 w 11"/>
                <a:gd name="T1" fmla="*/ 0 h 32"/>
                <a:gd name="T2" fmla="*/ 7 w 11"/>
                <a:gd name="T3" fmla="*/ 3 h 32"/>
                <a:gd name="T4" fmla="*/ 7 w 11"/>
                <a:gd name="T5" fmla="*/ 8 h 32"/>
                <a:gd name="T6" fmla="*/ 3 w 11"/>
                <a:gd name="T7" fmla="*/ 10 h 32"/>
                <a:gd name="T8" fmla="*/ 3 w 11"/>
                <a:gd name="T9" fmla="*/ 16 h 32"/>
                <a:gd name="T10" fmla="*/ 0 w 11"/>
                <a:gd name="T11" fmla="*/ 18 h 32"/>
                <a:gd name="T12" fmla="*/ 0 w 11"/>
                <a:gd name="T13" fmla="*/ 21 h 32"/>
                <a:gd name="T14" fmla="*/ 0 w 11"/>
                <a:gd name="T15" fmla="*/ 26 h 32"/>
                <a:gd name="T16" fmla="*/ 3 w 11"/>
                <a:gd name="T17" fmla="*/ 28 h 32"/>
                <a:gd name="T18" fmla="*/ 3 w 11"/>
                <a:gd name="T19" fmla="*/ 31 h 32"/>
                <a:gd name="T20" fmla="*/ 7 w 11"/>
                <a:gd name="T21" fmla="*/ 31 h 32"/>
                <a:gd name="T22" fmla="*/ 7 w 11"/>
                <a:gd name="T23" fmla="*/ 23 h 32"/>
                <a:gd name="T24" fmla="*/ 7 w 11"/>
                <a:gd name="T25" fmla="*/ 16 h 32"/>
                <a:gd name="T26" fmla="*/ 7 w 11"/>
                <a:gd name="T27" fmla="*/ 10 h 32"/>
                <a:gd name="T28" fmla="*/ 10 w 11"/>
                <a:gd name="T29" fmla="*/ 3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"/>
                <a:gd name="T46" fmla="*/ 0 h 32"/>
                <a:gd name="T47" fmla="*/ 11 w 11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" h="32">
                  <a:moveTo>
                    <a:pt x="10" y="0"/>
                  </a:moveTo>
                  <a:lnTo>
                    <a:pt x="7" y="3"/>
                  </a:lnTo>
                  <a:lnTo>
                    <a:pt x="7" y="8"/>
                  </a:lnTo>
                  <a:lnTo>
                    <a:pt x="3" y="10"/>
                  </a:lnTo>
                  <a:lnTo>
                    <a:pt x="3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7" y="31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7" y="10"/>
                  </a:lnTo>
                  <a:lnTo>
                    <a:pt x="10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4" name="Freeform 217"/>
            <p:cNvSpPr>
              <a:spLocks/>
            </p:cNvSpPr>
            <p:nvPr/>
          </p:nvSpPr>
          <p:spPr bwMode="auto">
            <a:xfrm>
              <a:off x="5480" y="3124"/>
              <a:ext cx="17" cy="7"/>
            </a:xfrm>
            <a:custGeom>
              <a:avLst/>
              <a:gdLst>
                <a:gd name="T0" fmla="*/ 14 w 17"/>
                <a:gd name="T1" fmla="*/ 2 h 7"/>
                <a:gd name="T2" fmla="*/ 14 w 17"/>
                <a:gd name="T3" fmla="*/ 2 h 7"/>
                <a:gd name="T4" fmla="*/ 11 w 17"/>
                <a:gd name="T5" fmla="*/ 0 h 7"/>
                <a:gd name="T6" fmla="*/ 9 w 17"/>
                <a:gd name="T7" fmla="*/ 0 h 7"/>
                <a:gd name="T8" fmla="*/ 9 w 17"/>
                <a:gd name="T9" fmla="*/ 2 h 7"/>
                <a:gd name="T10" fmla="*/ 7 w 17"/>
                <a:gd name="T11" fmla="*/ 2 h 7"/>
                <a:gd name="T12" fmla="*/ 5 w 17"/>
                <a:gd name="T13" fmla="*/ 2 h 7"/>
                <a:gd name="T14" fmla="*/ 5 w 17"/>
                <a:gd name="T15" fmla="*/ 4 h 7"/>
                <a:gd name="T16" fmla="*/ 2 w 17"/>
                <a:gd name="T17" fmla="*/ 4 h 7"/>
                <a:gd name="T18" fmla="*/ 0 w 17"/>
                <a:gd name="T19" fmla="*/ 6 h 7"/>
                <a:gd name="T20" fmla="*/ 2 w 17"/>
                <a:gd name="T21" fmla="*/ 6 h 7"/>
                <a:gd name="T22" fmla="*/ 5 w 17"/>
                <a:gd name="T23" fmla="*/ 4 h 7"/>
                <a:gd name="T24" fmla="*/ 7 w 17"/>
                <a:gd name="T25" fmla="*/ 4 h 7"/>
                <a:gd name="T26" fmla="*/ 9 w 17"/>
                <a:gd name="T27" fmla="*/ 4 h 7"/>
                <a:gd name="T28" fmla="*/ 9 w 17"/>
                <a:gd name="T29" fmla="*/ 2 h 7"/>
                <a:gd name="T30" fmla="*/ 11 w 17"/>
                <a:gd name="T31" fmla="*/ 2 h 7"/>
                <a:gd name="T32" fmla="*/ 14 w 17"/>
                <a:gd name="T33" fmla="*/ 2 h 7"/>
                <a:gd name="T34" fmla="*/ 16 w 17"/>
                <a:gd name="T35" fmla="*/ 2 h 7"/>
                <a:gd name="T36" fmla="*/ 14 w 17"/>
                <a:gd name="T37" fmla="*/ 2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7"/>
                <a:gd name="T59" fmla="*/ 17 w 17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7">
                  <a:moveTo>
                    <a:pt x="14" y="2"/>
                  </a:moveTo>
                  <a:lnTo>
                    <a:pt x="14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5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4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5" name="Freeform 218"/>
            <p:cNvSpPr>
              <a:spLocks/>
            </p:cNvSpPr>
            <p:nvPr/>
          </p:nvSpPr>
          <p:spPr bwMode="auto">
            <a:xfrm>
              <a:off x="5477" y="3124"/>
              <a:ext cx="20" cy="9"/>
            </a:xfrm>
            <a:custGeom>
              <a:avLst/>
              <a:gdLst>
                <a:gd name="T0" fmla="*/ 19 w 20"/>
                <a:gd name="T1" fmla="*/ 0 h 9"/>
                <a:gd name="T2" fmla="*/ 16 w 20"/>
                <a:gd name="T3" fmla="*/ 0 h 9"/>
                <a:gd name="T4" fmla="*/ 14 w 20"/>
                <a:gd name="T5" fmla="*/ 0 h 9"/>
                <a:gd name="T6" fmla="*/ 11 w 20"/>
                <a:gd name="T7" fmla="*/ 0 h 9"/>
                <a:gd name="T8" fmla="*/ 11 w 20"/>
                <a:gd name="T9" fmla="*/ 3 h 9"/>
                <a:gd name="T10" fmla="*/ 8 w 20"/>
                <a:gd name="T11" fmla="*/ 3 h 9"/>
                <a:gd name="T12" fmla="*/ 5 w 20"/>
                <a:gd name="T13" fmla="*/ 5 h 9"/>
                <a:gd name="T14" fmla="*/ 3 w 20"/>
                <a:gd name="T15" fmla="*/ 5 h 9"/>
                <a:gd name="T16" fmla="*/ 3 w 20"/>
                <a:gd name="T17" fmla="*/ 8 h 9"/>
                <a:gd name="T18" fmla="*/ 0 w 20"/>
                <a:gd name="T19" fmla="*/ 8 h 9"/>
                <a:gd name="T20" fmla="*/ 3 w 20"/>
                <a:gd name="T21" fmla="*/ 8 h 9"/>
                <a:gd name="T22" fmla="*/ 5 w 20"/>
                <a:gd name="T23" fmla="*/ 8 h 9"/>
                <a:gd name="T24" fmla="*/ 8 w 20"/>
                <a:gd name="T25" fmla="*/ 5 h 9"/>
                <a:gd name="T26" fmla="*/ 11 w 20"/>
                <a:gd name="T27" fmla="*/ 5 h 9"/>
                <a:gd name="T28" fmla="*/ 11 w 20"/>
                <a:gd name="T29" fmla="*/ 3 h 9"/>
                <a:gd name="T30" fmla="*/ 14 w 20"/>
                <a:gd name="T31" fmla="*/ 3 h 9"/>
                <a:gd name="T32" fmla="*/ 16 w 20"/>
                <a:gd name="T33" fmla="*/ 3 h 9"/>
                <a:gd name="T34" fmla="*/ 19 w 20"/>
                <a:gd name="T35" fmla="*/ 3 h 9"/>
                <a:gd name="T36" fmla="*/ 19 w 20"/>
                <a:gd name="T37" fmla="*/ 0 h 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9"/>
                <a:gd name="T59" fmla="*/ 20 w 20"/>
                <a:gd name="T60" fmla="*/ 9 h 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9">
                  <a:moveTo>
                    <a:pt x="19" y="0"/>
                  </a:move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19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6" name="Freeform 219"/>
            <p:cNvSpPr>
              <a:spLocks/>
            </p:cNvSpPr>
            <p:nvPr/>
          </p:nvSpPr>
          <p:spPr bwMode="auto">
            <a:xfrm>
              <a:off x="5458" y="3101"/>
              <a:ext cx="12" cy="4"/>
            </a:xfrm>
            <a:custGeom>
              <a:avLst/>
              <a:gdLst>
                <a:gd name="T0" fmla="*/ 2 w 12"/>
                <a:gd name="T1" fmla="*/ 3 h 4"/>
                <a:gd name="T2" fmla="*/ 0 w 12"/>
                <a:gd name="T3" fmla="*/ 3 h 4"/>
                <a:gd name="T4" fmla="*/ 2 w 12"/>
                <a:gd name="T5" fmla="*/ 2 h 4"/>
                <a:gd name="T6" fmla="*/ 4 w 12"/>
                <a:gd name="T7" fmla="*/ 2 h 4"/>
                <a:gd name="T8" fmla="*/ 7 w 12"/>
                <a:gd name="T9" fmla="*/ 2 h 4"/>
                <a:gd name="T10" fmla="*/ 7 w 12"/>
                <a:gd name="T11" fmla="*/ 0 h 4"/>
                <a:gd name="T12" fmla="*/ 9 w 12"/>
                <a:gd name="T13" fmla="*/ 0 h 4"/>
                <a:gd name="T14" fmla="*/ 11 w 12"/>
                <a:gd name="T15" fmla="*/ 0 h 4"/>
                <a:gd name="T16" fmla="*/ 11 w 12"/>
                <a:gd name="T17" fmla="*/ 2 h 4"/>
                <a:gd name="T18" fmla="*/ 9 w 12"/>
                <a:gd name="T19" fmla="*/ 2 h 4"/>
                <a:gd name="T20" fmla="*/ 7 w 12"/>
                <a:gd name="T21" fmla="*/ 2 h 4"/>
                <a:gd name="T22" fmla="*/ 4 w 12"/>
                <a:gd name="T23" fmla="*/ 2 h 4"/>
                <a:gd name="T24" fmla="*/ 4 w 12"/>
                <a:gd name="T25" fmla="*/ 3 h 4"/>
                <a:gd name="T26" fmla="*/ 2 w 12"/>
                <a:gd name="T27" fmla="*/ 3 h 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4"/>
                <a:gd name="T44" fmla="*/ 12 w 12"/>
                <a:gd name="T45" fmla="*/ 4 h 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4">
                  <a:moveTo>
                    <a:pt x="2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7" name="Freeform 220"/>
            <p:cNvSpPr>
              <a:spLocks/>
            </p:cNvSpPr>
            <p:nvPr/>
          </p:nvSpPr>
          <p:spPr bwMode="auto">
            <a:xfrm>
              <a:off x="5458" y="3101"/>
              <a:ext cx="15" cy="4"/>
            </a:xfrm>
            <a:custGeom>
              <a:avLst/>
              <a:gdLst>
                <a:gd name="T0" fmla="*/ 3 w 15"/>
                <a:gd name="T1" fmla="*/ 3 h 4"/>
                <a:gd name="T2" fmla="*/ 0 w 15"/>
                <a:gd name="T3" fmla="*/ 3 h 4"/>
                <a:gd name="T4" fmla="*/ 3 w 15"/>
                <a:gd name="T5" fmla="*/ 3 h 4"/>
                <a:gd name="T6" fmla="*/ 6 w 15"/>
                <a:gd name="T7" fmla="*/ 3 h 4"/>
                <a:gd name="T8" fmla="*/ 6 w 15"/>
                <a:gd name="T9" fmla="*/ 0 h 4"/>
                <a:gd name="T10" fmla="*/ 8 w 15"/>
                <a:gd name="T11" fmla="*/ 0 h 4"/>
                <a:gd name="T12" fmla="*/ 11 w 15"/>
                <a:gd name="T13" fmla="*/ 0 h 4"/>
                <a:gd name="T14" fmla="*/ 14 w 15"/>
                <a:gd name="T15" fmla="*/ 3 h 4"/>
                <a:gd name="T16" fmla="*/ 11 w 15"/>
                <a:gd name="T17" fmla="*/ 3 h 4"/>
                <a:gd name="T18" fmla="*/ 8 w 15"/>
                <a:gd name="T19" fmla="*/ 3 h 4"/>
                <a:gd name="T20" fmla="*/ 6 w 15"/>
                <a:gd name="T21" fmla="*/ 3 h 4"/>
                <a:gd name="T22" fmla="*/ 3 w 15"/>
                <a:gd name="T23" fmla="*/ 3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4"/>
                <a:gd name="T38" fmla="*/ 15 w 15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4">
                  <a:moveTo>
                    <a:pt x="3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8" y="3"/>
                  </a:lnTo>
                  <a:lnTo>
                    <a:pt x="6" y="3"/>
                  </a:lnTo>
                  <a:lnTo>
                    <a:pt x="3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8" name="Freeform 221"/>
            <p:cNvSpPr>
              <a:spLocks/>
            </p:cNvSpPr>
            <p:nvPr/>
          </p:nvSpPr>
          <p:spPr bwMode="auto">
            <a:xfrm>
              <a:off x="5387" y="3114"/>
              <a:ext cx="5" cy="24"/>
            </a:xfrm>
            <a:custGeom>
              <a:avLst/>
              <a:gdLst>
                <a:gd name="T0" fmla="*/ 4 w 5"/>
                <a:gd name="T1" fmla="*/ 2 h 24"/>
                <a:gd name="T2" fmla="*/ 3 w 5"/>
                <a:gd name="T3" fmla="*/ 2 h 24"/>
                <a:gd name="T4" fmla="*/ 1 w 5"/>
                <a:gd name="T5" fmla="*/ 5 h 24"/>
                <a:gd name="T6" fmla="*/ 1 w 5"/>
                <a:gd name="T7" fmla="*/ 7 h 24"/>
                <a:gd name="T8" fmla="*/ 1 w 5"/>
                <a:gd name="T9" fmla="*/ 9 h 24"/>
                <a:gd name="T10" fmla="*/ 0 w 5"/>
                <a:gd name="T11" fmla="*/ 14 h 24"/>
                <a:gd name="T12" fmla="*/ 0 w 5"/>
                <a:gd name="T13" fmla="*/ 16 h 24"/>
                <a:gd name="T14" fmla="*/ 0 w 5"/>
                <a:gd name="T15" fmla="*/ 18 h 24"/>
                <a:gd name="T16" fmla="*/ 0 w 5"/>
                <a:gd name="T17" fmla="*/ 21 h 24"/>
                <a:gd name="T18" fmla="*/ 1 w 5"/>
                <a:gd name="T19" fmla="*/ 23 h 24"/>
                <a:gd name="T20" fmla="*/ 3 w 5"/>
                <a:gd name="T21" fmla="*/ 23 h 24"/>
                <a:gd name="T22" fmla="*/ 3 w 5"/>
                <a:gd name="T23" fmla="*/ 16 h 24"/>
                <a:gd name="T24" fmla="*/ 4 w 5"/>
                <a:gd name="T25" fmla="*/ 12 h 24"/>
                <a:gd name="T26" fmla="*/ 4 w 5"/>
                <a:gd name="T27" fmla="*/ 7 h 24"/>
                <a:gd name="T28" fmla="*/ 4 w 5"/>
                <a:gd name="T29" fmla="*/ 0 h 24"/>
                <a:gd name="T30" fmla="*/ 4 w 5"/>
                <a:gd name="T31" fmla="*/ 2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"/>
                <a:gd name="T49" fmla="*/ 0 h 24"/>
                <a:gd name="T50" fmla="*/ 5 w 5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" h="24">
                  <a:moveTo>
                    <a:pt x="4" y="2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3" y="23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09" name="Freeform 222"/>
            <p:cNvSpPr>
              <a:spLocks/>
            </p:cNvSpPr>
            <p:nvPr/>
          </p:nvSpPr>
          <p:spPr bwMode="auto">
            <a:xfrm>
              <a:off x="5387" y="3114"/>
              <a:ext cx="8" cy="27"/>
            </a:xfrm>
            <a:custGeom>
              <a:avLst/>
              <a:gdLst>
                <a:gd name="T0" fmla="*/ 7 w 8"/>
                <a:gd name="T1" fmla="*/ 0 h 27"/>
                <a:gd name="T2" fmla="*/ 5 w 8"/>
                <a:gd name="T3" fmla="*/ 3 h 27"/>
                <a:gd name="T4" fmla="*/ 2 w 8"/>
                <a:gd name="T5" fmla="*/ 5 h 27"/>
                <a:gd name="T6" fmla="*/ 2 w 8"/>
                <a:gd name="T7" fmla="*/ 8 h 27"/>
                <a:gd name="T8" fmla="*/ 0 w 8"/>
                <a:gd name="T9" fmla="*/ 10 h 27"/>
                <a:gd name="T10" fmla="*/ 0 w 8"/>
                <a:gd name="T11" fmla="*/ 13 h 27"/>
                <a:gd name="T12" fmla="*/ 0 w 8"/>
                <a:gd name="T13" fmla="*/ 18 h 27"/>
                <a:gd name="T14" fmla="*/ 0 w 8"/>
                <a:gd name="T15" fmla="*/ 21 h 27"/>
                <a:gd name="T16" fmla="*/ 0 w 8"/>
                <a:gd name="T17" fmla="*/ 23 h 27"/>
                <a:gd name="T18" fmla="*/ 2 w 8"/>
                <a:gd name="T19" fmla="*/ 26 h 27"/>
                <a:gd name="T20" fmla="*/ 5 w 8"/>
                <a:gd name="T21" fmla="*/ 23 h 27"/>
                <a:gd name="T22" fmla="*/ 5 w 8"/>
                <a:gd name="T23" fmla="*/ 18 h 27"/>
                <a:gd name="T24" fmla="*/ 7 w 8"/>
                <a:gd name="T25" fmla="*/ 13 h 27"/>
                <a:gd name="T26" fmla="*/ 7 w 8"/>
                <a:gd name="T27" fmla="*/ 5 h 27"/>
                <a:gd name="T28" fmla="*/ 7 w 8"/>
                <a:gd name="T29" fmla="*/ 0 h 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27"/>
                <a:gd name="T47" fmla="*/ 8 w 8"/>
                <a:gd name="T48" fmla="*/ 27 h 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27">
                  <a:moveTo>
                    <a:pt x="7" y="0"/>
                  </a:moveTo>
                  <a:lnTo>
                    <a:pt x="5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5" y="18"/>
                  </a:lnTo>
                  <a:lnTo>
                    <a:pt x="7" y="13"/>
                  </a:lnTo>
                  <a:lnTo>
                    <a:pt x="7" y="5"/>
                  </a:lnTo>
                  <a:lnTo>
                    <a:pt x="7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0" name="Freeform 223"/>
            <p:cNvSpPr>
              <a:spLocks/>
            </p:cNvSpPr>
            <p:nvPr/>
          </p:nvSpPr>
          <p:spPr bwMode="auto">
            <a:xfrm>
              <a:off x="5482" y="3172"/>
              <a:ext cx="45" cy="1"/>
            </a:xfrm>
            <a:custGeom>
              <a:avLst/>
              <a:gdLst>
                <a:gd name="T0" fmla="*/ 0 w 45"/>
                <a:gd name="T1" fmla="*/ 0 h 1"/>
                <a:gd name="T2" fmla="*/ 3 w 45"/>
                <a:gd name="T3" fmla="*/ 0 h 1"/>
                <a:gd name="T4" fmla="*/ 5 w 45"/>
                <a:gd name="T5" fmla="*/ 0 h 1"/>
                <a:gd name="T6" fmla="*/ 8 w 45"/>
                <a:gd name="T7" fmla="*/ 0 h 1"/>
                <a:gd name="T8" fmla="*/ 10 w 45"/>
                <a:gd name="T9" fmla="*/ 0 h 1"/>
                <a:gd name="T10" fmla="*/ 13 w 45"/>
                <a:gd name="T11" fmla="*/ 0 h 1"/>
                <a:gd name="T12" fmla="*/ 16 w 45"/>
                <a:gd name="T13" fmla="*/ 0 h 1"/>
                <a:gd name="T14" fmla="*/ 18 w 45"/>
                <a:gd name="T15" fmla="*/ 0 h 1"/>
                <a:gd name="T16" fmla="*/ 21 w 45"/>
                <a:gd name="T17" fmla="*/ 0 h 1"/>
                <a:gd name="T18" fmla="*/ 23 w 45"/>
                <a:gd name="T19" fmla="*/ 0 h 1"/>
                <a:gd name="T20" fmla="*/ 28 w 45"/>
                <a:gd name="T21" fmla="*/ 0 h 1"/>
                <a:gd name="T22" fmla="*/ 31 w 45"/>
                <a:gd name="T23" fmla="*/ 0 h 1"/>
                <a:gd name="T24" fmla="*/ 36 w 45"/>
                <a:gd name="T25" fmla="*/ 0 h 1"/>
                <a:gd name="T26" fmla="*/ 39 w 45"/>
                <a:gd name="T27" fmla="*/ 0 h 1"/>
                <a:gd name="T28" fmla="*/ 41 w 45"/>
                <a:gd name="T29" fmla="*/ 0 h 1"/>
                <a:gd name="T30" fmla="*/ 44 w 45"/>
                <a:gd name="T31" fmla="*/ 0 h 1"/>
                <a:gd name="T32" fmla="*/ 41 w 45"/>
                <a:gd name="T33" fmla="*/ 0 h 1"/>
                <a:gd name="T34" fmla="*/ 39 w 45"/>
                <a:gd name="T35" fmla="*/ 0 h 1"/>
                <a:gd name="T36" fmla="*/ 36 w 45"/>
                <a:gd name="T37" fmla="*/ 0 h 1"/>
                <a:gd name="T38" fmla="*/ 34 w 45"/>
                <a:gd name="T39" fmla="*/ 0 h 1"/>
                <a:gd name="T40" fmla="*/ 31 w 45"/>
                <a:gd name="T41" fmla="*/ 0 h 1"/>
                <a:gd name="T42" fmla="*/ 28 w 45"/>
                <a:gd name="T43" fmla="*/ 0 h 1"/>
                <a:gd name="T44" fmla="*/ 26 w 45"/>
                <a:gd name="T45" fmla="*/ 0 h 1"/>
                <a:gd name="T46" fmla="*/ 23 w 45"/>
                <a:gd name="T47" fmla="*/ 0 h 1"/>
                <a:gd name="T48" fmla="*/ 21 w 45"/>
                <a:gd name="T49" fmla="*/ 0 h 1"/>
                <a:gd name="T50" fmla="*/ 18 w 45"/>
                <a:gd name="T51" fmla="*/ 0 h 1"/>
                <a:gd name="T52" fmla="*/ 16 w 45"/>
                <a:gd name="T53" fmla="*/ 0 h 1"/>
                <a:gd name="T54" fmla="*/ 13 w 45"/>
                <a:gd name="T55" fmla="*/ 0 h 1"/>
                <a:gd name="T56" fmla="*/ 10 w 45"/>
                <a:gd name="T57" fmla="*/ 0 h 1"/>
                <a:gd name="T58" fmla="*/ 8 w 45"/>
                <a:gd name="T59" fmla="*/ 0 h 1"/>
                <a:gd name="T60" fmla="*/ 5 w 45"/>
                <a:gd name="T61" fmla="*/ 0 h 1"/>
                <a:gd name="T62" fmla="*/ 3 w 45"/>
                <a:gd name="T63" fmla="*/ 0 h 1"/>
                <a:gd name="T64" fmla="*/ 0 w 45"/>
                <a:gd name="T65" fmla="*/ 0 h 1"/>
                <a:gd name="T66" fmla="*/ 0 w 45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1"/>
                <a:gd name="T104" fmla="*/ 45 w 45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1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1" name="Freeform 224"/>
            <p:cNvSpPr>
              <a:spLocks/>
            </p:cNvSpPr>
            <p:nvPr/>
          </p:nvSpPr>
          <p:spPr bwMode="auto">
            <a:xfrm>
              <a:off x="5480" y="3172"/>
              <a:ext cx="50" cy="2"/>
            </a:xfrm>
            <a:custGeom>
              <a:avLst/>
              <a:gdLst>
                <a:gd name="T0" fmla="*/ 0 w 50"/>
                <a:gd name="T1" fmla="*/ 0 h 2"/>
                <a:gd name="T2" fmla="*/ 5 w 50"/>
                <a:gd name="T3" fmla="*/ 0 h 2"/>
                <a:gd name="T4" fmla="*/ 8 w 50"/>
                <a:gd name="T5" fmla="*/ 0 h 2"/>
                <a:gd name="T6" fmla="*/ 11 w 50"/>
                <a:gd name="T7" fmla="*/ 0 h 2"/>
                <a:gd name="T8" fmla="*/ 14 w 50"/>
                <a:gd name="T9" fmla="*/ 0 h 2"/>
                <a:gd name="T10" fmla="*/ 16 w 50"/>
                <a:gd name="T11" fmla="*/ 0 h 2"/>
                <a:gd name="T12" fmla="*/ 19 w 50"/>
                <a:gd name="T13" fmla="*/ 0 h 2"/>
                <a:gd name="T14" fmla="*/ 22 w 50"/>
                <a:gd name="T15" fmla="*/ 0 h 2"/>
                <a:gd name="T16" fmla="*/ 25 w 50"/>
                <a:gd name="T17" fmla="*/ 0 h 2"/>
                <a:gd name="T18" fmla="*/ 27 w 50"/>
                <a:gd name="T19" fmla="*/ 0 h 2"/>
                <a:gd name="T20" fmla="*/ 30 w 50"/>
                <a:gd name="T21" fmla="*/ 0 h 2"/>
                <a:gd name="T22" fmla="*/ 33 w 50"/>
                <a:gd name="T23" fmla="*/ 0 h 2"/>
                <a:gd name="T24" fmla="*/ 35 w 50"/>
                <a:gd name="T25" fmla="*/ 0 h 2"/>
                <a:gd name="T26" fmla="*/ 38 w 50"/>
                <a:gd name="T27" fmla="*/ 0 h 2"/>
                <a:gd name="T28" fmla="*/ 41 w 50"/>
                <a:gd name="T29" fmla="*/ 0 h 2"/>
                <a:gd name="T30" fmla="*/ 46 w 50"/>
                <a:gd name="T31" fmla="*/ 0 h 2"/>
                <a:gd name="T32" fmla="*/ 49 w 50"/>
                <a:gd name="T33" fmla="*/ 1 h 2"/>
                <a:gd name="T34" fmla="*/ 46 w 50"/>
                <a:gd name="T35" fmla="*/ 1 h 2"/>
                <a:gd name="T36" fmla="*/ 44 w 50"/>
                <a:gd name="T37" fmla="*/ 1 h 2"/>
                <a:gd name="T38" fmla="*/ 41 w 50"/>
                <a:gd name="T39" fmla="*/ 1 h 2"/>
                <a:gd name="T40" fmla="*/ 38 w 50"/>
                <a:gd name="T41" fmla="*/ 1 h 2"/>
                <a:gd name="T42" fmla="*/ 35 w 50"/>
                <a:gd name="T43" fmla="*/ 1 h 2"/>
                <a:gd name="T44" fmla="*/ 33 w 50"/>
                <a:gd name="T45" fmla="*/ 1 h 2"/>
                <a:gd name="T46" fmla="*/ 30 w 50"/>
                <a:gd name="T47" fmla="*/ 1 h 2"/>
                <a:gd name="T48" fmla="*/ 27 w 50"/>
                <a:gd name="T49" fmla="*/ 1 h 2"/>
                <a:gd name="T50" fmla="*/ 25 w 50"/>
                <a:gd name="T51" fmla="*/ 1 h 2"/>
                <a:gd name="T52" fmla="*/ 22 w 50"/>
                <a:gd name="T53" fmla="*/ 1 h 2"/>
                <a:gd name="T54" fmla="*/ 19 w 50"/>
                <a:gd name="T55" fmla="*/ 1 h 2"/>
                <a:gd name="T56" fmla="*/ 16 w 50"/>
                <a:gd name="T57" fmla="*/ 1 h 2"/>
                <a:gd name="T58" fmla="*/ 14 w 50"/>
                <a:gd name="T59" fmla="*/ 1 h 2"/>
                <a:gd name="T60" fmla="*/ 11 w 50"/>
                <a:gd name="T61" fmla="*/ 1 h 2"/>
                <a:gd name="T62" fmla="*/ 8 w 50"/>
                <a:gd name="T63" fmla="*/ 1 h 2"/>
                <a:gd name="T64" fmla="*/ 5 w 50"/>
                <a:gd name="T65" fmla="*/ 1 h 2"/>
                <a:gd name="T66" fmla="*/ 3 w 50"/>
                <a:gd name="T67" fmla="*/ 1 h 2"/>
                <a:gd name="T68" fmla="*/ 3 w 50"/>
                <a:gd name="T69" fmla="*/ 0 h 2"/>
                <a:gd name="T70" fmla="*/ 0 w 50"/>
                <a:gd name="T71" fmla="*/ 0 h 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2"/>
                <a:gd name="T110" fmla="*/ 50 w 50"/>
                <a:gd name="T111" fmla="*/ 2 h 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2">
                  <a:moveTo>
                    <a:pt x="0" y="0"/>
                  </a:move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49" y="1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1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0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2" name="Freeform 225"/>
            <p:cNvSpPr>
              <a:spLocks/>
            </p:cNvSpPr>
            <p:nvPr/>
          </p:nvSpPr>
          <p:spPr bwMode="auto">
            <a:xfrm>
              <a:off x="5439" y="3173"/>
              <a:ext cx="8" cy="1"/>
            </a:xfrm>
            <a:custGeom>
              <a:avLst/>
              <a:gdLst>
                <a:gd name="T0" fmla="*/ 0 w 8"/>
                <a:gd name="T1" fmla="*/ 0 h 1"/>
                <a:gd name="T2" fmla="*/ 2 w 8"/>
                <a:gd name="T3" fmla="*/ 0 h 1"/>
                <a:gd name="T4" fmla="*/ 4 w 8"/>
                <a:gd name="T5" fmla="*/ 0 h 1"/>
                <a:gd name="T6" fmla="*/ 5 w 8"/>
                <a:gd name="T7" fmla="*/ 0 h 1"/>
                <a:gd name="T8" fmla="*/ 7 w 8"/>
                <a:gd name="T9" fmla="*/ 0 h 1"/>
                <a:gd name="T10" fmla="*/ 5 w 8"/>
                <a:gd name="T11" fmla="*/ 0 h 1"/>
                <a:gd name="T12" fmla="*/ 4 w 8"/>
                <a:gd name="T13" fmla="*/ 0 h 1"/>
                <a:gd name="T14" fmla="*/ 2 w 8"/>
                <a:gd name="T15" fmla="*/ 0 h 1"/>
                <a:gd name="T16" fmla="*/ 0 w 8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3" name="Freeform 226"/>
            <p:cNvSpPr>
              <a:spLocks/>
            </p:cNvSpPr>
            <p:nvPr/>
          </p:nvSpPr>
          <p:spPr bwMode="auto">
            <a:xfrm>
              <a:off x="5439" y="3173"/>
              <a:ext cx="11" cy="1"/>
            </a:xfrm>
            <a:custGeom>
              <a:avLst/>
              <a:gdLst>
                <a:gd name="T0" fmla="*/ 0 w 11"/>
                <a:gd name="T1" fmla="*/ 0 h 1"/>
                <a:gd name="T2" fmla="*/ 3 w 11"/>
                <a:gd name="T3" fmla="*/ 0 h 1"/>
                <a:gd name="T4" fmla="*/ 5 w 11"/>
                <a:gd name="T5" fmla="*/ 0 h 1"/>
                <a:gd name="T6" fmla="*/ 8 w 11"/>
                <a:gd name="T7" fmla="*/ 0 h 1"/>
                <a:gd name="T8" fmla="*/ 10 w 11"/>
                <a:gd name="T9" fmla="*/ 0 h 1"/>
                <a:gd name="T10" fmla="*/ 8 w 11"/>
                <a:gd name="T11" fmla="*/ 0 h 1"/>
                <a:gd name="T12" fmla="*/ 5 w 11"/>
                <a:gd name="T13" fmla="*/ 0 h 1"/>
                <a:gd name="T14" fmla="*/ 3 w 11"/>
                <a:gd name="T15" fmla="*/ 0 h 1"/>
                <a:gd name="T16" fmla="*/ 0 w 11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"/>
                <a:gd name="T29" fmla="*/ 11 w 11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4" name="Freeform 227"/>
            <p:cNvSpPr>
              <a:spLocks/>
            </p:cNvSpPr>
            <p:nvPr/>
          </p:nvSpPr>
          <p:spPr bwMode="auto">
            <a:xfrm>
              <a:off x="5543" y="3135"/>
              <a:ext cx="3" cy="3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1 h 3"/>
                <a:gd name="T4" fmla="*/ 1 w 3"/>
                <a:gd name="T5" fmla="*/ 0 h 3"/>
                <a:gd name="T6" fmla="*/ 2 w 3"/>
                <a:gd name="T7" fmla="*/ 0 h 3"/>
                <a:gd name="T8" fmla="*/ 2 w 3"/>
                <a:gd name="T9" fmla="*/ 1 h 3"/>
                <a:gd name="T10" fmla="*/ 2 w 3"/>
                <a:gd name="T11" fmla="*/ 2 h 3"/>
                <a:gd name="T12" fmla="*/ 1 w 3"/>
                <a:gd name="T13" fmla="*/ 2 h 3"/>
                <a:gd name="T14" fmla="*/ 0 w 3"/>
                <a:gd name="T15" fmla="*/ 1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3"/>
                <a:gd name="T26" fmla="*/ 3 w 3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3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5" name="Freeform 228"/>
            <p:cNvSpPr>
              <a:spLocks/>
            </p:cNvSpPr>
            <p:nvPr/>
          </p:nvSpPr>
          <p:spPr bwMode="auto">
            <a:xfrm>
              <a:off x="5543" y="3135"/>
              <a:ext cx="6" cy="6"/>
            </a:xfrm>
            <a:custGeom>
              <a:avLst/>
              <a:gdLst>
                <a:gd name="T0" fmla="*/ 0 w 6"/>
                <a:gd name="T1" fmla="*/ 3 h 6"/>
                <a:gd name="T2" fmla="*/ 0 w 6"/>
                <a:gd name="T3" fmla="*/ 3 h 6"/>
                <a:gd name="T4" fmla="*/ 0 w 6"/>
                <a:gd name="T5" fmla="*/ 0 h 6"/>
                <a:gd name="T6" fmla="*/ 3 w 6"/>
                <a:gd name="T7" fmla="*/ 0 h 6"/>
                <a:gd name="T8" fmla="*/ 5 w 6"/>
                <a:gd name="T9" fmla="*/ 0 h 6"/>
                <a:gd name="T10" fmla="*/ 5 w 6"/>
                <a:gd name="T11" fmla="*/ 3 h 6"/>
                <a:gd name="T12" fmla="*/ 5 w 6"/>
                <a:gd name="T13" fmla="*/ 5 h 6"/>
                <a:gd name="T14" fmla="*/ 3 w 6"/>
                <a:gd name="T15" fmla="*/ 5 h 6"/>
                <a:gd name="T16" fmla="*/ 0 w 6"/>
                <a:gd name="T17" fmla="*/ 3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6" name="Freeform 229"/>
            <p:cNvSpPr>
              <a:spLocks/>
            </p:cNvSpPr>
            <p:nvPr/>
          </p:nvSpPr>
          <p:spPr bwMode="auto">
            <a:xfrm>
              <a:off x="5597" y="3097"/>
              <a:ext cx="7" cy="5"/>
            </a:xfrm>
            <a:custGeom>
              <a:avLst/>
              <a:gdLst>
                <a:gd name="T0" fmla="*/ 4 w 7"/>
                <a:gd name="T1" fmla="*/ 1 h 5"/>
                <a:gd name="T2" fmla="*/ 2 w 7"/>
                <a:gd name="T3" fmla="*/ 1 h 5"/>
                <a:gd name="T4" fmla="*/ 2 w 7"/>
                <a:gd name="T5" fmla="*/ 3 h 5"/>
                <a:gd name="T6" fmla="*/ 0 w 7"/>
                <a:gd name="T7" fmla="*/ 3 h 5"/>
                <a:gd name="T8" fmla="*/ 0 w 7"/>
                <a:gd name="T9" fmla="*/ 4 h 5"/>
                <a:gd name="T10" fmla="*/ 2 w 7"/>
                <a:gd name="T11" fmla="*/ 4 h 5"/>
                <a:gd name="T12" fmla="*/ 4 w 7"/>
                <a:gd name="T13" fmla="*/ 4 h 5"/>
                <a:gd name="T14" fmla="*/ 6 w 7"/>
                <a:gd name="T15" fmla="*/ 3 h 5"/>
                <a:gd name="T16" fmla="*/ 6 w 7"/>
                <a:gd name="T17" fmla="*/ 1 h 5"/>
                <a:gd name="T18" fmla="*/ 6 w 7"/>
                <a:gd name="T19" fmla="*/ 0 h 5"/>
                <a:gd name="T20" fmla="*/ 6 w 7"/>
                <a:gd name="T21" fmla="*/ 1 h 5"/>
                <a:gd name="T22" fmla="*/ 4 w 7"/>
                <a:gd name="T23" fmla="*/ 1 h 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5"/>
                <a:gd name="T38" fmla="*/ 7 w 7"/>
                <a:gd name="T39" fmla="*/ 5 h 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5">
                  <a:moveTo>
                    <a:pt x="4" y="1"/>
                  </a:move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7" name="Freeform 230"/>
            <p:cNvSpPr>
              <a:spLocks/>
            </p:cNvSpPr>
            <p:nvPr/>
          </p:nvSpPr>
          <p:spPr bwMode="auto">
            <a:xfrm>
              <a:off x="5597" y="3093"/>
              <a:ext cx="10" cy="12"/>
            </a:xfrm>
            <a:custGeom>
              <a:avLst/>
              <a:gdLst>
                <a:gd name="T0" fmla="*/ 3 w 10"/>
                <a:gd name="T1" fmla="*/ 6 h 12"/>
                <a:gd name="T2" fmla="*/ 3 w 10"/>
                <a:gd name="T3" fmla="*/ 6 h 12"/>
                <a:gd name="T4" fmla="*/ 3 w 10"/>
                <a:gd name="T5" fmla="*/ 8 h 12"/>
                <a:gd name="T6" fmla="*/ 0 w 10"/>
                <a:gd name="T7" fmla="*/ 8 h 12"/>
                <a:gd name="T8" fmla="*/ 0 w 10"/>
                <a:gd name="T9" fmla="*/ 11 h 12"/>
                <a:gd name="T10" fmla="*/ 3 w 10"/>
                <a:gd name="T11" fmla="*/ 11 h 12"/>
                <a:gd name="T12" fmla="*/ 6 w 10"/>
                <a:gd name="T13" fmla="*/ 8 h 12"/>
                <a:gd name="T14" fmla="*/ 9 w 10"/>
                <a:gd name="T15" fmla="*/ 6 h 12"/>
                <a:gd name="T16" fmla="*/ 9 w 10"/>
                <a:gd name="T17" fmla="*/ 0 h 12"/>
                <a:gd name="T18" fmla="*/ 9 w 10"/>
                <a:gd name="T19" fmla="*/ 3 h 12"/>
                <a:gd name="T20" fmla="*/ 6 w 10"/>
                <a:gd name="T21" fmla="*/ 3 h 12"/>
                <a:gd name="T22" fmla="*/ 6 w 10"/>
                <a:gd name="T23" fmla="*/ 6 h 12"/>
                <a:gd name="T24" fmla="*/ 3 w 10"/>
                <a:gd name="T25" fmla="*/ 6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2"/>
                <a:gd name="T41" fmla="*/ 10 w 10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2">
                  <a:moveTo>
                    <a:pt x="3" y="6"/>
                  </a:moveTo>
                  <a:lnTo>
                    <a:pt x="3" y="6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6" y="8"/>
                  </a:lnTo>
                  <a:lnTo>
                    <a:pt x="9" y="6"/>
                  </a:lnTo>
                  <a:lnTo>
                    <a:pt x="9" y="0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8" name="Freeform 231"/>
            <p:cNvSpPr>
              <a:spLocks/>
            </p:cNvSpPr>
            <p:nvPr/>
          </p:nvSpPr>
          <p:spPr bwMode="auto">
            <a:xfrm>
              <a:off x="5600" y="3068"/>
              <a:ext cx="1" cy="10"/>
            </a:xfrm>
            <a:custGeom>
              <a:avLst/>
              <a:gdLst>
                <a:gd name="T0" fmla="*/ 0 w 1"/>
                <a:gd name="T1" fmla="*/ 0 h 10"/>
                <a:gd name="T2" fmla="*/ 0 w 1"/>
                <a:gd name="T3" fmla="*/ 2 h 10"/>
                <a:gd name="T4" fmla="*/ 0 w 1"/>
                <a:gd name="T5" fmla="*/ 4 h 10"/>
                <a:gd name="T6" fmla="*/ 0 w 1"/>
                <a:gd name="T7" fmla="*/ 7 h 10"/>
                <a:gd name="T8" fmla="*/ 0 w 1"/>
                <a:gd name="T9" fmla="*/ 9 h 10"/>
                <a:gd name="T10" fmla="*/ 0 w 1"/>
                <a:gd name="T11" fmla="*/ 7 h 10"/>
                <a:gd name="T12" fmla="*/ 0 w 1"/>
                <a:gd name="T13" fmla="*/ 5 h 10"/>
                <a:gd name="T14" fmla="*/ 0 w 1"/>
                <a:gd name="T15" fmla="*/ 4 h 10"/>
                <a:gd name="T16" fmla="*/ 0 w 1"/>
                <a:gd name="T17" fmla="*/ 2 h 10"/>
                <a:gd name="T18" fmla="*/ 0 w 1"/>
                <a:gd name="T19" fmla="*/ 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"/>
                <a:gd name="T31" fmla="*/ 0 h 10"/>
                <a:gd name="T32" fmla="*/ 1 w 1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" h="10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19" name="Freeform 232"/>
            <p:cNvSpPr>
              <a:spLocks/>
            </p:cNvSpPr>
            <p:nvPr/>
          </p:nvSpPr>
          <p:spPr bwMode="auto">
            <a:xfrm>
              <a:off x="5600" y="3068"/>
              <a:ext cx="4" cy="12"/>
            </a:xfrm>
            <a:custGeom>
              <a:avLst/>
              <a:gdLst>
                <a:gd name="T0" fmla="*/ 0 w 4"/>
                <a:gd name="T1" fmla="*/ 0 h 12"/>
                <a:gd name="T2" fmla="*/ 0 w 4"/>
                <a:gd name="T3" fmla="*/ 2 h 12"/>
                <a:gd name="T4" fmla="*/ 0 w 4"/>
                <a:gd name="T5" fmla="*/ 4 h 12"/>
                <a:gd name="T6" fmla="*/ 0 w 4"/>
                <a:gd name="T7" fmla="*/ 7 h 12"/>
                <a:gd name="T8" fmla="*/ 0 w 4"/>
                <a:gd name="T9" fmla="*/ 11 h 12"/>
                <a:gd name="T10" fmla="*/ 3 w 4"/>
                <a:gd name="T11" fmla="*/ 9 h 12"/>
                <a:gd name="T12" fmla="*/ 3 w 4"/>
                <a:gd name="T13" fmla="*/ 7 h 12"/>
                <a:gd name="T14" fmla="*/ 3 w 4"/>
                <a:gd name="T15" fmla="*/ 4 h 12"/>
                <a:gd name="T16" fmla="*/ 3 w 4"/>
                <a:gd name="T17" fmla="*/ 2 h 12"/>
                <a:gd name="T18" fmla="*/ 0 w 4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0" name="Freeform 233"/>
            <p:cNvSpPr>
              <a:spLocks/>
            </p:cNvSpPr>
            <p:nvPr/>
          </p:nvSpPr>
          <p:spPr bwMode="auto">
            <a:xfrm>
              <a:off x="5594" y="3032"/>
              <a:ext cx="4" cy="15"/>
            </a:xfrm>
            <a:custGeom>
              <a:avLst/>
              <a:gdLst>
                <a:gd name="T0" fmla="*/ 3 w 4"/>
                <a:gd name="T1" fmla="*/ 0 h 15"/>
                <a:gd name="T2" fmla="*/ 2 w 4"/>
                <a:gd name="T3" fmla="*/ 0 h 15"/>
                <a:gd name="T4" fmla="*/ 2 w 4"/>
                <a:gd name="T5" fmla="*/ 2 h 15"/>
                <a:gd name="T6" fmla="*/ 0 w 4"/>
                <a:gd name="T7" fmla="*/ 5 h 15"/>
                <a:gd name="T8" fmla="*/ 0 w 4"/>
                <a:gd name="T9" fmla="*/ 7 h 15"/>
                <a:gd name="T10" fmla="*/ 2 w 4"/>
                <a:gd name="T11" fmla="*/ 9 h 15"/>
                <a:gd name="T12" fmla="*/ 2 w 4"/>
                <a:gd name="T13" fmla="*/ 12 h 15"/>
                <a:gd name="T14" fmla="*/ 2 w 4"/>
                <a:gd name="T15" fmla="*/ 14 h 15"/>
                <a:gd name="T16" fmla="*/ 3 w 4"/>
                <a:gd name="T17" fmla="*/ 9 h 15"/>
                <a:gd name="T18" fmla="*/ 3 w 4"/>
                <a:gd name="T19" fmla="*/ 7 h 15"/>
                <a:gd name="T20" fmla="*/ 3 w 4"/>
                <a:gd name="T21" fmla="*/ 2 h 15"/>
                <a:gd name="T22" fmla="*/ 3 w 4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"/>
                <a:gd name="T37" fmla="*/ 0 h 15"/>
                <a:gd name="T38" fmla="*/ 4 w 4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" h="15">
                  <a:moveTo>
                    <a:pt x="3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2"/>
                  </a:lnTo>
                  <a:lnTo>
                    <a:pt x="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1" name="Freeform 234"/>
            <p:cNvSpPr>
              <a:spLocks/>
            </p:cNvSpPr>
            <p:nvPr/>
          </p:nvSpPr>
          <p:spPr bwMode="auto">
            <a:xfrm>
              <a:off x="5594" y="3032"/>
              <a:ext cx="7" cy="19"/>
            </a:xfrm>
            <a:custGeom>
              <a:avLst/>
              <a:gdLst>
                <a:gd name="T0" fmla="*/ 6 w 7"/>
                <a:gd name="T1" fmla="*/ 0 h 19"/>
                <a:gd name="T2" fmla="*/ 3 w 7"/>
                <a:gd name="T3" fmla="*/ 3 h 19"/>
                <a:gd name="T4" fmla="*/ 0 w 7"/>
                <a:gd name="T5" fmla="*/ 5 h 19"/>
                <a:gd name="T6" fmla="*/ 0 w 7"/>
                <a:gd name="T7" fmla="*/ 8 h 19"/>
                <a:gd name="T8" fmla="*/ 0 w 7"/>
                <a:gd name="T9" fmla="*/ 10 h 19"/>
                <a:gd name="T10" fmla="*/ 0 w 7"/>
                <a:gd name="T11" fmla="*/ 13 h 19"/>
                <a:gd name="T12" fmla="*/ 3 w 7"/>
                <a:gd name="T13" fmla="*/ 15 h 19"/>
                <a:gd name="T14" fmla="*/ 3 w 7"/>
                <a:gd name="T15" fmla="*/ 18 h 19"/>
                <a:gd name="T16" fmla="*/ 3 w 7"/>
                <a:gd name="T17" fmla="*/ 13 h 19"/>
                <a:gd name="T18" fmla="*/ 3 w 7"/>
                <a:gd name="T19" fmla="*/ 8 h 19"/>
                <a:gd name="T20" fmla="*/ 3 w 7"/>
                <a:gd name="T21" fmla="*/ 5 h 19"/>
                <a:gd name="T22" fmla="*/ 6 w 7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9"/>
                <a:gd name="T38" fmla="*/ 7 w 7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9">
                  <a:moveTo>
                    <a:pt x="6" y="0"/>
                  </a:move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3" y="15"/>
                  </a:lnTo>
                  <a:lnTo>
                    <a:pt x="3" y="18"/>
                  </a:lnTo>
                  <a:lnTo>
                    <a:pt x="3" y="13"/>
                  </a:lnTo>
                  <a:lnTo>
                    <a:pt x="3" y="8"/>
                  </a:lnTo>
                  <a:lnTo>
                    <a:pt x="3" y="5"/>
                  </a:lnTo>
                  <a:lnTo>
                    <a:pt x="6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2" name="Freeform 235"/>
            <p:cNvSpPr>
              <a:spLocks/>
            </p:cNvSpPr>
            <p:nvPr/>
          </p:nvSpPr>
          <p:spPr bwMode="auto">
            <a:xfrm>
              <a:off x="5889" y="3150"/>
              <a:ext cx="8" cy="6"/>
            </a:xfrm>
            <a:custGeom>
              <a:avLst/>
              <a:gdLst>
                <a:gd name="T0" fmla="*/ 7 w 8"/>
                <a:gd name="T1" fmla="*/ 2 h 6"/>
                <a:gd name="T2" fmla="*/ 5 w 8"/>
                <a:gd name="T3" fmla="*/ 0 h 6"/>
                <a:gd name="T4" fmla="*/ 4 w 8"/>
                <a:gd name="T5" fmla="*/ 0 h 6"/>
                <a:gd name="T6" fmla="*/ 4 w 8"/>
                <a:gd name="T7" fmla="*/ 2 h 6"/>
                <a:gd name="T8" fmla="*/ 2 w 8"/>
                <a:gd name="T9" fmla="*/ 2 h 6"/>
                <a:gd name="T10" fmla="*/ 0 w 8"/>
                <a:gd name="T11" fmla="*/ 3 h 6"/>
                <a:gd name="T12" fmla="*/ 0 w 8"/>
                <a:gd name="T13" fmla="*/ 5 h 6"/>
                <a:gd name="T14" fmla="*/ 2 w 8"/>
                <a:gd name="T15" fmla="*/ 3 h 6"/>
                <a:gd name="T16" fmla="*/ 4 w 8"/>
                <a:gd name="T17" fmla="*/ 3 h 6"/>
                <a:gd name="T18" fmla="*/ 5 w 8"/>
                <a:gd name="T19" fmla="*/ 2 h 6"/>
                <a:gd name="T20" fmla="*/ 7 w 8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6"/>
                <a:gd name="T35" fmla="*/ 8 w 8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6">
                  <a:moveTo>
                    <a:pt x="7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3" name="Freeform 236"/>
            <p:cNvSpPr>
              <a:spLocks/>
            </p:cNvSpPr>
            <p:nvPr/>
          </p:nvSpPr>
          <p:spPr bwMode="auto">
            <a:xfrm>
              <a:off x="5885" y="3150"/>
              <a:ext cx="12" cy="10"/>
            </a:xfrm>
            <a:custGeom>
              <a:avLst/>
              <a:gdLst>
                <a:gd name="T0" fmla="*/ 11 w 12"/>
                <a:gd name="T1" fmla="*/ 0 h 10"/>
                <a:gd name="T2" fmla="*/ 11 w 12"/>
                <a:gd name="T3" fmla="*/ 0 h 10"/>
                <a:gd name="T4" fmla="*/ 8 w 12"/>
                <a:gd name="T5" fmla="*/ 0 h 10"/>
                <a:gd name="T6" fmla="*/ 6 w 12"/>
                <a:gd name="T7" fmla="*/ 3 h 10"/>
                <a:gd name="T8" fmla="*/ 3 w 12"/>
                <a:gd name="T9" fmla="*/ 3 h 10"/>
                <a:gd name="T10" fmla="*/ 3 w 12"/>
                <a:gd name="T11" fmla="*/ 6 h 10"/>
                <a:gd name="T12" fmla="*/ 0 w 12"/>
                <a:gd name="T13" fmla="*/ 9 h 10"/>
                <a:gd name="T14" fmla="*/ 3 w 12"/>
                <a:gd name="T15" fmla="*/ 9 h 10"/>
                <a:gd name="T16" fmla="*/ 6 w 12"/>
                <a:gd name="T17" fmla="*/ 6 h 10"/>
                <a:gd name="T18" fmla="*/ 8 w 12"/>
                <a:gd name="T19" fmla="*/ 3 h 10"/>
                <a:gd name="T20" fmla="*/ 11 w 12"/>
                <a:gd name="T21" fmla="*/ 3 h 10"/>
                <a:gd name="T22" fmla="*/ 11 w 12"/>
                <a:gd name="T23" fmla="*/ 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0"/>
                <a:gd name="T38" fmla="*/ 12 w 12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0">
                  <a:moveTo>
                    <a:pt x="11" y="0"/>
                  </a:moveTo>
                  <a:lnTo>
                    <a:pt x="11" y="0"/>
                  </a:lnTo>
                  <a:lnTo>
                    <a:pt x="8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9"/>
                  </a:lnTo>
                  <a:lnTo>
                    <a:pt x="3" y="9"/>
                  </a:lnTo>
                  <a:lnTo>
                    <a:pt x="6" y="6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4" name="Freeform 237"/>
            <p:cNvSpPr>
              <a:spLocks/>
            </p:cNvSpPr>
            <p:nvPr/>
          </p:nvSpPr>
          <p:spPr bwMode="auto">
            <a:xfrm>
              <a:off x="5800" y="3165"/>
              <a:ext cx="45" cy="31"/>
            </a:xfrm>
            <a:custGeom>
              <a:avLst/>
              <a:gdLst>
                <a:gd name="T0" fmla="*/ 34 w 45"/>
                <a:gd name="T1" fmla="*/ 0 h 31"/>
                <a:gd name="T2" fmla="*/ 34 w 45"/>
                <a:gd name="T3" fmla="*/ 0 h 31"/>
                <a:gd name="T4" fmla="*/ 34 w 45"/>
                <a:gd name="T5" fmla="*/ 3 h 31"/>
                <a:gd name="T6" fmla="*/ 31 w 45"/>
                <a:gd name="T7" fmla="*/ 3 h 31"/>
                <a:gd name="T8" fmla="*/ 28 w 45"/>
                <a:gd name="T9" fmla="*/ 5 h 31"/>
                <a:gd name="T10" fmla="*/ 28 w 45"/>
                <a:gd name="T11" fmla="*/ 8 h 31"/>
                <a:gd name="T12" fmla="*/ 26 w 45"/>
                <a:gd name="T13" fmla="*/ 8 h 31"/>
                <a:gd name="T14" fmla="*/ 23 w 45"/>
                <a:gd name="T15" fmla="*/ 10 h 31"/>
                <a:gd name="T16" fmla="*/ 21 w 45"/>
                <a:gd name="T17" fmla="*/ 13 h 31"/>
                <a:gd name="T18" fmla="*/ 18 w 45"/>
                <a:gd name="T19" fmla="*/ 13 h 31"/>
                <a:gd name="T20" fmla="*/ 18 w 45"/>
                <a:gd name="T21" fmla="*/ 15 h 31"/>
                <a:gd name="T22" fmla="*/ 16 w 45"/>
                <a:gd name="T23" fmla="*/ 18 h 31"/>
                <a:gd name="T24" fmla="*/ 13 w 45"/>
                <a:gd name="T25" fmla="*/ 18 h 31"/>
                <a:gd name="T26" fmla="*/ 10 w 45"/>
                <a:gd name="T27" fmla="*/ 20 h 31"/>
                <a:gd name="T28" fmla="*/ 8 w 45"/>
                <a:gd name="T29" fmla="*/ 23 h 31"/>
                <a:gd name="T30" fmla="*/ 5 w 45"/>
                <a:gd name="T31" fmla="*/ 23 h 31"/>
                <a:gd name="T32" fmla="*/ 3 w 45"/>
                <a:gd name="T33" fmla="*/ 25 h 31"/>
                <a:gd name="T34" fmla="*/ 0 w 45"/>
                <a:gd name="T35" fmla="*/ 28 h 31"/>
                <a:gd name="T36" fmla="*/ 0 w 45"/>
                <a:gd name="T37" fmla="*/ 30 h 31"/>
                <a:gd name="T38" fmla="*/ 3 w 45"/>
                <a:gd name="T39" fmla="*/ 28 h 31"/>
                <a:gd name="T40" fmla="*/ 5 w 45"/>
                <a:gd name="T41" fmla="*/ 28 h 31"/>
                <a:gd name="T42" fmla="*/ 8 w 45"/>
                <a:gd name="T43" fmla="*/ 25 h 31"/>
                <a:gd name="T44" fmla="*/ 10 w 45"/>
                <a:gd name="T45" fmla="*/ 25 h 31"/>
                <a:gd name="T46" fmla="*/ 13 w 45"/>
                <a:gd name="T47" fmla="*/ 23 h 31"/>
                <a:gd name="T48" fmla="*/ 16 w 45"/>
                <a:gd name="T49" fmla="*/ 23 h 31"/>
                <a:gd name="T50" fmla="*/ 18 w 45"/>
                <a:gd name="T51" fmla="*/ 20 h 31"/>
                <a:gd name="T52" fmla="*/ 21 w 45"/>
                <a:gd name="T53" fmla="*/ 18 h 31"/>
                <a:gd name="T54" fmla="*/ 23 w 45"/>
                <a:gd name="T55" fmla="*/ 18 h 31"/>
                <a:gd name="T56" fmla="*/ 26 w 45"/>
                <a:gd name="T57" fmla="*/ 15 h 31"/>
                <a:gd name="T58" fmla="*/ 28 w 45"/>
                <a:gd name="T59" fmla="*/ 13 h 31"/>
                <a:gd name="T60" fmla="*/ 31 w 45"/>
                <a:gd name="T61" fmla="*/ 10 h 31"/>
                <a:gd name="T62" fmla="*/ 34 w 45"/>
                <a:gd name="T63" fmla="*/ 8 h 31"/>
                <a:gd name="T64" fmla="*/ 34 w 45"/>
                <a:gd name="T65" fmla="*/ 5 h 31"/>
                <a:gd name="T66" fmla="*/ 36 w 45"/>
                <a:gd name="T67" fmla="*/ 3 h 31"/>
                <a:gd name="T68" fmla="*/ 39 w 45"/>
                <a:gd name="T69" fmla="*/ 3 h 31"/>
                <a:gd name="T70" fmla="*/ 41 w 45"/>
                <a:gd name="T71" fmla="*/ 0 h 31"/>
                <a:gd name="T72" fmla="*/ 44 w 45"/>
                <a:gd name="T73" fmla="*/ 0 h 31"/>
                <a:gd name="T74" fmla="*/ 41 w 45"/>
                <a:gd name="T75" fmla="*/ 0 h 31"/>
                <a:gd name="T76" fmla="*/ 39 w 45"/>
                <a:gd name="T77" fmla="*/ 0 h 31"/>
                <a:gd name="T78" fmla="*/ 36 w 45"/>
                <a:gd name="T79" fmla="*/ 0 h 31"/>
                <a:gd name="T80" fmla="*/ 34 w 45"/>
                <a:gd name="T81" fmla="*/ 0 h 3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5"/>
                <a:gd name="T124" fmla="*/ 0 h 31"/>
                <a:gd name="T125" fmla="*/ 45 w 45"/>
                <a:gd name="T126" fmla="*/ 31 h 3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5" h="31">
                  <a:moveTo>
                    <a:pt x="34" y="0"/>
                  </a:moveTo>
                  <a:lnTo>
                    <a:pt x="34" y="0"/>
                  </a:lnTo>
                  <a:lnTo>
                    <a:pt x="34" y="3"/>
                  </a:lnTo>
                  <a:lnTo>
                    <a:pt x="31" y="3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3" y="10"/>
                  </a:lnTo>
                  <a:lnTo>
                    <a:pt x="21" y="13"/>
                  </a:lnTo>
                  <a:lnTo>
                    <a:pt x="18" y="13"/>
                  </a:lnTo>
                  <a:lnTo>
                    <a:pt x="18" y="1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0" y="20"/>
                  </a:lnTo>
                  <a:lnTo>
                    <a:pt x="8" y="23"/>
                  </a:lnTo>
                  <a:lnTo>
                    <a:pt x="5" y="23"/>
                  </a:lnTo>
                  <a:lnTo>
                    <a:pt x="3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3" y="28"/>
                  </a:lnTo>
                  <a:lnTo>
                    <a:pt x="5" y="28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8" y="20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6" y="15"/>
                  </a:lnTo>
                  <a:lnTo>
                    <a:pt x="28" y="13"/>
                  </a:lnTo>
                  <a:lnTo>
                    <a:pt x="31" y="10"/>
                  </a:lnTo>
                  <a:lnTo>
                    <a:pt x="34" y="8"/>
                  </a:lnTo>
                  <a:lnTo>
                    <a:pt x="34" y="5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5" name="Freeform 238"/>
            <p:cNvSpPr>
              <a:spLocks/>
            </p:cNvSpPr>
            <p:nvPr/>
          </p:nvSpPr>
          <p:spPr bwMode="auto">
            <a:xfrm>
              <a:off x="5797" y="3164"/>
              <a:ext cx="48" cy="32"/>
            </a:xfrm>
            <a:custGeom>
              <a:avLst/>
              <a:gdLst>
                <a:gd name="T0" fmla="*/ 39 w 48"/>
                <a:gd name="T1" fmla="*/ 3 h 32"/>
                <a:gd name="T2" fmla="*/ 39 w 48"/>
                <a:gd name="T3" fmla="*/ 3 h 32"/>
                <a:gd name="T4" fmla="*/ 36 w 48"/>
                <a:gd name="T5" fmla="*/ 3 h 32"/>
                <a:gd name="T6" fmla="*/ 36 w 48"/>
                <a:gd name="T7" fmla="*/ 5 h 32"/>
                <a:gd name="T8" fmla="*/ 33 w 48"/>
                <a:gd name="T9" fmla="*/ 8 h 32"/>
                <a:gd name="T10" fmla="*/ 30 w 48"/>
                <a:gd name="T11" fmla="*/ 8 h 32"/>
                <a:gd name="T12" fmla="*/ 30 w 48"/>
                <a:gd name="T13" fmla="*/ 10 h 32"/>
                <a:gd name="T14" fmla="*/ 28 w 48"/>
                <a:gd name="T15" fmla="*/ 13 h 32"/>
                <a:gd name="T16" fmla="*/ 25 w 48"/>
                <a:gd name="T17" fmla="*/ 16 h 32"/>
                <a:gd name="T18" fmla="*/ 22 w 48"/>
                <a:gd name="T19" fmla="*/ 16 h 32"/>
                <a:gd name="T20" fmla="*/ 22 w 48"/>
                <a:gd name="T21" fmla="*/ 18 h 32"/>
                <a:gd name="T22" fmla="*/ 19 w 48"/>
                <a:gd name="T23" fmla="*/ 18 h 32"/>
                <a:gd name="T24" fmla="*/ 17 w 48"/>
                <a:gd name="T25" fmla="*/ 21 h 32"/>
                <a:gd name="T26" fmla="*/ 14 w 48"/>
                <a:gd name="T27" fmla="*/ 23 h 32"/>
                <a:gd name="T28" fmla="*/ 11 w 48"/>
                <a:gd name="T29" fmla="*/ 23 h 32"/>
                <a:gd name="T30" fmla="*/ 8 w 48"/>
                <a:gd name="T31" fmla="*/ 26 h 32"/>
                <a:gd name="T32" fmla="*/ 6 w 48"/>
                <a:gd name="T33" fmla="*/ 28 h 32"/>
                <a:gd name="T34" fmla="*/ 3 w 48"/>
                <a:gd name="T35" fmla="*/ 31 h 32"/>
                <a:gd name="T36" fmla="*/ 0 w 48"/>
                <a:gd name="T37" fmla="*/ 31 h 32"/>
                <a:gd name="T38" fmla="*/ 3 w 48"/>
                <a:gd name="T39" fmla="*/ 31 h 32"/>
                <a:gd name="T40" fmla="*/ 6 w 48"/>
                <a:gd name="T41" fmla="*/ 31 h 32"/>
                <a:gd name="T42" fmla="*/ 8 w 48"/>
                <a:gd name="T43" fmla="*/ 28 h 32"/>
                <a:gd name="T44" fmla="*/ 11 w 48"/>
                <a:gd name="T45" fmla="*/ 28 h 32"/>
                <a:gd name="T46" fmla="*/ 17 w 48"/>
                <a:gd name="T47" fmla="*/ 26 h 32"/>
                <a:gd name="T48" fmla="*/ 19 w 48"/>
                <a:gd name="T49" fmla="*/ 26 h 32"/>
                <a:gd name="T50" fmla="*/ 19 w 48"/>
                <a:gd name="T51" fmla="*/ 23 h 32"/>
                <a:gd name="T52" fmla="*/ 22 w 48"/>
                <a:gd name="T53" fmla="*/ 23 h 32"/>
                <a:gd name="T54" fmla="*/ 25 w 48"/>
                <a:gd name="T55" fmla="*/ 21 h 32"/>
                <a:gd name="T56" fmla="*/ 28 w 48"/>
                <a:gd name="T57" fmla="*/ 18 h 32"/>
                <a:gd name="T58" fmla="*/ 30 w 48"/>
                <a:gd name="T59" fmla="*/ 18 h 32"/>
                <a:gd name="T60" fmla="*/ 33 w 48"/>
                <a:gd name="T61" fmla="*/ 16 h 32"/>
                <a:gd name="T62" fmla="*/ 36 w 48"/>
                <a:gd name="T63" fmla="*/ 13 h 32"/>
                <a:gd name="T64" fmla="*/ 39 w 48"/>
                <a:gd name="T65" fmla="*/ 10 h 32"/>
                <a:gd name="T66" fmla="*/ 39 w 48"/>
                <a:gd name="T67" fmla="*/ 8 h 32"/>
                <a:gd name="T68" fmla="*/ 41 w 48"/>
                <a:gd name="T69" fmla="*/ 5 h 32"/>
                <a:gd name="T70" fmla="*/ 44 w 48"/>
                <a:gd name="T71" fmla="*/ 3 h 32"/>
                <a:gd name="T72" fmla="*/ 47 w 48"/>
                <a:gd name="T73" fmla="*/ 3 h 32"/>
                <a:gd name="T74" fmla="*/ 47 w 48"/>
                <a:gd name="T75" fmla="*/ 0 h 32"/>
                <a:gd name="T76" fmla="*/ 44 w 48"/>
                <a:gd name="T77" fmla="*/ 0 h 32"/>
                <a:gd name="T78" fmla="*/ 44 w 48"/>
                <a:gd name="T79" fmla="*/ 3 h 32"/>
                <a:gd name="T80" fmla="*/ 41 w 48"/>
                <a:gd name="T81" fmla="*/ 3 h 32"/>
                <a:gd name="T82" fmla="*/ 39 w 48"/>
                <a:gd name="T83" fmla="*/ 3 h 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"/>
                <a:gd name="T127" fmla="*/ 0 h 32"/>
                <a:gd name="T128" fmla="*/ 48 w 48"/>
                <a:gd name="T129" fmla="*/ 32 h 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" h="32">
                  <a:moveTo>
                    <a:pt x="39" y="3"/>
                  </a:moveTo>
                  <a:lnTo>
                    <a:pt x="39" y="3"/>
                  </a:lnTo>
                  <a:lnTo>
                    <a:pt x="36" y="3"/>
                  </a:lnTo>
                  <a:lnTo>
                    <a:pt x="36" y="5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8" y="1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3"/>
                  </a:lnTo>
                  <a:lnTo>
                    <a:pt x="11" y="23"/>
                  </a:lnTo>
                  <a:lnTo>
                    <a:pt x="8" y="26"/>
                  </a:lnTo>
                  <a:lnTo>
                    <a:pt x="6" y="28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8" y="28"/>
                  </a:lnTo>
                  <a:lnTo>
                    <a:pt x="11" y="28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3"/>
                  </a:lnTo>
                  <a:lnTo>
                    <a:pt x="22" y="23"/>
                  </a:lnTo>
                  <a:lnTo>
                    <a:pt x="25" y="21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3" y="16"/>
                  </a:lnTo>
                  <a:lnTo>
                    <a:pt x="36" y="13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41" y="5"/>
                  </a:lnTo>
                  <a:lnTo>
                    <a:pt x="44" y="3"/>
                  </a:lnTo>
                  <a:lnTo>
                    <a:pt x="47" y="3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4" y="3"/>
                  </a:lnTo>
                  <a:lnTo>
                    <a:pt x="41" y="3"/>
                  </a:lnTo>
                  <a:lnTo>
                    <a:pt x="39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6" name="Freeform 239"/>
            <p:cNvSpPr>
              <a:spLocks/>
            </p:cNvSpPr>
            <p:nvPr/>
          </p:nvSpPr>
          <p:spPr bwMode="auto">
            <a:xfrm>
              <a:off x="5932" y="3148"/>
              <a:ext cx="12" cy="7"/>
            </a:xfrm>
            <a:custGeom>
              <a:avLst/>
              <a:gdLst>
                <a:gd name="T0" fmla="*/ 7 w 12"/>
                <a:gd name="T1" fmla="*/ 2 h 7"/>
                <a:gd name="T2" fmla="*/ 7 w 12"/>
                <a:gd name="T3" fmla="*/ 2 h 7"/>
                <a:gd name="T4" fmla="*/ 4 w 12"/>
                <a:gd name="T5" fmla="*/ 2 h 7"/>
                <a:gd name="T6" fmla="*/ 4 w 12"/>
                <a:gd name="T7" fmla="*/ 4 h 7"/>
                <a:gd name="T8" fmla="*/ 2 w 12"/>
                <a:gd name="T9" fmla="*/ 4 h 7"/>
                <a:gd name="T10" fmla="*/ 0 w 12"/>
                <a:gd name="T11" fmla="*/ 6 h 7"/>
                <a:gd name="T12" fmla="*/ 2 w 12"/>
                <a:gd name="T13" fmla="*/ 6 h 7"/>
                <a:gd name="T14" fmla="*/ 4 w 12"/>
                <a:gd name="T15" fmla="*/ 4 h 7"/>
                <a:gd name="T16" fmla="*/ 7 w 12"/>
                <a:gd name="T17" fmla="*/ 4 h 7"/>
                <a:gd name="T18" fmla="*/ 9 w 12"/>
                <a:gd name="T19" fmla="*/ 2 h 7"/>
                <a:gd name="T20" fmla="*/ 11 w 12"/>
                <a:gd name="T21" fmla="*/ 0 h 7"/>
                <a:gd name="T22" fmla="*/ 9 w 12"/>
                <a:gd name="T23" fmla="*/ 0 h 7"/>
                <a:gd name="T24" fmla="*/ 7 w 12"/>
                <a:gd name="T25" fmla="*/ 2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7"/>
                <a:gd name="T41" fmla="*/ 12 w 12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7">
                  <a:moveTo>
                    <a:pt x="7" y="2"/>
                  </a:moveTo>
                  <a:lnTo>
                    <a:pt x="7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7" name="Freeform 240"/>
            <p:cNvSpPr>
              <a:spLocks/>
            </p:cNvSpPr>
            <p:nvPr/>
          </p:nvSpPr>
          <p:spPr bwMode="auto">
            <a:xfrm>
              <a:off x="5932" y="3148"/>
              <a:ext cx="12" cy="8"/>
            </a:xfrm>
            <a:custGeom>
              <a:avLst/>
              <a:gdLst>
                <a:gd name="T0" fmla="*/ 8 w 12"/>
                <a:gd name="T1" fmla="*/ 0 h 8"/>
                <a:gd name="T2" fmla="*/ 6 w 12"/>
                <a:gd name="T3" fmla="*/ 2 h 8"/>
                <a:gd name="T4" fmla="*/ 3 w 12"/>
                <a:gd name="T5" fmla="*/ 5 h 8"/>
                <a:gd name="T6" fmla="*/ 0 w 12"/>
                <a:gd name="T7" fmla="*/ 5 h 8"/>
                <a:gd name="T8" fmla="*/ 0 w 12"/>
                <a:gd name="T9" fmla="*/ 7 h 8"/>
                <a:gd name="T10" fmla="*/ 3 w 12"/>
                <a:gd name="T11" fmla="*/ 5 h 8"/>
                <a:gd name="T12" fmla="*/ 6 w 12"/>
                <a:gd name="T13" fmla="*/ 5 h 8"/>
                <a:gd name="T14" fmla="*/ 8 w 12"/>
                <a:gd name="T15" fmla="*/ 5 h 8"/>
                <a:gd name="T16" fmla="*/ 11 w 12"/>
                <a:gd name="T17" fmla="*/ 2 h 8"/>
                <a:gd name="T18" fmla="*/ 11 w 12"/>
                <a:gd name="T19" fmla="*/ 0 h 8"/>
                <a:gd name="T20" fmla="*/ 8 w 12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8"/>
                <a:gd name="T35" fmla="*/ 12 w 12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8">
                  <a:moveTo>
                    <a:pt x="8" y="0"/>
                  </a:moveTo>
                  <a:lnTo>
                    <a:pt x="6" y="2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8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8" name="Freeform 241"/>
            <p:cNvSpPr>
              <a:spLocks/>
            </p:cNvSpPr>
            <p:nvPr/>
          </p:nvSpPr>
          <p:spPr bwMode="auto">
            <a:xfrm>
              <a:off x="5959" y="3140"/>
              <a:ext cx="3" cy="11"/>
            </a:xfrm>
            <a:custGeom>
              <a:avLst/>
              <a:gdLst>
                <a:gd name="T0" fmla="*/ 2 w 3"/>
                <a:gd name="T1" fmla="*/ 0 h 11"/>
                <a:gd name="T2" fmla="*/ 1 w 3"/>
                <a:gd name="T3" fmla="*/ 0 h 11"/>
                <a:gd name="T4" fmla="*/ 0 w 3"/>
                <a:gd name="T5" fmla="*/ 2 h 11"/>
                <a:gd name="T6" fmla="*/ 0 w 3"/>
                <a:gd name="T7" fmla="*/ 4 h 11"/>
                <a:gd name="T8" fmla="*/ 1 w 3"/>
                <a:gd name="T9" fmla="*/ 6 h 11"/>
                <a:gd name="T10" fmla="*/ 1 w 3"/>
                <a:gd name="T11" fmla="*/ 8 h 11"/>
                <a:gd name="T12" fmla="*/ 1 w 3"/>
                <a:gd name="T13" fmla="*/ 10 h 11"/>
                <a:gd name="T14" fmla="*/ 1 w 3"/>
                <a:gd name="T15" fmla="*/ 8 h 11"/>
                <a:gd name="T16" fmla="*/ 2 w 3"/>
                <a:gd name="T17" fmla="*/ 6 h 11"/>
                <a:gd name="T18" fmla="*/ 2 w 3"/>
                <a:gd name="T19" fmla="*/ 2 h 11"/>
                <a:gd name="T20" fmla="*/ 2 w 3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11"/>
                <a:gd name="T35" fmla="*/ 3 w 3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11">
                  <a:moveTo>
                    <a:pt x="2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29" name="Freeform 242"/>
            <p:cNvSpPr>
              <a:spLocks/>
            </p:cNvSpPr>
            <p:nvPr/>
          </p:nvSpPr>
          <p:spPr bwMode="auto">
            <a:xfrm>
              <a:off x="5959" y="3137"/>
              <a:ext cx="3" cy="18"/>
            </a:xfrm>
            <a:custGeom>
              <a:avLst/>
              <a:gdLst>
                <a:gd name="T0" fmla="*/ 2 w 3"/>
                <a:gd name="T1" fmla="*/ 0 h 18"/>
                <a:gd name="T2" fmla="*/ 2 w 3"/>
                <a:gd name="T3" fmla="*/ 3 h 18"/>
                <a:gd name="T4" fmla="*/ 0 w 3"/>
                <a:gd name="T5" fmla="*/ 3 h 18"/>
                <a:gd name="T6" fmla="*/ 0 w 3"/>
                <a:gd name="T7" fmla="*/ 6 h 18"/>
                <a:gd name="T8" fmla="*/ 0 w 3"/>
                <a:gd name="T9" fmla="*/ 9 h 18"/>
                <a:gd name="T10" fmla="*/ 0 w 3"/>
                <a:gd name="T11" fmla="*/ 11 h 18"/>
                <a:gd name="T12" fmla="*/ 2 w 3"/>
                <a:gd name="T13" fmla="*/ 14 h 18"/>
                <a:gd name="T14" fmla="*/ 2 w 3"/>
                <a:gd name="T15" fmla="*/ 17 h 18"/>
                <a:gd name="T16" fmla="*/ 2 w 3"/>
                <a:gd name="T17" fmla="*/ 14 h 18"/>
                <a:gd name="T18" fmla="*/ 2 w 3"/>
                <a:gd name="T19" fmla="*/ 9 h 18"/>
                <a:gd name="T20" fmla="*/ 2 w 3"/>
                <a:gd name="T21" fmla="*/ 6 h 18"/>
                <a:gd name="T22" fmla="*/ 2 w 3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18"/>
                <a:gd name="T38" fmla="*/ 3 w 3"/>
                <a:gd name="T39" fmla="*/ 18 h 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18">
                  <a:moveTo>
                    <a:pt x="2" y="0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2" y="14"/>
                  </a:lnTo>
                  <a:lnTo>
                    <a:pt x="2" y="9"/>
                  </a:lnTo>
                  <a:lnTo>
                    <a:pt x="2" y="6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0" name="Freeform 243"/>
            <p:cNvSpPr>
              <a:spLocks/>
            </p:cNvSpPr>
            <p:nvPr/>
          </p:nvSpPr>
          <p:spPr bwMode="auto">
            <a:xfrm>
              <a:off x="5913" y="3086"/>
              <a:ext cx="9" cy="23"/>
            </a:xfrm>
            <a:custGeom>
              <a:avLst/>
              <a:gdLst>
                <a:gd name="T0" fmla="*/ 0 w 9"/>
                <a:gd name="T1" fmla="*/ 2 h 23"/>
                <a:gd name="T2" fmla="*/ 0 w 9"/>
                <a:gd name="T3" fmla="*/ 7 h 23"/>
                <a:gd name="T4" fmla="*/ 0 w 9"/>
                <a:gd name="T5" fmla="*/ 9 h 23"/>
                <a:gd name="T6" fmla="*/ 0 w 9"/>
                <a:gd name="T7" fmla="*/ 11 h 23"/>
                <a:gd name="T8" fmla="*/ 0 w 9"/>
                <a:gd name="T9" fmla="*/ 13 h 23"/>
                <a:gd name="T10" fmla="*/ 0 w 9"/>
                <a:gd name="T11" fmla="*/ 15 h 23"/>
                <a:gd name="T12" fmla="*/ 2 w 9"/>
                <a:gd name="T13" fmla="*/ 15 h 23"/>
                <a:gd name="T14" fmla="*/ 2 w 9"/>
                <a:gd name="T15" fmla="*/ 18 h 23"/>
                <a:gd name="T16" fmla="*/ 4 w 9"/>
                <a:gd name="T17" fmla="*/ 20 h 23"/>
                <a:gd name="T18" fmla="*/ 6 w 9"/>
                <a:gd name="T19" fmla="*/ 20 h 23"/>
                <a:gd name="T20" fmla="*/ 8 w 9"/>
                <a:gd name="T21" fmla="*/ 20 h 23"/>
                <a:gd name="T22" fmla="*/ 8 w 9"/>
                <a:gd name="T23" fmla="*/ 22 h 23"/>
                <a:gd name="T24" fmla="*/ 6 w 9"/>
                <a:gd name="T25" fmla="*/ 20 h 23"/>
                <a:gd name="T26" fmla="*/ 6 w 9"/>
                <a:gd name="T27" fmla="*/ 15 h 23"/>
                <a:gd name="T28" fmla="*/ 6 w 9"/>
                <a:gd name="T29" fmla="*/ 13 h 23"/>
                <a:gd name="T30" fmla="*/ 4 w 9"/>
                <a:gd name="T31" fmla="*/ 11 h 23"/>
                <a:gd name="T32" fmla="*/ 4 w 9"/>
                <a:gd name="T33" fmla="*/ 9 h 23"/>
                <a:gd name="T34" fmla="*/ 2 w 9"/>
                <a:gd name="T35" fmla="*/ 7 h 23"/>
                <a:gd name="T36" fmla="*/ 2 w 9"/>
                <a:gd name="T37" fmla="*/ 4 h 23"/>
                <a:gd name="T38" fmla="*/ 2 w 9"/>
                <a:gd name="T39" fmla="*/ 2 h 23"/>
                <a:gd name="T40" fmla="*/ 2 w 9"/>
                <a:gd name="T41" fmla="*/ 0 h 23"/>
                <a:gd name="T42" fmla="*/ 0 w 9"/>
                <a:gd name="T43" fmla="*/ 2 h 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"/>
                <a:gd name="T67" fmla="*/ 0 h 23"/>
                <a:gd name="T68" fmla="*/ 9 w 9"/>
                <a:gd name="T69" fmla="*/ 23 h 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" h="23">
                  <a:moveTo>
                    <a:pt x="0" y="2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9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1" name="Freeform 244"/>
            <p:cNvSpPr>
              <a:spLocks/>
            </p:cNvSpPr>
            <p:nvPr/>
          </p:nvSpPr>
          <p:spPr bwMode="auto">
            <a:xfrm>
              <a:off x="5913" y="3086"/>
              <a:ext cx="12" cy="23"/>
            </a:xfrm>
            <a:custGeom>
              <a:avLst/>
              <a:gdLst>
                <a:gd name="T0" fmla="*/ 0 w 12"/>
                <a:gd name="T1" fmla="*/ 2 h 23"/>
                <a:gd name="T2" fmla="*/ 0 w 12"/>
                <a:gd name="T3" fmla="*/ 5 h 23"/>
                <a:gd name="T4" fmla="*/ 0 w 12"/>
                <a:gd name="T5" fmla="*/ 7 h 23"/>
                <a:gd name="T6" fmla="*/ 0 w 12"/>
                <a:gd name="T7" fmla="*/ 10 h 23"/>
                <a:gd name="T8" fmla="*/ 0 w 12"/>
                <a:gd name="T9" fmla="*/ 12 h 23"/>
                <a:gd name="T10" fmla="*/ 0 w 12"/>
                <a:gd name="T11" fmla="*/ 15 h 23"/>
                <a:gd name="T12" fmla="*/ 0 w 12"/>
                <a:gd name="T13" fmla="*/ 17 h 23"/>
                <a:gd name="T14" fmla="*/ 3 w 12"/>
                <a:gd name="T15" fmla="*/ 17 h 23"/>
                <a:gd name="T16" fmla="*/ 3 w 12"/>
                <a:gd name="T17" fmla="*/ 20 h 23"/>
                <a:gd name="T18" fmla="*/ 6 w 12"/>
                <a:gd name="T19" fmla="*/ 20 h 23"/>
                <a:gd name="T20" fmla="*/ 6 w 12"/>
                <a:gd name="T21" fmla="*/ 22 h 23"/>
                <a:gd name="T22" fmla="*/ 8 w 12"/>
                <a:gd name="T23" fmla="*/ 22 h 23"/>
                <a:gd name="T24" fmla="*/ 11 w 12"/>
                <a:gd name="T25" fmla="*/ 22 h 23"/>
                <a:gd name="T26" fmla="*/ 8 w 12"/>
                <a:gd name="T27" fmla="*/ 20 h 23"/>
                <a:gd name="T28" fmla="*/ 8 w 12"/>
                <a:gd name="T29" fmla="*/ 17 h 23"/>
                <a:gd name="T30" fmla="*/ 6 w 12"/>
                <a:gd name="T31" fmla="*/ 15 h 23"/>
                <a:gd name="T32" fmla="*/ 6 w 12"/>
                <a:gd name="T33" fmla="*/ 12 h 23"/>
                <a:gd name="T34" fmla="*/ 6 w 12"/>
                <a:gd name="T35" fmla="*/ 10 h 23"/>
                <a:gd name="T36" fmla="*/ 3 w 12"/>
                <a:gd name="T37" fmla="*/ 7 h 23"/>
                <a:gd name="T38" fmla="*/ 3 w 12"/>
                <a:gd name="T39" fmla="*/ 2 h 23"/>
                <a:gd name="T40" fmla="*/ 3 w 12"/>
                <a:gd name="T41" fmla="*/ 0 h 23"/>
                <a:gd name="T42" fmla="*/ 0 w 12"/>
                <a:gd name="T43" fmla="*/ 0 h 23"/>
                <a:gd name="T44" fmla="*/ 0 w 12"/>
                <a:gd name="T45" fmla="*/ 2 h 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"/>
                <a:gd name="T70" fmla="*/ 0 h 23"/>
                <a:gd name="T71" fmla="*/ 12 w 12"/>
                <a:gd name="T72" fmla="*/ 23 h 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" h="23">
                  <a:moveTo>
                    <a:pt x="0" y="2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8" y="20"/>
                  </a:lnTo>
                  <a:lnTo>
                    <a:pt x="8" y="17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3" y="7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2" name="Freeform 245"/>
            <p:cNvSpPr>
              <a:spLocks/>
            </p:cNvSpPr>
            <p:nvPr/>
          </p:nvSpPr>
          <p:spPr bwMode="auto">
            <a:xfrm>
              <a:off x="5872" y="3088"/>
              <a:ext cx="6" cy="6"/>
            </a:xfrm>
            <a:custGeom>
              <a:avLst/>
              <a:gdLst>
                <a:gd name="T0" fmla="*/ 5 w 6"/>
                <a:gd name="T1" fmla="*/ 0 h 6"/>
                <a:gd name="T2" fmla="*/ 3 w 6"/>
                <a:gd name="T3" fmla="*/ 0 h 6"/>
                <a:gd name="T4" fmla="*/ 2 w 6"/>
                <a:gd name="T5" fmla="*/ 0 h 6"/>
                <a:gd name="T6" fmla="*/ 0 w 6"/>
                <a:gd name="T7" fmla="*/ 0 h 6"/>
                <a:gd name="T8" fmla="*/ 0 w 6"/>
                <a:gd name="T9" fmla="*/ 2 h 6"/>
                <a:gd name="T10" fmla="*/ 0 w 6"/>
                <a:gd name="T11" fmla="*/ 3 h 6"/>
                <a:gd name="T12" fmla="*/ 0 w 6"/>
                <a:gd name="T13" fmla="*/ 5 h 6"/>
                <a:gd name="T14" fmla="*/ 2 w 6"/>
                <a:gd name="T15" fmla="*/ 5 h 6"/>
                <a:gd name="T16" fmla="*/ 2 w 6"/>
                <a:gd name="T17" fmla="*/ 3 h 6"/>
                <a:gd name="T18" fmla="*/ 2 w 6"/>
                <a:gd name="T19" fmla="*/ 2 h 6"/>
                <a:gd name="T20" fmla="*/ 3 w 6"/>
                <a:gd name="T21" fmla="*/ 2 h 6"/>
                <a:gd name="T22" fmla="*/ 3 w 6"/>
                <a:gd name="T23" fmla="*/ 0 h 6"/>
                <a:gd name="T24" fmla="*/ 5 w 6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6"/>
                <a:gd name="T41" fmla="*/ 6 w 6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6">
                  <a:moveTo>
                    <a:pt x="5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3" name="Freeform 246"/>
            <p:cNvSpPr>
              <a:spLocks/>
            </p:cNvSpPr>
            <p:nvPr/>
          </p:nvSpPr>
          <p:spPr bwMode="auto">
            <a:xfrm>
              <a:off x="5872" y="3088"/>
              <a:ext cx="8" cy="10"/>
            </a:xfrm>
            <a:custGeom>
              <a:avLst/>
              <a:gdLst>
                <a:gd name="T0" fmla="*/ 7 w 8"/>
                <a:gd name="T1" fmla="*/ 0 h 10"/>
                <a:gd name="T2" fmla="*/ 5 w 8"/>
                <a:gd name="T3" fmla="*/ 0 h 10"/>
                <a:gd name="T4" fmla="*/ 2 w 8"/>
                <a:gd name="T5" fmla="*/ 0 h 10"/>
                <a:gd name="T6" fmla="*/ 0 w 8"/>
                <a:gd name="T7" fmla="*/ 0 h 10"/>
                <a:gd name="T8" fmla="*/ 0 w 8"/>
                <a:gd name="T9" fmla="*/ 3 h 10"/>
                <a:gd name="T10" fmla="*/ 0 w 8"/>
                <a:gd name="T11" fmla="*/ 6 h 10"/>
                <a:gd name="T12" fmla="*/ 0 w 8"/>
                <a:gd name="T13" fmla="*/ 9 h 10"/>
                <a:gd name="T14" fmla="*/ 2 w 8"/>
                <a:gd name="T15" fmla="*/ 6 h 10"/>
                <a:gd name="T16" fmla="*/ 2 w 8"/>
                <a:gd name="T17" fmla="*/ 3 h 10"/>
                <a:gd name="T18" fmla="*/ 5 w 8"/>
                <a:gd name="T19" fmla="*/ 0 h 10"/>
                <a:gd name="T20" fmla="*/ 7 w 8"/>
                <a:gd name="T21" fmla="*/ 0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0"/>
                <a:gd name="T35" fmla="*/ 8 w 8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0">
                  <a:moveTo>
                    <a:pt x="7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6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4" name="Freeform 247"/>
            <p:cNvSpPr>
              <a:spLocks/>
            </p:cNvSpPr>
            <p:nvPr/>
          </p:nvSpPr>
          <p:spPr bwMode="auto">
            <a:xfrm>
              <a:off x="5842" y="3041"/>
              <a:ext cx="19" cy="6"/>
            </a:xfrm>
            <a:custGeom>
              <a:avLst/>
              <a:gdLst>
                <a:gd name="T0" fmla="*/ 16 w 19"/>
                <a:gd name="T1" fmla="*/ 3 h 6"/>
                <a:gd name="T2" fmla="*/ 14 w 19"/>
                <a:gd name="T3" fmla="*/ 2 h 6"/>
                <a:gd name="T4" fmla="*/ 11 w 19"/>
                <a:gd name="T5" fmla="*/ 0 h 6"/>
                <a:gd name="T6" fmla="*/ 9 w 19"/>
                <a:gd name="T7" fmla="*/ 2 h 6"/>
                <a:gd name="T8" fmla="*/ 7 w 19"/>
                <a:gd name="T9" fmla="*/ 2 h 6"/>
                <a:gd name="T10" fmla="*/ 5 w 19"/>
                <a:gd name="T11" fmla="*/ 3 h 6"/>
                <a:gd name="T12" fmla="*/ 2 w 19"/>
                <a:gd name="T13" fmla="*/ 5 h 6"/>
                <a:gd name="T14" fmla="*/ 0 w 19"/>
                <a:gd name="T15" fmla="*/ 5 h 6"/>
                <a:gd name="T16" fmla="*/ 2 w 19"/>
                <a:gd name="T17" fmla="*/ 5 h 6"/>
                <a:gd name="T18" fmla="*/ 5 w 19"/>
                <a:gd name="T19" fmla="*/ 5 h 6"/>
                <a:gd name="T20" fmla="*/ 7 w 19"/>
                <a:gd name="T21" fmla="*/ 3 h 6"/>
                <a:gd name="T22" fmla="*/ 9 w 19"/>
                <a:gd name="T23" fmla="*/ 3 h 6"/>
                <a:gd name="T24" fmla="*/ 11 w 19"/>
                <a:gd name="T25" fmla="*/ 3 h 6"/>
                <a:gd name="T26" fmla="*/ 14 w 19"/>
                <a:gd name="T27" fmla="*/ 3 h 6"/>
                <a:gd name="T28" fmla="*/ 16 w 19"/>
                <a:gd name="T29" fmla="*/ 3 h 6"/>
                <a:gd name="T30" fmla="*/ 18 w 19"/>
                <a:gd name="T31" fmla="*/ 3 h 6"/>
                <a:gd name="T32" fmla="*/ 16 w 19"/>
                <a:gd name="T33" fmla="*/ 3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6"/>
                <a:gd name="T53" fmla="*/ 19 w 19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6">
                  <a:moveTo>
                    <a:pt x="16" y="3"/>
                  </a:moveTo>
                  <a:lnTo>
                    <a:pt x="14" y="2"/>
                  </a:lnTo>
                  <a:lnTo>
                    <a:pt x="11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16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5" name="Freeform 248"/>
            <p:cNvSpPr>
              <a:spLocks/>
            </p:cNvSpPr>
            <p:nvPr/>
          </p:nvSpPr>
          <p:spPr bwMode="auto">
            <a:xfrm>
              <a:off x="5842" y="3041"/>
              <a:ext cx="23" cy="10"/>
            </a:xfrm>
            <a:custGeom>
              <a:avLst/>
              <a:gdLst>
                <a:gd name="T0" fmla="*/ 19 w 23"/>
                <a:gd name="T1" fmla="*/ 3 h 10"/>
                <a:gd name="T2" fmla="*/ 17 w 23"/>
                <a:gd name="T3" fmla="*/ 3 h 10"/>
                <a:gd name="T4" fmla="*/ 14 w 23"/>
                <a:gd name="T5" fmla="*/ 0 h 10"/>
                <a:gd name="T6" fmla="*/ 11 w 23"/>
                <a:gd name="T7" fmla="*/ 0 h 10"/>
                <a:gd name="T8" fmla="*/ 8 w 23"/>
                <a:gd name="T9" fmla="*/ 3 h 10"/>
                <a:gd name="T10" fmla="*/ 6 w 23"/>
                <a:gd name="T11" fmla="*/ 3 h 10"/>
                <a:gd name="T12" fmla="*/ 3 w 23"/>
                <a:gd name="T13" fmla="*/ 6 h 10"/>
                <a:gd name="T14" fmla="*/ 0 w 23"/>
                <a:gd name="T15" fmla="*/ 6 h 10"/>
                <a:gd name="T16" fmla="*/ 0 w 23"/>
                <a:gd name="T17" fmla="*/ 9 h 10"/>
                <a:gd name="T18" fmla="*/ 3 w 23"/>
                <a:gd name="T19" fmla="*/ 9 h 10"/>
                <a:gd name="T20" fmla="*/ 6 w 23"/>
                <a:gd name="T21" fmla="*/ 9 h 10"/>
                <a:gd name="T22" fmla="*/ 8 w 23"/>
                <a:gd name="T23" fmla="*/ 6 h 10"/>
                <a:gd name="T24" fmla="*/ 11 w 23"/>
                <a:gd name="T25" fmla="*/ 6 h 10"/>
                <a:gd name="T26" fmla="*/ 14 w 23"/>
                <a:gd name="T27" fmla="*/ 3 h 10"/>
                <a:gd name="T28" fmla="*/ 17 w 23"/>
                <a:gd name="T29" fmla="*/ 3 h 10"/>
                <a:gd name="T30" fmla="*/ 19 w 23"/>
                <a:gd name="T31" fmla="*/ 3 h 10"/>
                <a:gd name="T32" fmla="*/ 22 w 23"/>
                <a:gd name="T33" fmla="*/ 6 h 10"/>
                <a:gd name="T34" fmla="*/ 19 w 23"/>
                <a:gd name="T35" fmla="*/ 3 h 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0"/>
                <a:gd name="T56" fmla="*/ 23 w 23"/>
                <a:gd name="T57" fmla="*/ 10 h 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0">
                  <a:moveTo>
                    <a:pt x="19" y="3"/>
                  </a:moveTo>
                  <a:lnTo>
                    <a:pt x="17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8" y="3"/>
                  </a:lnTo>
                  <a:lnTo>
                    <a:pt x="6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9"/>
                  </a:lnTo>
                  <a:lnTo>
                    <a:pt x="6" y="9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19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6" name="Freeform 249"/>
            <p:cNvSpPr>
              <a:spLocks/>
            </p:cNvSpPr>
            <p:nvPr/>
          </p:nvSpPr>
          <p:spPr bwMode="auto">
            <a:xfrm>
              <a:off x="5795" y="3046"/>
              <a:ext cx="17" cy="10"/>
            </a:xfrm>
            <a:custGeom>
              <a:avLst/>
              <a:gdLst>
                <a:gd name="T0" fmla="*/ 11 w 17"/>
                <a:gd name="T1" fmla="*/ 0 h 10"/>
                <a:gd name="T2" fmla="*/ 11 w 17"/>
                <a:gd name="T3" fmla="*/ 0 h 10"/>
                <a:gd name="T4" fmla="*/ 9 w 17"/>
                <a:gd name="T5" fmla="*/ 0 h 10"/>
                <a:gd name="T6" fmla="*/ 7 w 17"/>
                <a:gd name="T7" fmla="*/ 0 h 10"/>
                <a:gd name="T8" fmla="*/ 5 w 17"/>
                <a:gd name="T9" fmla="*/ 0 h 10"/>
                <a:gd name="T10" fmla="*/ 2 w 17"/>
                <a:gd name="T11" fmla="*/ 2 h 10"/>
                <a:gd name="T12" fmla="*/ 2 w 17"/>
                <a:gd name="T13" fmla="*/ 5 h 10"/>
                <a:gd name="T14" fmla="*/ 0 w 17"/>
                <a:gd name="T15" fmla="*/ 7 h 10"/>
                <a:gd name="T16" fmla="*/ 0 w 17"/>
                <a:gd name="T17" fmla="*/ 9 h 10"/>
                <a:gd name="T18" fmla="*/ 2 w 17"/>
                <a:gd name="T19" fmla="*/ 9 h 10"/>
                <a:gd name="T20" fmla="*/ 2 w 17"/>
                <a:gd name="T21" fmla="*/ 7 h 10"/>
                <a:gd name="T22" fmla="*/ 5 w 17"/>
                <a:gd name="T23" fmla="*/ 5 h 10"/>
                <a:gd name="T24" fmla="*/ 7 w 17"/>
                <a:gd name="T25" fmla="*/ 2 h 10"/>
                <a:gd name="T26" fmla="*/ 9 w 17"/>
                <a:gd name="T27" fmla="*/ 2 h 10"/>
                <a:gd name="T28" fmla="*/ 11 w 17"/>
                <a:gd name="T29" fmla="*/ 2 h 10"/>
                <a:gd name="T30" fmla="*/ 14 w 17"/>
                <a:gd name="T31" fmla="*/ 2 h 10"/>
                <a:gd name="T32" fmla="*/ 16 w 17"/>
                <a:gd name="T33" fmla="*/ 2 h 10"/>
                <a:gd name="T34" fmla="*/ 16 w 17"/>
                <a:gd name="T35" fmla="*/ 0 h 10"/>
                <a:gd name="T36" fmla="*/ 11 w 17"/>
                <a:gd name="T37" fmla="*/ 0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10"/>
                <a:gd name="T59" fmla="*/ 17 w 17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10">
                  <a:moveTo>
                    <a:pt x="11" y="0"/>
                  </a:move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7" name="Freeform 250"/>
            <p:cNvSpPr>
              <a:spLocks/>
            </p:cNvSpPr>
            <p:nvPr/>
          </p:nvSpPr>
          <p:spPr bwMode="auto">
            <a:xfrm>
              <a:off x="5795" y="3046"/>
              <a:ext cx="21" cy="11"/>
            </a:xfrm>
            <a:custGeom>
              <a:avLst/>
              <a:gdLst>
                <a:gd name="T0" fmla="*/ 14 w 21"/>
                <a:gd name="T1" fmla="*/ 0 h 11"/>
                <a:gd name="T2" fmla="*/ 14 w 21"/>
                <a:gd name="T3" fmla="*/ 0 h 11"/>
                <a:gd name="T4" fmla="*/ 11 w 21"/>
                <a:gd name="T5" fmla="*/ 0 h 11"/>
                <a:gd name="T6" fmla="*/ 9 w 21"/>
                <a:gd name="T7" fmla="*/ 0 h 11"/>
                <a:gd name="T8" fmla="*/ 6 w 21"/>
                <a:gd name="T9" fmla="*/ 0 h 11"/>
                <a:gd name="T10" fmla="*/ 3 w 21"/>
                <a:gd name="T11" fmla="*/ 0 h 11"/>
                <a:gd name="T12" fmla="*/ 3 w 21"/>
                <a:gd name="T13" fmla="*/ 3 h 11"/>
                <a:gd name="T14" fmla="*/ 0 w 21"/>
                <a:gd name="T15" fmla="*/ 5 h 11"/>
                <a:gd name="T16" fmla="*/ 0 w 21"/>
                <a:gd name="T17" fmla="*/ 8 h 11"/>
                <a:gd name="T18" fmla="*/ 0 w 21"/>
                <a:gd name="T19" fmla="*/ 10 h 11"/>
                <a:gd name="T20" fmla="*/ 0 w 21"/>
                <a:gd name="T21" fmla="*/ 8 h 11"/>
                <a:gd name="T22" fmla="*/ 3 w 21"/>
                <a:gd name="T23" fmla="*/ 8 h 11"/>
                <a:gd name="T24" fmla="*/ 3 w 21"/>
                <a:gd name="T25" fmla="*/ 5 h 11"/>
                <a:gd name="T26" fmla="*/ 6 w 21"/>
                <a:gd name="T27" fmla="*/ 3 h 11"/>
                <a:gd name="T28" fmla="*/ 9 w 21"/>
                <a:gd name="T29" fmla="*/ 3 h 11"/>
                <a:gd name="T30" fmla="*/ 11 w 21"/>
                <a:gd name="T31" fmla="*/ 3 h 11"/>
                <a:gd name="T32" fmla="*/ 11 w 21"/>
                <a:gd name="T33" fmla="*/ 0 h 11"/>
                <a:gd name="T34" fmla="*/ 14 w 21"/>
                <a:gd name="T35" fmla="*/ 0 h 11"/>
                <a:gd name="T36" fmla="*/ 17 w 21"/>
                <a:gd name="T37" fmla="*/ 0 h 11"/>
                <a:gd name="T38" fmla="*/ 20 w 21"/>
                <a:gd name="T39" fmla="*/ 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"/>
                <a:gd name="T61" fmla="*/ 0 h 11"/>
                <a:gd name="T62" fmla="*/ 21 w 21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" h="11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5"/>
                  </a:lnTo>
                  <a:lnTo>
                    <a:pt x="6" y="3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8" name="Freeform 251"/>
            <p:cNvSpPr>
              <a:spLocks/>
            </p:cNvSpPr>
            <p:nvPr/>
          </p:nvSpPr>
          <p:spPr bwMode="auto">
            <a:xfrm>
              <a:off x="5943" y="3059"/>
              <a:ext cx="6" cy="16"/>
            </a:xfrm>
            <a:custGeom>
              <a:avLst/>
              <a:gdLst>
                <a:gd name="T0" fmla="*/ 3 w 6"/>
                <a:gd name="T1" fmla="*/ 2 h 16"/>
                <a:gd name="T2" fmla="*/ 3 w 6"/>
                <a:gd name="T3" fmla="*/ 0 h 16"/>
                <a:gd name="T4" fmla="*/ 2 w 6"/>
                <a:gd name="T5" fmla="*/ 2 h 16"/>
                <a:gd name="T6" fmla="*/ 0 w 6"/>
                <a:gd name="T7" fmla="*/ 4 h 16"/>
                <a:gd name="T8" fmla="*/ 0 w 6"/>
                <a:gd name="T9" fmla="*/ 6 h 16"/>
                <a:gd name="T10" fmla="*/ 0 w 6"/>
                <a:gd name="T11" fmla="*/ 9 h 16"/>
                <a:gd name="T12" fmla="*/ 0 w 6"/>
                <a:gd name="T13" fmla="*/ 13 h 16"/>
                <a:gd name="T14" fmla="*/ 2 w 6"/>
                <a:gd name="T15" fmla="*/ 15 h 16"/>
                <a:gd name="T16" fmla="*/ 2 w 6"/>
                <a:gd name="T17" fmla="*/ 13 h 16"/>
                <a:gd name="T18" fmla="*/ 2 w 6"/>
                <a:gd name="T19" fmla="*/ 9 h 16"/>
                <a:gd name="T20" fmla="*/ 2 w 6"/>
                <a:gd name="T21" fmla="*/ 6 h 16"/>
                <a:gd name="T22" fmla="*/ 3 w 6"/>
                <a:gd name="T23" fmla="*/ 4 h 16"/>
                <a:gd name="T24" fmla="*/ 5 w 6"/>
                <a:gd name="T25" fmla="*/ 2 h 16"/>
                <a:gd name="T26" fmla="*/ 3 w 6"/>
                <a:gd name="T27" fmla="*/ 2 h 16"/>
                <a:gd name="T28" fmla="*/ 5 w 6"/>
                <a:gd name="T29" fmla="*/ 2 h 16"/>
                <a:gd name="T30" fmla="*/ 3 w 6"/>
                <a:gd name="T31" fmla="*/ 2 h 16"/>
                <a:gd name="T32" fmla="*/ 3 w 6"/>
                <a:gd name="T33" fmla="*/ 0 h 16"/>
                <a:gd name="T34" fmla="*/ 3 w 6"/>
                <a:gd name="T35" fmla="*/ 2 h 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"/>
                <a:gd name="T55" fmla="*/ 0 h 16"/>
                <a:gd name="T56" fmla="*/ 6 w 6"/>
                <a:gd name="T57" fmla="*/ 16 h 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" h="16">
                  <a:moveTo>
                    <a:pt x="3" y="2"/>
                  </a:move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39" name="Freeform 252"/>
            <p:cNvSpPr>
              <a:spLocks/>
            </p:cNvSpPr>
            <p:nvPr/>
          </p:nvSpPr>
          <p:spPr bwMode="auto">
            <a:xfrm>
              <a:off x="5943" y="3059"/>
              <a:ext cx="9" cy="19"/>
            </a:xfrm>
            <a:custGeom>
              <a:avLst/>
              <a:gdLst>
                <a:gd name="T0" fmla="*/ 5 w 9"/>
                <a:gd name="T1" fmla="*/ 0 h 19"/>
                <a:gd name="T2" fmla="*/ 3 w 9"/>
                <a:gd name="T3" fmla="*/ 0 h 19"/>
                <a:gd name="T4" fmla="*/ 0 w 9"/>
                <a:gd name="T5" fmla="*/ 3 h 19"/>
                <a:gd name="T6" fmla="*/ 0 w 9"/>
                <a:gd name="T7" fmla="*/ 5 h 19"/>
                <a:gd name="T8" fmla="*/ 0 w 9"/>
                <a:gd name="T9" fmla="*/ 8 h 19"/>
                <a:gd name="T10" fmla="*/ 0 w 9"/>
                <a:gd name="T11" fmla="*/ 10 h 19"/>
                <a:gd name="T12" fmla="*/ 0 w 9"/>
                <a:gd name="T13" fmla="*/ 13 h 19"/>
                <a:gd name="T14" fmla="*/ 0 w 9"/>
                <a:gd name="T15" fmla="*/ 18 h 19"/>
                <a:gd name="T16" fmla="*/ 3 w 9"/>
                <a:gd name="T17" fmla="*/ 13 h 19"/>
                <a:gd name="T18" fmla="*/ 3 w 9"/>
                <a:gd name="T19" fmla="*/ 10 h 19"/>
                <a:gd name="T20" fmla="*/ 3 w 9"/>
                <a:gd name="T21" fmla="*/ 8 h 19"/>
                <a:gd name="T22" fmla="*/ 5 w 9"/>
                <a:gd name="T23" fmla="*/ 5 h 19"/>
                <a:gd name="T24" fmla="*/ 5 w 9"/>
                <a:gd name="T25" fmla="*/ 3 h 19"/>
                <a:gd name="T26" fmla="*/ 8 w 9"/>
                <a:gd name="T27" fmla="*/ 3 h 19"/>
                <a:gd name="T28" fmla="*/ 8 w 9"/>
                <a:gd name="T29" fmla="*/ 0 h 19"/>
                <a:gd name="T30" fmla="*/ 5 w 9"/>
                <a:gd name="T31" fmla="*/ 0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"/>
                <a:gd name="T49" fmla="*/ 0 h 19"/>
                <a:gd name="T50" fmla="*/ 9 w 9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" h="1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8"/>
                  </a:lnTo>
                  <a:lnTo>
                    <a:pt x="5" y="5"/>
                  </a:lnTo>
                  <a:lnTo>
                    <a:pt x="5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0" name="Freeform 253"/>
            <p:cNvSpPr>
              <a:spLocks/>
            </p:cNvSpPr>
            <p:nvPr/>
          </p:nvSpPr>
          <p:spPr bwMode="auto">
            <a:xfrm>
              <a:off x="5957" y="3101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2 h 6"/>
                <a:gd name="T6" fmla="*/ 0 w 1"/>
                <a:gd name="T7" fmla="*/ 3 h 6"/>
                <a:gd name="T8" fmla="*/ 0 w 1"/>
                <a:gd name="T9" fmla="*/ 5 h 6"/>
                <a:gd name="T10" fmla="*/ 0 w 1"/>
                <a:gd name="T11" fmla="*/ 5 h 6"/>
                <a:gd name="T12" fmla="*/ 0 w 1"/>
                <a:gd name="T13" fmla="*/ 3 h 6"/>
                <a:gd name="T14" fmla="*/ 0 w 1"/>
                <a:gd name="T15" fmla="*/ 2 h 6"/>
                <a:gd name="T16" fmla="*/ 0 w 1"/>
                <a:gd name="T17" fmla="*/ 0 h 6"/>
                <a:gd name="T18" fmla="*/ 0 w 1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"/>
                <a:gd name="T31" fmla="*/ 0 h 6"/>
                <a:gd name="T32" fmla="*/ 1 w 1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1" name="Freeform 254"/>
            <p:cNvSpPr>
              <a:spLocks/>
            </p:cNvSpPr>
            <p:nvPr/>
          </p:nvSpPr>
          <p:spPr bwMode="auto">
            <a:xfrm>
              <a:off x="5957" y="3098"/>
              <a:ext cx="3" cy="11"/>
            </a:xfrm>
            <a:custGeom>
              <a:avLst/>
              <a:gdLst>
                <a:gd name="T0" fmla="*/ 0 w 3"/>
                <a:gd name="T1" fmla="*/ 0 h 11"/>
                <a:gd name="T2" fmla="*/ 0 w 3"/>
                <a:gd name="T3" fmla="*/ 3 h 11"/>
                <a:gd name="T4" fmla="*/ 0 w 3"/>
                <a:gd name="T5" fmla="*/ 5 h 11"/>
                <a:gd name="T6" fmla="*/ 0 w 3"/>
                <a:gd name="T7" fmla="*/ 8 h 11"/>
                <a:gd name="T8" fmla="*/ 0 w 3"/>
                <a:gd name="T9" fmla="*/ 10 h 11"/>
                <a:gd name="T10" fmla="*/ 0 w 3"/>
                <a:gd name="T11" fmla="*/ 8 h 11"/>
                <a:gd name="T12" fmla="*/ 2 w 3"/>
                <a:gd name="T13" fmla="*/ 8 h 11"/>
                <a:gd name="T14" fmla="*/ 2 w 3"/>
                <a:gd name="T15" fmla="*/ 5 h 11"/>
                <a:gd name="T16" fmla="*/ 2 w 3"/>
                <a:gd name="T17" fmla="*/ 3 h 11"/>
                <a:gd name="T18" fmla="*/ 0 w 3"/>
                <a:gd name="T19" fmla="*/ 3 h 11"/>
                <a:gd name="T20" fmla="*/ 0 w 3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11"/>
                <a:gd name="T35" fmla="*/ 3 w 3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11"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2" name="Freeform 255"/>
            <p:cNvSpPr>
              <a:spLocks/>
            </p:cNvSpPr>
            <p:nvPr/>
          </p:nvSpPr>
          <p:spPr bwMode="auto">
            <a:xfrm>
              <a:off x="5868" y="3183"/>
              <a:ext cx="12" cy="5"/>
            </a:xfrm>
            <a:custGeom>
              <a:avLst/>
              <a:gdLst>
                <a:gd name="T0" fmla="*/ 2 w 12"/>
                <a:gd name="T1" fmla="*/ 2 h 5"/>
                <a:gd name="T2" fmla="*/ 0 w 12"/>
                <a:gd name="T3" fmla="*/ 2 h 5"/>
                <a:gd name="T4" fmla="*/ 2 w 12"/>
                <a:gd name="T5" fmla="*/ 2 h 5"/>
                <a:gd name="T6" fmla="*/ 4 w 12"/>
                <a:gd name="T7" fmla="*/ 4 h 5"/>
                <a:gd name="T8" fmla="*/ 7 w 12"/>
                <a:gd name="T9" fmla="*/ 4 h 5"/>
                <a:gd name="T10" fmla="*/ 9 w 12"/>
                <a:gd name="T11" fmla="*/ 2 h 5"/>
                <a:gd name="T12" fmla="*/ 11 w 12"/>
                <a:gd name="T13" fmla="*/ 2 h 5"/>
                <a:gd name="T14" fmla="*/ 9 w 12"/>
                <a:gd name="T15" fmla="*/ 2 h 5"/>
                <a:gd name="T16" fmla="*/ 7 w 12"/>
                <a:gd name="T17" fmla="*/ 2 h 5"/>
                <a:gd name="T18" fmla="*/ 7 w 12"/>
                <a:gd name="T19" fmla="*/ 0 h 5"/>
                <a:gd name="T20" fmla="*/ 4 w 12"/>
                <a:gd name="T21" fmla="*/ 0 h 5"/>
                <a:gd name="T22" fmla="*/ 2 w 12"/>
                <a:gd name="T23" fmla="*/ 0 h 5"/>
                <a:gd name="T24" fmla="*/ 2 w 12"/>
                <a:gd name="T25" fmla="*/ 2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5"/>
                <a:gd name="T41" fmla="*/ 12 w 12"/>
                <a:gd name="T42" fmla="*/ 5 h 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5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3" name="Freeform 256"/>
            <p:cNvSpPr>
              <a:spLocks/>
            </p:cNvSpPr>
            <p:nvPr/>
          </p:nvSpPr>
          <p:spPr bwMode="auto">
            <a:xfrm>
              <a:off x="5868" y="3183"/>
              <a:ext cx="12" cy="5"/>
            </a:xfrm>
            <a:custGeom>
              <a:avLst/>
              <a:gdLst>
                <a:gd name="T0" fmla="*/ 0 w 12"/>
                <a:gd name="T1" fmla="*/ 4 h 5"/>
                <a:gd name="T2" fmla="*/ 0 w 12"/>
                <a:gd name="T3" fmla="*/ 4 h 5"/>
                <a:gd name="T4" fmla="*/ 3 w 12"/>
                <a:gd name="T5" fmla="*/ 4 h 5"/>
                <a:gd name="T6" fmla="*/ 6 w 12"/>
                <a:gd name="T7" fmla="*/ 4 h 5"/>
                <a:gd name="T8" fmla="*/ 8 w 12"/>
                <a:gd name="T9" fmla="*/ 4 h 5"/>
                <a:gd name="T10" fmla="*/ 11 w 12"/>
                <a:gd name="T11" fmla="*/ 4 h 5"/>
                <a:gd name="T12" fmla="*/ 8 w 12"/>
                <a:gd name="T13" fmla="*/ 4 h 5"/>
                <a:gd name="T14" fmla="*/ 8 w 12"/>
                <a:gd name="T15" fmla="*/ 0 h 5"/>
                <a:gd name="T16" fmla="*/ 6 w 12"/>
                <a:gd name="T17" fmla="*/ 0 h 5"/>
                <a:gd name="T18" fmla="*/ 3 w 12"/>
                <a:gd name="T19" fmla="*/ 0 h 5"/>
                <a:gd name="T20" fmla="*/ 0 w 12"/>
                <a:gd name="T21" fmla="*/ 4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5"/>
                <a:gd name="T35" fmla="*/ 12 w 12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5"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4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4" name="Freeform 257"/>
            <p:cNvSpPr>
              <a:spLocks/>
            </p:cNvSpPr>
            <p:nvPr/>
          </p:nvSpPr>
          <p:spPr bwMode="auto">
            <a:xfrm>
              <a:off x="5768" y="3005"/>
              <a:ext cx="10" cy="18"/>
            </a:xfrm>
            <a:custGeom>
              <a:avLst/>
              <a:gdLst>
                <a:gd name="T0" fmla="*/ 4 w 10"/>
                <a:gd name="T1" fmla="*/ 0 h 18"/>
                <a:gd name="T2" fmla="*/ 4 w 10"/>
                <a:gd name="T3" fmla="*/ 2 h 18"/>
                <a:gd name="T4" fmla="*/ 2 w 10"/>
                <a:gd name="T5" fmla="*/ 2 h 18"/>
                <a:gd name="T6" fmla="*/ 2 w 10"/>
                <a:gd name="T7" fmla="*/ 4 h 18"/>
                <a:gd name="T8" fmla="*/ 0 w 10"/>
                <a:gd name="T9" fmla="*/ 4 h 18"/>
                <a:gd name="T10" fmla="*/ 0 w 10"/>
                <a:gd name="T11" fmla="*/ 6 h 18"/>
                <a:gd name="T12" fmla="*/ 0 w 10"/>
                <a:gd name="T13" fmla="*/ 9 h 18"/>
                <a:gd name="T14" fmla="*/ 2 w 10"/>
                <a:gd name="T15" fmla="*/ 11 h 18"/>
                <a:gd name="T16" fmla="*/ 4 w 10"/>
                <a:gd name="T17" fmla="*/ 13 h 18"/>
                <a:gd name="T18" fmla="*/ 4 w 10"/>
                <a:gd name="T19" fmla="*/ 15 h 18"/>
                <a:gd name="T20" fmla="*/ 5 w 10"/>
                <a:gd name="T21" fmla="*/ 15 h 18"/>
                <a:gd name="T22" fmla="*/ 7 w 10"/>
                <a:gd name="T23" fmla="*/ 15 h 18"/>
                <a:gd name="T24" fmla="*/ 7 w 10"/>
                <a:gd name="T25" fmla="*/ 17 h 18"/>
                <a:gd name="T26" fmla="*/ 9 w 10"/>
                <a:gd name="T27" fmla="*/ 17 h 18"/>
                <a:gd name="T28" fmla="*/ 9 w 10"/>
                <a:gd name="T29" fmla="*/ 15 h 18"/>
                <a:gd name="T30" fmla="*/ 7 w 10"/>
                <a:gd name="T31" fmla="*/ 15 h 18"/>
                <a:gd name="T32" fmla="*/ 7 w 10"/>
                <a:gd name="T33" fmla="*/ 13 h 18"/>
                <a:gd name="T34" fmla="*/ 5 w 10"/>
                <a:gd name="T35" fmla="*/ 11 h 18"/>
                <a:gd name="T36" fmla="*/ 5 w 10"/>
                <a:gd name="T37" fmla="*/ 9 h 18"/>
                <a:gd name="T38" fmla="*/ 4 w 10"/>
                <a:gd name="T39" fmla="*/ 6 h 18"/>
                <a:gd name="T40" fmla="*/ 5 w 10"/>
                <a:gd name="T41" fmla="*/ 4 h 18"/>
                <a:gd name="T42" fmla="*/ 5 w 10"/>
                <a:gd name="T43" fmla="*/ 2 h 18"/>
                <a:gd name="T44" fmla="*/ 4 w 10"/>
                <a:gd name="T45" fmla="*/ 0 h 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"/>
                <a:gd name="T70" fmla="*/ 0 h 18"/>
                <a:gd name="T71" fmla="*/ 10 w 10"/>
                <a:gd name="T72" fmla="*/ 18 h 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" h="18">
                  <a:moveTo>
                    <a:pt x="4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5" y="11"/>
                  </a:lnTo>
                  <a:lnTo>
                    <a:pt x="5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5" name="Freeform 258"/>
            <p:cNvSpPr>
              <a:spLocks/>
            </p:cNvSpPr>
            <p:nvPr/>
          </p:nvSpPr>
          <p:spPr bwMode="auto">
            <a:xfrm>
              <a:off x="5768" y="3005"/>
              <a:ext cx="14" cy="21"/>
            </a:xfrm>
            <a:custGeom>
              <a:avLst/>
              <a:gdLst>
                <a:gd name="T0" fmla="*/ 5 w 14"/>
                <a:gd name="T1" fmla="*/ 0 h 21"/>
                <a:gd name="T2" fmla="*/ 3 w 14"/>
                <a:gd name="T3" fmla="*/ 3 h 21"/>
                <a:gd name="T4" fmla="*/ 0 w 14"/>
                <a:gd name="T5" fmla="*/ 5 h 21"/>
                <a:gd name="T6" fmla="*/ 0 w 14"/>
                <a:gd name="T7" fmla="*/ 8 h 21"/>
                <a:gd name="T8" fmla="*/ 0 w 14"/>
                <a:gd name="T9" fmla="*/ 10 h 21"/>
                <a:gd name="T10" fmla="*/ 3 w 14"/>
                <a:gd name="T11" fmla="*/ 10 h 21"/>
                <a:gd name="T12" fmla="*/ 3 w 14"/>
                <a:gd name="T13" fmla="*/ 13 h 21"/>
                <a:gd name="T14" fmla="*/ 3 w 14"/>
                <a:gd name="T15" fmla="*/ 15 h 21"/>
                <a:gd name="T16" fmla="*/ 5 w 14"/>
                <a:gd name="T17" fmla="*/ 15 h 21"/>
                <a:gd name="T18" fmla="*/ 8 w 14"/>
                <a:gd name="T19" fmla="*/ 18 h 21"/>
                <a:gd name="T20" fmla="*/ 10 w 14"/>
                <a:gd name="T21" fmla="*/ 20 h 21"/>
                <a:gd name="T22" fmla="*/ 13 w 14"/>
                <a:gd name="T23" fmla="*/ 20 h 21"/>
                <a:gd name="T24" fmla="*/ 10 w 14"/>
                <a:gd name="T25" fmla="*/ 18 h 21"/>
                <a:gd name="T26" fmla="*/ 10 w 14"/>
                <a:gd name="T27" fmla="*/ 15 h 21"/>
                <a:gd name="T28" fmla="*/ 8 w 14"/>
                <a:gd name="T29" fmla="*/ 15 h 21"/>
                <a:gd name="T30" fmla="*/ 8 w 14"/>
                <a:gd name="T31" fmla="*/ 13 h 21"/>
                <a:gd name="T32" fmla="*/ 5 w 14"/>
                <a:gd name="T33" fmla="*/ 10 h 21"/>
                <a:gd name="T34" fmla="*/ 5 w 14"/>
                <a:gd name="T35" fmla="*/ 8 h 21"/>
                <a:gd name="T36" fmla="*/ 5 w 14"/>
                <a:gd name="T37" fmla="*/ 5 h 21"/>
                <a:gd name="T38" fmla="*/ 5 w 14"/>
                <a:gd name="T39" fmla="*/ 3 h 21"/>
                <a:gd name="T40" fmla="*/ 5 w 14"/>
                <a:gd name="T41" fmla="*/ 0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"/>
                <a:gd name="T64" fmla="*/ 0 h 21"/>
                <a:gd name="T65" fmla="*/ 14 w 14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" h="21">
                  <a:moveTo>
                    <a:pt x="5" y="0"/>
                  </a:move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0" y="18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6" name="Freeform 259"/>
            <p:cNvSpPr>
              <a:spLocks/>
            </p:cNvSpPr>
            <p:nvPr/>
          </p:nvSpPr>
          <p:spPr bwMode="auto">
            <a:xfrm>
              <a:off x="5859" y="3005"/>
              <a:ext cx="9" cy="16"/>
            </a:xfrm>
            <a:custGeom>
              <a:avLst/>
              <a:gdLst>
                <a:gd name="T0" fmla="*/ 4 w 9"/>
                <a:gd name="T1" fmla="*/ 2 h 16"/>
                <a:gd name="T2" fmla="*/ 2 w 9"/>
                <a:gd name="T3" fmla="*/ 2 h 16"/>
                <a:gd name="T4" fmla="*/ 0 w 9"/>
                <a:gd name="T5" fmla="*/ 4 h 16"/>
                <a:gd name="T6" fmla="*/ 0 w 9"/>
                <a:gd name="T7" fmla="*/ 6 h 16"/>
                <a:gd name="T8" fmla="*/ 0 w 9"/>
                <a:gd name="T9" fmla="*/ 9 h 16"/>
                <a:gd name="T10" fmla="*/ 2 w 9"/>
                <a:gd name="T11" fmla="*/ 9 h 16"/>
                <a:gd name="T12" fmla="*/ 2 w 9"/>
                <a:gd name="T13" fmla="*/ 11 h 16"/>
                <a:gd name="T14" fmla="*/ 4 w 9"/>
                <a:gd name="T15" fmla="*/ 11 h 16"/>
                <a:gd name="T16" fmla="*/ 4 w 9"/>
                <a:gd name="T17" fmla="*/ 13 h 16"/>
                <a:gd name="T18" fmla="*/ 6 w 9"/>
                <a:gd name="T19" fmla="*/ 13 h 16"/>
                <a:gd name="T20" fmla="*/ 8 w 9"/>
                <a:gd name="T21" fmla="*/ 15 h 16"/>
                <a:gd name="T22" fmla="*/ 6 w 9"/>
                <a:gd name="T23" fmla="*/ 13 h 16"/>
                <a:gd name="T24" fmla="*/ 4 w 9"/>
                <a:gd name="T25" fmla="*/ 11 h 16"/>
                <a:gd name="T26" fmla="*/ 4 w 9"/>
                <a:gd name="T27" fmla="*/ 9 h 16"/>
                <a:gd name="T28" fmla="*/ 4 w 9"/>
                <a:gd name="T29" fmla="*/ 6 h 16"/>
                <a:gd name="T30" fmla="*/ 4 w 9"/>
                <a:gd name="T31" fmla="*/ 4 h 16"/>
                <a:gd name="T32" fmla="*/ 4 w 9"/>
                <a:gd name="T33" fmla="*/ 2 h 16"/>
                <a:gd name="T34" fmla="*/ 6 w 9"/>
                <a:gd name="T35" fmla="*/ 0 h 16"/>
                <a:gd name="T36" fmla="*/ 4 w 9"/>
                <a:gd name="T37" fmla="*/ 2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16"/>
                <a:gd name="T59" fmla="*/ 9 w 9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16">
                  <a:moveTo>
                    <a:pt x="4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7" name="Freeform 260"/>
            <p:cNvSpPr>
              <a:spLocks/>
            </p:cNvSpPr>
            <p:nvPr/>
          </p:nvSpPr>
          <p:spPr bwMode="auto">
            <a:xfrm>
              <a:off x="5859" y="3005"/>
              <a:ext cx="10" cy="18"/>
            </a:xfrm>
            <a:custGeom>
              <a:avLst/>
              <a:gdLst>
                <a:gd name="T0" fmla="*/ 5 w 10"/>
                <a:gd name="T1" fmla="*/ 2 h 18"/>
                <a:gd name="T2" fmla="*/ 2 w 10"/>
                <a:gd name="T3" fmla="*/ 2 h 18"/>
                <a:gd name="T4" fmla="*/ 0 w 10"/>
                <a:gd name="T5" fmla="*/ 5 h 18"/>
                <a:gd name="T6" fmla="*/ 0 w 10"/>
                <a:gd name="T7" fmla="*/ 7 h 18"/>
                <a:gd name="T8" fmla="*/ 0 w 10"/>
                <a:gd name="T9" fmla="*/ 10 h 18"/>
                <a:gd name="T10" fmla="*/ 2 w 10"/>
                <a:gd name="T11" fmla="*/ 10 h 18"/>
                <a:gd name="T12" fmla="*/ 2 w 10"/>
                <a:gd name="T13" fmla="*/ 12 h 18"/>
                <a:gd name="T14" fmla="*/ 5 w 10"/>
                <a:gd name="T15" fmla="*/ 12 h 18"/>
                <a:gd name="T16" fmla="*/ 5 w 10"/>
                <a:gd name="T17" fmla="*/ 15 h 18"/>
                <a:gd name="T18" fmla="*/ 7 w 10"/>
                <a:gd name="T19" fmla="*/ 15 h 18"/>
                <a:gd name="T20" fmla="*/ 9 w 10"/>
                <a:gd name="T21" fmla="*/ 17 h 18"/>
                <a:gd name="T22" fmla="*/ 7 w 10"/>
                <a:gd name="T23" fmla="*/ 15 h 18"/>
                <a:gd name="T24" fmla="*/ 7 w 10"/>
                <a:gd name="T25" fmla="*/ 12 h 18"/>
                <a:gd name="T26" fmla="*/ 5 w 10"/>
                <a:gd name="T27" fmla="*/ 12 h 18"/>
                <a:gd name="T28" fmla="*/ 5 w 10"/>
                <a:gd name="T29" fmla="*/ 10 h 18"/>
                <a:gd name="T30" fmla="*/ 5 w 10"/>
                <a:gd name="T31" fmla="*/ 7 h 18"/>
                <a:gd name="T32" fmla="*/ 5 w 10"/>
                <a:gd name="T33" fmla="*/ 5 h 18"/>
                <a:gd name="T34" fmla="*/ 5 w 10"/>
                <a:gd name="T35" fmla="*/ 2 h 18"/>
                <a:gd name="T36" fmla="*/ 7 w 10"/>
                <a:gd name="T37" fmla="*/ 0 h 18"/>
                <a:gd name="T38" fmla="*/ 5 w 10"/>
                <a:gd name="T39" fmla="*/ 0 h 18"/>
                <a:gd name="T40" fmla="*/ 5 w 10"/>
                <a:gd name="T41" fmla="*/ 2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8"/>
                <a:gd name="T65" fmla="*/ 10 w 10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8">
                  <a:moveTo>
                    <a:pt x="5" y="2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7" y="15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2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8" name="Freeform 261"/>
            <p:cNvSpPr>
              <a:spLocks/>
            </p:cNvSpPr>
            <p:nvPr/>
          </p:nvSpPr>
          <p:spPr bwMode="auto">
            <a:xfrm>
              <a:off x="5896" y="2999"/>
              <a:ext cx="23" cy="10"/>
            </a:xfrm>
            <a:custGeom>
              <a:avLst/>
              <a:gdLst>
                <a:gd name="T0" fmla="*/ 12 w 23"/>
                <a:gd name="T1" fmla="*/ 2 h 10"/>
                <a:gd name="T2" fmla="*/ 10 w 23"/>
                <a:gd name="T3" fmla="*/ 2 h 10"/>
                <a:gd name="T4" fmla="*/ 7 w 23"/>
                <a:gd name="T5" fmla="*/ 2 h 10"/>
                <a:gd name="T6" fmla="*/ 5 w 23"/>
                <a:gd name="T7" fmla="*/ 0 h 10"/>
                <a:gd name="T8" fmla="*/ 2 w 23"/>
                <a:gd name="T9" fmla="*/ 0 h 10"/>
                <a:gd name="T10" fmla="*/ 2 w 23"/>
                <a:gd name="T11" fmla="*/ 2 h 10"/>
                <a:gd name="T12" fmla="*/ 0 w 23"/>
                <a:gd name="T13" fmla="*/ 2 h 10"/>
                <a:gd name="T14" fmla="*/ 0 w 23"/>
                <a:gd name="T15" fmla="*/ 5 h 10"/>
                <a:gd name="T16" fmla="*/ 2 w 23"/>
                <a:gd name="T17" fmla="*/ 5 h 10"/>
                <a:gd name="T18" fmla="*/ 7 w 23"/>
                <a:gd name="T19" fmla="*/ 5 h 10"/>
                <a:gd name="T20" fmla="*/ 10 w 23"/>
                <a:gd name="T21" fmla="*/ 5 h 10"/>
                <a:gd name="T22" fmla="*/ 12 w 23"/>
                <a:gd name="T23" fmla="*/ 5 h 10"/>
                <a:gd name="T24" fmla="*/ 15 w 23"/>
                <a:gd name="T25" fmla="*/ 5 h 10"/>
                <a:gd name="T26" fmla="*/ 17 w 23"/>
                <a:gd name="T27" fmla="*/ 7 h 10"/>
                <a:gd name="T28" fmla="*/ 20 w 23"/>
                <a:gd name="T29" fmla="*/ 7 h 10"/>
                <a:gd name="T30" fmla="*/ 20 w 23"/>
                <a:gd name="T31" fmla="*/ 9 h 10"/>
                <a:gd name="T32" fmla="*/ 22 w 23"/>
                <a:gd name="T33" fmla="*/ 9 h 10"/>
                <a:gd name="T34" fmla="*/ 20 w 23"/>
                <a:gd name="T35" fmla="*/ 7 h 10"/>
                <a:gd name="T36" fmla="*/ 17 w 23"/>
                <a:gd name="T37" fmla="*/ 7 h 10"/>
                <a:gd name="T38" fmla="*/ 17 w 23"/>
                <a:gd name="T39" fmla="*/ 5 h 10"/>
                <a:gd name="T40" fmla="*/ 15 w 23"/>
                <a:gd name="T41" fmla="*/ 5 h 10"/>
                <a:gd name="T42" fmla="*/ 15 w 23"/>
                <a:gd name="T43" fmla="*/ 2 h 10"/>
                <a:gd name="T44" fmla="*/ 12 w 23"/>
                <a:gd name="T45" fmla="*/ 2 h 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"/>
                <a:gd name="T70" fmla="*/ 0 h 10"/>
                <a:gd name="T71" fmla="*/ 23 w 23"/>
                <a:gd name="T72" fmla="*/ 10 h 1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" h="10">
                  <a:moveTo>
                    <a:pt x="12" y="2"/>
                  </a:moveTo>
                  <a:lnTo>
                    <a:pt x="10" y="2"/>
                  </a:lnTo>
                  <a:lnTo>
                    <a:pt x="7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5" y="5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2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49" name="Freeform 262"/>
            <p:cNvSpPr>
              <a:spLocks/>
            </p:cNvSpPr>
            <p:nvPr/>
          </p:nvSpPr>
          <p:spPr bwMode="auto">
            <a:xfrm>
              <a:off x="5896" y="2999"/>
              <a:ext cx="23" cy="13"/>
            </a:xfrm>
            <a:custGeom>
              <a:avLst/>
              <a:gdLst>
                <a:gd name="T0" fmla="*/ 14 w 23"/>
                <a:gd name="T1" fmla="*/ 3 h 13"/>
                <a:gd name="T2" fmla="*/ 11 w 23"/>
                <a:gd name="T3" fmla="*/ 3 h 13"/>
                <a:gd name="T4" fmla="*/ 8 w 23"/>
                <a:gd name="T5" fmla="*/ 3 h 13"/>
                <a:gd name="T6" fmla="*/ 8 w 23"/>
                <a:gd name="T7" fmla="*/ 0 h 13"/>
                <a:gd name="T8" fmla="*/ 6 w 23"/>
                <a:gd name="T9" fmla="*/ 0 h 13"/>
                <a:gd name="T10" fmla="*/ 3 w 23"/>
                <a:gd name="T11" fmla="*/ 0 h 13"/>
                <a:gd name="T12" fmla="*/ 0 w 23"/>
                <a:gd name="T13" fmla="*/ 3 h 13"/>
                <a:gd name="T14" fmla="*/ 0 w 23"/>
                <a:gd name="T15" fmla="*/ 6 h 13"/>
                <a:gd name="T16" fmla="*/ 3 w 23"/>
                <a:gd name="T17" fmla="*/ 6 h 13"/>
                <a:gd name="T18" fmla="*/ 6 w 23"/>
                <a:gd name="T19" fmla="*/ 6 h 13"/>
                <a:gd name="T20" fmla="*/ 8 w 23"/>
                <a:gd name="T21" fmla="*/ 6 h 13"/>
                <a:gd name="T22" fmla="*/ 11 w 23"/>
                <a:gd name="T23" fmla="*/ 6 h 13"/>
                <a:gd name="T24" fmla="*/ 14 w 23"/>
                <a:gd name="T25" fmla="*/ 6 h 13"/>
                <a:gd name="T26" fmla="*/ 17 w 23"/>
                <a:gd name="T27" fmla="*/ 9 h 13"/>
                <a:gd name="T28" fmla="*/ 19 w 23"/>
                <a:gd name="T29" fmla="*/ 9 h 13"/>
                <a:gd name="T30" fmla="*/ 22 w 23"/>
                <a:gd name="T31" fmla="*/ 12 h 13"/>
                <a:gd name="T32" fmla="*/ 22 w 23"/>
                <a:gd name="T33" fmla="*/ 9 h 13"/>
                <a:gd name="T34" fmla="*/ 19 w 23"/>
                <a:gd name="T35" fmla="*/ 9 h 13"/>
                <a:gd name="T36" fmla="*/ 17 w 23"/>
                <a:gd name="T37" fmla="*/ 6 h 13"/>
                <a:gd name="T38" fmla="*/ 17 w 23"/>
                <a:gd name="T39" fmla="*/ 3 h 13"/>
                <a:gd name="T40" fmla="*/ 14 w 23"/>
                <a:gd name="T41" fmla="*/ 3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"/>
                <a:gd name="T64" fmla="*/ 0 h 13"/>
                <a:gd name="T65" fmla="*/ 23 w 23"/>
                <a:gd name="T66" fmla="*/ 13 h 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" h="13">
                  <a:moveTo>
                    <a:pt x="14" y="3"/>
                  </a:moveTo>
                  <a:lnTo>
                    <a:pt x="11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19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4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0" name="Freeform 263"/>
            <p:cNvSpPr>
              <a:spLocks/>
            </p:cNvSpPr>
            <p:nvPr/>
          </p:nvSpPr>
          <p:spPr bwMode="auto">
            <a:xfrm>
              <a:off x="5802" y="2964"/>
              <a:ext cx="10" cy="10"/>
            </a:xfrm>
            <a:custGeom>
              <a:avLst/>
              <a:gdLst>
                <a:gd name="T0" fmla="*/ 7 w 10"/>
                <a:gd name="T1" fmla="*/ 0 h 10"/>
                <a:gd name="T2" fmla="*/ 5 w 10"/>
                <a:gd name="T3" fmla="*/ 0 h 10"/>
                <a:gd name="T4" fmla="*/ 2 w 10"/>
                <a:gd name="T5" fmla="*/ 2 h 10"/>
                <a:gd name="T6" fmla="*/ 0 w 10"/>
                <a:gd name="T7" fmla="*/ 4 h 10"/>
                <a:gd name="T8" fmla="*/ 0 w 10"/>
                <a:gd name="T9" fmla="*/ 5 h 10"/>
                <a:gd name="T10" fmla="*/ 0 w 10"/>
                <a:gd name="T11" fmla="*/ 7 h 10"/>
                <a:gd name="T12" fmla="*/ 0 w 10"/>
                <a:gd name="T13" fmla="*/ 9 h 10"/>
                <a:gd name="T14" fmla="*/ 0 w 10"/>
                <a:gd name="T15" fmla="*/ 7 h 10"/>
                <a:gd name="T16" fmla="*/ 2 w 10"/>
                <a:gd name="T17" fmla="*/ 7 h 10"/>
                <a:gd name="T18" fmla="*/ 2 w 10"/>
                <a:gd name="T19" fmla="*/ 5 h 10"/>
                <a:gd name="T20" fmla="*/ 5 w 10"/>
                <a:gd name="T21" fmla="*/ 4 h 10"/>
                <a:gd name="T22" fmla="*/ 7 w 10"/>
                <a:gd name="T23" fmla="*/ 2 h 10"/>
                <a:gd name="T24" fmla="*/ 7 w 10"/>
                <a:gd name="T25" fmla="*/ 0 h 10"/>
                <a:gd name="T26" fmla="*/ 9 w 10"/>
                <a:gd name="T27" fmla="*/ 0 h 10"/>
                <a:gd name="T28" fmla="*/ 7 w 10"/>
                <a:gd name="T29" fmla="*/ 0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10"/>
                <a:gd name="T47" fmla="*/ 10 w 10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10">
                  <a:moveTo>
                    <a:pt x="7" y="0"/>
                  </a:move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5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1" name="Freeform 264"/>
            <p:cNvSpPr>
              <a:spLocks/>
            </p:cNvSpPr>
            <p:nvPr/>
          </p:nvSpPr>
          <p:spPr bwMode="auto">
            <a:xfrm>
              <a:off x="5802" y="2961"/>
              <a:ext cx="14" cy="13"/>
            </a:xfrm>
            <a:custGeom>
              <a:avLst/>
              <a:gdLst>
                <a:gd name="T0" fmla="*/ 10 w 14"/>
                <a:gd name="T1" fmla="*/ 0 h 13"/>
                <a:gd name="T2" fmla="*/ 7 w 14"/>
                <a:gd name="T3" fmla="*/ 2 h 13"/>
                <a:gd name="T4" fmla="*/ 3 w 14"/>
                <a:gd name="T5" fmla="*/ 2 h 13"/>
                <a:gd name="T6" fmla="*/ 3 w 14"/>
                <a:gd name="T7" fmla="*/ 5 h 13"/>
                <a:gd name="T8" fmla="*/ 0 w 14"/>
                <a:gd name="T9" fmla="*/ 7 h 13"/>
                <a:gd name="T10" fmla="*/ 0 w 14"/>
                <a:gd name="T11" fmla="*/ 10 h 13"/>
                <a:gd name="T12" fmla="*/ 0 w 14"/>
                <a:gd name="T13" fmla="*/ 12 h 13"/>
                <a:gd name="T14" fmla="*/ 3 w 14"/>
                <a:gd name="T15" fmla="*/ 10 h 13"/>
                <a:gd name="T16" fmla="*/ 7 w 14"/>
                <a:gd name="T17" fmla="*/ 7 h 13"/>
                <a:gd name="T18" fmla="*/ 7 w 14"/>
                <a:gd name="T19" fmla="*/ 5 h 13"/>
                <a:gd name="T20" fmla="*/ 10 w 14"/>
                <a:gd name="T21" fmla="*/ 5 h 13"/>
                <a:gd name="T22" fmla="*/ 10 w 14"/>
                <a:gd name="T23" fmla="*/ 2 h 13"/>
                <a:gd name="T24" fmla="*/ 13 w 14"/>
                <a:gd name="T25" fmla="*/ 0 h 13"/>
                <a:gd name="T26" fmla="*/ 10 w 14"/>
                <a:gd name="T27" fmla="*/ 0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3"/>
                <a:gd name="T44" fmla="*/ 14 w 14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3">
                  <a:moveTo>
                    <a:pt x="10" y="0"/>
                  </a:moveTo>
                  <a:lnTo>
                    <a:pt x="7" y="2"/>
                  </a:lnTo>
                  <a:lnTo>
                    <a:pt x="3" y="2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7" y="7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2" name="Freeform 265"/>
            <p:cNvSpPr>
              <a:spLocks/>
            </p:cNvSpPr>
            <p:nvPr/>
          </p:nvSpPr>
          <p:spPr bwMode="auto">
            <a:xfrm>
              <a:off x="5817" y="2938"/>
              <a:ext cx="18" cy="10"/>
            </a:xfrm>
            <a:custGeom>
              <a:avLst/>
              <a:gdLst>
                <a:gd name="T0" fmla="*/ 12 w 18"/>
                <a:gd name="T1" fmla="*/ 4 h 10"/>
                <a:gd name="T2" fmla="*/ 12 w 18"/>
                <a:gd name="T3" fmla="*/ 4 h 10"/>
                <a:gd name="T4" fmla="*/ 12 w 18"/>
                <a:gd name="T5" fmla="*/ 2 h 10"/>
                <a:gd name="T6" fmla="*/ 10 w 18"/>
                <a:gd name="T7" fmla="*/ 2 h 10"/>
                <a:gd name="T8" fmla="*/ 7 w 18"/>
                <a:gd name="T9" fmla="*/ 2 h 10"/>
                <a:gd name="T10" fmla="*/ 7 w 18"/>
                <a:gd name="T11" fmla="*/ 0 h 10"/>
                <a:gd name="T12" fmla="*/ 5 w 18"/>
                <a:gd name="T13" fmla="*/ 0 h 10"/>
                <a:gd name="T14" fmla="*/ 2 w 18"/>
                <a:gd name="T15" fmla="*/ 0 h 10"/>
                <a:gd name="T16" fmla="*/ 0 w 18"/>
                <a:gd name="T17" fmla="*/ 2 h 10"/>
                <a:gd name="T18" fmla="*/ 2 w 18"/>
                <a:gd name="T19" fmla="*/ 2 h 10"/>
                <a:gd name="T20" fmla="*/ 5 w 18"/>
                <a:gd name="T21" fmla="*/ 2 h 10"/>
                <a:gd name="T22" fmla="*/ 7 w 18"/>
                <a:gd name="T23" fmla="*/ 4 h 10"/>
                <a:gd name="T24" fmla="*/ 10 w 18"/>
                <a:gd name="T25" fmla="*/ 4 h 10"/>
                <a:gd name="T26" fmla="*/ 10 w 18"/>
                <a:gd name="T27" fmla="*/ 5 h 10"/>
                <a:gd name="T28" fmla="*/ 12 w 18"/>
                <a:gd name="T29" fmla="*/ 7 h 10"/>
                <a:gd name="T30" fmla="*/ 15 w 18"/>
                <a:gd name="T31" fmla="*/ 7 h 10"/>
                <a:gd name="T32" fmla="*/ 17 w 18"/>
                <a:gd name="T33" fmla="*/ 9 h 10"/>
                <a:gd name="T34" fmla="*/ 17 w 18"/>
                <a:gd name="T35" fmla="*/ 7 h 10"/>
                <a:gd name="T36" fmla="*/ 15 w 18"/>
                <a:gd name="T37" fmla="*/ 7 h 10"/>
                <a:gd name="T38" fmla="*/ 15 w 18"/>
                <a:gd name="T39" fmla="*/ 5 h 10"/>
                <a:gd name="T40" fmla="*/ 12 w 18"/>
                <a:gd name="T41" fmla="*/ 4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"/>
                <a:gd name="T64" fmla="*/ 0 h 10"/>
                <a:gd name="T65" fmla="*/ 18 w 18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" h="10">
                  <a:moveTo>
                    <a:pt x="12" y="4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2" y="7"/>
                  </a:lnTo>
                  <a:lnTo>
                    <a:pt x="15" y="7"/>
                  </a:lnTo>
                  <a:lnTo>
                    <a:pt x="17" y="9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2" y="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3" name="Freeform 266"/>
            <p:cNvSpPr>
              <a:spLocks/>
            </p:cNvSpPr>
            <p:nvPr/>
          </p:nvSpPr>
          <p:spPr bwMode="auto">
            <a:xfrm>
              <a:off x="5815" y="2938"/>
              <a:ext cx="21" cy="13"/>
            </a:xfrm>
            <a:custGeom>
              <a:avLst/>
              <a:gdLst>
                <a:gd name="T0" fmla="*/ 15 w 21"/>
                <a:gd name="T1" fmla="*/ 5 h 13"/>
                <a:gd name="T2" fmla="*/ 15 w 21"/>
                <a:gd name="T3" fmla="*/ 5 h 13"/>
                <a:gd name="T4" fmla="*/ 15 w 21"/>
                <a:gd name="T5" fmla="*/ 2 h 13"/>
                <a:gd name="T6" fmla="*/ 13 w 21"/>
                <a:gd name="T7" fmla="*/ 2 h 13"/>
                <a:gd name="T8" fmla="*/ 10 w 21"/>
                <a:gd name="T9" fmla="*/ 2 h 13"/>
                <a:gd name="T10" fmla="*/ 10 w 21"/>
                <a:gd name="T11" fmla="*/ 0 h 13"/>
                <a:gd name="T12" fmla="*/ 8 w 21"/>
                <a:gd name="T13" fmla="*/ 0 h 13"/>
                <a:gd name="T14" fmla="*/ 5 w 21"/>
                <a:gd name="T15" fmla="*/ 0 h 13"/>
                <a:gd name="T16" fmla="*/ 3 w 21"/>
                <a:gd name="T17" fmla="*/ 0 h 13"/>
                <a:gd name="T18" fmla="*/ 3 w 21"/>
                <a:gd name="T19" fmla="*/ 2 h 13"/>
                <a:gd name="T20" fmla="*/ 0 w 21"/>
                <a:gd name="T21" fmla="*/ 2 h 13"/>
                <a:gd name="T22" fmla="*/ 5 w 21"/>
                <a:gd name="T23" fmla="*/ 2 h 13"/>
                <a:gd name="T24" fmla="*/ 8 w 21"/>
                <a:gd name="T25" fmla="*/ 2 h 13"/>
                <a:gd name="T26" fmla="*/ 10 w 21"/>
                <a:gd name="T27" fmla="*/ 5 h 13"/>
                <a:gd name="T28" fmla="*/ 13 w 21"/>
                <a:gd name="T29" fmla="*/ 7 h 13"/>
                <a:gd name="T30" fmla="*/ 15 w 21"/>
                <a:gd name="T31" fmla="*/ 7 h 13"/>
                <a:gd name="T32" fmla="*/ 18 w 21"/>
                <a:gd name="T33" fmla="*/ 10 h 13"/>
                <a:gd name="T34" fmla="*/ 20 w 21"/>
                <a:gd name="T35" fmla="*/ 12 h 13"/>
                <a:gd name="T36" fmla="*/ 20 w 21"/>
                <a:gd name="T37" fmla="*/ 10 h 13"/>
                <a:gd name="T38" fmla="*/ 18 w 21"/>
                <a:gd name="T39" fmla="*/ 7 h 13"/>
                <a:gd name="T40" fmla="*/ 15 w 21"/>
                <a:gd name="T41" fmla="*/ 7 h 13"/>
                <a:gd name="T42" fmla="*/ 15 w 21"/>
                <a:gd name="T43" fmla="*/ 5 h 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"/>
                <a:gd name="T67" fmla="*/ 0 h 13"/>
                <a:gd name="T68" fmla="*/ 21 w 21"/>
                <a:gd name="T69" fmla="*/ 13 h 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" h="13">
                  <a:moveTo>
                    <a:pt x="15" y="5"/>
                  </a:moveTo>
                  <a:lnTo>
                    <a:pt x="15" y="5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8" y="10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5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4" name="Freeform 267"/>
            <p:cNvSpPr>
              <a:spLocks/>
            </p:cNvSpPr>
            <p:nvPr/>
          </p:nvSpPr>
          <p:spPr bwMode="auto">
            <a:xfrm>
              <a:off x="5736" y="2947"/>
              <a:ext cx="39" cy="36"/>
            </a:xfrm>
            <a:custGeom>
              <a:avLst/>
              <a:gdLst>
                <a:gd name="T0" fmla="*/ 33 w 39"/>
                <a:gd name="T1" fmla="*/ 0 h 36"/>
                <a:gd name="T2" fmla="*/ 30 w 39"/>
                <a:gd name="T3" fmla="*/ 0 h 36"/>
                <a:gd name="T4" fmla="*/ 30 w 39"/>
                <a:gd name="T5" fmla="*/ 3 h 36"/>
                <a:gd name="T6" fmla="*/ 27 w 39"/>
                <a:gd name="T7" fmla="*/ 3 h 36"/>
                <a:gd name="T8" fmla="*/ 22 w 39"/>
                <a:gd name="T9" fmla="*/ 8 h 36"/>
                <a:gd name="T10" fmla="*/ 19 w 39"/>
                <a:gd name="T11" fmla="*/ 10 h 36"/>
                <a:gd name="T12" fmla="*/ 16 w 39"/>
                <a:gd name="T13" fmla="*/ 13 h 36"/>
                <a:gd name="T14" fmla="*/ 14 w 39"/>
                <a:gd name="T15" fmla="*/ 18 h 36"/>
                <a:gd name="T16" fmla="*/ 11 w 39"/>
                <a:gd name="T17" fmla="*/ 23 h 36"/>
                <a:gd name="T18" fmla="*/ 5 w 39"/>
                <a:gd name="T19" fmla="*/ 25 h 36"/>
                <a:gd name="T20" fmla="*/ 3 w 39"/>
                <a:gd name="T21" fmla="*/ 30 h 36"/>
                <a:gd name="T22" fmla="*/ 0 w 39"/>
                <a:gd name="T23" fmla="*/ 35 h 36"/>
                <a:gd name="T24" fmla="*/ 3 w 39"/>
                <a:gd name="T25" fmla="*/ 35 h 36"/>
                <a:gd name="T26" fmla="*/ 5 w 39"/>
                <a:gd name="T27" fmla="*/ 30 h 36"/>
                <a:gd name="T28" fmla="*/ 5 w 39"/>
                <a:gd name="T29" fmla="*/ 28 h 36"/>
                <a:gd name="T30" fmla="*/ 8 w 39"/>
                <a:gd name="T31" fmla="*/ 25 h 36"/>
                <a:gd name="T32" fmla="*/ 11 w 39"/>
                <a:gd name="T33" fmla="*/ 23 h 36"/>
                <a:gd name="T34" fmla="*/ 11 w 39"/>
                <a:gd name="T35" fmla="*/ 20 h 36"/>
                <a:gd name="T36" fmla="*/ 14 w 39"/>
                <a:gd name="T37" fmla="*/ 20 h 36"/>
                <a:gd name="T38" fmla="*/ 16 w 39"/>
                <a:gd name="T39" fmla="*/ 18 h 36"/>
                <a:gd name="T40" fmla="*/ 16 w 39"/>
                <a:gd name="T41" fmla="*/ 15 h 36"/>
                <a:gd name="T42" fmla="*/ 19 w 39"/>
                <a:gd name="T43" fmla="*/ 13 h 36"/>
                <a:gd name="T44" fmla="*/ 22 w 39"/>
                <a:gd name="T45" fmla="*/ 10 h 36"/>
                <a:gd name="T46" fmla="*/ 24 w 39"/>
                <a:gd name="T47" fmla="*/ 10 h 36"/>
                <a:gd name="T48" fmla="*/ 27 w 39"/>
                <a:gd name="T49" fmla="*/ 8 h 36"/>
                <a:gd name="T50" fmla="*/ 30 w 39"/>
                <a:gd name="T51" fmla="*/ 5 h 36"/>
                <a:gd name="T52" fmla="*/ 33 w 39"/>
                <a:gd name="T53" fmla="*/ 3 h 36"/>
                <a:gd name="T54" fmla="*/ 35 w 39"/>
                <a:gd name="T55" fmla="*/ 0 h 36"/>
                <a:gd name="T56" fmla="*/ 38 w 39"/>
                <a:gd name="T57" fmla="*/ 0 h 36"/>
                <a:gd name="T58" fmla="*/ 35 w 39"/>
                <a:gd name="T59" fmla="*/ 0 h 36"/>
                <a:gd name="T60" fmla="*/ 33 w 39"/>
                <a:gd name="T61" fmla="*/ 0 h 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9"/>
                <a:gd name="T94" fmla="*/ 0 h 36"/>
                <a:gd name="T95" fmla="*/ 39 w 39"/>
                <a:gd name="T96" fmla="*/ 36 h 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9" h="36">
                  <a:moveTo>
                    <a:pt x="33" y="0"/>
                  </a:moveTo>
                  <a:lnTo>
                    <a:pt x="30" y="0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2" y="8"/>
                  </a:lnTo>
                  <a:lnTo>
                    <a:pt x="19" y="10"/>
                  </a:lnTo>
                  <a:lnTo>
                    <a:pt x="16" y="13"/>
                  </a:lnTo>
                  <a:lnTo>
                    <a:pt x="14" y="18"/>
                  </a:lnTo>
                  <a:lnTo>
                    <a:pt x="11" y="23"/>
                  </a:lnTo>
                  <a:lnTo>
                    <a:pt x="5" y="25"/>
                  </a:lnTo>
                  <a:lnTo>
                    <a:pt x="3" y="30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8" y="25"/>
                  </a:lnTo>
                  <a:lnTo>
                    <a:pt x="11" y="23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16" y="15"/>
                  </a:lnTo>
                  <a:lnTo>
                    <a:pt x="19" y="13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5"/>
                  </a:lnTo>
                  <a:lnTo>
                    <a:pt x="33" y="3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5" name="Freeform 268"/>
            <p:cNvSpPr>
              <a:spLocks/>
            </p:cNvSpPr>
            <p:nvPr/>
          </p:nvSpPr>
          <p:spPr bwMode="auto">
            <a:xfrm>
              <a:off x="5736" y="2946"/>
              <a:ext cx="39" cy="39"/>
            </a:xfrm>
            <a:custGeom>
              <a:avLst/>
              <a:gdLst>
                <a:gd name="T0" fmla="*/ 35 w 39"/>
                <a:gd name="T1" fmla="*/ 3 h 39"/>
                <a:gd name="T2" fmla="*/ 32 w 39"/>
                <a:gd name="T3" fmla="*/ 3 h 39"/>
                <a:gd name="T4" fmla="*/ 29 w 39"/>
                <a:gd name="T5" fmla="*/ 5 h 39"/>
                <a:gd name="T6" fmla="*/ 23 w 39"/>
                <a:gd name="T7" fmla="*/ 8 h 39"/>
                <a:gd name="T8" fmla="*/ 20 w 39"/>
                <a:gd name="T9" fmla="*/ 13 h 39"/>
                <a:gd name="T10" fmla="*/ 15 w 39"/>
                <a:gd name="T11" fmla="*/ 15 h 39"/>
                <a:gd name="T12" fmla="*/ 12 w 39"/>
                <a:gd name="T13" fmla="*/ 20 h 39"/>
                <a:gd name="T14" fmla="*/ 9 w 39"/>
                <a:gd name="T15" fmla="*/ 23 h 39"/>
                <a:gd name="T16" fmla="*/ 6 w 39"/>
                <a:gd name="T17" fmla="*/ 28 h 39"/>
                <a:gd name="T18" fmla="*/ 3 w 39"/>
                <a:gd name="T19" fmla="*/ 33 h 39"/>
                <a:gd name="T20" fmla="*/ 0 w 39"/>
                <a:gd name="T21" fmla="*/ 38 h 39"/>
                <a:gd name="T22" fmla="*/ 3 w 39"/>
                <a:gd name="T23" fmla="*/ 38 h 39"/>
                <a:gd name="T24" fmla="*/ 3 w 39"/>
                <a:gd name="T25" fmla="*/ 35 h 39"/>
                <a:gd name="T26" fmla="*/ 6 w 39"/>
                <a:gd name="T27" fmla="*/ 33 h 39"/>
                <a:gd name="T28" fmla="*/ 6 w 39"/>
                <a:gd name="T29" fmla="*/ 30 h 39"/>
                <a:gd name="T30" fmla="*/ 9 w 39"/>
                <a:gd name="T31" fmla="*/ 28 h 39"/>
                <a:gd name="T32" fmla="*/ 9 w 39"/>
                <a:gd name="T33" fmla="*/ 25 h 39"/>
                <a:gd name="T34" fmla="*/ 12 w 39"/>
                <a:gd name="T35" fmla="*/ 23 h 39"/>
                <a:gd name="T36" fmla="*/ 15 w 39"/>
                <a:gd name="T37" fmla="*/ 20 h 39"/>
                <a:gd name="T38" fmla="*/ 15 w 39"/>
                <a:gd name="T39" fmla="*/ 18 h 39"/>
                <a:gd name="T40" fmla="*/ 18 w 39"/>
                <a:gd name="T41" fmla="*/ 18 h 39"/>
                <a:gd name="T42" fmla="*/ 20 w 39"/>
                <a:gd name="T43" fmla="*/ 15 h 39"/>
                <a:gd name="T44" fmla="*/ 23 w 39"/>
                <a:gd name="T45" fmla="*/ 13 h 39"/>
                <a:gd name="T46" fmla="*/ 26 w 39"/>
                <a:gd name="T47" fmla="*/ 10 h 39"/>
                <a:gd name="T48" fmla="*/ 29 w 39"/>
                <a:gd name="T49" fmla="*/ 10 h 39"/>
                <a:gd name="T50" fmla="*/ 32 w 39"/>
                <a:gd name="T51" fmla="*/ 8 h 39"/>
                <a:gd name="T52" fmla="*/ 35 w 39"/>
                <a:gd name="T53" fmla="*/ 5 h 39"/>
                <a:gd name="T54" fmla="*/ 35 w 39"/>
                <a:gd name="T55" fmla="*/ 3 h 39"/>
                <a:gd name="T56" fmla="*/ 38 w 39"/>
                <a:gd name="T57" fmla="*/ 0 h 39"/>
                <a:gd name="T58" fmla="*/ 35 w 39"/>
                <a:gd name="T59" fmla="*/ 0 h 39"/>
                <a:gd name="T60" fmla="*/ 35 w 39"/>
                <a:gd name="T61" fmla="*/ 3 h 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9"/>
                <a:gd name="T94" fmla="*/ 0 h 39"/>
                <a:gd name="T95" fmla="*/ 39 w 39"/>
                <a:gd name="T96" fmla="*/ 39 h 3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9" h="39">
                  <a:moveTo>
                    <a:pt x="35" y="3"/>
                  </a:moveTo>
                  <a:lnTo>
                    <a:pt x="32" y="3"/>
                  </a:lnTo>
                  <a:lnTo>
                    <a:pt x="29" y="5"/>
                  </a:lnTo>
                  <a:lnTo>
                    <a:pt x="23" y="8"/>
                  </a:lnTo>
                  <a:lnTo>
                    <a:pt x="20" y="13"/>
                  </a:lnTo>
                  <a:lnTo>
                    <a:pt x="15" y="15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6" y="28"/>
                  </a:lnTo>
                  <a:lnTo>
                    <a:pt x="3" y="33"/>
                  </a:lnTo>
                  <a:lnTo>
                    <a:pt x="0" y="38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9" y="28"/>
                  </a:lnTo>
                  <a:lnTo>
                    <a:pt x="9" y="25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5" y="18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3" y="13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8"/>
                  </a:lnTo>
                  <a:lnTo>
                    <a:pt x="35" y="5"/>
                  </a:lnTo>
                  <a:lnTo>
                    <a:pt x="35" y="3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5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6" name="Freeform 269"/>
            <p:cNvSpPr>
              <a:spLocks/>
            </p:cNvSpPr>
            <p:nvPr/>
          </p:nvSpPr>
          <p:spPr bwMode="auto">
            <a:xfrm>
              <a:off x="5705" y="3018"/>
              <a:ext cx="7" cy="15"/>
            </a:xfrm>
            <a:custGeom>
              <a:avLst/>
              <a:gdLst>
                <a:gd name="T0" fmla="*/ 6 w 7"/>
                <a:gd name="T1" fmla="*/ 0 h 15"/>
                <a:gd name="T2" fmla="*/ 6 w 7"/>
                <a:gd name="T3" fmla="*/ 2 h 15"/>
                <a:gd name="T4" fmla="*/ 6 w 7"/>
                <a:gd name="T5" fmla="*/ 4 h 15"/>
                <a:gd name="T6" fmla="*/ 5 w 7"/>
                <a:gd name="T7" fmla="*/ 4 h 15"/>
                <a:gd name="T8" fmla="*/ 3 w 7"/>
                <a:gd name="T9" fmla="*/ 6 h 15"/>
                <a:gd name="T10" fmla="*/ 2 w 7"/>
                <a:gd name="T11" fmla="*/ 6 h 15"/>
                <a:gd name="T12" fmla="*/ 2 w 7"/>
                <a:gd name="T13" fmla="*/ 8 h 15"/>
                <a:gd name="T14" fmla="*/ 0 w 7"/>
                <a:gd name="T15" fmla="*/ 8 h 15"/>
                <a:gd name="T16" fmla="*/ 2 w 7"/>
                <a:gd name="T17" fmla="*/ 10 h 15"/>
                <a:gd name="T18" fmla="*/ 2 w 7"/>
                <a:gd name="T19" fmla="*/ 12 h 15"/>
                <a:gd name="T20" fmla="*/ 2 w 7"/>
                <a:gd name="T21" fmla="*/ 14 h 15"/>
                <a:gd name="T22" fmla="*/ 2 w 7"/>
                <a:gd name="T23" fmla="*/ 12 h 15"/>
                <a:gd name="T24" fmla="*/ 2 w 7"/>
                <a:gd name="T25" fmla="*/ 10 h 15"/>
                <a:gd name="T26" fmla="*/ 3 w 7"/>
                <a:gd name="T27" fmla="*/ 8 h 15"/>
                <a:gd name="T28" fmla="*/ 5 w 7"/>
                <a:gd name="T29" fmla="*/ 6 h 15"/>
                <a:gd name="T30" fmla="*/ 6 w 7"/>
                <a:gd name="T31" fmla="*/ 4 h 15"/>
                <a:gd name="T32" fmla="*/ 6 w 7"/>
                <a:gd name="T33" fmla="*/ 2 h 15"/>
                <a:gd name="T34" fmla="*/ 6 w 7"/>
                <a:gd name="T35" fmla="*/ 0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"/>
                <a:gd name="T55" fmla="*/ 0 h 15"/>
                <a:gd name="T56" fmla="*/ 7 w 7"/>
                <a:gd name="T57" fmla="*/ 15 h 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" h="15">
                  <a:moveTo>
                    <a:pt x="6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8"/>
                  </a:lnTo>
                  <a:lnTo>
                    <a:pt x="5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7" name="Freeform 270"/>
            <p:cNvSpPr>
              <a:spLocks/>
            </p:cNvSpPr>
            <p:nvPr/>
          </p:nvSpPr>
          <p:spPr bwMode="auto">
            <a:xfrm>
              <a:off x="5705" y="3018"/>
              <a:ext cx="11" cy="20"/>
            </a:xfrm>
            <a:custGeom>
              <a:avLst/>
              <a:gdLst>
                <a:gd name="T0" fmla="*/ 10 w 11"/>
                <a:gd name="T1" fmla="*/ 0 h 20"/>
                <a:gd name="T2" fmla="*/ 10 w 11"/>
                <a:gd name="T3" fmla="*/ 3 h 20"/>
                <a:gd name="T4" fmla="*/ 8 w 11"/>
                <a:gd name="T5" fmla="*/ 3 h 20"/>
                <a:gd name="T6" fmla="*/ 8 w 11"/>
                <a:gd name="T7" fmla="*/ 5 h 20"/>
                <a:gd name="T8" fmla="*/ 5 w 11"/>
                <a:gd name="T9" fmla="*/ 5 h 20"/>
                <a:gd name="T10" fmla="*/ 5 w 11"/>
                <a:gd name="T11" fmla="*/ 8 h 20"/>
                <a:gd name="T12" fmla="*/ 3 w 11"/>
                <a:gd name="T13" fmla="*/ 8 h 20"/>
                <a:gd name="T14" fmla="*/ 0 w 11"/>
                <a:gd name="T15" fmla="*/ 11 h 20"/>
                <a:gd name="T16" fmla="*/ 3 w 11"/>
                <a:gd name="T17" fmla="*/ 14 h 20"/>
                <a:gd name="T18" fmla="*/ 3 w 11"/>
                <a:gd name="T19" fmla="*/ 16 h 20"/>
                <a:gd name="T20" fmla="*/ 3 w 11"/>
                <a:gd name="T21" fmla="*/ 19 h 20"/>
                <a:gd name="T22" fmla="*/ 3 w 11"/>
                <a:gd name="T23" fmla="*/ 16 h 20"/>
                <a:gd name="T24" fmla="*/ 3 w 11"/>
                <a:gd name="T25" fmla="*/ 14 h 20"/>
                <a:gd name="T26" fmla="*/ 3 w 11"/>
                <a:gd name="T27" fmla="*/ 11 h 20"/>
                <a:gd name="T28" fmla="*/ 5 w 11"/>
                <a:gd name="T29" fmla="*/ 11 h 20"/>
                <a:gd name="T30" fmla="*/ 5 w 11"/>
                <a:gd name="T31" fmla="*/ 8 h 20"/>
                <a:gd name="T32" fmla="*/ 8 w 11"/>
                <a:gd name="T33" fmla="*/ 5 h 20"/>
                <a:gd name="T34" fmla="*/ 10 w 11"/>
                <a:gd name="T35" fmla="*/ 3 h 20"/>
                <a:gd name="T36" fmla="*/ 10 w 11"/>
                <a:gd name="T37" fmla="*/ 0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"/>
                <a:gd name="T58" fmla="*/ 0 h 20"/>
                <a:gd name="T59" fmla="*/ 11 w 11"/>
                <a:gd name="T60" fmla="*/ 20 h 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" h="20">
                  <a:moveTo>
                    <a:pt x="10" y="0"/>
                  </a:moveTo>
                  <a:lnTo>
                    <a:pt x="10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5" y="8"/>
                  </a:lnTo>
                  <a:lnTo>
                    <a:pt x="8" y="5"/>
                  </a:lnTo>
                  <a:lnTo>
                    <a:pt x="10" y="3"/>
                  </a:lnTo>
                  <a:lnTo>
                    <a:pt x="1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8" name="Freeform 271"/>
            <p:cNvSpPr>
              <a:spLocks/>
            </p:cNvSpPr>
            <p:nvPr/>
          </p:nvSpPr>
          <p:spPr bwMode="auto">
            <a:xfrm>
              <a:off x="5741" y="3028"/>
              <a:ext cx="14" cy="5"/>
            </a:xfrm>
            <a:custGeom>
              <a:avLst/>
              <a:gdLst>
                <a:gd name="T0" fmla="*/ 11 w 14"/>
                <a:gd name="T1" fmla="*/ 2 h 5"/>
                <a:gd name="T2" fmla="*/ 11 w 14"/>
                <a:gd name="T3" fmla="*/ 2 h 5"/>
                <a:gd name="T4" fmla="*/ 9 w 14"/>
                <a:gd name="T5" fmla="*/ 2 h 5"/>
                <a:gd name="T6" fmla="*/ 7 w 14"/>
                <a:gd name="T7" fmla="*/ 2 h 5"/>
                <a:gd name="T8" fmla="*/ 4 w 14"/>
                <a:gd name="T9" fmla="*/ 0 h 5"/>
                <a:gd name="T10" fmla="*/ 2 w 14"/>
                <a:gd name="T11" fmla="*/ 2 h 5"/>
                <a:gd name="T12" fmla="*/ 0 w 14"/>
                <a:gd name="T13" fmla="*/ 2 h 5"/>
                <a:gd name="T14" fmla="*/ 0 w 14"/>
                <a:gd name="T15" fmla="*/ 4 h 5"/>
                <a:gd name="T16" fmla="*/ 0 w 14"/>
                <a:gd name="T17" fmla="*/ 2 h 5"/>
                <a:gd name="T18" fmla="*/ 2 w 14"/>
                <a:gd name="T19" fmla="*/ 2 h 5"/>
                <a:gd name="T20" fmla="*/ 4 w 14"/>
                <a:gd name="T21" fmla="*/ 2 h 5"/>
                <a:gd name="T22" fmla="*/ 7 w 14"/>
                <a:gd name="T23" fmla="*/ 2 h 5"/>
                <a:gd name="T24" fmla="*/ 9 w 14"/>
                <a:gd name="T25" fmla="*/ 2 h 5"/>
                <a:gd name="T26" fmla="*/ 11 w 14"/>
                <a:gd name="T27" fmla="*/ 2 h 5"/>
                <a:gd name="T28" fmla="*/ 13 w 14"/>
                <a:gd name="T29" fmla="*/ 4 h 5"/>
                <a:gd name="T30" fmla="*/ 13 w 14"/>
                <a:gd name="T31" fmla="*/ 2 h 5"/>
                <a:gd name="T32" fmla="*/ 11 w 14"/>
                <a:gd name="T33" fmla="*/ 2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5"/>
                <a:gd name="T53" fmla="*/ 14 w 14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5">
                  <a:moveTo>
                    <a:pt x="11" y="2"/>
                  </a:moveTo>
                  <a:lnTo>
                    <a:pt x="11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59" name="Freeform 272"/>
            <p:cNvSpPr>
              <a:spLocks/>
            </p:cNvSpPr>
            <p:nvPr/>
          </p:nvSpPr>
          <p:spPr bwMode="auto">
            <a:xfrm>
              <a:off x="5736" y="3028"/>
              <a:ext cx="20" cy="5"/>
            </a:xfrm>
            <a:custGeom>
              <a:avLst/>
              <a:gdLst>
                <a:gd name="T0" fmla="*/ 16 w 20"/>
                <a:gd name="T1" fmla="*/ 2 h 5"/>
                <a:gd name="T2" fmla="*/ 14 w 20"/>
                <a:gd name="T3" fmla="*/ 2 h 5"/>
                <a:gd name="T4" fmla="*/ 14 w 20"/>
                <a:gd name="T5" fmla="*/ 0 h 5"/>
                <a:gd name="T6" fmla="*/ 11 w 20"/>
                <a:gd name="T7" fmla="*/ 0 h 5"/>
                <a:gd name="T8" fmla="*/ 8 w 20"/>
                <a:gd name="T9" fmla="*/ 0 h 5"/>
                <a:gd name="T10" fmla="*/ 5 w 20"/>
                <a:gd name="T11" fmla="*/ 0 h 5"/>
                <a:gd name="T12" fmla="*/ 3 w 20"/>
                <a:gd name="T13" fmla="*/ 2 h 5"/>
                <a:gd name="T14" fmla="*/ 0 w 20"/>
                <a:gd name="T15" fmla="*/ 4 h 5"/>
                <a:gd name="T16" fmla="*/ 0 w 20"/>
                <a:gd name="T17" fmla="*/ 2 h 5"/>
                <a:gd name="T18" fmla="*/ 3 w 20"/>
                <a:gd name="T19" fmla="*/ 2 h 5"/>
                <a:gd name="T20" fmla="*/ 5 w 20"/>
                <a:gd name="T21" fmla="*/ 2 h 5"/>
                <a:gd name="T22" fmla="*/ 8 w 20"/>
                <a:gd name="T23" fmla="*/ 2 h 5"/>
                <a:gd name="T24" fmla="*/ 11 w 20"/>
                <a:gd name="T25" fmla="*/ 2 h 5"/>
                <a:gd name="T26" fmla="*/ 14 w 20"/>
                <a:gd name="T27" fmla="*/ 2 h 5"/>
                <a:gd name="T28" fmla="*/ 16 w 20"/>
                <a:gd name="T29" fmla="*/ 2 h 5"/>
                <a:gd name="T30" fmla="*/ 19 w 20"/>
                <a:gd name="T31" fmla="*/ 2 h 5"/>
                <a:gd name="T32" fmla="*/ 16 w 20"/>
                <a:gd name="T33" fmla="*/ 2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5"/>
                <a:gd name="T53" fmla="*/ 20 w 2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5">
                  <a:moveTo>
                    <a:pt x="16" y="2"/>
                  </a:moveTo>
                  <a:lnTo>
                    <a:pt x="14" y="2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16" y="2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0" name="Freeform 273"/>
            <p:cNvSpPr>
              <a:spLocks/>
            </p:cNvSpPr>
            <p:nvPr/>
          </p:nvSpPr>
          <p:spPr bwMode="auto">
            <a:xfrm>
              <a:off x="5691" y="2971"/>
              <a:ext cx="6" cy="17"/>
            </a:xfrm>
            <a:custGeom>
              <a:avLst/>
              <a:gdLst>
                <a:gd name="T0" fmla="*/ 5 w 6"/>
                <a:gd name="T1" fmla="*/ 0 h 17"/>
                <a:gd name="T2" fmla="*/ 5 w 6"/>
                <a:gd name="T3" fmla="*/ 2 h 17"/>
                <a:gd name="T4" fmla="*/ 3 w 6"/>
                <a:gd name="T5" fmla="*/ 2 h 17"/>
                <a:gd name="T6" fmla="*/ 2 w 6"/>
                <a:gd name="T7" fmla="*/ 5 h 17"/>
                <a:gd name="T8" fmla="*/ 0 w 6"/>
                <a:gd name="T9" fmla="*/ 7 h 17"/>
                <a:gd name="T10" fmla="*/ 0 w 6"/>
                <a:gd name="T11" fmla="*/ 9 h 17"/>
                <a:gd name="T12" fmla="*/ 0 w 6"/>
                <a:gd name="T13" fmla="*/ 11 h 17"/>
                <a:gd name="T14" fmla="*/ 0 w 6"/>
                <a:gd name="T15" fmla="*/ 14 h 17"/>
                <a:gd name="T16" fmla="*/ 2 w 6"/>
                <a:gd name="T17" fmla="*/ 16 h 17"/>
                <a:gd name="T18" fmla="*/ 2 w 6"/>
                <a:gd name="T19" fmla="*/ 14 h 17"/>
                <a:gd name="T20" fmla="*/ 2 w 6"/>
                <a:gd name="T21" fmla="*/ 11 h 17"/>
                <a:gd name="T22" fmla="*/ 3 w 6"/>
                <a:gd name="T23" fmla="*/ 9 h 17"/>
                <a:gd name="T24" fmla="*/ 3 w 6"/>
                <a:gd name="T25" fmla="*/ 7 h 17"/>
                <a:gd name="T26" fmla="*/ 3 w 6"/>
                <a:gd name="T27" fmla="*/ 5 h 17"/>
                <a:gd name="T28" fmla="*/ 3 w 6"/>
                <a:gd name="T29" fmla="*/ 2 h 17"/>
                <a:gd name="T30" fmla="*/ 5 w 6"/>
                <a:gd name="T31" fmla="*/ 2 h 17"/>
                <a:gd name="T32" fmla="*/ 5 w 6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17"/>
                <a:gd name="T53" fmla="*/ 6 w 6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17">
                  <a:moveTo>
                    <a:pt x="5" y="0"/>
                  </a:moveTo>
                  <a:lnTo>
                    <a:pt x="5" y="2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1" name="Freeform 274"/>
            <p:cNvSpPr>
              <a:spLocks/>
            </p:cNvSpPr>
            <p:nvPr/>
          </p:nvSpPr>
          <p:spPr bwMode="auto">
            <a:xfrm>
              <a:off x="5687" y="2969"/>
              <a:ext cx="13" cy="19"/>
            </a:xfrm>
            <a:custGeom>
              <a:avLst/>
              <a:gdLst>
                <a:gd name="T0" fmla="*/ 12 w 13"/>
                <a:gd name="T1" fmla="*/ 0 h 19"/>
                <a:gd name="T2" fmla="*/ 9 w 13"/>
                <a:gd name="T3" fmla="*/ 3 h 19"/>
                <a:gd name="T4" fmla="*/ 9 w 13"/>
                <a:gd name="T5" fmla="*/ 5 h 19"/>
                <a:gd name="T6" fmla="*/ 6 w 13"/>
                <a:gd name="T7" fmla="*/ 8 h 19"/>
                <a:gd name="T8" fmla="*/ 3 w 13"/>
                <a:gd name="T9" fmla="*/ 10 h 19"/>
                <a:gd name="T10" fmla="*/ 3 w 13"/>
                <a:gd name="T11" fmla="*/ 13 h 19"/>
                <a:gd name="T12" fmla="*/ 0 w 13"/>
                <a:gd name="T13" fmla="*/ 15 h 19"/>
                <a:gd name="T14" fmla="*/ 3 w 13"/>
                <a:gd name="T15" fmla="*/ 15 h 19"/>
                <a:gd name="T16" fmla="*/ 6 w 13"/>
                <a:gd name="T17" fmla="*/ 18 h 19"/>
                <a:gd name="T18" fmla="*/ 6 w 13"/>
                <a:gd name="T19" fmla="*/ 15 h 19"/>
                <a:gd name="T20" fmla="*/ 6 w 13"/>
                <a:gd name="T21" fmla="*/ 13 h 19"/>
                <a:gd name="T22" fmla="*/ 9 w 13"/>
                <a:gd name="T23" fmla="*/ 10 h 19"/>
                <a:gd name="T24" fmla="*/ 9 w 13"/>
                <a:gd name="T25" fmla="*/ 8 h 19"/>
                <a:gd name="T26" fmla="*/ 9 w 13"/>
                <a:gd name="T27" fmla="*/ 5 h 19"/>
                <a:gd name="T28" fmla="*/ 9 w 13"/>
                <a:gd name="T29" fmla="*/ 3 h 19"/>
                <a:gd name="T30" fmla="*/ 12 w 13"/>
                <a:gd name="T31" fmla="*/ 0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9"/>
                <a:gd name="T50" fmla="*/ 13 w 13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9">
                  <a:moveTo>
                    <a:pt x="12" y="0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6" y="18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3"/>
                  </a:lnTo>
                  <a:lnTo>
                    <a:pt x="12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2" name="Freeform 275"/>
            <p:cNvSpPr>
              <a:spLocks/>
            </p:cNvSpPr>
            <p:nvPr/>
          </p:nvSpPr>
          <p:spPr bwMode="auto">
            <a:xfrm>
              <a:off x="5658" y="3008"/>
              <a:ext cx="16" cy="18"/>
            </a:xfrm>
            <a:custGeom>
              <a:avLst/>
              <a:gdLst>
                <a:gd name="T0" fmla="*/ 13 w 16"/>
                <a:gd name="T1" fmla="*/ 0 h 18"/>
                <a:gd name="T2" fmla="*/ 13 w 16"/>
                <a:gd name="T3" fmla="*/ 0 h 18"/>
                <a:gd name="T4" fmla="*/ 11 w 16"/>
                <a:gd name="T5" fmla="*/ 2 h 18"/>
                <a:gd name="T6" fmla="*/ 9 w 16"/>
                <a:gd name="T7" fmla="*/ 2 h 18"/>
                <a:gd name="T8" fmla="*/ 9 w 16"/>
                <a:gd name="T9" fmla="*/ 4 h 18"/>
                <a:gd name="T10" fmla="*/ 6 w 16"/>
                <a:gd name="T11" fmla="*/ 4 h 18"/>
                <a:gd name="T12" fmla="*/ 6 w 16"/>
                <a:gd name="T13" fmla="*/ 6 h 18"/>
                <a:gd name="T14" fmla="*/ 4 w 16"/>
                <a:gd name="T15" fmla="*/ 6 h 18"/>
                <a:gd name="T16" fmla="*/ 4 w 16"/>
                <a:gd name="T17" fmla="*/ 9 h 18"/>
                <a:gd name="T18" fmla="*/ 2 w 16"/>
                <a:gd name="T19" fmla="*/ 11 h 18"/>
                <a:gd name="T20" fmla="*/ 2 w 16"/>
                <a:gd name="T21" fmla="*/ 13 h 18"/>
                <a:gd name="T22" fmla="*/ 0 w 16"/>
                <a:gd name="T23" fmla="*/ 15 h 18"/>
                <a:gd name="T24" fmla="*/ 0 w 16"/>
                <a:gd name="T25" fmla="*/ 17 h 18"/>
                <a:gd name="T26" fmla="*/ 2 w 16"/>
                <a:gd name="T27" fmla="*/ 17 h 18"/>
                <a:gd name="T28" fmla="*/ 2 w 16"/>
                <a:gd name="T29" fmla="*/ 15 h 18"/>
                <a:gd name="T30" fmla="*/ 4 w 16"/>
                <a:gd name="T31" fmla="*/ 13 h 18"/>
                <a:gd name="T32" fmla="*/ 6 w 16"/>
                <a:gd name="T33" fmla="*/ 11 h 18"/>
                <a:gd name="T34" fmla="*/ 6 w 16"/>
                <a:gd name="T35" fmla="*/ 9 h 18"/>
                <a:gd name="T36" fmla="*/ 9 w 16"/>
                <a:gd name="T37" fmla="*/ 6 h 18"/>
                <a:gd name="T38" fmla="*/ 11 w 16"/>
                <a:gd name="T39" fmla="*/ 4 h 18"/>
                <a:gd name="T40" fmla="*/ 13 w 16"/>
                <a:gd name="T41" fmla="*/ 2 h 18"/>
                <a:gd name="T42" fmla="*/ 15 w 16"/>
                <a:gd name="T43" fmla="*/ 0 h 18"/>
                <a:gd name="T44" fmla="*/ 13 w 16"/>
                <a:gd name="T45" fmla="*/ 0 h 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"/>
                <a:gd name="T70" fmla="*/ 0 h 18"/>
                <a:gd name="T71" fmla="*/ 16 w 16"/>
                <a:gd name="T72" fmla="*/ 18 h 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" h="18">
                  <a:moveTo>
                    <a:pt x="13" y="0"/>
                  </a:moveTo>
                  <a:lnTo>
                    <a:pt x="13" y="0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9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6" y="9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1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3" name="Freeform 276"/>
            <p:cNvSpPr>
              <a:spLocks/>
            </p:cNvSpPr>
            <p:nvPr/>
          </p:nvSpPr>
          <p:spPr bwMode="auto">
            <a:xfrm>
              <a:off x="5658" y="3008"/>
              <a:ext cx="20" cy="21"/>
            </a:xfrm>
            <a:custGeom>
              <a:avLst/>
              <a:gdLst>
                <a:gd name="T0" fmla="*/ 16 w 20"/>
                <a:gd name="T1" fmla="*/ 0 h 21"/>
                <a:gd name="T2" fmla="*/ 14 w 20"/>
                <a:gd name="T3" fmla="*/ 0 h 21"/>
                <a:gd name="T4" fmla="*/ 14 w 20"/>
                <a:gd name="T5" fmla="*/ 3 h 21"/>
                <a:gd name="T6" fmla="*/ 11 w 20"/>
                <a:gd name="T7" fmla="*/ 3 h 21"/>
                <a:gd name="T8" fmla="*/ 8 w 20"/>
                <a:gd name="T9" fmla="*/ 3 h 21"/>
                <a:gd name="T10" fmla="*/ 8 w 20"/>
                <a:gd name="T11" fmla="*/ 5 h 21"/>
                <a:gd name="T12" fmla="*/ 5 w 20"/>
                <a:gd name="T13" fmla="*/ 5 h 21"/>
                <a:gd name="T14" fmla="*/ 5 w 20"/>
                <a:gd name="T15" fmla="*/ 8 h 21"/>
                <a:gd name="T16" fmla="*/ 3 w 20"/>
                <a:gd name="T17" fmla="*/ 8 h 21"/>
                <a:gd name="T18" fmla="*/ 3 w 20"/>
                <a:gd name="T19" fmla="*/ 10 h 21"/>
                <a:gd name="T20" fmla="*/ 0 w 20"/>
                <a:gd name="T21" fmla="*/ 15 h 21"/>
                <a:gd name="T22" fmla="*/ 0 w 20"/>
                <a:gd name="T23" fmla="*/ 18 h 21"/>
                <a:gd name="T24" fmla="*/ 0 w 20"/>
                <a:gd name="T25" fmla="*/ 20 h 21"/>
                <a:gd name="T26" fmla="*/ 3 w 20"/>
                <a:gd name="T27" fmla="*/ 20 h 21"/>
                <a:gd name="T28" fmla="*/ 3 w 20"/>
                <a:gd name="T29" fmla="*/ 18 h 21"/>
                <a:gd name="T30" fmla="*/ 3 w 20"/>
                <a:gd name="T31" fmla="*/ 15 h 21"/>
                <a:gd name="T32" fmla="*/ 5 w 20"/>
                <a:gd name="T33" fmla="*/ 15 h 21"/>
                <a:gd name="T34" fmla="*/ 5 w 20"/>
                <a:gd name="T35" fmla="*/ 13 h 21"/>
                <a:gd name="T36" fmla="*/ 8 w 20"/>
                <a:gd name="T37" fmla="*/ 10 h 21"/>
                <a:gd name="T38" fmla="*/ 8 w 20"/>
                <a:gd name="T39" fmla="*/ 8 h 21"/>
                <a:gd name="T40" fmla="*/ 11 w 20"/>
                <a:gd name="T41" fmla="*/ 5 h 21"/>
                <a:gd name="T42" fmla="*/ 14 w 20"/>
                <a:gd name="T43" fmla="*/ 5 h 21"/>
                <a:gd name="T44" fmla="*/ 14 w 20"/>
                <a:gd name="T45" fmla="*/ 3 h 21"/>
                <a:gd name="T46" fmla="*/ 16 w 20"/>
                <a:gd name="T47" fmla="*/ 0 h 21"/>
                <a:gd name="T48" fmla="*/ 19 w 20"/>
                <a:gd name="T49" fmla="*/ 0 h 21"/>
                <a:gd name="T50" fmla="*/ 16 w 20"/>
                <a:gd name="T51" fmla="*/ 0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"/>
                <a:gd name="T79" fmla="*/ 0 h 21"/>
                <a:gd name="T80" fmla="*/ 20 w 20"/>
                <a:gd name="T81" fmla="*/ 21 h 2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" h="21">
                  <a:moveTo>
                    <a:pt x="16" y="0"/>
                  </a:moveTo>
                  <a:lnTo>
                    <a:pt x="14" y="0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8" y="10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6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4" name="Freeform 277"/>
            <p:cNvSpPr>
              <a:spLocks/>
            </p:cNvSpPr>
            <p:nvPr/>
          </p:nvSpPr>
          <p:spPr bwMode="auto">
            <a:xfrm>
              <a:off x="5606" y="3002"/>
              <a:ext cx="19" cy="10"/>
            </a:xfrm>
            <a:custGeom>
              <a:avLst/>
              <a:gdLst>
                <a:gd name="T0" fmla="*/ 0 w 19"/>
                <a:gd name="T1" fmla="*/ 9 h 10"/>
                <a:gd name="T2" fmla="*/ 0 w 19"/>
                <a:gd name="T3" fmla="*/ 7 h 10"/>
                <a:gd name="T4" fmla="*/ 2 w 19"/>
                <a:gd name="T5" fmla="*/ 5 h 10"/>
                <a:gd name="T6" fmla="*/ 5 w 19"/>
                <a:gd name="T7" fmla="*/ 5 h 10"/>
                <a:gd name="T8" fmla="*/ 7 w 19"/>
                <a:gd name="T9" fmla="*/ 2 h 10"/>
                <a:gd name="T10" fmla="*/ 9 w 19"/>
                <a:gd name="T11" fmla="*/ 0 h 10"/>
                <a:gd name="T12" fmla="*/ 11 w 19"/>
                <a:gd name="T13" fmla="*/ 0 h 10"/>
                <a:gd name="T14" fmla="*/ 14 w 19"/>
                <a:gd name="T15" fmla="*/ 0 h 10"/>
                <a:gd name="T16" fmla="*/ 16 w 19"/>
                <a:gd name="T17" fmla="*/ 0 h 10"/>
                <a:gd name="T18" fmla="*/ 16 w 19"/>
                <a:gd name="T19" fmla="*/ 2 h 10"/>
                <a:gd name="T20" fmla="*/ 18 w 19"/>
                <a:gd name="T21" fmla="*/ 5 h 10"/>
                <a:gd name="T22" fmla="*/ 16 w 19"/>
                <a:gd name="T23" fmla="*/ 5 h 10"/>
                <a:gd name="T24" fmla="*/ 14 w 19"/>
                <a:gd name="T25" fmla="*/ 5 h 10"/>
                <a:gd name="T26" fmla="*/ 11 w 19"/>
                <a:gd name="T27" fmla="*/ 5 h 10"/>
                <a:gd name="T28" fmla="*/ 9 w 19"/>
                <a:gd name="T29" fmla="*/ 5 h 10"/>
                <a:gd name="T30" fmla="*/ 7 w 19"/>
                <a:gd name="T31" fmla="*/ 5 h 10"/>
                <a:gd name="T32" fmla="*/ 5 w 19"/>
                <a:gd name="T33" fmla="*/ 7 h 10"/>
                <a:gd name="T34" fmla="*/ 2 w 19"/>
                <a:gd name="T35" fmla="*/ 7 h 10"/>
                <a:gd name="T36" fmla="*/ 2 w 19"/>
                <a:gd name="T37" fmla="*/ 9 h 10"/>
                <a:gd name="T38" fmla="*/ 0 w 19"/>
                <a:gd name="T39" fmla="*/ 9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"/>
                <a:gd name="T61" fmla="*/ 0 h 10"/>
                <a:gd name="T62" fmla="*/ 19 w 19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" h="10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5" name="Freeform 278"/>
            <p:cNvSpPr>
              <a:spLocks/>
            </p:cNvSpPr>
            <p:nvPr/>
          </p:nvSpPr>
          <p:spPr bwMode="auto">
            <a:xfrm>
              <a:off x="5606" y="2999"/>
              <a:ext cx="22" cy="14"/>
            </a:xfrm>
            <a:custGeom>
              <a:avLst/>
              <a:gdLst>
                <a:gd name="T0" fmla="*/ 0 w 22"/>
                <a:gd name="T1" fmla="*/ 13 h 14"/>
                <a:gd name="T2" fmla="*/ 0 w 22"/>
                <a:gd name="T3" fmla="*/ 10 h 14"/>
                <a:gd name="T4" fmla="*/ 0 w 22"/>
                <a:gd name="T5" fmla="*/ 8 h 14"/>
                <a:gd name="T6" fmla="*/ 3 w 22"/>
                <a:gd name="T7" fmla="*/ 8 h 14"/>
                <a:gd name="T8" fmla="*/ 5 w 22"/>
                <a:gd name="T9" fmla="*/ 8 h 14"/>
                <a:gd name="T10" fmla="*/ 8 w 22"/>
                <a:gd name="T11" fmla="*/ 5 h 14"/>
                <a:gd name="T12" fmla="*/ 8 w 22"/>
                <a:gd name="T13" fmla="*/ 3 h 14"/>
                <a:gd name="T14" fmla="*/ 11 w 22"/>
                <a:gd name="T15" fmla="*/ 3 h 14"/>
                <a:gd name="T16" fmla="*/ 13 w 22"/>
                <a:gd name="T17" fmla="*/ 0 h 14"/>
                <a:gd name="T18" fmla="*/ 16 w 22"/>
                <a:gd name="T19" fmla="*/ 3 h 14"/>
                <a:gd name="T20" fmla="*/ 18 w 22"/>
                <a:gd name="T21" fmla="*/ 3 h 14"/>
                <a:gd name="T22" fmla="*/ 18 w 22"/>
                <a:gd name="T23" fmla="*/ 5 h 14"/>
                <a:gd name="T24" fmla="*/ 18 w 22"/>
                <a:gd name="T25" fmla="*/ 8 h 14"/>
                <a:gd name="T26" fmla="*/ 21 w 22"/>
                <a:gd name="T27" fmla="*/ 8 h 14"/>
                <a:gd name="T28" fmla="*/ 18 w 22"/>
                <a:gd name="T29" fmla="*/ 8 h 14"/>
                <a:gd name="T30" fmla="*/ 16 w 22"/>
                <a:gd name="T31" fmla="*/ 8 h 14"/>
                <a:gd name="T32" fmla="*/ 13 w 22"/>
                <a:gd name="T33" fmla="*/ 5 h 14"/>
                <a:gd name="T34" fmla="*/ 11 w 22"/>
                <a:gd name="T35" fmla="*/ 8 h 14"/>
                <a:gd name="T36" fmla="*/ 8 w 22"/>
                <a:gd name="T37" fmla="*/ 8 h 14"/>
                <a:gd name="T38" fmla="*/ 5 w 22"/>
                <a:gd name="T39" fmla="*/ 8 h 14"/>
                <a:gd name="T40" fmla="*/ 3 w 22"/>
                <a:gd name="T41" fmla="*/ 10 h 14"/>
                <a:gd name="T42" fmla="*/ 0 w 22"/>
                <a:gd name="T43" fmla="*/ 13 h 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"/>
                <a:gd name="T67" fmla="*/ 0 h 14"/>
                <a:gd name="T68" fmla="*/ 22 w 22"/>
                <a:gd name="T69" fmla="*/ 14 h 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" h="14">
                  <a:moveTo>
                    <a:pt x="0" y="13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5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18" y="5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3" y="5"/>
                  </a:lnTo>
                  <a:lnTo>
                    <a:pt x="11" y="8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10"/>
                  </a:lnTo>
                  <a:lnTo>
                    <a:pt x="0" y="1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6" name="Freeform 279"/>
            <p:cNvSpPr>
              <a:spLocks/>
            </p:cNvSpPr>
            <p:nvPr/>
          </p:nvSpPr>
          <p:spPr bwMode="auto">
            <a:xfrm>
              <a:off x="5641" y="2957"/>
              <a:ext cx="21" cy="35"/>
            </a:xfrm>
            <a:custGeom>
              <a:avLst/>
              <a:gdLst>
                <a:gd name="T0" fmla="*/ 15 w 21"/>
                <a:gd name="T1" fmla="*/ 5 h 35"/>
                <a:gd name="T2" fmla="*/ 13 w 21"/>
                <a:gd name="T3" fmla="*/ 7 h 35"/>
                <a:gd name="T4" fmla="*/ 10 w 21"/>
                <a:gd name="T5" fmla="*/ 10 h 35"/>
                <a:gd name="T6" fmla="*/ 8 w 21"/>
                <a:gd name="T7" fmla="*/ 15 h 35"/>
                <a:gd name="T8" fmla="*/ 5 w 21"/>
                <a:gd name="T9" fmla="*/ 17 h 35"/>
                <a:gd name="T10" fmla="*/ 3 w 21"/>
                <a:gd name="T11" fmla="*/ 22 h 35"/>
                <a:gd name="T12" fmla="*/ 0 w 21"/>
                <a:gd name="T13" fmla="*/ 24 h 35"/>
                <a:gd name="T14" fmla="*/ 0 w 21"/>
                <a:gd name="T15" fmla="*/ 29 h 35"/>
                <a:gd name="T16" fmla="*/ 0 w 21"/>
                <a:gd name="T17" fmla="*/ 34 h 35"/>
                <a:gd name="T18" fmla="*/ 3 w 21"/>
                <a:gd name="T19" fmla="*/ 29 h 35"/>
                <a:gd name="T20" fmla="*/ 5 w 21"/>
                <a:gd name="T21" fmla="*/ 24 h 35"/>
                <a:gd name="T22" fmla="*/ 8 w 21"/>
                <a:gd name="T23" fmla="*/ 19 h 35"/>
                <a:gd name="T24" fmla="*/ 10 w 21"/>
                <a:gd name="T25" fmla="*/ 17 h 35"/>
                <a:gd name="T26" fmla="*/ 13 w 21"/>
                <a:gd name="T27" fmla="*/ 12 h 35"/>
                <a:gd name="T28" fmla="*/ 15 w 21"/>
                <a:gd name="T29" fmla="*/ 7 h 35"/>
                <a:gd name="T30" fmla="*/ 18 w 21"/>
                <a:gd name="T31" fmla="*/ 5 h 35"/>
                <a:gd name="T32" fmla="*/ 20 w 21"/>
                <a:gd name="T33" fmla="*/ 0 h 35"/>
                <a:gd name="T34" fmla="*/ 18 w 21"/>
                <a:gd name="T35" fmla="*/ 2 h 35"/>
                <a:gd name="T36" fmla="*/ 15 w 21"/>
                <a:gd name="T37" fmla="*/ 5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"/>
                <a:gd name="T58" fmla="*/ 0 h 35"/>
                <a:gd name="T59" fmla="*/ 21 w 21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" h="35">
                  <a:moveTo>
                    <a:pt x="15" y="5"/>
                  </a:moveTo>
                  <a:lnTo>
                    <a:pt x="13" y="7"/>
                  </a:lnTo>
                  <a:lnTo>
                    <a:pt x="10" y="10"/>
                  </a:lnTo>
                  <a:lnTo>
                    <a:pt x="8" y="15"/>
                  </a:lnTo>
                  <a:lnTo>
                    <a:pt x="5" y="17"/>
                  </a:lnTo>
                  <a:lnTo>
                    <a:pt x="3" y="22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5" y="24"/>
                  </a:lnTo>
                  <a:lnTo>
                    <a:pt x="8" y="19"/>
                  </a:lnTo>
                  <a:lnTo>
                    <a:pt x="10" y="17"/>
                  </a:lnTo>
                  <a:lnTo>
                    <a:pt x="13" y="12"/>
                  </a:lnTo>
                  <a:lnTo>
                    <a:pt x="15" y="7"/>
                  </a:lnTo>
                  <a:lnTo>
                    <a:pt x="18" y="5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5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7" name="Freeform 280"/>
            <p:cNvSpPr>
              <a:spLocks/>
            </p:cNvSpPr>
            <p:nvPr/>
          </p:nvSpPr>
          <p:spPr bwMode="auto">
            <a:xfrm>
              <a:off x="5639" y="2957"/>
              <a:ext cx="24" cy="35"/>
            </a:xfrm>
            <a:custGeom>
              <a:avLst/>
              <a:gdLst>
                <a:gd name="T0" fmla="*/ 18 w 24"/>
                <a:gd name="T1" fmla="*/ 3 h 35"/>
                <a:gd name="T2" fmla="*/ 15 w 24"/>
                <a:gd name="T3" fmla="*/ 8 h 35"/>
                <a:gd name="T4" fmla="*/ 13 w 24"/>
                <a:gd name="T5" fmla="*/ 10 h 35"/>
                <a:gd name="T6" fmla="*/ 10 w 24"/>
                <a:gd name="T7" fmla="*/ 16 h 35"/>
                <a:gd name="T8" fmla="*/ 8 w 24"/>
                <a:gd name="T9" fmla="*/ 18 h 35"/>
                <a:gd name="T10" fmla="*/ 5 w 24"/>
                <a:gd name="T11" fmla="*/ 21 h 35"/>
                <a:gd name="T12" fmla="*/ 3 w 24"/>
                <a:gd name="T13" fmla="*/ 26 h 35"/>
                <a:gd name="T14" fmla="*/ 3 w 24"/>
                <a:gd name="T15" fmla="*/ 31 h 35"/>
                <a:gd name="T16" fmla="*/ 0 w 24"/>
                <a:gd name="T17" fmla="*/ 34 h 35"/>
                <a:gd name="T18" fmla="*/ 3 w 24"/>
                <a:gd name="T19" fmla="*/ 31 h 35"/>
                <a:gd name="T20" fmla="*/ 5 w 24"/>
                <a:gd name="T21" fmla="*/ 26 h 35"/>
                <a:gd name="T22" fmla="*/ 10 w 24"/>
                <a:gd name="T23" fmla="*/ 21 h 35"/>
                <a:gd name="T24" fmla="*/ 13 w 24"/>
                <a:gd name="T25" fmla="*/ 16 h 35"/>
                <a:gd name="T26" fmla="*/ 15 w 24"/>
                <a:gd name="T27" fmla="*/ 13 h 35"/>
                <a:gd name="T28" fmla="*/ 18 w 24"/>
                <a:gd name="T29" fmla="*/ 8 h 35"/>
                <a:gd name="T30" fmla="*/ 20 w 24"/>
                <a:gd name="T31" fmla="*/ 3 h 35"/>
                <a:gd name="T32" fmla="*/ 23 w 24"/>
                <a:gd name="T33" fmla="*/ 0 h 35"/>
                <a:gd name="T34" fmla="*/ 20 w 24"/>
                <a:gd name="T35" fmla="*/ 0 h 35"/>
                <a:gd name="T36" fmla="*/ 18 w 24"/>
                <a:gd name="T37" fmla="*/ 3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35"/>
                <a:gd name="T59" fmla="*/ 24 w 24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35">
                  <a:moveTo>
                    <a:pt x="18" y="3"/>
                  </a:moveTo>
                  <a:lnTo>
                    <a:pt x="15" y="8"/>
                  </a:lnTo>
                  <a:lnTo>
                    <a:pt x="13" y="10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21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0" y="34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10" y="21"/>
                  </a:lnTo>
                  <a:lnTo>
                    <a:pt x="13" y="16"/>
                  </a:lnTo>
                  <a:lnTo>
                    <a:pt x="15" y="13"/>
                  </a:lnTo>
                  <a:lnTo>
                    <a:pt x="18" y="8"/>
                  </a:lnTo>
                  <a:lnTo>
                    <a:pt x="20" y="3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8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8" name="Freeform 281"/>
            <p:cNvSpPr>
              <a:spLocks/>
            </p:cNvSpPr>
            <p:nvPr/>
          </p:nvSpPr>
          <p:spPr bwMode="auto">
            <a:xfrm>
              <a:off x="5683" y="2926"/>
              <a:ext cx="11" cy="14"/>
            </a:xfrm>
            <a:custGeom>
              <a:avLst/>
              <a:gdLst>
                <a:gd name="T0" fmla="*/ 10 w 11"/>
                <a:gd name="T1" fmla="*/ 0 h 14"/>
                <a:gd name="T2" fmla="*/ 10 w 11"/>
                <a:gd name="T3" fmla="*/ 2 h 14"/>
                <a:gd name="T4" fmla="*/ 8 w 11"/>
                <a:gd name="T5" fmla="*/ 2 h 14"/>
                <a:gd name="T6" fmla="*/ 8 w 11"/>
                <a:gd name="T7" fmla="*/ 4 h 14"/>
                <a:gd name="T8" fmla="*/ 6 w 11"/>
                <a:gd name="T9" fmla="*/ 4 h 14"/>
                <a:gd name="T10" fmla="*/ 4 w 11"/>
                <a:gd name="T11" fmla="*/ 7 h 14"/>
                <a:gd name="T12" fmla="*/ 2 w 11"/>
                <a:gd name="T13" fmla="*/ 7 h 14"/>
                <a:gd name="T14" fmla="*/ 2 w 11"/>
                <a:gd name="T15" fmla="*/ 9 h 14"/>
                <a:gd name="T16" fmla="*/ 0 w 11"/>
                <a:gd name="T17" fmla="*/ 9 h 14"/>
                <a:gd name="T18" fmla="*/ 0 w 11"/>
                <a:gd name="T19" fmla="*/ 11 h 14"/>
                <a:gd name="T20" fmla="*/ 0 w 11"/>
                <a:gd name="T21" fmla="*/ 13 h 14"/>
                <a:gd name="T22" fmla="*/ 2 w 11"/>
                <a:gd name="T23" fmla="*/ 11 h 14"/>
                <a:gd name="T24" fmla="*/ 4 w 11"/>
                <a:gd name="T25" fmla="*/ 9 h 14"/>
                <a:gd name="T26" fmla="*/ 6 w 11"/>
                <a:gd name="T27" fmla="*/ 9 h 14"/>
                <a:gd name="T28" fmla="*/ 8 w 11"/>
                <a:gd name="T29" fmla="*/ 7 h 14"/>
                <a:gd name="T30" fmla="*/ 8 w 11"/>
                <a:gd name="T31" fmla="*/ 4 h 14"/>
                <a:gd name="T32" fmla="*/ 10 w 11"/>
                <a:gd name="T33" fmla="*/ 2 h 14"/>
                <a:gd name="T34" fmla="*/ 10 w 11"/>
                <a:gd name="T35" fmla="*/ 0 h 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"/>
                <a:gd name="T55" fmla="*/ 0 h 14"/>
                <a:gd name="T56" fmla="*/ 11 w 11"/>
                <a:gd name="T57" fmla="*/ 14 h 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" h="14">
                  <a:moveTo>
                    <a:pt x="10" y="0"/>
                  </a:moveTo>
                  <a:lnTo>
                    <a:pt x="10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4" y="9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69" name="Freeform 282"/>
            <p:cNvSpPr>
              <a:spLocks/>
            </p:cNvSpPr>
            <p:nvPr/>
          </p:nvSpPr>
          <p:spPr bwMode="auto">
            <a:xfrm>
              <a:off x="5679" y="2926"/>
              <a:ext cx="18" cy="17"/>
            </a:xfrm>
            <a:custGeom>
              <a:avLst/>
              <a:gdLst>
                <a:gd name="T0" fmla="*/ 17 w 18"/>
                <a:gd name="T1" fmla="*/ 0 h 17"/>
                <a:gd name="T2" fmla="*/ 17 w 18"/>
                <a:gd name="T3" fmla="*/ 3 h 17"/>
                <a:gd name="T4" fmla="*/ 14 w 18"/>
                <a:gd name="T5" fmla="*/ 3 h 17"/>
                <a:gd name="T6" fmla="*/ 11 w 18"/>
                <a:gd name="T7" fmla="*/ 5 h 17"/>
                <a:gd name="T8" fmla="*/ 9 w 18"/>
                <a:gd name="T9" fmla="*/ 5 h 17"/>
                <a:gd name="T10" fmla="*/ 6 w 18"/>
                <a:gd name="T11" fmla="*/ 8 h 17"/>
                <a:gd name="T12" fmla="*/ 3 w 18"/>
                <a:gd name="T13" fmla="*/ 11 h 17"/>
                <a:gd name="T14" fmla="*/ 3 w 18"/>
                <a:gd name="T15" fmla="*/ 13 h 17"/>
                <a:gd name="T16" fmla="*/ 0 w 18"/>
                <a:gd name="T17" fmla="*/ 13 h 17"/>
                <a:gd name="T18" fmla="*/ 0 w 18"/>
                <a:gd name="T19" fmla="*/ 16 h 17"/>
                <a:gd name="T20" fmla="*/ 3 w 18"/>
                <a:gd name="T21" fmla="*/ 16 h 17"/>
                <a:gd name="T22" fmla="*/ 6 w 18"/>
                <a:gd name="T23" fmla="*/ 13 h 17"/>
                <a:gd name="T24" fmla="*/ 9 w 18"/>
                <a:gd name="T25" fmla="*/ 11 h 17"/>
                <a:gd name="T26" fmla="*/ 11 w 18"/>
                <a:gd name="T27" fmla="*/ 8 h 17"/>
                <a:gd name="T28" fmla="*/ 14 w 18"/>
                <a:gd name="T29" fmla="*/ 5 h 17"/>
                <a:gd name="T30" fmla="*/ 17 w 18"/>
                <a:gd name="T31" fmla="*/ 3 h 17"/>
                <a:gd name="T32" fmla="*/ 17 w 18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17" y="0"/>
                  </a:moveTo>
                  <a:lnTo>
                    <a:pt x="17" y="3"/>
                  </a:lnTo>
                  <a:lnTo>
                    <a:pt x="14" y="3"/>
                  </a:lnTo>
                  <a:lnTo>
                    <a:pt x="11" y="5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3"/>
                  </a:lnTo>
                  <a:lnTo>
                    <a:pt x="9" y="11"/>
                  </a:lnTo>
                  <a:lnTo>
                    <a:pt x="11" y="8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17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0" name="Freeform 283"/>
            <p:cNvSpPr>
              <a:spLocks/>
            </p:cNvSpPr>
            <p:nvPr/>
          </p:nvSpPr>
          <p:spPr bwMode="auto">
            <a:xfrm>
              <a:off x="5754" y="2914"/>
              <a:ext cx="15" cy="4"/>
            </a:xfrm>
            <a:custGeom>
              <a:avLst/>
              <a:gdLst>
                <a:gd name="T0" fmla="*/ 0 w 15"/>
                <a:gd name="T1" fmla="*/ 3 h 4"/>
                <a:gd name="T2" fmla="*/ 2 w 15"/>
                <a:gd name="T3" fmla="*/ 3 h 4"/>
                <a:gd name="T4" fmla="*/ 2 w 15"/>
                <a:gd name="T5" fmla="*/ 2 h 4"/>
                <a:gd name="T6" fmla="*/ 5 w 15"/>
                <a:gd name="T7" fmla="*/ 0 h 4"/>
                <a:gd name="T8" fmla="*/ 7 w 15"/>
                <a:gd name="T9" fmla="*/ 0 h 4"/>
                <a:gd name="T10" fmla="*/ 9 w 15"/>
                <a:gd name="T11" fmla="*/ 0 h 4"/>
                <a:gd name="T12" fmla="*/ 12 w 15"/>
                <a:gd name="T13" fmla="*/ 0 h 4"/>
                <a:gd name="T14" fmla="*/ 12 w 15"/>
                <a:gd name="T15" fmla="*/ 2 h 4"/>
                <a:gd name="T16" fmla="*/ 14 w 15"/>
                <a:gd name="T17" fmla="*/ 2 h 4"/>
                <a:gd name="T18" fmla="*/ 14 w 15"/>
                <a:gd name="T19" fmla="*/ 3 h 4"/>
                <a:gd name="T20" fmla="*/ 12 w 15"/>
                <a:gd name="T21" fmla="*/ 3 h 4"/>
                <a:gd name="T22" fmla="*/ 9 w 15"/>
                <a:gd name="T23" fmla="*/ 3 h 4"/>
                <a:gd name="T24" fmla="*/ 7 w 15"/>
                <a:gd name="T25" fmla="*/ 3 h 4"/>
                <a:gd name="T26" fmla="*/ 5 w 15"/>
                <a:gd name="T27" fmla="*/ 3 h 4"/>
                <a:gd name="T28" fmla="*/ 2 w 15"/>
                <a:gd name="T29" fmla="*/ 3 h 4"/>
                <a:gd name="T30" fmla="*/ 0 w 15"/>
                <a:gd name="T31" fmla="*/ 3 h 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4"/>
                <a:gd name="T50" fmla="*/ 15 w 15"/>
                <a:gd name="T51" fmla="*/ 4 h 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4">
                  <a:moveTo>
                    <a:pt x="0" y="3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7" y="3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1" name="Freeform 284"/>
            <p:cNvSpPr>
              <a:spLocks/>
            </p:cNvSpPr>
            <p:nvPr/>
          </p:nvSpPr>
          <p:spPr bwMode="auto">
            <a:xfrm>
              <a:off x="5754" y="2914"/>
              <a:ext cx="17" cy="6"/>
            </a:xfrm>
            <a:custGeom>
              <a:avLst/>
              <a:gdLst>
                <a:gd name="T0" fmla="*/ 0 w 17"/>
                <a:gd name="T1" fmla="*/ 5 h 6"/>
                <a:gd name="T2" fmla="*/ 0 w 17"/>
                <a:gd name="T3" fmla="*/ 3 h 6"/>
                <a:gd name="T4" fmla="*/ 3 w 17"/>
                <a:gd name="T5" fmla="*/ 3 h 6"/>
                <a:gd name="T6" fmla="*/ 3 w 17"/>
                <a:gd name="T7" fmla="*/ 0 h 6"/>
                <a:gd name="T8" fmla="*/ 5 w 17"/>
                <a:gd name="T9" fmla="*/ 0 h 6"/>
                <a:gd name="T10" fmla="*/ 8 w 17"/>
                <a:gd name="T11" fmla="*/ 0 h 6"/>
                <a:gd name="T12" fmla="*/ 11 w 17"/>
                <a:gd name="T13" fmla="*/ 0 h 6"/>
                <a:gd name="T14" fmla="*/ 13 w 17"/>
                <a:gd name="T15" fmla="*/ 0 h 6"/>
                <a:gd name="T16" fmla="*/ 13 w 17"/>
                <a:gd name="T17" fmla="*/ 3 h 6"/>
                <a:gd name="T18" fmla="*/ 16 w 17"/>
                <a:gd name="T19" fmla="*/ 3 h 6"/>
                <a:gd name="T20" fmla="*/ 13 w 17"/>
                <a:gd name="T21" fmla="*/ 5 h 6"/>
                <a:gd name="T22" fmla="*/ 11 w 17"/>
                <a:gd name="T23" fmla="*/ 3 h 6"/>
                <a:gd name="T24" fmla="*/ 8 w 17"/>
                <a:gd name="T25" fmla="*/ 3 h 6"/>
                <a:gd name="T26" fmla="*/ 5 w 17"/>
                <a:gd name="T27" fmla="*/ 3 h 6"/>
                <a:gd name="T28" fmla="*/ 3 w 17"/>
                <a:gd name="T29" fmla="*/ 3 h 6"/>
                <a:gd name="T30" fmla="*/ 3 w 17"/>
                <a:gd name="T31" fmla="*/ 5 h 6"/>
                <a:gd name="T32" fmla="*/ 0 w 17"/>
                <a:gd name="T33" fmla="*/ 5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6"/>
                <a:gd name="T53" fmla="*/ 17 w 17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6">
                  <a:moveTo>
                    <a:pt x="0" y="5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8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0" y="5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2" name="Freeform 285"/>
            <p:cNvSpPr>
              <a:spLocks/>
            </p:cNvSpPr>
            <p:nvPr/>
          </p:nvSpPr>
          <p:spPr bwMode="auto">
            <a:xfrm>
              <a:off x="5643" y="2901"/>
              <a:ext cx="49" cy="11"/>
            </a:xfrm>
            <a:custGeom>
              <a:avLst/>
              <a:gdLst>
                <a:gd name="T0" fmla="*/ 0 w 49"/>
                <a:gd name="T1" fmla="*/ 10 h 11"/>
                <a:gd name="T2" fmla="*/ 0 w 49"/>
                <a:gd name="T3" fmla="*/ 8 h 11"/>
                <a:gd name="T4" fmla="*/ 3 w 49"/>
                <a:gd name="T5" fmla="*/ 6 h 11"/>
                <a:gd name="T6" fmla="*/ 5 w 49"/>
                <a:gd name="T7" fmla="*/ 4 h 11"/>
                <a:gd name="T8" fmla="*/ 5 w 49"/>
                <a:gd name="T9" fmla="*/ 2 h 11"/>
                <a:gd name="T10" fmla="*/ 8 w 49"/>
                <a:gd name="T11" fmla="*/ 2 h 11"/>
                <a:gd name="T12" fmla="*/ 11 w 49"/>
                <a:gd name="T13" fmla="*/ 0 h 11"/>
                <a:gd name="T14" fmla="*/ 16 w 49"/>
                <a:gd name="T15" fmla="*/ 0 h 11"/>
                <a:gd name="T16" fmla="*/ 19 w 49"/>
                <a:gd name="T17" fmla="*/ 0 h 11"/>
                <a:gd name="T18" fmla="*/ 21 w 49"/>
                <a:gd name="T19" fmla="*/ 0 h 11"/>
                <a:gd name="T20" fmla="*/ 27 w 49"/>
                <a:gd name="T21" fmla="*/ 0 h 11"/>
                <a:gd name="T22" fmla="*/ 29 w 49"/>
                <a:gd name="T23" fmla="*/ 2 h 11"/>
                <a:gd name="T24" fmla="*/ 35 w 49"/>
                <a:gd name="T25" fmla="*/ 2 h 11"/>
                <a:gd name="T26" fmla="*/ 37 w 49"/>
                <a:gd name="T27" fmla="*/ 2 h 11"/>
                <a:gd name="T28" fmla="*/ 40 w 49"/>
                <a:gd name="T29" fmla="*/ 2 h 11"/>
                <a:gd name="T30" fmla="*/ 45 w 49"/>
                <a:gd name="T31" fmla="*/ 2 h 11"/>
                <a:gd name="T32" fmla="*/ 48 w 49"/>
                <a:gd name="T33" fmla="*/ 2 h 11"/>
                <a:gd name="T34" fmla="*/ 45 w 49"/>
                <a:gd name="T35" fmla="*/ 2 h 11"/>
                <a:gd name="T36" fmla="*/ 43 w 49"/>
                <a:gd name="T37" fmla="*/ 4 h 11"/>
                <a:gd name="T38" fmla="*/ 40 w 49"/>
                <a:gd name="T39" fmla="*/ 4 h 11"/>
                <a:gd name="T40" fmla="*/ 37 w 49"/>
                <a:gd name="T41" fmla="*/ 4 h 11"/>
                <a:gd name="T42" fmla="*/ 35 w 49"/>
                <a:gd name="T43" fmla="*/ 4 h 11"/>
                <a:gd name="T44" fmla="*/ 32 w 49"/>
                <a:gd name="T45" fmla="*/ 4 h 11"/>
                <a:gd name="T46" fmla="*/ 29 w 49"/>
                <a:gd name="T47" fmla="*/ 4 h 11"/>
                <a:gd name="T48" fmla="*/ 27 w 49"/>
                <a:gd name="T49" fmla="*/ 4 h 11"/>
                <a:gd name="T50" fmla="*/ 24 w 49"/>
                <a:gd name="T51" fmla="*/ 4 h 11"/>
                <a:gd name="T52" fmla="*/ 21 w 49"/>
                <a:gd name="T53" fmla="*/ 4 h 11"/>
                <a:gd name="T54" fmla="*/ 19 w 49"/>
                <a:gd name="T55" fmla="*/ 4 h 11"/>
                <a:gd name="T56" fmla="*/ 16 w 49"/>
                <a:gd name="T57" fmla="*/ 4 h 11"/>
                <a:gd name="T58" fmla="*/ 13 w 49"/>
                <a:gd name="T59" fmla="*/ 4 h 11"/>
                <a:gd name="T60" fmla="*/ 11 w 49"/>
                <a:gd name="T61" fmla="*/ 4 h 11"/>
                <a:gd name="T62" fmla="*/ 8 w 49"/>
                <a:gd name="T63" fmla="*/ 4 h 11"/>
                <a:gd name="T64" fmla="*/ 5 w 49"/>
                <a:gd name="T65" fmla="*/ 4 h 11"/>
                <a:gd name="T66" fmla="*/ 5 w 49"/>
                <a:gd name="T67" fmla="*/ 6 h 11"/>
                <a:gd name="T68" fmla="*/ 3 w 49"/>
                <a:gd name="T69" fmla="*/ 6 h 11"/>
                <a:gd name="T70" fmla="*/ 3 w 49"/>
                <a:gd name="T71" fmla="*/ 8 h 11"/>
                <a:gd name="T72" fmla="*/ 0 w 49"/>
                <a:gd name="T73" fmla="*/ 8 h 11"/>
                <a:gd name="T74" fmla="*/ 0 w 49"/>
                <a:gd name="T75" fmla="*/ 10 h 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9"/>
                <a:gd name="T115" fmla="*/ 0 h 11"/>
                <a:gd name="T116" fmla="*/ 49 w 49"/>
                <a:gd name="T117" fmla="*/ 11 h 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9" h="11">
                  <a:moveTo>
                    <a:pt x="0" y="10"/>
                  </a:moveTo>
                  <a:lnTo>
                    <a:pt x="0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9" y="2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40" y="2"/>
                  </a:lnTo>
                  <a:lnTo>
                    <a:pt x="45" y="2"/>
                  </a:lnTo>
                  <a:lnTo>
                    <a:pt x="48" y="2"/>
                  </a:lnTo>
                  <a:lnTo>
                    <a:pt x="45" y="2"/>
                  </a:lnTo>
                  <a:lnTo>
                    <a:pt x="43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3" name="Freeform 286"/>
            <p:cNvSpPr>
              <a:spLocks/>
            </p:cNvSpPr>
            <p:nvPr/>
          </p:nvSpPr>
          <p:spPr bwMode="auto">
            <a:xfrm>
              <a:off x="5643" y="2901"/>
              <a:ext cx="51" cy="14"/>
            </a:xfrm>
            <a:custGeom>
              <a:avLst/>
              <a:gdLst>
                <a:gd name="T0" fmla="*/ 0 w 51"/>
                <a:gd name="T1" fmla="*/ 13 h 14"/>
                <a:gd name="T2" fmla="*/ 0 w 51"/>
                <a:gd name="T3" fmla="*/ 10 h 14"/>
                <a:gd name="T4" fmla="*/ 3 w 51"/>
                <a:gd name="T5" fmla="*/ 8 h 14"/>
                <a:gd name="T6" fmla="*/ 3 w 51"/>
                <a:gd name="T7" fmla="*/ 5 h 14"/>
                <a:gd name="T8" fmla="*/ 6 w 51"/>
                <a:gd name="T9" fmla="*/ 3 h 14"/>
                <a:gd name="T10" fmla="*/ 8 w 51"/>
                <a:gd name="T11" fmla="*/ 0 h 14"/>
                <a:gd name="T12" fmla="*/ 11 w 51"/>
                <a:gd name="T13" fmla="*/ 0 h 14"/>
                <a:gd name="T14" fmla="*/ 14 w 51"/>
                <a:gd name="T15" fmla="*/ 0 h 14"/>
                <a:gd name="T16" fmla="*/ 19 w 51"/>
                <a:gd name="T17" fmla="*/ 0 h 14"/>
                <a:gd name="T18" fmla="*/ 22 w 51"/>
                <a:gd name="T19" fmla="*/ 0 h 14"/>
                <a:gd name="T20" fmla="*/ 25 w 51"/>
                <a:gd name="T21" fmla="*/ 0 h 14"/>
                <a:gd name="T22" fmla="*/ 31 w 51"/>
                <a:gd name="T23" fmla="*/ 0 h 14"/>
                <a:gd name="T24" fmla="*/ 33 w 51"/>
                <a:gd name="T25" fmla="*/ 0 h 14"/>
                <a:gd name="T26" fmla="*/ 39 w 51"/>
                <a:gd name="T27" fmla="*/ 3 h 14"/>
                <a:gd name="T28" fmla="*/ 42 w 51"/>
                <a:gd name="T29" fmla="*/ 3 h 14"/>
                <a:gd name="T30" fmla="*/ 44 w 51"/>
                <a:gd name="T31" fmla="*/ 3 h 14"/>
                <a:gd name="T32" fmla="*/ 50 w 51"/>
                <a:gd name="T33" fmla="*/ 3 h 14"/>
                <a:gd name="T34" fmla="*/ 47 w 51"/>
                <a:gd name="T35" fmla="*/ 3 h 14"/>
                <a:gd name="T36" fmla="*/ 44 w 51"/>
                <a:gd name="T37" fmla="*/ 3 h 14"/>
                <a:gd name="T38" fmla="*/ 42 w 51"/>
                <a:gd name="T39" fmla="*/ 3 h 14"/>
                <a:gd name="T40" fmla="*/ 39 w 51"/>
                <a:gd name="T41" fmla="*/ 3 h 14"/>
                <a:gd name="T42" fmla="*/ 36 w 51"/>
                <a:gd name="T43" fmla="*/ 3 h 14"/>
                <a:gd name="T44" fmla="*/ 33 w 51"/>
                <a:gd name="T45" fmla="*/ 3 h 14"/>
                <a:gd name="T46" fmla="*/ 31 w 51"/>
                <a:gd name="T47" fmla="*/ 3 h 14"/>
                <a:gd name="T48" fmla="*/ 28 w 51"/>
                <a:gd name="T49" fmla="*/ 3 h 14"/>
                <a:gd name="T50" fmla="*/ 25 w 51"/>
                <a:gd name="T51" fmla="*/ 3 h 14"/>
                <a:gd name="T52" fmla="*/ 22 w 51"/>
                <a:gd name="T53" fmla="*/ 3 h 14"/>
                <a:gd name="T54" fmla="*/ 19 w 51"/>
                <a:gd name="T55" fmla="*/ 3 h 14"/>
                <a:gd name="T56" fmla="*/ 17 w 51"/>
                <a:gd name="T57" fmla="*/ 3 h 14"/>
                <a:gd name="T58" fmla="*/ 14 w 51"/>
                <a:gd name="T59" fmla="*/ 3 h 14"/>
                <a:gd name="T60" fmla="*/ 11 w 51"/>
                <a:gd name="T61" fmla="*/ 5 h 14"/>
                <a:gd name="T62" fmla="*/ 8 w 51"/>
                <a:gd name="T63" fmla="*/ 5 h 14"/>
                <a:gd name="T64" fmla="*/ 6 w 51"/>
                <a:gd name="T65" fmla="*/ 5 h 14"/>
                <a:gd name="T66" fmla="*/ 3 w 51"/>
                <a:gd name="T67" fmla="*/ 8 h 14"/>
                <a:gd name="T68" fmla="*/ 0 w 51"/>
                <a:gd name="T69" fmla="*/ 8 h 14"/>
                <a:gd name="T70" fmla="*/ 0 w 51"/>
                <a:gd name="T71" fmla="*/ 10 h 14"/>
                <a:gd name="T72" fmla="*/ 0 w 51"/>
                <a:gd name="T73" fmla="*/ 13 h 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14"/>
                <a:gd name="T113" fmla="*/ 51 w 51"/>
                <a:gd name="T114" fmla="*/ 14 h 1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14">
                  <a:moveTo>
                    <a:pt x="0" y="13"/>
                  </a:moveTo>
                  <a:lnTo>
                    <a:pt x="0" y="10"/>
                  </a:lnTo>
                  <a:lnTo>
                    <a:pt x="3" y="8"/>
                  </a:lnTo>
                  <a:lnTo>
                    <a:pt x="3" y="5"/>
                  </a:lnTo>
                  <a:lnTo>
                    <a:pt x="6" y="3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9" y="3"/>
                  </a:lnTo>
                  <a:lnTo>
                    <a:pt x="42" y="3"/>
                  </a:lnTo>
                  <a:lnTo>
                    <a:pt x="44" y="3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33" y="3"/>
                  </a:lnTo>
                  <a:lnTo>
                    <a:pt x="31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1" y="5"/>
                  </a:lnTo>
                  <a:lnTo>
                    <a:pt x="8" y="5"/>
                  </a:lnTo>
                  <a:lnTo>
                    <a:pt x="6" y="5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4" name="Freeform 287"/>
            <p:cNvSpPr>
              <a:spLocks/>
            </p:cNvSpPr>
            <p:nvPr/>
          </p:nvSpPr>
          <p:spPr bwMode="auto">
            <a:xfrm>
              <a:off x="5553" y="2911"/>
              <a:ext cx="26" cy="14"/>
            </a:xfrm>
            <a:custGeom>
              <a:avLst/>
              <a:gdLst>
                <a:gd name="T0" fmla="*/ 0 w 26"/>
                <a:gd name="T1" fmla="*/ 13 h 14"/>
                <a:gd name="T2" fmla="*/ 3 w 26"/>
                <a:gd name="T3" fmla="*/ 11 h 14"/>
                <a:gd name="T4" fmla="*/ 5 w 26"/>
                <a:gd name="T5" fmla="*/ 9 h 14"/>
                <a:gd name="T6" fmla="*/ 8 w 26"/>
                <a:gd name="T7" fmla="*/ 7 h 14"/>
                <a:gd name="T8" fmla="*/ 10 w 26"/>
                <a:gd name="T9" fmla="*/ 7 h 14"/>
                <a:gd name="T10" fmla="*/ 15 w 26"/>
                <a:gd name="T11" fmla="*/ 4 h 14"/>
                <a:gd name="T12" fmla="*/ 18 w 26"/>
                <a:gd name="T13" fmla="*/ 2 h 14"/>
                <a:gd name="T14" fmla="*/ 23 w 26"/>
                <a:gd name="T15" fmla="*/ 2 h 14"/>
                <a:gd name="T16" fmla="*/ 25 w 26"/>
                <a:gd name="T17" fmla="*/ 0 h 14"/>
                <a:gd name="T18" fmla="*/ 23 w 26"/>
                <a:gd name="T19" fmla="*/ 2 h 14"/>
                <a:gd name="T20" fmla="*/ 20 w 26"/>
                <a:gd name="T21" fmla="*/ 4 h 14"/>
                <a:gd name="T22" fmla="*/ 15 w 26"/>
                <a:gd name="T23" fmla="*/ 7 h 14"/>
                <a:gd name="T24" fmla="*/ 13 w 26"/>
                <a:gd name="T25" fmla="*/ 9 h 14"/>
                <a:gd name="T26" fmla="*/ 10 w 26"/>
                <a:gd name="T27" fmla="*/ 11 h 14"/>
                <a:gd name="T28" fmla="*/ 8 w 26"/>
                <a:gd name="T29" fmla="*/ 11 h 14"/>
                <a:gd name="T30" fmla="*/ 5 w 26"/>
                <a:gd name="T31" fmla="*/ 13 h 14"/>
                <a:gd name="T32" fmla="*/ 0 w 26"/>
                <a:gd name="T33" fmla="*/ 13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14"/>
                <a:gd name="T53" fmla="*/ 26 w 26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14">
                  <a:moveTo>
                    <a:pt x="0" y="13"/>
                  </a:moveTo>
                  <a:lnTo>
                    <a:pt x="3" y="11"/>
                  </a:lnTo>
                  <a:lnTo>
                    <a:pt x="5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5" y="4"/>
                  </a:lnTo>
                  <a:lnTo>
                    <a:pt x="18" y="2"/>
                  </a:lnTo>
                  <a:lnTo>
                    <a:pt x="23" y="2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5" y="13"/>
                  </a:lnTo>
                  <a:lnTo>
                    <a:pt x="0" y="1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5" name="Freeform 288"/>
            <p:cNvSpPr>
              <a:spLocks/>
            </p:cNvSpPr>
            <p:nvPr/>
          </p:nvSpPr>
          <p:spPr bwMode="auto">
            <a:xfrm>
              <a:off x="5553" y="2911"/>
              <a:ext cx="29" cy="16"/>
            </a:xfrm>
            <a:custGeom>
              <a:avLst/>
              <a:gdLst>
                <a:gd name="T0" fmla="*/ 0 w 29"/>
                <a:gd name="T1" fmla="*/ 15 h 16"/>
                <a:gd name="T2" fmla="*/ 0 w 29"/>
                <a:gd name="T3" fmla="*/ 13 h 16"/>
                <a:gd name="T4" fmla="*/ 3 w 29"/>
                <a:gd name="T5" fmla="*/ 10 h 16"/>
                <a:gd name="T6" fmla="*/ 8 w 29"/>
                <a:gd name="T7" fmla="*/ 8 h 16"/>
                <a:gd name="T8" fmla="*/ 11 w 29"/>
                <a:gd name="T9" fmla="*/ 5 h 16"/>
                <a:gd name="T10" fmla="*/ 17 w 29"/>
                <a:gd name="T11" fmla="*/ 5 h 16"/>
                <a:gd name="T12" fmla="*/ 20 w 29"/>
                <a:gd name="T13" fmla="*/ 3 h 16"/>
                <a:gd name="T14" fmla="*/ 25 w 29"/>
                <a:gd name="T15" fmla="*/ 3 h 16"/>
                <a:gd name="T16" fmla="*/ 28 w 29"/>
                <a:gd name="T17" fmla="*/ 0 h 16"/>
                <a:gd name="T18" fmla="*/ 25 w 29"/>
                <a:gd name="T19" fmla="*/ 3 h 16"/>
                <a:gd name="T20" fmla="*/ 22 w 29"/>
                <a:gd name="T21" fmla="*/ 5 h 16"/>
                <a:gd name="T22" fmla="*/ 17 w 29"/>
                <a:gd name="T23" fmla="*/ 8 h 16"/>
                <a:gd name="T24" fmla="*/ 14 w 29"/>
                <a:gd name="T25" fmla="*/ 8 h 16"/>
                <a:gd name="T26" fmla="*/ 11 w 29"/>
                <a:gd name="T27" fmla="*/ 10 h 16"/>
                <a:gd name="T28" fmla="*/ 8 w 29"/>
                <a:gd name="T29" fmla="*/ 13 h 16"/>
                <a:gd name="T30" fmla="*/ 3 w 29"/>
                <a:gd name="T31" fmla="*/ 15 h 16"/>
                <a:gd name="T32" fmla="*/ 0 w 29"/>
                <a:gd name="T33" fmla="*/ 15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16"/>
                <a:gd name="T53" fmla="*/ 29 w 29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16">
                  <a:moveTo>
                    <a:pt x="0" y="15"/>
                  </a:moveTo>
                  <a:lnTo>
                    <a:pt x="0" y="13"/>
                  </a:lnTo>
                  <a:lnTo>
                    <a:pt x="3" y="10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7" y="5"/>
                  </a:lnTo>
                  <a:lnTo>
                    <a:pt x="20" y="3"/>
                  </a:lnTo>
                  <a:lnTo>
                    <a:pt x="25" y="3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22" y="5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8" y="13"/>
                  </a:lnTo>
                  <a:lnTo>
                    <a:pt x="3" y="15"/>
                  </a:lnTo>
                  <a:lnTo>
                    <a:pt x="0" y="15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" name="Freeform 289"/>
            <p:cNvSpPr>
              <a:spLocks/>
            </p:cNvSpPr>
            <p:nvPr/>
          </p:nvSpPr>
          <p:spPr bwMode="auto">
            <a:xfrm>
              <a:off x="5545" y="2975"/>
              <a:ext cx="9" cy="16"/>
            </a:xfrm>
            <a:custGeom>
              <a:avLst/>
              <a:gdLst>
                <a:gd name="T0" fmla="*/ 2 w 9"/>
                <a:gd name="T1" fmla="*/ 3 h 16"/>
                <a:gd name="T2" fmla="*/ 2 w 9"/>
                <a:gd name="T3" fmla="*/ 3 h 16"/>
                <a:gd name="T4" fmla="*/ 0 w 9"/>
                <a:gd name="T5" fmla="*/ 3 h 16"/>
                <a:gd name="T6" fmla="*/ 0 w 9"/>
                <a:gd name="T7" fmla="*/ 5 h 16"/>
                <a:gd name="T8" fmla="*/ 2 w 9"/>
                <a:gd name="T9" fmla="*/ 5 h 16"/>
                <a:gd name="T10" fmla="*/ 2 w 9"/>
                <a:gd name="T11" fmla="*/ 8 h 16"/>
                <a:gd name="T12" fmla="*/ 4 w 9"/>
                <a:gd name="T13" fmla="*/ 10 h 16"/>
                <a:gd name="T14" fmla="*/ 4 w 9"/>
                <a:gd name="T15" fmla="*/ 13 h 16"/>
                <a:gd name="T16" fmla="*/ 4 w 9"/>
                <a:gd name="T17" fmla="*/ 15 h 16"/>
                <a:gd name="T18" fmla="*/ 6 w 9"/>
                <a:gd name="T19" fmla="*/ 15 h 16"/>
                <a:gd name="T20" fmla="*/ 6 w 9"/>
                <a:gd name="T21" fmla="*/ 13 h 16"/>
                <a:gd name="T22" fmla="*/ 4 w 9"/>
                <a:gd name="T23" fmla="*/ 13 h 16"/>
                <a:gd name="T24" fmla="*/ 4 w 9"/>
                <a:gd name="T25" fmla="*/ 10 h 16"/>
                <a:gd name="T26" fmla="*/ 4 w 9"/>
                <a:gd name="T27" fmla="*/ 8 h 16"/>
                <a:gd name="T28" fmla="*/ 4 w 9"/>
                <a:gd name="T29" fmla="*/ 5 h 16"/>
                <a:gd name="T30" fmla="*/ 4 w 9"/>
                <a:gd name="T31" fmla="*/ 3 h 16"/>
                <a:gd name="T32" fmla="*/ 6 w 9"/>
                <a:gd name="T33" fmla="*/ 3 h 16"/>
                <a:gd name="T34" fmla="*/ 8 w 9"/>
                <a:gd name="T35" fmla="*/ 0 h 16"/>
                <a:gd name="T36" fmla="*/ 6 w 9"/>
                <a:gd name="T37" fmla="*/ 0 h 16"/>
                <a:gd name="T38" fmla="*/ 4 w 9"/>
                <a:gd name="T39" fmla="*/ 0 h 16"/>
                <a:gd name="T40" fmla="*/ 4 w 9"/>
                <a:gd name="T41" fmla="*/ 3 h 16"/>
                <a:gd name="T42" fmla="*/ 2 w 9"/>
                <a:gd name="T43" fmla="*/ 3 h 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"/>
                <a:gd name="T67" fmla="*/ 0 h 16"/>
                <a:gd name="T68" fmla="*/ 9 w 9"/>
                <a:gd name="T69" fmla="*/ 16 h 1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" h="16">
                  <a:moveTo>
                    <a:pt x="2" y="3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5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2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7" name="Freeform 290"/>
            <p:cNvSpPr>
              <a:spLocks/>
            </p:cNvSpPr>
            <p:nvPr/>
          </p:nvSpPr>
          <p:spPr bwMode="auto">
            <a:xfrm>
              <a:off x="5545" y="2973"/>
              <a:ext cx="11" cy="19"/>
            </a:xfrm>
            <a:custGeom>
              <a:avLst/>
              <a:gdLst>
                <a:gd name="T0" fmla="*/ 3 w 11"/>
                <a:gd name="T1" fmla="*/ 5 h 19"/>
                <a:gd name="T2" fmla="*/ 3 w 11"/>
                <a:gd name="T3" fmla="*/ 5 h 19"/>
                <a:gd name="T4" fmla="*/ 0 w 11"/>
                <a:gd name="T5" fmla="*/ 5 h 19"/>
                <a:gd name="T6" fmla="*/ 0 w 11"/>
                <a:gd name="T7" fmla="*/ 8 h 19"/>
                <a:gd name="T8" fmla="*/ 3 w 11"/>
                <a:gd name="T9" fmla="*/ 10 h 19"/>
                <a:gd name="T10" fmla="*/ 3 w 11"/>
                <a:gd name="T11" fmla="*/ 13 h 19"/>
                <a:gd name="T12" fmla="*/ 5 w 11"/>
                <a:gd name="T13" fmla="*/ 13 h 19"/>
                <a:gd name="T14" fmla="*/ 5 w 11"/>
                <a:gd name="T15" fmla="*/ 15 h 19"/>
                <a:gd name="T16" fmla="*/ 5 w 11"/>
                <a:gd name="T17" fmla="*/ 18 h 19"/>
                <a:gd name="T18" fmla="*/ 5 w 11"/>
                <a:gd name="T19" fmla="*/ 15 h 19"/>
                <a:gd name="T20" fmla="*/ 5 w 11"/>
                <a:gd name="T21" fmla="*/ 13 h 19"/>
                <a:gd name="T22" fmla="*/ 5 w 11"/>
                <a:gd name="T23" fmla="*/ 10 h 19"/>
                <a:gd name="T24" fmla="*/ 5 w 11"/>
                <a:gd name="T25" fmla="*/ 8 h 19"/>
                <a:gd name="T26" fmla="*/ 5 w 11"/>
                <a:gd name="T27" fmla="*/ 5 h 19"/>
                <a:gd name="T28" fmla="*/ 8 w 11"/>
                <a:gd name="T29" fmla="*/ 3 h 19"/>
                <a:gd name="T30" fmla="*/ 10 w 11"/>
                <a:gd name="T31" fmla="*/ 3 h 19"/>
                <a:gd name="T32" fmla="*/ 10 w 11"/>
                <a:gd name="T33" fmla="*/ 0 h 19"/>
                <a:gd name="T34" fmla="*/ 8 w 11"/>
                <a:gd name="T35" fmla="*/ 0 h 19"/>
                <a:gd name="T36" fmla="*/ 8 w 11"/>
                <a:gd name="T37" fmla="*/ 3 h 19"/>
                <a:gd name="T38" fmla="*/ 5 w 11"/>
                <a:gd name="T39" fmla="*/ 3 h 19"/>
                <a:gd name="T40" fmla="*/ 3 w 11"/>
                <a:gd name="T41" fmla="*/ 5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"/>
                <a:gd name="T64" fmla="*/ 0 h 19"/>
                <a:gd name="T65" fmla="*/ 11 w 11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" h="19">
                  <a:moveTo>
                    <a:pt x="3" y="5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5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5" y="3"/>
                  </a:lnTo>
                  <a:lnTo>
                    <a:pt x="3" y="5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8" name="Freeform 291"/>
            <p:cNvSpPr>
              <a:spLocks/>
            </p:cNvSpPr>
            <p:nvPr/>
          </p:nvSpPr>
          <p:spPr bwMode="auto">
            <a:xfrm>
              <a:off x="5574" y="2957"/>
              <a:ext cx="21" cy="8"/>
            </a:xfrm>
            <a:custGeom>
              <a:avLst/>
              <a:gdLst>
                <a:gd name="T0" fmla="*/ 0 w 21"/>
                <a:gd name="T1" fmla="*/ 7 h 8"/>
                <a:gd name="T2" fmla="*/ 3 w 21"/>
                <a:gd name="T3" fmla="*/ 7 h 8"/>
                <a:gd name="T4" fmla="*/ 5 w 21"/>
                <a:gd name="T5" fmla="*/ 5 h 8"/>
                <a:gd name="T6" fmla="*/ 8 w 21"/>
                <a:gd name="T7" fmla="*/ 2 h 8"/>
                <a:gd name="T8" fmla="*/ 10 w 21"/>
                <a:gd name="T9" fmla="*/ 2 h 8"/>
                <a:gd name="T10" fmla="*/ 13 w 21"/>
                <a:gd name="T11" fmla="*/ 2 h 8"/>
                <a:gd name="T12" fmla="*/ 15 w 21"/>
                <a:gd name="T13" fmla="*/ 0 h 8"/>
                <a:gd name="T14" fmla="*/ 18 w 21"/>
                <a:gd name="T15" fmla="*/ 0 h 8"/>
                <a:gd name="T16" fmla="*/ 20 w 21"/>
                <a:gd name="T17" fmla="*/ 0 h 8"/>
                <a:gd name="T18" fmla="*/ 18 w 21"/>
                <a:gd name="T19" fmla="*/ 2 h 8"/>
                <a:gd name="T20" fmla="*/ 15 w 21"/>
                <a:gd name="T21" fmla="*/ 2 h 8"/>
                <a:gd name="T22" fmla="*/ 13 w 21"/>
                <a:gd name="T23" fmla="*/ 2 h 8"/>
                <a:gd name="T24" fmla="*/ 10 w 21"/>
                <a:gd name="T25" fmla="*/ 5 h 8"/>
                <a:gd name="T26" fmla="*/ 8 w 21"/>
                <a:gd name="T27" fmla="*/ 5 h 8"/>
                <a:gd name="T28" fmla="*/ 5 w 21"/>
                <a:gd name="T29" fmla="*/ 5 h 8"/>
                <a:gd name="T30" fmla="*/ 3 w 21"/>
                <a:gd name="T31" fmla="*/ 7 h 8"/>
                <a:gd name="T32" fmla="*/ 0 w 21"/>
                <a:gd name="T33" fmla="*/ 7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8"/>
                <a:gd name="T53" fmla="*/ 21 w 21"/>
                <a:gd name="T54" fmla="*/ 8 h 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8">
                  <a:moveTo>
                    <a:pt x="0" y="7"/>
                  </a:moveTo>
                  <a:lnTo>
                    <a:pt x="3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0" y="5"/>
                  </a:lnTo>
                  <a:lnTo>
                    <a:pt x="8" y="5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9" name="Freeform 292"/>
            <p:cNvSpPr>
              <a:spLocks/>
            </p:cNvSpPr>
            <p:nvPr/>
          </p:nvSpPr>
          <p:spPr bwMode="auto">
            <a:xfrm>
              <a:off x="5574" y="2957"/>
              <a:ext cx="24" cy="10"/>
            </a:xfrm>
            <a:custGeom>
              <a:avLst/>
              <a:gdLst>
                <a:gd name="T0" fmla="*/ 0 w 24"/>
                <a:gd name="T1" fmla="*/ 9 h 10"/>
                <a:gd name="T2" fmla="*/ 3 w 24"/>
                <a:gd name="T3" fmla="*/ 9 h 10"/>
                <a:gd name="T4" fmla="*/ 6 w 24"/>
                <a:gd name="T5" fmla="*/ 6 h 10"/>
                <a:gd name="T6" fmla="*/ 9 w 24"/>
                <a:gd name="T7" fmla="*/ 3 h 10"/>
                <a:gd name="T8" fmla="*/ 12 w 24"/>
                <a:gd name="T9" fmla="*/ 3 h 10"/>
                <a:gd name="T10" fmla="*/ 14 w 24"/>
                <a:gd name="T11" fmla="*/ 0 h 10"/>
                <a:gd name="T12" fmla="*/ 17 w 24"/>
                <a:gd name="T13" fmla="*/ 0 h 10"/>
                <a:gd name="T14" fmla="*/ 20 w 24"/>
                <a:gd name="T15" fmla="*/ 0 h 10"/>
                <a:gd name="T16" fmla="*/ 23 w 24"/>
                <a:gd name="T17" fmla="*/ 0 h 10"/>
                <a:gd name="T18" fmla="*/ 20 w 24"/>
                <a:gd name="T19" fmla="*/ 3 h 10"/>
                <a:gd name="T20" fmla="*/ 17 w 24"/>
                <a:gd name="T21" fmla="*/ 3 h 10"/>
                <a:gd name="T22" fmla="*/ 14 w 24"/>
                <a:gd name="T23" fmla="*/ 3 h 10"/>
                <a:gd name="T24" fmla="*/ 12 w 24"/>
                <a:gd name="T25" fmla="*/ 3 h 10"/>
                <a:gd name="T26" fmla="*/ 9 w 24"/>
                <a:gd name="T27" fmla="*/ 6 h 10"/>
                <a:gd name="T28" fmla="*/ 6 w 24"/>
                <a:gd name="T29" fmla="*/ 6 h 10"/>
                <a:gd name="T30" fmla="*/ 3 w 24"/>
                <a:gd name="T31" fmla="*/ 6 h 10"/>
                <a:gd name="T32" fmla="*/ 0 w 24"/>
                <a:gd name="T33" fmla="*/ 9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0"/>
                <a:gd name="T53" fmla="*/ 24 w 24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0">
                  <a:moveTo>
                    <a:pt x="0" y="9"/>
                  </a:move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9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0" name="Freeform 293"/>
            <p:cNvSpPr>
              <a:spLocks/>
            </p:cNvSpPr>
            <p:nvPr/>
          </p:nvSpPr>
          <p:spPr bwMode="auto">
            <a:xfrm>
              <a:off x="5617" y="2942"/>
              <a:ext cx="11" cy="5"/>
            </a:xfrm>
            <a:custGeom>
              <a:avLst/>
              <a:gdLst>
                <a:gd name="T0" fmla="*/ 10 w 11"/>
                <a:gd name="T1" fmla="*/ 0 h 5"/>
                <a:gd name="T2" fmla="*/ 10 w 11"/>
                <a:gd name="T3" fmla="*/ 0 h 5"/>
                <a:gd name="T4" fmla="*/ 8 w 11"/>
                <a:gd name="T5" fmla="*/ 0 h 5"/>
                <a:gd name="T6" fmla="*/ 6 w 11"/>
                <a:gd name="T7" fmla="*/ 0 h 5"/>
                <a:gd name="T8" fmla="*/ 4 w 11"/>
                <a:gd name="T9" fmla="*/ 0 h 5"/>
                <a:gd name="T10" fmla="*/ 2 w 11"/>
                <a:gd name="T11" fmla="*/ 2 h 5"/>
                <a:gd name="T12" fmla="*/ 0 w 11"/>
                <a:gd name="T13" fmla="*/ 4 h 5"/>
                <a:gd name="T14" fmla="*/ 2 w 11"/>
                <a:gd name="T15" fmla="*/ 4 h 5"/>
                <a:gd name="T16" fmla="*/ 4 w 11"/>
                <a:gd name="T17" fmla="*/ 4 h 5"/>
                <a:gd name="T18" fmla="*/ 4 w 11"/>
                <a:gd name="T19" fmla="*/ 2 h 5"/>
                <a:gd name="T20" fmla="*/ 6 w 11"/>
                <a:gd name="T21" fmla="*/ 2 h 5"/>
                <a:gd name="T22" fmla="*/ 6 w 11"/>
                <a:gd name="T23" fmla="*/ 0 h 5"/>
                <a:gd name="T24" fmla="*/ 8 w 11"/>
                <a:gd name="T25" fmla="*/ 0 h 5"/>
                <a:gd name="T26" fmla="*/ 10 w 11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5"/>
                <a:gd name="T44" fmla="*/ 11 w 11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5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1" name="Freeform 294"/>
            <p:cNvSpPr>
              <a:spLocks/>
            </p:cNvSpPr>
            <p:nvPr/>
          </p:nvSpPr>
          <p:spPr bwMode="auto">
            <a:xfrm>
              <a:off x="5617" y="2942"/>
              <a:ext cx="14" cy="6"/>
            </a:xfrm>
            <a:custGeom>
              <a:avLst/>
              <a:gdLst>
                <a:gd name="T0" fmla="*/ 13 w 14"/>
                <a:gd name="T1" fmla="*/ 0 h 6"/>
                <a:gd name="T2" fmla="*/ 10 w 14"/>
                <a:gd name="T3" fmla="*/ 0 h 6"/>
                <a:gd name="T4" fmla="*/ 8 w 14"/>
                <a:gd name="T5" fmla="*/ 0 h 6"/>
                <a:gd name="T6" fmla="*/ 5 w 14"/>
                <a:gd name="T7" fmla="*/ 0 h 6"/>
                <a:gd name="T8" fmla="*/ 3 w 14"/>
                <a:gd name="T9" fmla="*/ 3 h 6"/>
                <a:gd name="T10" fmla="*/ 0 w 14"/>
                <a:gd name="T11" fmla="*/ 3 h 6"/>
                <a:gd name="T12" fmla="*/ 3 w 14"/>
                <a:gd name="T13" fmla="*/ 5 h 6"/>
                <a:gd name="T14" fmla="*/ 5 w 14"/>
                <a:gd name="T15" fmla="*/ 3 h 6"/>
                <a:gd name="T16" fmla="*/ 8 w 14"/>
                <a:gd name="T17" fmla="*/ 3 h 6"/>
                <a:gd name="T18" fmla="*/ 8 w 14"/>
                <a:gd name="T19" fmla="*/ 0 h 6"/>
                <a:gd name="T20" fmla="*/ 10 w 14"/>
                <a:gd name="T21" fmla="*/ 0 h 6"/>
                <a:gd name="T22" fmla="*/ 13 w 14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6"/>
                <a:gd name="T38" fmla="*/ 14 w 14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6">
                  <a:moveTo>
                    <a:pt x="13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2" name="Freeform 295"/>
            <p:cNvSpPr>
              <a:spLocks/>
            </p:cNvSpPr>
            <p:nvPr/>
          </p:nvSpPr>
          <p:spPr bwMode="auto">
            <a:xfrm>
              <a:off x="5555" y="3022"/>
              <a:ext cx="10" cy="4"/>
            </a:xfrm>
            <a:custGeom>
              <a:avLst/>
              <a:gdLst>
                <a:gd name="T0" fmla="*/ 2 w 10"/>
                <a:gd name="T1" fmla="*/ 3 h 4"/>
                <a:gd name="T2" fmla="*/ 2 w 10"/>
                <a:gd name="T3" fmla="*/ 2 h 4"/>
                <a:gd name="T4" fmla="*/ 2 w 10"/>
                <a:gd name="T5" fmla="*/ 0 h 4"/>
                <a:gd name="T6" fmla="*/ 5 w 10"/>
                <a:gd name="T7" fmla="*/ 0 h 4"/>
                <a:gd name="T8" fmla="*/ 7 w 10"/>
                <a:gd name="T9" fmla="*/ 0 h 4"/>
                <a:gd name="T10" fmla="*/ 9 w 10"/>
                <a:gd name="T11" fmla="*/ 2 h 4"/>
                <a:gd name="T12" fmla="*/ 7 w 10"/>
                <a:gd name="T13" fmla="*/ 2 h 4"/>
                <a:gd name="T14" fmla="*/ 5 w 10"/>
                <a:gd name="T15" fmla="*/ 2 h 4"/>
                <a:gd name="T16" fmla="*/ 2 w 10"/>
                <a:gd name="T17" fmla="*/ 2 h 4"/>
                <a:gd name="T18" fmla="*/ 0 w 10"/>
                <a:gd name="T19" fmla="*/ 2 h 4"/>
                <a:gd name="T20" fmla="*/ 0 w 10"/>
                <a:gd name="T21" fmla="*/ 3 h 4"/>
                <a:gd name="T22" fmla="*/ 2 w 10"/>
                <a:gd name="T23" fmla="*/ 3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4"/>
                <a:gd name="T38" fmla="*/ 10 w 10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4">
                  <a:moveTo>
                    <a:pt x="2" y="3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3" name="Freeform 296"/>
            <p:cNvSpPr>
              <a:spLocks/>
            </p:cNvSpPr>
            <p:nvPr/>
          </p:nvSpPr>
          <p:spPr bwMode="auto">
            <a:xfrm>
              <a:off x="5555" y="3022"/>
              <a:ext cx="14" cy="4"/>
            </a:xfrm>
            <a:custGeom>
              <a:avLst/>
              <a:gdLst>
                <a:gd name="T0" fmla="*/ 3 w 14"/>
                <a:gd name="T1" fmla="*/ 3 h 4"/>
                <a:gd name="T2" fmla="*/ 3 w 14"/>
                <a:gd name="T3" fmla="*/ 3 h 4"/>
                <a:gd name="T4" fmla="*/ 3 w 14"/>
                <a:gd name="T5" fmla="*/ 0 h 4"/>
                <a:gd name="T6" fmla="*/ 7 w 14"/>
                <a:gd name="T7" fmla="*/ 0 h 4"/>
                <a:gd name="T8" fmla="*/ 10 w 14"/>
                <a:gd name="T9" fmla="*/ 0 h 4"/>
                <a:gd name="T10" fmla="*/ 13 w 14"/>
                <a:gd name="T11" fmla="*/ 0 h 4"/>
                <a:gd name="T12" fmla="*/ 13 w 14"/>
                <a:gd name="T13" fmla="*/ 3 h 4"/>
                <a:gd name="T14" fmla="*/ 10 w 14"/>
                <a:gd name="T15" fmla="*/ 3 h 4"/>
                <a:gd name="T16" fmla="*/ 7 w 14"/>
                <a:gd name="T17" fmla="*/ 3 h 4"/>
                <a:gd name="T18" fmla="*/ 3 w 14"/>
                <a:gd name="T19" fmla="*/ 3 h 4"/>
                <a:gd name="T20" fmla="*/ 0 w 14"/>
                <a:gd name="T21" fmla="*/ 3 h 4"/>
                <a:gd name="T22" fmla="*/ 3 w 14"/>
                <a:gd name="T23" fmla="*/ 3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4"/>
                <a:gd name="T38" fmla="*/ 14 w 14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4">
                  <a:moveTo>
                    <a:pt x="3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4" name="Freeform 297"/>
            <p:cNvSpPr>
              <a:spLocks/>
            </p:cNvSpPr>
            <p:nvPr/>
          </p:nvSpPr>
          <p:spPr bwMode="auto">
            <a:xfrm>
              <a:off x="5513" y="2994"/>
              <a:ext cx="22" cy="6"/>
            </a:xfrm>
            <a:custGeom>
              <a:avLst/>
              <a:gdLst>
                <a:gd name="T0" fmla="*/ 0 w 22"/>
                <a:gd name="T1" fmla="*/ 2 h 6"/>
                <a:gd name="T2" fmla="*/ 2 w 22"/>
                <a:gd name="T3" fmla="*/ 2 h 6"/>
                <a:gd name="T4" fmla="*/ 5 w 22"/>
                <a:gd name="T5" fmla="*/ 2 h 6"/>
                <a:gd name="T6" fmla="*/ 7 w 22"/>
                <a:gd name="T7" fmla="*/ 0 h 6"/>
                <a:gd name="T8" fmla="*/ 9 w 22"/>
                <a:gd name="T9" fmla="*/ 0 h 6"/>
                <a:gd name="T10" fmla="*/ 12 w 22"/>
                <a:gd name="T11" fmla="*/ 0 h 6"/>
                <a:gd name="T12" fmla="*/ 14 w 22"/>
                <a:gd name="T13" fmla="*/ 0 h 6"/>
                <a:gd name="T14" fmla="*/ 16 w 22"/>
                <a:gd name="T15" fmla="*/ 0 h 6"/>
                <a:gd name="T16" fmla="*/ 16 w 22"/>
                <a:gd name="T17" fmla="*/ 2 h 6"/>
                <a:gd name="T18" fmla="*/ 19 w 22"/>
                <a:gd name="T19" fmla="*/ 2 h 6"/>
                <a:gd name="T20" fmla="*/ 19 w 22"/>
                <a:gd name="T21" fmla="*/ 3 h 6"/>
                <a:gd name="T22" fmla="*/ 19 w 22"/>
                <a:gd name="T23" fmla="*/ 5 h 6"/>
                <a:gd name="T24" fmla="*/ 21 w 22"/>
                <a:gd name="T25" fmla="*/ 5 h 6"/>
                <a:gd name="T26" fmla="*/ 19 w 22"/>
                <a:gd name="T27" fmla="*/ 3 h 6"/>
                <a:gd name="T28" fmla="*/ 16 w 22"/>
                <a:gd name="T29" fmla="*/ 3 h 6"/>
                <a:gd name="T30" fmla="*/ 16 w 22"/>
                <a:gd name="T31" fmla="*/ 2 h 6"/>
                <a:gd name="T32" fmla="*/ 14 w 22"/>
                <a:gd name="T33" fmla="*/ 2 h 6"/>
                <a:gd name="T34" fmla="*/ 9 w 22"/>
                <a:gd name="T35" fmla="*/ 2 h 6"/>
                <a:gd name="T36" fmla="*/ 7 w 22"/>
                <a:gd name="T37" fmla="*/ 2 h 6"/>
                <a:gd name="T38" fmla="*/ 5 w 22"/>
                <a:gd name="T39" fmla="*/ 2 h 6"/>
                <a:gd name="T40" fmla="*/ 2 w 22"/>
                <a:gd name="T41" fmla="*/ 2 h 6"/>
                <a:gd name="T42" fmla="*/ 0 w 22"/>
                <a:gd name="T43" fmla="*/ 2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"/>
                <a:gd name="T67" fmla="*/ 0 h 6"/>
                <a:gd name="T68" fmla="*/ 22 w 22"/>
                <a:gd name="T69" fmla="*/ 6 h 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" h="6">
                  <a:moveTo>
                    <a:pt x="0" y="2"/>
                  </a:moveTo>
                  <a:lnTo>
                    <a:pt x="2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5" name="Freeform 298"/>
            <p:cNvSpPr>
              <a:spLocks/>
            </p:cNvSpPr>
            <p:nvPr/>
          </p:nvSpPr>
          <p:spPr bwMode="auto">
            <a:xfrm>
              <a:off x="5513" y="2994"/>
              <a:ext cx="22" cy="9"/>
            </a:xfrm>
            <a:custGeom>
              <a:avLst/>
              <a:gdLst>
                <a:gd name="T0" fmla="*/ 0 w 22"/>
                <a:gd name="T1" fmla="*/ 3 h 9"/>
                <a:gd name="T2" fmla="*/ 3 w 22"/>
                <a:gd name="T3" fmla="*/ 3 h 9"/>
                <a:gd name="T4" fmla="*/ 3 w 22"/>
                <a:gd name="T5" fmla="*/ 0 h 9"/>
                <a:gd name="T6" fmla="*/ 5 w 22"/>
                <a:gd name="T7" fmla="*/ 0 h 9"/>
                <a:gd name="T8" fmla="*/ 8 w 22"/>
                <a:gd name="T9" fmla="*/ 0 h 9"/>
                <a:gd name="T10" fmla="*/ 11 w 22"/>
                <a:gd name="T11" fmla="*/ 0 h 9"/>
                <a:gd name="T12" fmla="*/ 13 w 22"/>
                <a:gd name="T13" fmla="*/ 0 h 9"/>
                <a:gd name="T14" fmla="*/ 16 w 22"/>
                <a:gd name="T15" fmla="*/ 0 h 9"/>
                <a:gd name="T16" fmla="*/ 18 w 22"/>
                <a:gd name="T17" fmla="*/ 0 h 9"/>
                <a:gd name="T18" fmla="*/ 21 w 22"/>
                <a:gd name="T19" fmla="*/ 3 h 9"/>
                <a:gd name="T20" fmla="*/ 21 w 22"/>
                <a:gd name="T21" fmla="*/ 5 h 9"/>
                <a:gd name="T22" fmla="*/ 21 w 22"/>
                <a:gd name="T23" fmla="*/ 8 h 9"/>
                <a:gd name="T24" fmla="*/ 21 w 22"/>
                <a:gd name="T25" fmla="*/ 5 h 9"/>
                <a:gd name="T26" fmla="*/ 18 w 22"/>
                <a:gd name="T27" fmla="*/ 5 h 9"/>
                <a:gd name="T28" fmla="*/ 16 w 22"/>
                <a:gd name="T29" fmla="*/ 3 h 9"/>
                <a:gd name="T30" fmla="*/ 13 w 22"/>
                <a:gd name="T31" fmla="*/ 3 h 9"/>
                <a:gd name="T32" fmla="*/ 11 w 22"/>
                <a:gd name="T33" fmla="*/ 3 h 9"/>
                <a:gd name="T34" fmla="*/ 8 w 22"/>
                <a:gd name="T35" fmla="*/ 3 h 9"/>
                <a:gd name="T36" fmla="*/ 5 w 22"/>
                <a:gd name="T37" fmla="*/ 3 h 9"/>
                <a:gd name="T38" fmla="*/ 3 w 22"/>
                <a:gd name="T39" fmla="*/ 3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9"/>
                <a:gd name="T62" fmla="*/ 22 w 22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9">
                  <a:moveTo>
                    <a:pt x="0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21" y="5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6" y="3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8" y="3"/>
                  </a:lnTo>
                  <a:lnTo>
                    <a:pt x="5" y="3"/>
                  </a:lnTo>
                  <a:lnTo>
                    <a:pt x="3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" name="Freeform 299"/>
            <p:cNvSpPr>
              <a:spLocks/>
            </p:cNvSpPr>
            <p:nvPr/>
          </p:nvSpPr>
          <p:spPr bwMode="auto">
            <a:xfrm>
              <a:off x="5482" y="3015"/>
              <a:ext cx="7" cy="8"/>
            </a:xfrm>
            <a:custGeom>
              <a:avLst/>
              <a:gdLst>
                <a:gd name="T0" fmla="*/ 2 w 7"/>
                <a:gd name="T1" fmla="*/ 0 h 8"/>
                <a:gd name="T2" fmla="*/ 2 w 7"/>
                <a:gd name="T3" fmla="*/ 2 h 8"/>
                <a:gd name="T4" fmla="*/ 0 w 7"/>
                <a:gd name="T5" fmla="*/ 2 h 8"/>
                <a:gd name="T6" fmla="*/ 0 w 7"/>
                <a:gd name="T7" fmla="*/ 4 h 8"/>
                <a:gd name="T8" fmla="*/ 2 w 7"/>
                <a:gd name="T9" fmla="*/ 4 h 8"/>
                <a:gd name="T10" fmla="*/ 2 w 7"/>
                <a:gd name="T11" fmla="*/ 5 h 8"/>
                <a:gd name="T12" fmla="*/ 4 w 7"/>
                <a:gd name="T13" fmla="*/ 5 h 8"/>
                <a:gd name="T14" fmla="*/ 4 w 7"/>
                <a:gd name="T15" fmla="*/ 7 h 8"/>
                <a:gd name="T16" fmla="*/ 6 w 7"/>
                <a:gd name="T17" fmla="*/ 7 h 8"/>
                <a:gd name="T18" fmla="*/ 6 w 7"/>
                <a:gd name="T19" fmla="*/ 5 h 8"/>
                <a:gd name="T20" fmla="*/ 4 w 7"/>
                <a:gd name="T21" fmla="*/ 4 h 8"/>
                <a:gd name="T22" fmla="*/ 4 w 7"/>
                <a:gd name="T23" fmla="*/ 2 h 8"/>
                <a:gd name="T24" fmla="*/ 4 w 7"/>
                <a:gd name="T25" fmla="*/ 0 h 8"/>
                <a:gd name="T26" fmla="*/ 2 w 7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"/>
                <a:gd name="T43" fmla="*/ 0 h 8"/>
                <a:gd name="T44" fmla="*/ 7 w 7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" h="8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" name="Freeform 300"/>
            <p:cNvSpPr>
              <a:spLocks/>
            </p:cNvSpPr>
            <p:nvPr/>
          </p:nvSpPr>
          <p:spPr bwMode="auto">
            <a:xfrm>
              <a:off x="5482" y="3015"/>
              <a:ext cx="9" cy="11"/>
            </a:xfrm>
            <a:custGeom>
              <a:avLst/>
              <a:gdLst>
                <a:gd name="T0" fmla="*/ 3 w 9"/>
                <a:gd name="T1" fmla="*/ 0 h 11"/>
                <a:gd name="T2" fmla="*/ 0 w 9"/>
                <a:gd name="T3" fmla="*/ 0 h 11"/>
                <a:gd name="T4" fmla="*/ 0 w 9"/>
                <a:gd name="T5" fmla="*/ 3 h 11"/>
                <a:gd name="T6" fmla="*/ 0 w 9"/>
                <a:gd name="T7" fmla="*/ 5 h 11"/>
                <a:gd name="T8" fmla="*/ 3 w 9"/>
                <a:gd name="T9" fmla="*/ 5 h 11"/>
                <a:gd name="T10" fmla="*/ 3 w 9"/>
                <a:gd name="T11" fmla="*/ 8 h 11"/>
                <a:gd name="T12" fmla="*/ 5 w 9"/>
                <a:gd name="T13" fmla="*/ 8 h 11"/>
                <a:gd name="T14" fmla="*/ 8 w 9"/>
                <a:gd name="T15" fmla="*/ 10 h 11"/>
                <a:gd name="T16" fmla="*/ 5 w 9"/>
                <a:gd name="T17" fmla="*/ 8 h 11"/>
                <a:gd name="T18" fmla="*/ 5 w 9"/>
                <a:gd name="T19" fmla="*/ 5 h 11"/>
                <a:gd name="T20" fmla="*/ 5 w 9"/>
                <a:gd name="T21" fmla="*/ 3 h 11"/>
                <a:gd name="T22" fmla="*/ 5 w 9"/>
                <a:gd name="T23" fmla="*/ 0 h 11"/>
                <a:gd name="T24" fmla="*/ 3 w 9"/>
                <a:gd name="T25" fmla="*/ 0 h 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11"/>
                <a:gd name="T41" fmla="*/ 9 w 9"/>
                <a:gd name="T42" fmla="*/ 11 h 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11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5" y="8"/>
                  </a:lnTo>
                  <a:lnTo>
                    <a:pt x="8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8" name="Freeform 301"/>
            <p:cNvSpPr>
              <a:spLocks/>
            </p:cNvSpPr>
            <p:nvPr/>
          </p:nvSpPr>
          <p:spPr bwMode="auto">
            <a:xfrm>
              <a:off x="5455" y="3032"/>
              <a:ext cx="23" cy="6"/>
            </a:xfrm>
            <a:custGeom>
              <a:avLst/>
              <a:gdLst>
                <a:gd name="T0" fmla="*/ 0 w 23"/>
                <a:gd name="T1" fmla="*/ 5 h 6"/>
                <a:gd name="T2" fmla="*/ 2 w 23"/>
                <a:gd name="T3" fmla="*/ 4 h 6"/>
                <a:gd name="T4" fmla="*/ 2 w 23"/>
                <a:gd name="T5" fmla="*/ 3 h 6"/>
                <a:gd name="T6" fmla="*/ 5 w 23"/>
                <a:gd name="T7" fmla="*/ 3 h 6"/>
                <a:gd name="T8" fmla="*/ 5 w 23"/>
                <a:gd name="T9" fmla="*/ 1 h 6"/>
                <a:gd name="T10" fmla="*/ 7 w 23"/>
                <a:gd name="T11" fmla="*/ 1 h 6"/>
                <a:gd name="T12" fmla="*/ 7 w 23"/>
                <a:gd name="T13" fmla="*/ 0 h 6"/>
                <a:gd name="T14" fmla="*/ 10 w 23"/>
                <a:gd name="T15" fmla="*/ 0 h 6"/>
                <a:gd name="T16" fmla="*/ 12 w 23"/>
                <a:gd name="T17" fmla="*/ 0 h 6"/>
                <a:gd name="T18" fmla="*/ 15 w 23"/>
                <a:gd name="T19" fmla="*/ 1 h 6"/>
                <a:gd name="T20" fmla="*/ 17 w 23"/>
                <a:gd name="T21" fmla="*/ 1 h 6"/>
                <a:gd name="T22" fmla="*/ 20 w 23"/>
                <a:gd name="T23" fmla="*/ 3 h 6"/>
                <a:gd name="T24" fmla="*/ 20 w 23"/>
                <a:gd name="T25" fmla="*/ 4 h 6"/>
                <a:gd name="T26" fmla="*/ 22 w 23"/>
                <a:gd name="T27" fmla="*/ 4 h 6"/>
                <a:gd name="T28" fmla="*/ 22 w 23"/>
                <a:gd name="T29" fmla="*/ 5 h 6"/>
                <a:gd name="T30" fmla="*/ 20 w 23"/>
                <a:gd name="T31" fmla="*/ 5 h 6"/>
                <a:gd name="T32" fmla="*/ 20 w 23"/>
                <a:gd name="T33" fmla="*/ 4 h 6"/>
                <a:gd name="T34" fmla="*/ 17 w 23"/>
                <a:gd name="T35" fmla="*/ 4 h 6"/>
                <a:gd name="T36" fmla="*/ 17 w 23"/>
                <a:gd name="T37" fmla="*/ 3 h 6"/>
                <a:gd name="T38" fmla="*/ 15 w 23"/>
                <a:gd name="T39" fmla="*/ 3 h 6"/>
                <a:gd name="T40" fmla="*/ 12 w 23"/>
                <a:gd name="T41" fmla="*/ 3 h 6"/>
                <a:gd name="T42" fmla="*/ 10 w 23"/>
                <a:gd name="T43" fmla="*/ 3 h 6"/>
                <a:gd name="T44" fmla="*/ 7 w 23"/>
                <a:gd name="T45" fmla="*/ 4 h 6"/>
                <a:gd name="T46" fmla="*/ 5 w 23"/>
                <a:gd name="T47" fmla="*/ 4 h 6"/>
                <a:gd name="T48" fmla="*/ 5 w 23"/>
                <a:gd name="T49" fmla="*/ 5 h 6"/>
                <a:gd name="T50" fmla="*/ 2 w 23"/>
                <a:gd name="T51" fmla="*/ 5 h 6"/>
                <a:gd name="T52" fmla="*/ 0 w 23"/>
                <a:gd name="T53" fmla="*/ 5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"/>
                <a:gd name="T82" fmla="*/ 0 h 6"/>
                <a:gd name="T83" fmla="*/ 23 w 23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" h="6">
                  <a:moveTo>
                    <a:pt x="0" y="5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9" name="Freeform 302"/>
            <p:cNvSpPr>
              <a:spLocks/>
            </p:cNvSpPr>
            <p:nvPr/>
          </p:nvSpPr>
          <p:spPr bwMode="auto">
            <a:xfrm>
              <a:off x="5455" y="3032"/>
              <a:ext cx="23" cy="10"/>
            </a:xfrm>
            <a:custGeom>
              <a:avLst/>
              <a:gdLst>
                <a:gd name="T0" fmla="*/ 0 w 23"/>
                <a:gd name="T1" fmla="*/ 9 h 10"/>
                <a:gd name="T2" fmla="*/ 0 w 23"/>
                <a:gd name="T3" fmla="*/ 7 h 10"/>
                <a:gd name="T4" fmla="*/ 3 w 23"/>
                <a:gd name="T5" fmla="*/ 7 h 10"/>
                <a:gd name="T6" fmla="*/ 3 w 23"/>
                <a:gd name="T7" fmla="*/ 5 h 10"/>
                <a:gd name="T8" fmla="*/ 3 w 23"/>
                <a:gd name="T9" fmla="*/ 2 h 10"/>
                <a:gd name="T10" fmla="*/ 6 w 23"/>
                <a:gd name="T11" fmla="*/ 2 h 10"/>
                <a:gd name="T12" fmla="*/ 8 w 23"/>
                <a:gd name="T13" fmla="*/ 0 h 10"/>
                <a:gd name="T14" fmla="*/ 11 w 23"/>
                <a:gd name="T15" fmla="*/ 0 h 10"/>
                <a:gd name="T16" fmla="*/ 14 w 23"/>
                <a:gd name="T17" fmla="*/ 0 h 10"/>
                <a:gd name="T18" fmla="*/ 17 w 23"/>
                <a:gd name="T19" fmla="*/ 2 h 10"/>
                <a:gd name="T20" fmla="*/ 19 w 23"/>
                <a:gd name="T21" fmla="*/ 2 h 10"/>
                <a:gd name="T22" fmla="*/ 19 w 23"/>
                <a:gd name="T23" fmla="*/ 5 h 10"/>
                <a:gd name="T24" fmla="*/ 22 w 23"/>
                <a:gd name="T25" fmla="*/ 5 h 10"/>
                <a:gd name="T26" fmla="*/ 22 w 23"/>
                <a:gd name="T27" fmla="*/ 7 h 10"/>
                <a:gd name="T28" fmla="*/ 22 w 23"/>
                <a:gd name="T29" fmla="*/ 9 h 10"/>
                <a:gd name="T30" fmla="*/ 22 w 23"/>
                <a:gd name="T31" fmla="*/ 7 h 10"/>
                <a:gd name="T32" fmla="*/ 19 w 23"/>
                <a:gd name="T33" fmla="*/ 7 h 10"/>
                <a:gd name="T34" fmla="*/ 19 w 23"/>
                <a:gd name="T35" fmla="*/ 5 h 10"/>
                <a:gd name="T36" fmla="*/ 17 w 23"/>
                <a:gd name="T37" fmla="*/ 5 h 10"/>
                <a:gd name="T38" fmla="*/ 14 w 23"/>
                <a:gd name="T39" fmla="*/ 5 h 10"/>
                <a:gd name="T40" fmla="*/ 11 w 23"/>
                <a:gd name="T41" fmla="*/ 5 h 10"/>
                <a:gd name="T42" fmla="*/ 8 w 23"/>
                <a:gd name="T43" fmla="*/ 5 h 10"/>
                <a:gd name="T44" fmla="*/ 6 w 23"/>
                <a:gd name="T45" fmla="*/ 7 h 10"/>
                <a:gd name="T46" fmla="*/ 6 w 23"/>
                <a:gd name="T47" fmla="*/ 9 h 10"/>
                <a:gd name="T48" fmla="*/ 3 w 23"/>
                <a:gd name="T49" fmla="*/ 9 h 10"/>
                <a:gd name="T50" fmla="*/ 0 w 23"/>
                <a:gd name="T51" fmla="*/ 9 h 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"/>
                <a:gd name="T79" fmla="*/ 0 h 10"/>
                <a:gd name="T80" fmla="*/ 23 w 23"/>
                <a:gd name="T81" fmla="*/ 10 h 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" h="10">
                  <a:moveTo>
                    <a:pt x="0" y="9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8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9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0" name="Freeform 303"/>
            <p:cNvSpPr>
              <a:spLocks/>
            </p:cNvSpPr>
            <p:nvPr/>
          </p:nvSpPr>
          <p:spPr bwMode="auto">
            <a:xfrm>
              <a:off x="5439" y="3068"/>
              <a:ext cx="15" cy="12"/>
            </a:xfrm>
            <a:custGeom>
              <a:avLst/>
              <a:gdLst>
                <a:gd name="T0" fmla="*/ 2 w 15"/>
                <a:gd name="T1" fmla="*/ 2 h 12"/>
                <a:gd name="T2" fmla="*/ 2 w 15"/>
                <a:gd name="T3" fmla="*/ 4 h 12"/>
                <a:gd name="T4" fmla="*/ 2 w 15"/>
                <a:gd name="T5" fmla="*/ 6 h 12"/>
                <a:gd name="T6" fmla="*/ 5 w 15"/>
                <a:gd name="T7" fmla="*/ 7 h 12"/>
                <a:gd name="T8" fmla="*/ 5 w 15"/>
                <a:gd name="T9" fmla="*/ 9 h 12"/>
                <a:gd name="T10" fmla="*/ 7 w 15"/>
                <a:gd name="T11" fmla="*/ 9 h 12"/>
                <a:gd name="T12" fmla="*/ 9 w 15"/>
                <a:gd name="T13" fmla="*/ 9 h 12"/>
                <a:gd name="T14" fmla="*/ 12 w 15"/>
                <a:gd name="T15" fmla="*/ 9 h 12"/>
                <a:gd name="T16" fmla="*/ 12 w 15"/>
                <a:gd name="T17" fmla="*/ 11 h 12"/>
                <a:gd name="T18" fmla="*/ 14 w 15"/>
                <a:gd name="T19" fmla="*/ 11 h 12"/>
                <a:gd name="T20" fmla="*/ 12 w 15"/>
                <a:gd name="T21" fmla="*/ 11 h 12"/>
                <a:gd name="T22" fmla="*/ 9 w 15"/>
                <a:gd name="T23" fmla="*/ 11 h 12"/>
                <a:gd name="T24" fmla="*/ 7 w 15"/>
                <a:gd name="T25" fmla="*/ 11 h 12"/>
                <a:gd name="T26" fmla="*/ 5 w 15"/>
                <a:gd name="T27" fmla="*/ 9 h 12"/>
                <a:gd name="T28" fmla="*/ 2 w 15"/>
                <a:gd name="T29" fmla="*/ 7 h 12"/>
                <a:gd name="T30" fmla="*/ 0 w 15"/>
                <a:gd name="T31" fmla="*/ 6 h 12"/>
                <a:gd name="T32" fmla="*/ 0 w 15"/>
                <a:gd name="T33" fmla="*/ 4 h 12"/>
                <a:gd name="T34" fmla="*/ 0 w 15"/>
                <a:gd name="T35" fmla="*/ 2 h 12"/>
                <a:gd name="T36" fmla="*/ 0 w 15"/>
                <a:gd name="T37" fmla="*/ 0 h 12"/>
                <a:gd name="T38" fmla="*/ 2 w 15"/>
                <a:gd name="T39" fmla="*/ 0 h 12"/>
                <a:gd name="T40" fmla="*/ 2 w 15"/>
                <a:gd name="T41" fmla="*/ 2 h 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"/>
                <a:gd name="T64" fmla="*/ 0 h 12"/>
                <a:gd name="T65" fmla="*/ 15 w 15"/>
                <a:gd name="T66" fmla="*/ 12 h 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" h="12">
                  <a:moveTo>
                    <a:pt x="2" y="2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1" name="Freeform 304"/>
            <p:cNvSpPr>
              <a:spLocks/>
            </p:cNvSpPr>
            <p:nvPr/>
          </p:nvSpPr>
          <p:spPr bwMode="auto">
            <a:xfrm>
              <a:off x="5435" y="3065"/>
              <a:ext cx="21" cy="19"/>
            </a:xfrm>
            <a:custGeom>
              <a:avLst/>
              <a:gdLst>
                <a:gd name="T0" fmla="*/ 6 w 21"/>
                <a:gd name="T1" fmla="*/ 3 h 19"/>
                <a:gd name="T2" fmla="*/ 6 w 21"/>
                <a:gd name="T3" fmla="*/ 5 h 19"/>
                <a:gd name="T4" fmla="*/ 6 w 21"/>
                <a:gd name="T5" fmla="*/ 8 h 19"/>
                <a:gd name="T6" fmla="*/ 6 w 21"/>
                <a:gd name="T7" fmla="*/ 10 h 19"/>
                <a:gd name="T8" fmla="*/ 9 w 21"/>
                <a:gd name="T9" fmla="*/ 13 h 19"/>
                <a:gd name="T10" fmla="*/ 11 w 21"/>
                <a:gd name="T11" fmla="*/ 15 h 19"/>
                <a:gd name="T12" fmla="*/ 14 w 21"/>
                <a:gd name="T13" fmla="*/ 15 h 19"/>
                <a:gd name="T14" fmla="*/ 17 w 21"/>
                <a:gd name="T15" fmla="*/ 15 h 19"/>
                <a:gd name="T16" fmla="*/ 20 w 21"/>
                <a:gd name="T17" fmla="*/ 15 h 19"/>
                <a:gd name="T18" fmla="*/ 20 w 21"/>
                <a:gd name="T19" fmla="*/ 18 h 19"/>
                <a:gd name="T20" fmla="*/ 17 w 21"/>
                <a:gd name="T21" fmla="*/ 18 h 19"/>
                <a:gd name="T22" fmla="*/ 14 w 21"/>
                <a:gd name="T23" fmla="*/ 18 h 19"/>
                <a:gd name="T24" fmla="*/ 11 w 21"/>
                <a:gd name="T25" fmla="*/ 18 h 19"/>
                <a:gd name="T26" fmla="*/ 9 w 21"/>
                <a:gd name="T27" fmla="*/ 15 h 19"/>
                <a:gd name="T28" fmla="*/ 6 w 21"/>
                <a:gd name="T29" fmla="*/ 13 h 19"/>
                <a:gd name="T30" fmla="*/ 3 w 21"/>
                <a:gd name="T31" fmla="*/ 10 h 19"/>
                <a:gd name="T32" fmla="*/ 3 w 21"/>
                <a:gd name="T33" fmla="*/ 8 h 19"/>
                <a:gd name="T34" fmla="*/ 0 w 21"/>
                <a:gd name="T35" fmla="*/ 5 h 19"/>
                <a:gd name="T36" fmla="*/ 3 w 21"/>
                <a:gd name="T37" fmla="*/ 3 h 19"/>
                <a:gd name="T38" fmla="*/ 6 w 21"/>
                <a:gd name="T39" fmla="*/ 3 h 19"/>
                <a:gd name="T40" fmla="*/ 6 w 21"/>
                <a:gd name="T41" fmla="*/ 0 h 19"/>
                <a:gd name="T42" fmla="*/ 6 w 21"/>
                <a:gd name="T43" fmla="*/ 3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"/>
                <a:gd name="T67" fmla="*/ 0 h 19"/>
                <a:gd name="T68" fmla="*/ 21 w 21"/>
                <a:gd name="T69" fmla="*/ 19 h 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" h="19">
                  <a:moveTo>
                    <a:pt x="6" y="3"/>
                  </a:moveTo>
                  <a:lnTo>
                    <a:pt x="6" y="5"/>
                  </a:lnTo>
                  <a:lnTo>
                    <a:pt x="6" y="8"/>
                  </a:lnTo>
                  <a:lnTo>
                    <a:pt x="6" y="10"/>
                  </a:lnTo>
                  <a:lnTo>
                    <a:pt x="9" y="13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7" y="15"/>
                  </a:lnTo>
                  <a:lnTo>
                    <a:pt x="20" y="1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9" y="15"/>
                  </a:lnTo>
                  <a:lnTo>
                    <a:pt x="6" y="13"/>
                  </a:lnTo>
                  <a:lnTo>
                    <a:pt x="3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2" name="Freeform 305"/>
            <p:cNvSpPr>
              <a:spLocks/>
            </p:cNvSpPr>
            <p:nvPr/>
          </p:nvSpPr>
          <p:spPr bwMode="auto">
            <a:xfrm>
              <a:off x="5408" y="3077"/>
              <a:ext cx="20" cy="10"/>
            </a:xfrm>
            <a:custGeom>
              <a:avLst/>
              <a:gdLst>
                <a:gd name="T0" fmla="*/ 0 w 20"/>
                <a:gd name="T1" fmla="*/ 9 h 10"/>
                <a:gd name="T2" fmla="*/ 0 w 20"/>
                <a:gd name="T3" fmla="*/ 7 h 10"/>
                <a:gd name="T4" fmla="*/ 2 w 20"/>
                <a:gd name="T5" fmla="*/ 5 h 10"/>
                <a:gd name="T6" fmla="*/ 2 w 20"/>
                <a:gd name="T7" fmla="*/ 2 h 10"/>
                <a:gd name="T8" fmla="*/ 5 w 20"/>
                <a:gd name="T9" fmla="*/ 2 h 10"/>
                <a:gd name="T10" fmla="*/ 5 w 20"/>
                <a:gd name="T11" fmla="*/ 0 h 10"/>
                <a:gd name="T12" fmla="*/ 7 w 20"/>
                <a:gd name="T13" fmla="*/ 0 h 10"/>
                <a:gd name="T14" fmla="*/ 10 w 20"/>
                <a:gd name="T15" fmla="*/ 0 h 10"/>
                <a:gd name="T16" fmla="*/ 12 w 20"/>
                <a:gd name="T17" fmla="*/ 0 h 10"/>
                <a:gd name="T18" fmla="*/ 12 w 20"/>
                <a:gd name="T19" fmla="*/ 2 h 10"/>
                <a:gd name="T20" fmla="*/ 14 w 20"/>
                <a:gd name="T21" fmla="*/ 2 h 10"/>
                <a:gd name="T22" fmla="*/ 17 w 20"/>
                <a:gd name="T23" fmla="*/ 5 h 10"/>
                <a:gd name="T24" fmla="*/ 19 w 20"/>
                <a:gd name="T25" fmla="*/ 7 h 10"/>
                <a:gd name="T26" fmla="*/ 19 w 20"/>
                <a:gd name="T27" fmla="*/ 9 h 10"/>
                <a:gd name="T28" fmla="*/ 17 w 20"/>
                <a:gd name="T29" fmla="*/ 9 h 10"/>
                <a:gd name="T30" fmla="*/ 17 w 20"/>
                <a:gd name="T31" fmla="*/ 7 h 10"/>
                <a:gd name="T32" fmla="*/ 14 w 20"/>
                <a:gd name="T33" fmla="*/ 5 h 10"/>
                <a:gd name="T34" fmla="*/ 12 w 20"/>
                <a:gd name="T35" fmla="*/ 5 h 10"/>
                <a:gd name="T36" fmla="*/ 12 w 20"/>
                <a:gd name="T37" fmla="*/ 2 h 10"/>
                <a:gd name="T38" fmla="*/ 10 w 20"/>
                <a:gd name="T39" fmla="*/ 2 h 10"/>
                <a:gd name="T40" fmla="*/ 7 w 20"/>
                <a:gd name="T41" fmla="*/ 5 h 10"/>
                <a:gd name="T42" fmla="*/ 5 w 20"/>
                <a:gd name="T43" fmla="*/ 5 h 10"/>
                <a:gd name="T44" fmla="*/ 2 w 20"/>
                <a:gd name="T45" fmla="*/ 7 h 10"/>
                <a:gd name="T46" fmla="*/ 0 w 20"/>
                <a:gd name="T47" fmla="*/ 9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"/>
                <a:gd name="T73" fmla="*/ 0 h 10"/>
                <a:gd name="T74" fmla="*/ 20 w 20"/>
                <a:gd name="T75" fmla="*/ 10 h 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" h="10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7" y="7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5"/>
                  </a:lnTo>
                  <a:lnTo>
                    <a:pt x="5" y="5"/>
                  </a:lnTo>
                  <a:lnTo>
                    <a:pt x="2" y="7"/>
                  </a:lnTo>
                  <a:lnTo>
                    <a:pt x="0" y="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3" name="Freeform 306"/>
            <p:cNvSpPr>
              <a:spLocks/>
            </p:cNvSpPr>
            <p:nvPr/>
          </p:nvSpPr>
          <p:spPr bwMode="auto">
            <a:xfrm>
              <a:off x="5405" y="3077"/>
              <a:ext cx="26" cy="12"/>
            </a:xfrm>
            <a:custGeom>
              <a:avLst/>
              <a:gdLst>
                <a:gd name="T0" fmla="*/ 3 w 26"/>
                <a:gd name="T1" fmla="*/ 11 h 12"/>
                <a:gd name="T2" fmla="*/ 3 w 26"/>
                <a:gd name="T3" fmla="*/ 8 h 12"/>
                <a:gd name="T4" fmla="*/ 3 w 26"/>
                <a:gd name="T5" fmla="*/ 6 h 12"/>
                <a:gd name="T6" fmla="*/ 6 w 26"/>
                <a:gd name="T7" fmla="*/ 3 h 12"/>
                <a:gd name="T8" fmla="*/ 6 w 26"/>
                <a:gd name="T9" fmla="*/ 0 h 12"/>
                <a:gd name="T10" fmla="*/ 8 w 26"/>
                <a:gd name="T11" fmla="*/ 0 h 12"/>
                <a:gd name="T12" fmla="*/ 11 w 26"/>
                <a:gd name="T13" fmla="*/ 0 h 12"/>
                <a:gd name="T14" fmla="*/ 14 w 26"/>
                <a:gd name="T15" fmla="*/ 0 h 12"/>
                <a:gd name="T16" fmla="*/ 17 w 26"/>
                <a:gd name="T17" fmla="*/ 0 h 12"/>
                <a:gd name="T18" fmla="*/ 19 w 26"/>
                <a:gd name="T19" fmla="*/ 3 h 12"/>
                <a:gd name="T20" fmla="*/ 22 w 26"/>
                <a:gd name="T21" fmla="*/ 6 h 12"/>
                <a:gd name="T22" fmla="*/ 22 w 26"/>
                <a:gd name="T23" fmla="*/ 8 h 12"/>
                <a:gd name="T24" fmla="*/ 25 w 26"/>
                <a:gd name="T25" fmla="*/ 8 h 12"/>
                <a:gd name="T26" fmla="*/ 25 w 26"/>
                <a:gd name="T27" fmla="*/ 11 h 12"/>
                <a:gd name="T28" fmla="*/ 22 w 26"/>
                <a:gd name="T29" fmla="*/ 11 h 12"/>
                <a:gd name="T30" fmla="*/ 22 w 26"/>
                <a:gd name="T31" fmla="*/ 8 h 12"/>
                <a:gd name="T32" fmla="*/ 19 w 26"/>
                <a:gd name="T33" fmla="*/ 6 h 12"/>
                <a:gd name="T34" fmla="*/ 17 w 26"/>
                <a:gd name="T35" fmla="*/ 6 h 12"/>
                <a:gd name="T36" fmla="*/ 17 w 26"/>
                <a:gd name="T37" fmla="*/ 3 h 12"/>
                <a:gd name="T38" fmla="*/ 14 w 26"/>
                <a:gd name="T39" fmla="*/ 3 h 12"/>
                <a:gd name="T40" fmla="*/ 11 w 26"/>
                <a:gd name="T41" fmla="*/ 3 h 12"/>
                <a:gd name="T42" fmla="*/ 8 w 26"/>
                <a:gd name="T43" fmla="*/ 6 h 12"/>
                <a:gd name="T44" fmla="*/ 6 w 26"/>
                <a:gd name="T45" fmla="*/ 6 h 12"/>
                <a:gd name="T46" fmla="*/ 6 w 26"/>
                <a:gd name="T47" fmla="*/ 8 h 12"/>
                <a:gd name="T48" fmla="*/ 3 w 26"/>
                <a:gd name="T49" fmla="*/ 8 h 12"/>
                <a:gd name="T50" fmla="*/ 0 w 26"/>
                <a:gd name="T51" fmla="*/ 11 h 12"/>
                <a:gd name="T52" fmla="*/ 3 w 26"/>
                <a:gd name="T53" fmla="*/ 11 h 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"/>
                <a:gd name="T82" fmla="*/ 0 h 12"/>
                <a:gd name="T83" fmla="*/ 26 w 26"/>
                <a:gd name="T84" fmla="*/ 12 h 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" h="12">
                  <a:moveTo>
                    <a:pt x="3" y="11"/>
                  </a:moveTo>
                  <a:lnTo>
                    <a:pt x="3" y="8"/>
                  </a:lnTo>
                  <a:lnTo>
                    <a:pt x="3" y="6"/>
                  </a:lnTo>
                  <a:lnTo>
                    <a:pt x="6" y="3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8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11"/>
                  </a:lnTo>
                  <a:lnTo>
                    <a:pt x="3" y="11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4" name="Freeform 307"/>
            <p:cNvSpPr>
              <a:spLocks/>
            </p:cNvSpPr>
            <p:nvPr/>
          </p:nvSpPr>
          <p:spPr bwMode="auto">
            <a:xfrm>
              <a:off x="5387" y="3043"/>
              <a:ext cx="14" cy="32"/>
            </a:xfrm>
            <a:custGeom>
              <a:avLst/>
              <a:gdLst>
                <a:gd name="T0" fmla="*/ 13 w 14"/>
                <a:gd name="T1" fmla="*/ 0 h 32"/>
                <a:gd name="T2" fmla="*/ 13 w 14"/>
                <a:gd name="T3" fmla="*/ 2 h 32"/>
                <a:gd name="T4" fmla="*/ 11 w 14"/>
                <a:gd name="T5" fmla="*/ 2 h 32"/>
                <a:gd name="T6" fmla="*/ 11 w 14"/>
                <a:gd name="T7" fmla="*/ 5 h 32"/>
                <a:gd name="T8" fmla="*/ 9 w 14"/>
                <a:gd name="T9" fmla="*/ 5 h 32"/>
                <a:gd name="T10" fmla="*/ 9 w 14"/>
                <a:gd name="T11" fmla="*/ 7 h 32"/>
                <a:gd name="T12" fmla="*/ 7 w 14"/>
                <a:gd name="T13" fmla="*/ 7 h 32"/>
                <a:gd name="T14" fmla="*/ 7 w 14"/>
                <a:gd name="T15" fmla="*/ 12 h 32"/>
                <a:gd name="T16" fmla="*/ 7 w 14"/>
                <a:gd name="T17" fmla="*/ 14 h 32"/>
                <a:gd name="T18" fmla="*/ 4 w 14"/>
                <a:gd name="T19" fmla="*/ 17 h 32"/>
                <a:gd name="T20" fmla="*/ 4 w 14"/>
                <a:gd name="T21" fmla="*/ 19 h 32"/>
                <a:gd name="T22" fmla="*/ 2 w 14"/>
                <a:gd name="T23" fmla="*/ 21 h 32"/>
                <a:gd name="T24" fmla="*/ 2 w 14"/>
                <a:gd name="T25" fmla="*/ 26 h 32"/>
                <a:gd name="T26" fmla="*/ 0 w 14"/>
                <a:gd name="T27" fmla="*/ 29 h 32"/>
                <a:gd name="T28" fmla="*/ 0 w 14"/>
                <a:gd name="T29" fmla="*/ 31 h 32"/>
                <a:gd name="T30" fmla="*/ 2 w 14"/>
                <a:gd name="T31" fmla="*/ 29 h 32"/>
                <a:gd name="T32" fmla="*/ 4 w 14"/>
                <a:gd name="T33" fmla="*/ 26 h 32"/>
                <a:gd name="T34" fmla="*/ 7 w 14"/>
                <a:gd name="T35" fmla="*/ 24 h 32"/>
                <a:gd name="T36" fmla="*/ 7 w 14"/>
                <a:gd name="T37" fmla="*/ 21 h 32"/>
                <a:gd name="T38" fmla="*/ 7 w 14"/>
                <a:gd name="T39" fmla="*/ 17 h 32"/>
                <a:gd name="T40" fmla="*/ 7 w 14"/>
                <a:gd name="T41" fmla="*/ 14 h 32"/>
                <a:gd name="T42" fmla="*/ 9 w 14"/>
                <a:gd name="T43" fmla="*/ 12 h 32"/>
                <a:gd name="T44" fmla="*/ 9 w 14"/>
                <a:gd name="T45" fmla="*/ 10 h 32"/>
                <a:gd name="T46" fmla="*/ 11 w 14"/>
                <a:gd name="T47" fmla="*/ 7 h 32"/>
                <a:gd name="T48" fmla="*/ 11 w 14"/>
                <a:gd name="T49" fmla="*/ 5 h 32"/>
                <a:gd name="T50" fmla="*/ 13 w 14"/>
                <a:gd name="T51" fmla="*/ 2 h 32"/>
                <a:gd name="T52" fmla="*/ 13 w 14"/>
                <a:gd name="T53" fmla="*/ 0 h 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"/>
                <a:gd name="T82" fmla="*/ 0 h 32"/>
                <a:gd name="T83" fmla="*/ 14 w 14"/>
                <a:gd name="T84" fmla="*/ 32 h 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" h="32">
                  <a:moveTo>
                    <a:pt x="13" y="0"/>
                  </a:moveTo>
                  <a:lnTo>
                    <a:pt x="13" y="2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29"/>
                  </a:lnTo>
                  <a:lnTo>
                    <a:pt x="4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3" y="2"/>
                  </a:lnTo>
                  <a:lnTo>
                    <a:pt x="1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5" name="Freeform 308"/>
            <p:cNvSpPr>
              <a:spLocks/>
            </p:cNvSpPr>
            <p:nvPr/>
          </p:nvSpPr>
          <p:spPr bwMode="auto">
            <a:xfrm>
              <a:off x="5387" y="3043"/>
              <a:ext cx="17" cy="35"/>
            </a:xfrm>
            <a:custGeom>
              <a:avLst/>
              <a:gdLst>
                <a:gd name="T0" fmla="*/ 16 w 17"/>
                <a:gd name="T1" fmla="*/ 0 h 35"/>
                <a:gd name="T2" fmla="*/ 13 w 17"/>
                <a:gd name="T3" fmla="*/ 0 h 35"/>
                <a:gd name="T4" fmla="*/ 13 w 17"/>
                <a:gd name="T5" fmla="*/ 3 h 35"/>
                <a:gd name="T6" fmla="*/ 11 w 17"/>
                <a:gd name="T7" fmla="*/ 5 h 35"/>
                <a:gd name="T8" fmla="*/ 8 w 17"/>
                <a:gd name="T9" fmla="*/ 8 h 35"/>
                <a:gd name="T10" fmla="*/ 8 w 17"/>
                <a:gd name="T11" fmla="*/ 10 h 35"/>
                <a:gd name="T12" fmla="*/ 5 w 17"/>
                <a:gd name="T13" fmla="*/ 13 h 35"/>
                <a:gd name="T14" fmla="*/ 5 w 17"/>
                <a:gd name="T15" fmla="*/ 16 h 35"/>
                <a:gd name="T16" fmla="*/ 3 w 17"/>
                <a:gd name="T17" fmla="*/ 21 h 35"/>
                <a:gd name="T18" fmla="*/ 3 w 17"/>
                <a:gd name="T19" fmla="*/ 24 h 35"/>
                <a:gd name="T20" fmla="*/ 0 w 17"/>
                <a:gd name="T21" fmla="*/ 26 h 35"/>
                <a:gd name="T22" fmla="*/ 0 w 17"/>
                <a:gd name="T23" fmla="*/ 29 h 35"/>
                <a:gd name="T24" fmla="*/ 0 w 17"/>
                <a:gd name="T25" fmla="*/ 34 h 35"/>
                <a:gd name="T26" fmla="*/ 3 w 17"/>
                <a:gd name="T27" fmla="*/ 31 h 35"/>
                <a:gd name="T28" fmla="*/ 5 w 17"/>
                <a:gd name="T29" fmla="*/ 29 h 35"/>
                <a:gd name="T30" fmla="*/ 5 w 17"/>
                <a:gd name="T31" fmla="*/ 26 h 35"/>
                <a:gd name="T32" fmla="*/ 8 w 17"/>
                <a:gd name="T33" fmla="*/ 24 h 35"/>
                <a:gd name="T34" fmla="*/ 8 w 17"/>
                <a:gd name="T35" fmla="*/ 18 h 35"/>
                <a:gd name="T36" fmla="*/ 8 w 17"/>
                <a:gd name="T37" fmla="*/ 16 h 35"/>
                <a:gd name="T38" fmla="*/ 8 w 17"/>
                <a:gd name="T39" fmla="*/ 13 h 35"/>
                <a:gd name="T40" fmla="*/ 11 w 17"/>
                <a:gd name="T41" fmla="*/ 10 h 35"/>
                <a:gd name="T42" fmla="*/ 13 w 17"/>
                <a:gd name="T43" fmla="*/ 8 h 35"/>
                <a:gd name="T44" fmla="*/ 13 w 17"/>
                <a:gd name="T45" fmla="*/ 5 h 35"/>
                <a:gd name="T46" fmla="*/ 13 w 17"/>
                <a:gd name="T47" fmla="*/ 3 h 35"/>
                <a:gd name="T48" fmla="*/ 16 w 17"/>
                <a:gd name="T49" fmla="*/ 0 h 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"/>
                <a:gd name="T76" fmla="*/ 0 h 35"/>
                <a:gd name="T77" fmla="*/ 17 w 17"/>
                <a:gd name="T78" fmla="*/ 35 h 3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" h="35">
                  <a:moveTo>
                    <a:pt x="16" y="0"/>
                  </a:moveTo>
                  <a:lnTo>
                    <a:pt x="13" y="0"/>
                  </a:lnTo>
                  <a:lnTo>
                    <a:pt x="13" y="3"/>
                  </a:lnTo>
                  <a:lnTo>
                    <a:pt x="11" y="5"/>
                  </a:lnTo>
                  <a:lnTo>
                    <a:pt x="8" y="8"/>
                  </a:lnTo>
                  <a:lnTo>
                    <a:pt x="8" y="10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3" y="31"/>
                  </a:lnTo>
                  <a:lnTo>
                    <a:pt x="5" y="29"/>
                  </a:lnTo>
                  <a:lnTo>
                    <a:pt x="5" y="26"/>
                  </a:lnTo>
                  <a:lnTo>
                    <a:pt x="8" y="24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6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6" name="Freeform 309"/>
            <p:cNvSpPr>
              <a:spLocks/>
            </p:cNvSpPr>
            <p:nvPr/>
          </p:nvSpPr>
          <p:spPr bwMode="auto">
            <a:xfrm>
              <a:off x="5411" y="3018"/>
              <a:ext cx="3" cy="15"/>
            </a:xfrm>
            <a:custGeom>
              <a:avLst/>
              <a:gdLst>
                <a:gd name="T0" fmla="*/ 2 w 3"/>
                <a:gd name="T1" fmla="*/ 0 h 15"/>
                <a:gd name="T2" fmla="*/ 1 w 3"/>
                <a:gd name="T3" fmla="*/ 2 h 15"/>
                <a:gd name="T4" fmla="*/ 1 w 3"/>
                <a:gd name="T5" fmla="*/ 5 h 15"/>
                <a:gd name="T6" fmla="*/ 1 w 3"/>
                <a:gd name="T7" fmla="*/ 7 h 15"/>
                <a:gd name="T8" fmla="*/ 0 w 3"/>
                <a:gd name="T9" fmla="*/ 7 h 15"/>
                <a:gd name="T10" fmla="*/ 0 w 3"/>
                <a:gd name="T11" fmla="*/ 9 h 15"/>
                <a:gd name="T12" fmla="*/ 0 w 3"/>
                <a:gd name="T13" fmla="*/ 12 h 15"/>
                <a:gd name="T14" fmla="*/ 0 w 3"/>
                <a:gd name="T15" fmla="*/ 14 h 15"/>
                <a:gd name="T16" fmla="*/ 1 w 3"/>
                <a:gd name="T17" fmla="*/ 14 h 15"/>
                <a:gd name="T18" fmla="*/ 1 w 3"/>
                <a:gd name="T19" fmla="*/ 12 h 15"/>
                <a:gd name="T20" fmla="*/ 1 w 3"/>
                <a:gd name="T21" fmla="*/ 7 h 15"/>
                <a:gd name="T22" fmla="*/ 1 w 3"/>
                <a:gd name="T23" fmla="*/ 5 h 15"/>
                <a:gd name="T24" fmla="*/ 2 w 3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15"/>
                <a:gd name="T41" fmla="*/ 3 w 3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15">
                  <a:moveTo>
                    <a:pt x="2" y="0"/>
                  </a:moveTo>
                  <a:lnTo>
                    <a:pt x="1" y="2"/>
                  </a:lnTo>
                  <a:lnTo>
                    <a:pt x="1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" name="Freeform 310"/>
            <p:cNvSpPr>
              <a:spLocks/>
            </p:cNvSpPr>
            <p:nvPr/>
          </p:nvSpPr>
          <p:spPr bwMode="auto">
            <a:xfrm>
              <a:off x="5411" y="3018"/>
              <a:ext cx="6" cy="15"/>
            </a:xfrm>
            <a:custGeom>
              <a:avLst/>
              <a:gdLst>
                <a:gd name="T0" fmla="*/ 5 w 6"/>
                <a:gd name="T1" fmla="*/ 0 h 15"/>
                <a:gd name="T2" fmla="*/ 3 w 6"/>
                <a:gd name="T3" fmla="*/ 2 h 15"/>
                <a:gd name="T4" fmla="*/ 3 w 6"/>
                <a:gd name="T5" fmla="*/ 5 h 15"/>
                <a:gd name="T6" fmla="*/ 0 w 6"/>
                <a:gd name="T7" fmla="*/ 5 h 15"/>
                <a:gd name="T8" fmla="*/ 0 w 6"/>
                <a:gd name="T9" fmla="*/ 7 h 15"/>
                <a:gd name="T10" fmla="*/ 0 w 6"/>
                <a:gd name="T11" fmla="*/ 9 h 15"/>
                <a:gd name="T12" fmla="*/ 0 w 6"/>
                <a:gd name="T13" fmla="*/ 12 h 15"/>
                <a:gd name="T14" fmla="*/ 3 w 6"/>
                <a:gd name="T15" fmla="*/ 14 h 15"/>
                <a:gd name="T16" fmla="*/ 3 w 6"/>
                <a:gd name="T17" fmla="*/ 9 h 15"/>
                <a:gd name="T18" fmla="*/ 3 w 6"/>
                <a:gd name="T19" fmla="*/ 7 h 15"/>
                <a:gd name="T20" fmla="*/ 3 w 6"/>
                <a:gd name="T21" fmla="*/ 5 h 15"/>
                <a:gd name="T22" fmla="*/ 5 w 6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5"/>
                <a:gd name="T38" fmla="*/ 6 w 6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5">
                  <a:moveTo>
                    <a:pt x="5" y="0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5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8" name="Freeform 311"/>
            <p:cNvSpPr>
              <a:spLocks/>
            </p:cNvSpPr>
            <p:nvPr/>
          </p:nvSpPr>
          <p:spPr bwMode="auto">
            <a:xfrm>
              <a:off x="5469" y="2957"/>
              <a:ext cx="14" cy="13"/>
            </a:xfrm>
            <a:custGeom>
              <a:avLst/>
              <a:gdLst>
                <a:gd name="T0" fmla="*/ 4 w 14"/>
                <a:gd name="T1" fmla="*/ 5 h 13"/>
                <a:gd name="T2" fmla="*/ 4 w 14"/>
                <a:gd name="T3" fmla="*/ 7 h 13"/>
                <a:gd name="T4" fmla="*/ 2 w 14"/>
                <a:gd name="T5" fmla="*/ 10 h 13"/>
                <a:gd name="T6" fmla="*/ 0 w 14"/>
                <a:gd name="T7" fmla="*/ 12 h 13"/>
                <a:gd name="T8" fmla="*/ 2 w 14"/>
                <a:gd name="T9" fmla="*/ 12 h 13"/>
                <a:gd name="T10" fmla="*/ 4 w 14"/>
                <a:gd name="T11" fmla="*/ 10 h 13"/>
                <a:gd name="T12" fmla="*/ 7 w 14"/>
                <a:gd name="T13" fmla="*/ 10 h 13"/>
                <a:gd name="T14" fmla="*/ 9 w 14"/>
                <a:gd name="T15" fmla="*/ 7 h 13"/>
                <a:gd name="T16" fmla="*/ 9 w 14"/>
                <a:gd name="T17" fmla="*/ 5 h 13"/>
                <a:gd name="T18" fmla="*/ 11 w 14"/>
                <a:gd name="T19" fmla="*/ 2 h 13"/>
                <a:gd name="T20" fmla="*/ 13 w 14"/>
                <a:gd name="T21" fmla="*/ 0 h 13"/>
                <a:gd name="T22" fmla="*/ 11 w 14"/>
                <a:gd name="T23" fmla="*/ 2 h 13"/>
                <a:gd name="T24" fmla="*/ 9 w 14"/>
                <a:gd name="T25" fmla="*/ 2 h 13"/>
                <a:gd name="T26" fmla="*/ 7 w 14"/>
                <a:gd name="T27" fmla="*/ 2 h 13"/>
                <a:gd name="T28" fmla="*/ 7 w 14"/>
                <a:gd name="T29" fmla="*/ 5 h 13"/>
                <a:gd name="T30" fmla="*/ 4 w 14"/>
                <a:gd name="T31" fmla="*/ 5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13"/>
                <a:gd name="T50" fmla="*/ 14 w 14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13">
                  <a:moveTo>
                    <a:pt x="4" y="5"/>
                  </a:moveTo>
                  <a:lnTo>
                    <a:pt x="4" y="7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5"/>
                  </a:lnTo>
                  <a:lnTo>
                    <a:pt x="4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9" name="Freeform 312"/>
            <p:cNvSpPr>
              <a:spLocks/>
            </p:cNvSpPr>
            <p:nvPr/>
          </p:nvSpPr>
          <p:spPr bwMode="auto">
            <a:xfrm>
              <a:off x="5469" y="2957"/>
              <a:ext cx="16" cy="15"/>
            </a:xfrm>
            <a:custGeom>
              <a:avLst/>
              <a:gdLst>
                <a:gd name="T0" fmla="*/ 5 w 16"/>
                <a:gd name="T1" fmla="*/ 6 h 15"/>
                <a:gd name="T2" fmla="*/ 5 w 16"/>
                <a:gd name="T3" fmla="*/ 8 h 15"/>
                <a:gd name="T4" fmla="*/ 3 w 16"/>
                <a:gd name="T5" fmla="*/ 8 h 15"/>
                <a:gd name="T6" fmla="*/ 3 w 16"/>
                <a:gd name="T7" fmla="*/ 11 h 15"/>
                <a:gd name="T8" fmla="*/ 0 w 16"/>
                <a:gd name="T9" fmla="*/ 11 h 15"/>
                <a:gd name="T10" fmla="*/ 0 w 16"/>
                <a:gd name="T11" fmla="*/ 14 h 15"/>
                <a:gd name="T12" fmla="*/ 3 w 16"/>
                <a:gd name="T13" fmla="*/ 14 h 15"/>
                <a:gd name="T14" fmla="*/ 5 w 16"/>
                <a:gd name="T15" fmla="*/ 11 h 15"/>
                <a:gd name="T16" fmla="*/ 8 w 16"/>
                <a:gd name="T17" fmla="*/ 11 h 15"/>
                <a:gd name="T18" fmla="*/ 8 w 16"/>
                <a:gd name="T19" fmla="*/ 8 h 15"/>
                <a:gd name="T20" fmla="*/ 10 w 16"/>
                <a:gd name="T21" fmla="*/ 6 h 15"/>
                <a:gd name="T22" fmla="*/ 10 w 16"/>
                <a:gd name="T23" fmla="*/ 3 h 15"/>
                <a:gd name="T24" fmla="*/ 13 w 16"/>
                <a:gd name="T25" fmla="*/ 0 h 15"/>
                <a:gd name="T26" fmla="*/ 15 w 16"/>
                <a:gd name="T27" fmla="*/ 0 h 15"/>
                <a:gd name="T28" fmla="*/ 13 w 16"/>
                <a:gd name="T29" fmla="*/ 0 h 15"/>
                <a:gd name="T30" fmla="*/ 10 w 16"/>
                <a:gd name="T31" fmla="*/ 0 h 15"/>
                <a:gd name="T32" fmla="*/ 10 w 16"/>
                <a:gd name="T33" fmla="*/ 3 h 15"/>
                <a:gd name="T34" fmla="*/ 8 w 16"/>
                <a:gd name="T35" fmla="*/ 3 h 15"/>
                <a:gd name="T36" fmla="*/ 5 w 16"/>
                <a:gd name="T37" fmla="*/ 6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15"/>
                <a:gd name="T59" fmla="*/ 16 w 16"/>
                <a:gd name="T60" fmla="*/ 15 h 1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15">
                  <a:moveTo>
                    <a:pt x="5" y="6"/>
                  </a:moveTo>
                  <a:lnTo>
                    <a:pt x="5" y="8"/>
                  </a:lnTo>
                  <a:lnTo>
                    <a:pt x="3" y="8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5" y="11"/>
                  </a:lnTo>
                  <a:lnTo>
                    <a:pt x="8" y="11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8" y="3"/>
                  </a:lnTo>
                  <a:lnTo>
                    <a:pt x="5" y="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0" name="Freeform 313"/>
            <p:cNvSpPr>
              <a:spLocks/>
            </p:cNvSpPr>
            <p:nvPr/>
          </p:nvSpPr>
          <p:spPr bwMode="auto">
            <a:xfrm>
              <a:off x="5499" y="2938"/>
              <a:ext cx="20" cy="9"/>
            </a:xfrm>
            <a:custGeom>
              <a:avLst/>
              <a:gdLst>
                <a:gd name="T0" fmla="*/ 5 w 20"/>
                <a:gd name="T1" fmla="*/ 4 h 9"/>
                <a:gd name="T2" fmla="*/ 5 w 20"/>
                <a:gd name="T3" fmla="*/ 4 h 9"/>
                <a:gd name="T4" fmla="*/ 2 w 20"/>
                <a:gd name="T5" fmla="*/ 4 h 9"/>
                <a:gd name="T6" fmla="*/ 2 w 20"/>
                <a:gd name="T7" fmla="*/ 6 h 9"/>
                <a:gd name="T8" fmla="*/ 0 w 20"/>
                <a:gd name="T9" fmla="*/ 6 h 9"/>
                <a:gd name="T10" fmla="*/ 0 w 20"/>
                <a:gd name="T11" fmla="*/ 8 h 9"/>
                <a:gd name="T12" fmla="*/ 2 w 20"/>
                <a:gd name="T13" fmla="*/ 8 h 9"/>
                <a:gd name="T14" fmla="*/ 5 w 20"/>
                <a:gd name="T15" fmla="*/ 6 h 9"/>
                <a:gd name="T16" fmla="*/ 7 w 20"/>
                <a:gd name="T17" fmla="*/ 6 h 9"/>
                <a:gd name="T18" fmla="*/ 7 w 20"/>
                <a:gd name="T19" fmla="*/ 4 h 9"/>
                <a:gd name="T20" fmla="*/ 10 w 20"/>
                <a:gd name="T21" fmla="*/ 4 h 9"/>
                <a:gd name="T22" fmla="*/ 12 w 20"/>
                <a:gd name="T23" fmla="*/ 2 h 9"/>
                <a:gd name="T24" fmla="*/ 14 w 20"/>
                <a:gd name="T25" fmla="*/ 2 h 9"/>
                <a:gd name="T26" fmla="*/ 17 w 20"/>
                <a:gd name="T27" fmla="*/ 0 h 9"/>
                <a:gd name="T28" fmla="*/ 19 w 20"/>
                <a:gd name="T29" fmla="*/ 0 h 9"/>
                <a:gd name="T30" fmla="*/ 17 w 20"/>
                <a:gd name="T31" fmla="*/ 0 h 9"/>
                <a:gd name="T32" fmla="*/ 14 w 20"/>
                <a:gd name="T33" fmla="*/ 0 h 9"/>
                <a:gd name="T34" fmla="*/ 14 w 20"/>
                <a:gd name="T35" fmla="*/ 2 h 9"/>
                <a:gd name="T36" fmla="*/ 12 w 20"/>
                <a:gd name="T37" fmla="*/ 2 h 9"/>
                <a:gd name="T38" fmla="*/ 10 w 20"/>
                <a:gd name="T39" fmla="*/ 2 h 9"/>
                <a:gd name="T40" fmla="*/ 7 w 20"/>
                <a:gd name="T41" fmla="*/ 4 h 9"/>
                <a:gd name="T42" fmla="*/ 5 w 20"/>
                <a:gd name="T43" fmla="*/ 4 h 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9"/>
                <a:gd name="T68" fmla="*/ 20 w 20"/>
                <a:gd name="T69" fmla="*/ 9 h 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9">
                  <a:moveTo>
                    <a:pt x="5" y="4"/>
                  </a:moveTo>
                  <a:lnTo>
                    <a:pt x="5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4"/>
                  </a:lnTo>
                  <a:lnTo>
                    <a:pt x="5" y="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1" name="Freeform 314"/>
            <p:cNvSpPr>
              <a:spLocks/>
            </p:cNvSpPr>
            <p:nvPr/>
          </p:nvSpPr>
          <p:spPr bwMode="auto">
            <a:xfrm>
              <a:off x="5496" y="2938"/>
              <a:ext cx="26" cy="10"/>
            </a:xfrm>
            <a:custGeom>
              <a:avLst/>
              <a:gdLst>
                <a:gd name="T0" fmla="*/ 8 w 26"/>
                <a:gd name="T1" fmla="*/ 5 h 10"/>
                <a:gd name="T2" fmla="*/ 8 w 26"/>
                <a:gd name="T3" fmla="*/ 5 h 10"/>
                <a:gd name="T4" fmla="*/ 6 w 26"/>
                <a:gd name="T5" fmla="*/ 5 h 10"/>
                <a:gd name="T6" fmla="*/ 3 w 26"/>
                <a:gd name="T7" fmla="*/ 7 h 10"/>
                <a:gd name="T8" fmla="*/ 0 w 26"/>
                <a:gd name="T9" fmla="*/ 9 h 10"/>
                <a:gd name="T10" fmla="*/ 3 w 26"/>
                <a:gd name="T11" fmla="*/ 9 h 10"/>
                <a:gd name="T12" fmla="*/ 6 w 26"/>
                <a:gd name="T13" fmla="*/ 9 h 10"/>
                <a:gd name="T14" fmla="*/ 8 w 26"/>
                <a:gd name="T15" fmla="*/ 7 h 10"/>
                <a:gd name="T16" fmla="*/ 8 w 26"/>
                <a:gd name="T17" fmla="*/ 5 h 10"/>
                <a:gd name="T18" fmla="*/ 11 w 26"/>
                <a:gd name="T19" fmla="*/ 5 h 10"/>
                <a:gd name="T20" fmla="*/ 14 w 26"/>
                <a:gd name="T21" fmla="*/ 2 h 10"/>
                <a:gd name="T22" fmla="*/ 17 w 26"/>
                <a:gd name="T23" fmla="*/ 2 h 10"/>
                <a:gd name="T24" fmla="*/ 19 w 26"/>
                <a:gd name="T25" fmla="*/ 0 h 10"/>
                <a:gd name="T26" fmla="*/ 22 w 26"/>
                <a:gd name="T27" fmla="*/ 0 h 10"/>
                <a:gd name="T28" fmla="*/ 25 w 26"/>
                <a:gd name="T29" fmla="*/ 0 h 10"/>
                <a:gd name="T30" fmla="*/ 22 w 26"/>
                <a:gd name="T31" fmla="*/ 0 h 10"/>
                <a:gd name="T32" fmla="*/ 19 w 26"/>
                <a:gd name="T33" fmla="*/ 0 h 10"/>
                <a:gd name="T34" fmla="*/ 17 w 26"/>
                <a:gd name="T35" fmla="*/ 2 h 10"/>
                <a:gd name="T36" fmla="*/ 14 w 26"/>
                <a:gd name="T37" fmla="*/ 2 h 10"/>
                <a:gd name="T38" fmla="*/ 11 w 26"/>
                <a:gd name="T39" fmla="*/ 2 h 10"/>
                <a:gd name="T40" fmla="*/ 8 w 26"/>
                <a:gd name="T41" fmla="*/ 5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"/>
                <a:gd name="T64" fmla="*/ 0 h 10"/>
                <a:gd name="T65" fmla="*/ 26 w 26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" h="10">
                  <a:moveTo>
                    <a:pt x="8" y="5"/>
                  </a:moveTo>
                  <a:lnTo>
                    <a:pt x="8" y="5"/>
                  </a:lnTo>
                  <a:lnTo>
                    <a:pt x="6" y="5"/>
                  </a:lnTo>
                  <a:lnTo>
                    <a:pt x="3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5"/>
                  </a:lnTo>
                  <a:lnTo>
                    <a:pt x="11" y="5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8" y="5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2" name="Freeform 315"/>
            <p:cNvSpPr>
              <a:spLocks/>
            </p:cNvSpPr>
            <p:nvPr/>
          </p:nvSpPr>
          <p:spPr bwMode="auto">
            <a:xfrm>
              <a:off x="5394" y="3159"/>
              <a:ext cx="10" cy="3"/>
            </a:xfrm>
            <a:custGeom>
              <a:avLst/>
              <a:gdLst>
                <a:gd name="T0" fmla="*/ 0 w 10"/>
                <a:gd name="T1" fmla="*/ 0 h 3"/>
                <a:gd name="T2" fmla="*/ 0 w 10"/>
                <a:gd name="T3" fmla="*/ 1 h 3"/>
                <a:gd name="T4" fmla="*/ 0 w 10"/>
                <a:gd name="T5" fmla="*/ 2 h 3"/>
                <a:gd name="T6" fmla="*/ 2 w 10"/>
                <a:gd name="T7" fmla="*/ 2 h 3"/>
                <a:gd name="T8" fmla="*/ 5 w 10"/>
                <a:gd name="T9" fmla="*/ 2 h 3"/>
                <a:gd name="T10" fmla="*/ 7 w 10"/>
                <a:gd name="T11" fmla="*/ 1 h 3"/>
                <a:gd name="T12" fmla="*/ 9 w 10"/>
                <a:gd name="T13" fmla="*/ 1 h 3"/>
                <a:gd name="T14" fmla="*/ 9 w 10"/>
                <a:gd name="T15" fmla="*/ 2 h 3"/>
                <a:gd name="T16" fmla="*/ 7 w 10"/>
                <a:gd name="T17" fmla="*/ 2 h 3"/>
                <a:gd name="T18" fmla="*/ 5 w 10"/>
                <a:gd name="T19" fmla="*/ 2 h 3"/>
                <a:gd name="T20" fmla="*/ 2 w 10"/>
                <a:gd name="T21" fmla="*/ 2 h 3"/>
                <a:gd name="T22" fmla="*/ 0 w 10"/>
                <a:gd name="T23" fmla="*/ 1 h 3"/>
                <a:gd name="T24" fmla="*/ 0 w 10"/>
                <a:gd name="T25" fmla="*/ 0 h 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3"/>
                <a:gd name="T41" fmla="*/ 10 w 10"/>
                <a:gd name="T42" fmla="*/ 3 h 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3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3" name="Freeform 316"/>
            <p:cNvSpPr>
              <a:spLocks/>
            </p:cNvSpPr>
            <p:nvPr/>
          </p:nvSpPr>
          <p:spPr bwMode="auto">
            <a:xfrm>
              <a:off x="5394" y="3159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0 w 12"/>
                <a:gd name="T5" fmla="*/ 3 h 6"/>
                <a:gd name="T6" fmla="*/ 3 w 12"/>
                <a:gd name="T7" fmla="*/ 3 h 6"/>
                <a:gd name="T8" fmla="*/ 6 w 12"/>
                <a:gd name="T9" fmla="*/ 3 h 6"/>
                <a:gd name="T10" fmla="*/ 8 w 12"/>
                <a:gd name="T11" fmla="*/ 3 h 6"/>
                <a:gd name="T12" fmla="*/ 11 w 12"/>
                <a:gd name="T13" fmla="*/ 3 h 6"/>
                <a:gd name="T14" fmla="*/ 8 w 12"/>
                <a:gd name="T15" fmla="*/ 3 h 6"/>
                <a:gd name="T16" fmla="*/ 8 w 12"/>
                <a:gd name="T17" fmla="*/ 5 h 6"/>
                <a:gd name="T18" fmla="*/ 6 w 12"/>
                <a:gd name="T19" fmla="*/ 5 h 6"/>
                <a:gd name="T20" fmla="*/ 3 w 12"/>
                <a:gd name="T21" fmla="*/ 5 h 6"/>
                <a:gd name="T22" fmla="*/ 0 w 12"/>
                <a:gd name="T23" fmla="*/ 3 h 6"/>
                <a:gd name="T24" fmla="*/ 0 w 12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"/>
                <a:gd name="T41" fmla="*/ 12 w 12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4" name="Freeform 317"/>
            <p:cNvSpPr>
              <a:spLocks/>
            </p:cNvSpPr>
            <p:nvPr/>
          </p:nvSpPr>
          <p:spPr bwMode="auto">
            <a:xfrm>
              <a:off x="5424" y="3120"/>
              <a:ext cx="4" cy="11"/>
            </a:xfrm>
            <a:custGeom>
              <a:avLst/>
              <a:gdLst>
                <a:gd name="T0" fmla="*/ 3 w 4"/>
                <a:gd name="T1" fmla="*/ 2 h 11"/>
                <a:gd name="T2" fmla="*/ 2 w 4"/>
                <a:gd name="T3" fmla="*/ 4 h 11"/>
                <a:gd name="T4" fmla="*/ 2 w 4"/>
                <a:gd name="T5" fmla="*/ 6 h 11"/>
                <a:gd name="T6" fmla="*/ 0 w 4"/>
                <a:gd name="T7" fmla="*/ 8 h 11"/>
                <a:gd name="T8" fmla="*/ 0 w 4"/>
                <a:gd name="T9" fmla="*/ 10 h 11"/>
                <a:gd name="T10" fmla="*/ 2 w 4"/>
                <a:gd name="T11" fmla="*/ 8 h 11"/>
                <a:gd name="T12" fmla="*/ 3 w 4"/>
                <a:gd name="T13" fmla="*/ 6 h 11"/>
                <a:gd name="T14" fmla="*/ 3 w 4"/>
                <a:gd name="T15" fmla="*/ 4 h 11"/>
                <a:gd name="T16" fmla="*/ 3 w 4"/>
                <a:gd name="T17" fmla="*/ 2 h 11"/>
                <a:gd name="T18" fmla="*/ 3 w 4"/>
                <a:gd name="T19" fmla="*/ 0 h 11"/>
                <a:gd name="T20" fmla="*/ 3 w 4"/>
                <a:gd name="T21" fmla="*/ 2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"/>
                <a:gd name="T34" fmla="*/ 0 h 11"/>
                <a:gd name="T35" fmla="*/ 4 w 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" h="11">
                  <a:moveTo>
                    <a:pt x="3" y="2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5" name="Freeform 318"/>
            <p:cNvSpPr>
              <a:spLocks/>
            </p:cNvSpPr>
            <p:nvPr/>
          </p:nvSpPr>
          <p:spPr bwMode="auto">
            <a:xfrm>
              <a:off x="5422" y="3120"/>
              <a:ext cx="9" cy="13"/>
            </a:xfrm>
            <a:custGeom>
              <a:avLst/>
              <a:gdLst>
                <a:gd name="T0" fmla="*/ 5 w 9"/>
                <a:gd name="T1" fmla="*/ 2 h 13"/>
                <a:gd name="T2" fmla="*/ 5 w 9"/>
                <a:gd name="T3" fmla="*/ 5 h 13"/>
                <a:gd name="T4" fmla="*/ 5 w 9"/>
                <a:gd name="T5" fmla="*/ 7 h 13"/>
                <a:gd name="T6" fmla="*/ 3 w 9"/>
                <a:gd name="T7" fmla="*/ 10 h 13"/>
                <a:gd name="T8" fmla="*/ 0 w 9"/>
                <a:gd name="T9" fmla="*/ 12 h 13"/>
                <a:gd name="T10" fmla="*/ 3 w 9"/>
                <a:gd name="T11" fmla="*/ 12 h 13"/>
                <a:gd name="T12" fmla="*/ 5 w 9"/>
                <a:gd name="T13" fmla="*/ 10 h 13"/>
                <a:gd name="T14" fmla="*/ 5 w 9"/>
                <a:gd name="T15" fmla="*/ 7 h 13"/>
                <a:gd name="T16" fmla="*/ 8 w 9"/>
                <a:gd name="T17" fmla="*/ 5 h 13"/>
                <a:gd name="T18" fmla="*/ 8 w 9"/>
                <a:gd name="T19" fmla="*/ 2 h 13"/>
                <a:gd name="T20" fmla="*/ 5 w 9"/>
                <a:gd name="T21" fmla="*/ 0 h 13"/>
                <a:gd name="T22" fmla="*/ 5 w 9"/>
                <a:gd name="T23" fmla="*/ 2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3"/>
                <a:gd name="T38" fmla="*/ 9 w 9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3">
                  <a:moveTo>
                    <a:pt x="5" y="2"/>
                  </a:moveTo>
                  <a:lnTo>
                    <a:pt x="5" y="5"/>
                  </a:lnTo>
                  <a:lnTo>
                    <a:pt x="5" y="7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5" y="7"/>
                  </a:lnTo>
                  <a:lnTo>
                    <a:pt x="8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2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6" name="Freeform 319"/>
            <p:cNvSpPr>
              <a:spLocks/>
            </p:cNvSpPr>
            <p:nvPr/>
          </p:nvSpPr>
          <p:spPr bwMode="auto">
            <a:xfrm>
              <a:off x="5446" y="3150"/>
              <a:ext cx="8" cy="10"/>
            </a:xfrm>
            <a:custGeom>
              <a:avLst/>
              <a:gdLst>
                <a:gd name="T0" fmla="*/ 0 w 8"/>
                <a:gd name="T1" fmla="*/ 2 h 10"/>
                <a:gd name="T2" fmla="*/ 2 w 8"/>
                <a:gd name="T3" fmla="*/ 2 h 10"/>
                <a:gd name="T4" fmla="*/ 5 w 8"/>
                <a:gd name="T5" fmla="*/ 5 h 10"/>
                <a:gd name="T6" fmla="*/ 5 w 8"/>
                <a:gd name="T7" fmla="*/ 7 h 10"/>
                <a:gd name="T8" fmla="*/ 7 w 8"/>
                <a:gd name="T9" fmla="*/ 9 h 10"/>
                <a:gd name="T10" fmla="*/ 5 w 8"/>
                <a:gd name="T11" fmla="*/ 9 h 10"/>
                <a:gd name="T12" fmla="*/ 2 w 8"/>
                <a:gd name="T13" fmla="*/ 9 h 10"/>
                <a:gd name="T14" fmla="*/ 2 w 8"/>
                <a:gd name="T15" fmla="*/ 7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0 w 8"/>
                <a:gd name="T25" fmla="*/ 2 h 10"/>
                <a:gd name="T26" fmla="*/ 2 w 8"/>
                <a:gd name="T27" fmla="*/ 2 h 10"/>
                <a:gd name="T28" fmla="*/ 0 w 8"/>
                <a:gd name="T29" fmla="*/ 2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10"/>
                <a:gd name="T47" fmla="*/ 8 w 8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10">
                  <a:moveTo>
                    <a:pt x="0" y="2"/>
                  </a:moveTo>
                  <a:lnTo>
                    <a:pt x="2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" name="Freeform 320"/>
            <p:cNvSpPr>
              <a:spLocks/>
            </p:cNvSpPr>
            <p:nvPr/>
          </p:nvSpPr>
          <p:spPr bwMode="auto">
            <a:xfrm>
              <a:off x="5444" y="3150"/>
              <a:ext cx="10" cy="12"/>
            </a:xfrm>
            <a:custGeom>
              <a:avLst/>
              <a:gdLst>
                <a:gd name="T0" fmla="*/ 3 w 10"/>
                <a:gd name="T1" fmla="*/ 0 h 12"/>
                <a:gd name="T2" fmla="*/ 6 w 10"/>
                <a:gd name="T3" fmla="*/ 3 h 12"/>
                <a:gd name="T4" fmla="*/ 6 w 10"/>
                <a:gd name="T5" fmla="*/ 6 h 12"/>
                <a:gd name="T6" fmla="*/ 9 w 10"/>
                <a:gd name="T7" fmla="*/ 8 h 12"/>
                <a:gd name="T8" fmla="*/ 9 w 10"/>
                <a:gd name="T9" fmla="*/ 11 h 12"/>
                <a:gd name="T10" fmla="*/ 6 w 10"/>
                <a:gd name="T11" fmla="*/ 11 h 12"/>
                <a:gd name="T12" fmla="*/ 3 w 10"/>
                <a:gd name="T13" fmla="*/ 8 h 12"/>
                <a:gd name="T14" fmla="*/ 3 w 10"/>
                <a:gd name="T15" fmla="*/ 6 h 12"/>
                <a:gd name="T16" fmla="*/ 3 w 10"/>
                <a:gd name="T17" fmla="*/ 3 h 12"/>
                <a:gd name="T18" fmla="*/ 0 w 10"/>
                <a:gd name="T19" fmla="*/ 0 h 12"/>
                <a:gd name="T20" fmla="*/ 3 w 10"/>
                <a:gd name="T21" fmla="*/ 0 h 12"/>
                <a:gd name="T22" fmla="*/ 3 w 10"/>
                <a:gd name="T23" fmla="*/ 3 h 12"/>
                <a:gd name="T24" fmla="*/ 6 w 10"/>
                <a:gd name="T25" fmla="*/ 3 h 12"/>
                <a:gd name="T26" fmla="*/ 3 w 10"/>
                <a:gd name="T27" fmla="*/ 0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12"/>
                <a:gd name="T44" fmla="*/ 10 w 10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12">
                  <a:moveTo>
                    <a:pt x="3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9" y="8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8" name="Freeform 321"/>
            <p:cNvSpPr>
              <a:spLocks/>
            </p:cNvSpPr>
            <p:nvPr/>
          </p:nvSpPr>
          <p:spPr bwMode="auto">
            <a:xfrm>
              <a:off x="5494" y="3150"/>
              <a:ext cx="20" cy="5"/>
            </a:xfrm>
            <a:custGeom>
              <a:avLst/>
              <a:gdLst>
                <a:gd name="T0" fmla="*/ 7 w 20"/>
                <a:gd name="T1" fmla="*/ 2 h 5"/>
                <a:gd name="T2" fmla="*/ 10 w 20"/>
                <a:gd name="T3" fmla="*/ 2 h 5"/>
                <a:gd name="T4" fmla="*/ 12 w 20"/>
                <a:gd name="T5" fmla="*/ 2 h 5"/>
                <a:gd name="T6" fmla="*/ 14 w 20"/>
                <a:gd name="T7" fmla="*/ 2 h 5"/>
                <a:gd name="T8" fmla="*/ 17 w 20"/>
                <a:gd name="T9" fmla="*/ 2 h 5"/>
                <a:gd name="T10" fmla="*/ 19 w 20"/>
                <a:gd name="T11" fmla="*/ 2 h 5"/>
                <a:gd name="T12" fmla="*/ 19 w 20"/>
                <a:gd name="T13" fmla="*/ 4 h 5"/>
                <a:gd name="T14" fmla="*/ 17 w 20"/>
                <a:gd name="T15" fmla="*/ 4 h 5"/>
                <a:gd name="T16" fmla="*/ 12 w 20"/>
                <a:gd name="T17" fmla="*/ 4 h 5"/>
                <a:gd name="T18" fmla="*/ 10 w 20"/>
                <a:gd name="T19" fmla="*/ 4 h 5"/>
                <a:gd name="T20" fmla="*/ 7 w 20"/>
                <a:gd name="T21" fmla="*/ 2 h 5"/>
                <a:gd name="T22" fmla="*/ 5 w 20"/>
                <a:gd name="T23" fmla="*/ 2 h 5"/>
                <a:gd name="T24" fmla="*/ 2 w 20"/>
                <a:gd name="T25" fmla="*/ 2 h 5"/>
                <a:gd name="T26" fmla="*/ 0 w 20"/>
                <a:gd name="T27" fmla="*/ 2 h 5"/>
                <a:gd name="T28" fmla="*/ 0 w 20"/>
                <a:gd name="T29" fmla="*/ 0 h 5"/>
                <a:gd name="T30" fmla="*/ 2 w 20"/>
                <a:gd name="T31" fmla="*/ 0 h 5"/>
                <a:gd name="T32" fmla="*/ 5 w 20"/>
                <a:gd name="T33" fmla="*/ 0 h 5"/>
                <a:gd name="T34" fmla="*/ 7 w 20"/>
                <a:gd name="T35" fmla="*/ 2 h 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"/>
                <a:gd name="T55" fmla="*/ 0 h 5"/>
                <a:gd name="T56" fmla="*/ 20 w 20"/>
                <a:gd name="T57" fmla="*/ 5 h 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" h="5">
                  <a:moveTo>
                    <a:pt x="7" y="2"/>
                  </a:move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9" name="Freeform 322"/>
            <p:cNvSpPr>
              <a:spLocks/>
            </p:cNvSpPr>
            <p:nvPr/>
          </p:nvSpPr>
          <p:spPr bwMode="auto">
            <a:xfrm>
              <a:off x="5494" y="3150"/>
              <a:ext cx="22" cy="6"/>
            </a:xfrm>
            <a:custGeom>
              <a:avLst/>
              <a:gdLst>
                <a:gd name="T0" fmla="*/ 8 w 22"/>
                <a:gd name="T1" fmla="*/ 0 h 6"/>
                <a:gd name="T2" fmla="*/ 8 w 22"/>
                <a:gd name="T3" fmla="*/ 3 h 6"/>
                <a:gd name="T4" fmla="*/ 11 w 22"/>
                <a:gd name="T5" fmla="*/ 3 h 6"/>
                <a:gd name="T6" fmla="*/ 13 w 22"/>
                <a:gd name="T7" fmla="*/ 3 h 6"/>
                <a:gd name="T8" fmla="*/ 16 w 22"/>
                <a:gd name="T9" fmla="*/ 3 h 6"/>
                <a:gd name="T10" fmla="*/ 18 w 22"/>
                <a:gd name="T11" fmla="*/ 3 h 6"/>
                <a:gd name="T12" fmla="*/ 21 w 22"/>
                <a:gd name="T13" fmla="*/ 3 h 6"/>
                <a:gd name="T14" fmla="*/ 18 w 22"/>
                <a:gd name="T15" fmla="*/ 3 h 6"/>
                <a:gd name="T16" fmla="*/ 16 w 22"/>
                <a:gd name="T17" fmla="*/ 5 h 6"/>
                <a:gd name="T18" fmla="*/ 13 w 22"/>
                <a:gd name="T19" fmla="*/ 5 h 6"/>
                <a:gd name="T20" fmla="*/ 11 w 22"/>
                <a:gd name="T21" fmla="*/ 3 h 6"/>
                <a:gd name="T22" fmla="*/ 8 w 22"/>
                <a:gd name="T23" fmla="*/ 3 h 6"/>
                <a:gd name="T24" fmla="*/ 5 w 22"/>
                <a:gd name="T25" fmla="*/ 3 h 6"/>
                <a:gd name="T26" fmla="*/ 3 w 22"/>
                <a:gd name="T27" fmla="*/ 3 h 6"/>
                <a:gd name="T28" fmla="*/ 0 w 22"/>
                <a:gd name="T29" fmla="*/ 0 h 6"/>
                <a:gd name="T30" fmla="*/ 3 w 22"/>
                <a:gd name="T31" fmla="*/ 0 h 6"/>
                <a:gd name="T32" fmla="*/ 5 w 22"/>
                <a:gd name="T33" fmla="*/ 0 h 6"/>
                <a:gd name="T34" fmla="*/ 8 w 22"/>
                <a:gd name="T35" fmla="*/ 0 h 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"/>
                <a:gd name="T55" fmla="*/ 0 h 6"/>
                <a:gd name="T56" fmla="*/ 22 w 22"/>
                <a:gd name="T57" fmla="*/ 6 h 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" h="6">
                  <a:moveTo>
                    <a:pt x="8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8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0" name="Freeform 323"/>
            <p:cNvSpPr>
              <a:spLocks/>
            </p:cNvSpPr>
            <p:nvPr/>
          </p:nvSpPr>
          <p:spPr bwMode="auto">
            <a:xfrm>
              <a:off x="5661" y="3088"/>
              <a:ext cx="55" cy="34"/>
            </a:xfrm>
            <a:custGeom>
              <a:avLst/>
              <a:gdLst>
                <a:gd name="T0" fmla="*/ 10 w 55"/>
                <a:gd name="T1" fmla="*/ 28 h 34"/>
                <a:gd name="T2" fmla="*/ 10 w 55"/>
                <a:gd name="T3" fmla="*/ 28 h 34"/>
                <a:gd name="T4" fmla="*/ 13 w 55"/>
                <a:gd name="T5" fmla="*/ 26 h 34"/>
                <a:gd name="T6" fmla="*/ 15 w 55"/>
                <a:gd name="T7" fmla="*/ 26 h 34"/>
                <a:gd name="T8" fmla="*/ 15 w 55"/>
                <a:gd name="T9" fmla="*/ 24 h 34"/>
                <a:gd name="T10" fmla="*/ 18 w 55"/>
                <a:gd name="T11" fmla="*/ 24 h 34"/>
                <a:gd name="T12" fmla="*/ 18 w 55"/>
                <a:gd name="T13" fmla="*/ 21 h 34"/>
                <a:gd name="T14" fmla="*/ 21 w 55"/>
                <a:gd name="T15" fmla="*/ 19 h 34"/>
                <a:gd name="T16" fmla="*/ 23 w 55"/>
                <a:gd name="T17" fmla="*/ 19 h 34"/>
                <a:gd name="T18" fmla="*/ 26 w 55"/>
                <a:gd name="T19" fmla="*/ 17 h 34"/>
                <a:gd name="T20" fmla="*/ 28 w 55"/>
                <a:gd name="T21" fmla="*/ 17 h 34"/>
                <a:gd name="T22" fmla="*/ 31 w 55"/>
                <a:gd name="T23" fmla="*/ 14 h 34"/>
                <a:gd name="T24" fmla="*/ 33 w 55"/>
                <a:gd name="T25" fmla="*/ 12 h 34"/>
                <a:gd name="T26" fmla="*/ 36 w 55"/>
                <a:gd name="T27" fmla="*/ 12 h 34"/>
                <a:gd name="T28" fmla="*/ 39 w 55"/>
                <a:gd name="T29" fmla="*/ 9 h 34"/>
                <a:gd name="T30" fmla="*/ 41 w 55"/>
                <a:gd name="T31" fmla="*/ 7 h 34"/>
                <a:gd name="T32" fmla="*/ 44 w 55"/>
                <a:gd name="T33" fmla="*/ 7 h 34"/>
                <a:gd name="T34" fmla="*/ 46 w 55"/>
                <a:gd name="T35" fmla="*/ 5 h 34"/>
                <a:gd name="T36" fmla="*/ 49 w 55"/>
                <a:gd name="T37" fmla="*/ 2 h 34"/>
                <a:gd name="T38" fmla="*/ 51 w 55"/>
                <a:gd name="T39" fmla="*/ 2 h 34"/>
                <a:gd name="T40" fmla="*/ 54 w 55"/>
                <a:gd name="T41" fmla="*/ 0 h 34"/>
                <a:gd name="T42" fmla="*/ 51 w 55"/>
                <a:gd name="T43" fmla="*/ 2 h 34"/>
                <a:gd name="T44" fmla="*/ 51 w 55"/>
                <a:gd name="T45" fmla="*/ 5 h 34"/>
                <a:gd name="T46" fmla="*/ 49 w 55"/>
                <a:gd name="T47" fmla="*/ 5 h 34"/>
                <a:gd name="T48" fmla="*/ 49 w 55"/>
                <a:gd name="T49" fmla="*/ 7 h 34"/>
                <a:gd name="T50" fmla="*/ 44 w 55"/>
                <a:gd name="T51" fmla="*/ 9 h 34"/>
                <a:gd name="T52" fmla="*/ 41 w 55"/>
                <a:gd name="T53" fmla="*/ 12 h 34"/>
                <a:gd name="T54" fmla="*/ 36 w 55"/>
                <a:gd name="T55" fmla="*/ 14 h 34"/>
                <a:gd name="T56" fmla="*/ 33 w 55"/>
                <a:gd name="T57" fmla="*/ 17 h 34"/>
                <a:gd name="T58" fmla="*/ 31 w 55"/>
                <a:gd name="T59" fmla="*/ 19 h 34"/>
                <a:gd name="T60" fmla="*/ 28 w 55"/>
                <a:gd name="T61" fmla="*/ 21 h 34"/>
                <a:gd name="T62" fmla="*/ 23 w 55"/>
                <a:gd name="T63" fmla="*/ 24 h 34"/>
                <a:gd name="T64" fmla="*/ 21 w 55"/>
                <a:gd name="T65" fmla="*/ 26 h 34"/>
                <a:gd name="T66" fmla="*/ 18 w 55"/>
                <a:gd name="T67" fmla="*/ 28 h 34"/>
                <a:gd name="T68" fmla="*/ 15 w 55"/>
                <a:gd name="T69" fmla="*/ 28 h 34"/>
                <a:gd name="T70" fmla="*/ 13 w 55"/>
                <a:gd name="T71" fmla="*/ 31 h 34"/>
                <a:gd name="T72" fmla="*/ 10 w 55"/>
                <a:gd name="T73" fmla="*/ 31 h 34"/>
                <a:gd name="T74" fmla="*/ 8 w 55"/>
                <a:gd name="T75" fmla="*/ 31 h 34"/>
                <a:gd name="T76" fmla="*/ 5 w 55"/>
                <a:gd name="T77" fmla="*/ 33 h 34"/>
                <a:gd name="T78" fmla="*/ 3 w 55"/>
                <a:gd name="T79" fmla="*/ 33 h 34"/>
                <a:gd name="T80" fmla="*/ 0 w 55"/>
                <a:gd name="T81" fmla="*/ 33 h 34"/>
                <a:gd name="T82" fmla="*/ 0 w 55"/>
                <a:gd name="T83" fmla="*/ 31 h 34"/>
                <a:gd name="T84" fmla="*/ 3 w 55"/>
                <a:gd name="T85" fmla="*/ 31 h 34"/>
                <a:gd name="T86" fmla="*/ 5 w 55"/>
                <a:gd name="T87" fmla="*/ 31 h 34"/>
                <a:gd name="T88" fmla="*/ 8 w 55"/>
                <a:gd name="T89" fmla="*/ 31 h 34"/>
                <a:gd name="T90" fmla="*/ 8 w 55"/>
                <a:gd name="T91" fmla="*/ 28 h 34"/>
                <a:gd name="T92" fmla="*/ 10 w 55"/>
                <a:gd name="T93" fmla="*/ 28 h 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5"/>
                <a:gd name="T142" fmla="*/ 0 h 34"/>
                <a:gd name="T143" fmla="*/ 55 w 55"/>
                <a:gd name="T144" fmla="*/ 34 h 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5" h="34">
                  <a:moveTo>
                    <a:pt x="10" y="28"/>
                  </a:moveTo>
                  <a:lnTo>
                    <a:pt x="10" y="28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21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31" y="14"/>
                  </a:lnTo>
                  <a:lnTo>
                    <a:pt x="33" y="12"/>
                  </a:lnTo>
                  <a:lnTo>
                    <a:pt x="36" y="12"/>
                  </a:lnTo>
                  <a:lnTo>
                    <a:pt x="39" y="9"/>
                  </a:lnTo>
                  <a:lnTo>
                    <a:pt x="41" y="7"/>
                  </a:lnTo>
                  <a:lnTo>
                    <a:pt x="44" y="7"/>
                  </a:lnTo>
                  <a:lnTo>
                    <a:pt x="46" y="5"/>
                  </a:lnTo>
                  <a:lnTo>
                    <a:pt x="49" y="2"/>
                  </a:lnTo>
                  <a:lnTo>
                    <a:pt x="51" y="2"/>
                  </a:lnTo>
                  <a:lnTo>
                    <a:pt x="54" y="0"/>
                  </a:lnTo>
                  <a:lnTo>
                    <a:pt x="51" y="2"/>
                  </a:lnTo>
                  <a:lnTo>
                    <a:pt x="51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4" y="9"/>
                  </a:lnTo>
                  <a:lnTo>
                    <a:pt x="41" y="12"/>
                  </a:lnTo>
                  <a:lnTo>
                    <a:pt x="36" y="14"/>
                  </a:lnTo>
                  <a:lnTo>
                    <a:pt x="33" y="17"/>
                  </a:lnTo>
                  <a:lnTo>
                    <a:pt x="31" y="19"/>
                  </a:lnTo>
                  <a:lnTo>
                    <a:pt x="28" y="21"/>
                  </a:lnTo>
                  <a:lnTo>
                    <a:pt x="23" y="24"/>
                  </a:lnTo>
                  <a:lnTo>
                    <a:pt x="21" y="26"/>
                  </a:lnTo>
                  <a:lnTo>
                    <a:pt x="18" y="28"/>
                  </a:lnTo>
                  <a:lnTo>
                    <a:pt x="15" y="28"/>
                  </a:lnTo>
                  <a:lnTo>
                    <a:pt x="13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8" y="31"/>
                  </a:lnTo>
                  <a:lnTo>
                    <a:pt x="8" y="28"/>
                  </a:lnTo>
                  <a:lnTo>
                    <a:pt x="10" y="2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1" name="Freeform 324"/>
            <p:cNvSpPr>
              <a:spLocks/>
            </p:cNvSpPr>
            <p:nvPr/>
          </p:nvSpPr>
          <p:spPr bwMode="auto">
            <a:xfrm>
              <a:off x="5661" y="3088"/>
              <a:ext cx="58" cy="34"/>
            </a:xfrm>
            <a:custGeom>
              <a:avLst/>
              <a:gdLst>
                <a:gd name="T0" fmla="*/ 8 w 58"/>
                <a:gd name="T1" fmla="*/ 30 h 34"/>
                <a:gd name="T2" fmla="*/ 11 w 58"/>
                <a:gd name="T3" fmla="*/ 30 h 34"/>
                <a:gd name="T4" fmla="*/ 14 w 58"/>
                <a:gd name="T5" fmla="*/ 28 h 34"/>
                <a:gd name="T6" fmla="*/ 16 w 58"/>
                <a:gd name="T7" fmla="*/ 25 h 34"/>
                <a:gd name="T8" fmla="*/ 19 w 58"/>
                <a:gd name="T9" fmla="*/ 23 h 34"/>
                <a:gd name="T10" fmla="*/ 22 w 58"/>
                <a:gd name="T11" fmla="*/ 20 h 34"/>
                <a:gd name="T12" fmla="*/ 24 w 58"/>
                <a:gd name="T13" fmla="*/ 18 h 34"/>
                <a:gd name="T14" fmla="*/ 27 w 58"/>
                <a:gd name="T15" fmla="*/ 18 h 34"/>
                <a:gd name="T16" fmla="*/ 27 w 58"/>
                <a:gd name="T17" fmla="*/ 15 h 34"/>
                <a:gd name="T18" fmla="*/ 30 w 58"/>
                <a:gd name="T19" fmla="*/ 15 h 34"/>
                <a:gd name="T20" fmla="*/ 33 w 58"/>
                <a:gd name="T21" fmla="*/ 13 h 34"/>
                <a:gd name="T22" fmla="*/ 35 w 58"/>
                <a:gd name="T23" fmla="*/ 13 h 34"/>
                <a:gd name="T24" fmla="*/ 38 w 58"/>
                <a:gd name="T25" fmla="*/ 10 h 34"/>
                <a:gd name="T26" fmla="*/ 41 w 58"/>
                <a:gd name="T27" fmla="*/ 8 h 34"/>
                <a:gd name="T28" fmla="*/ 43 w 58"/>
                <a:gd name="T29" fmla="*/ 8 h 34"/>
                <a:gd name="T30" fmla="*/ 43 w 58"/>
                <a:gd name="T31" fmla="*/ 5 h 34"/>
                <a:gd name="T32" fmla="*/ 46 w 58"/>
                <a:gd name="T33" fmla="*/ 5 h 34"/>
                <a:gd name="T34" fmla="*/ 49 w 58"/>
                <a:gd name="T35" fmla="*/ 5 h 34"/>
                <a:gd name="T36" fmla="*/ 52 w 58"/>
                <a:gd name="T37" fmla="*/ 3 h 34"/>
                <a:gd name="T38" fmla="*/ 54 w 58"/>
                <a:gd name="T39" fmla="*/ 3 h 34"/>
                <a:gd name="T40" fmla="*/ 57 w 58"/>
                <a:gd name="T41" fmla="*/ 0 h 34"/>
                <a:gd name="T42" fmla="*/ 54 w 58"/>
                <a:gd name="T43" fmla="*/ 3 h 34"/>
                <a:gd name="T44" fmla="*/ 52 w 58"/>
                <a:gd name="T45" fmla="*/ 5 h 34"/>
                <a:gd name="T46" fmla="*/ 52 w 58"/>
                <a:gd name="T47" fmla="*/ 8 h 34"/>
                <a:gd name="T48" fmla="*/ 49 w 58"/>
                <a:gd name="T49" fmla="*/ 8 h 34"/>
                <a:gd name="T50" fmla="*/ 46 w 58"/>
                <a:gd name="T51" fmla="*/ 10 h 34"/>
                <a:gd name="T52" fmla="*/ 41 w 58"/>
                <a:gd name="T53" fmla="*/ 13 h 34"/>
                <a:gd name="T54" fmla="*/ 38 w 58"/>
                <a:gd name="T55" fmla="*/ 15 h 34"/>
                <a:gd name="T56" fmla="*/ 35 w 58"/>
                <a:gd name="T57" fmla="*/ 18 h 34"/>
                <a:gd name="T58" fmla="*/ 33 w 58"/>
                <a:gd name="T59" fmla="*/ 20 h 34"/>
                <a:gd name="T60" fmla="*/ 27 w 58"/>
                <a:gd name="T61" fmla="*/ 23 h 34"/>
                <a:gd name="T62" fmla="*/ 24 w 58"/>
                <a:gd name="T63" fmla="*/ 25 h 34"/>
                <a:gd name="T64" fmla="*/ 22 w 58"/>
                <a:gd name="T65" fmla="*/ 28 h 34"/>
                <a:gd name="T66" fmla="*/ 19 w 58"/>
                <a:gd name="T67" fmla="*/ 28 h 34"/>
                <a:gd name="T68" fmla="*/ 16 w 58"/>
                <a:gd name="T69" fmla="*/ 30 h 34"/>
                <a:gd name="T70" fmla="*/ 14 w 58"/>
                <a:gd name="T71" fmla="*/ 33 h 34"/>
                <a:gd name="T72" fmla="*/ 11 w 58"/>
                <a:gd name="T73" fmla="*/ 33 h 34"/>
                <a:gd name="T74" fmla="*/ 8 w 58"/>
                <a:gd name="T75" fmla="*/ 33 h 34"/>
                <a:gd name="T76" fmla="*/ 5 w 58"/>
                <a:gd name="T77" fmla="*/ 33 h 34"/>
                <a:gd name="T78" fmla="*/ 3 w 58"/>
                <a:gd name="T79" fmla="*/ 33 h 34"/>
                <a:gd name="T80" fmla="*/ 0 w 58"/>
                <a:gd name="T81" fmla="*/ 33 h 34"/>
                <a:gd name="T82" fmla="*/ 3 w 58"/>
                <a:gd name="T83" fmla="*/ 33 h 34"/>
                <a:gd name="T84" fmla="*/ 5 w 58"/>
                <a:gd name="T85" fmla="*/ 33 h 34"/>
                <a:gd name="T86" fmla="*/ 8 w 58"/>
                <a:gd name="T87" fmla="*/ 30 h 34"/>
                <a:gd name="T88" fmla="*/ 11 w 58"/>
                <a:gd name="T89" fmla="*/ 30 h 34"/>
                <a:gd name="T90" fmla="*/ 8 w 58"/>
                <a:gd name="T91" fmla="*/ 30 h 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8"/>
                <a:gd name="T139" fmla="*/ 0 h 34"/>
                <a:gd name="T140" fmla="*/ 58 w 58"/>
                <a:gd name="T141" fmla="*/ 34 h 3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8" h="34">
                  <a:moveTo>
                    <a:pt x="8" y="30"/>
                  </a:moveTo>
                  <a:lnTo>
                    <a:pt x="11" y="30"/>
                  </a:lnTo>
                  <a:lnTo>
                    <a:pt x="14" y="28"/>
                  </a:lnTo>
                  <a:lnTo>
                    <a:pt x="16" y="25"/>
                  </a:lnTo>
                  <a:lnTo>
                    <a:pt x="19" y="23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7" y="15"/>
                  </a:lnTo>
                  <a:lnTo>
                    <a:pt x="30" y="15"/>
                  </a:lnTo>
                  <a:lnTo>
                    <a:pt x="33" y="13"/>
                  </a:lnTo>
                  <a:lnTo>
                    <a:pt x="35" y="13"/>
                  </a:lnTo>
                  <a:lnTo>
                    <a:pt x="38" y="10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49" y="5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4" y="3"/>
                  </a:lnTo>
                  <a:lnTo>
                    <a:pt x="52" y="5"/>
                  </a:lnTo>
                  <a:lnTo>
                    <a:pt x="52" y="8"/>
                  </a:lnTo>
                  <a:lnTo>
                    <a:pt x="49" y="8"/>
                  </a:lnTo>
                  <a:lnTo>
                    <a:pt x="46" y="10"/>
                  </a:lnTo>
                  <a:lnTo>
                    <a:pt x="41" y="13"/>
                  </a:lnTo>
                  <a:lnTo>
                    <a:pt x="38" y="15"/>
                  </a:lnTo>
                  <a:lnTo>
                    <a:pt x="35" y="18"/>
                  </a:lnTo>
                  <a:lnTo>
                    <a:pt x="33" y="20"/>
                  </a:lnTo>
                  <a:lnTo>
                    <a:pt x="27" y="23"/>
                  </a:lnTo>
                  <a:lnTo>
                    <a:pt x="24" y="25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6" y="30"/>
                  </a:lnTo>
                  <a:lnTo>
                    <a:pt x="14" y="33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5" y="33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8" y="3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2" name="Freeform 325"/>
            <p:cNvSpPr>
              <a:spLocks/>
            </p:cNvSpPr>
            <p:nvPr/>
          </p:nvSpPr>
          <p:spPr bwMode="auto">
            <a:xfrm>
              <a:off x="5885" y="3187"/>
              <a:ext cx="42" cy="9"/>
            </a:xfrm>
            <a:custGeom>
              <a:avLst/>
              <a:gdLst>
                <a:gd name="T0" fmla="*/ 13 w 42"/>
                <a:gd name="T1" fmla="*/ 4 h 9"/>
                <a:gd name="T2" fmla="*/ 13 w 42"/>
                <a:gd name="T3" fmla="*/ 4 h 9"/>
                <a:gd name="T4" fmla="*/ 15 w 42"/>
                <a:gd name="T5" fmla="*/ 4 h 9"/>
                <a:gd name="T6" fmla="*/ 18 w 42"/>
                <a:gd name="T7" fmla="*/ 4 h 9"/>
                <a:gd name="T8" fmla="*/ 18 w 42"/>
                <a:gd name="T9" fmla="*/ 2 h 9"/>
                <a:gd name="T10" fmla="*/ 21 w 42"/>
                <a:gd name="T11" fmla="*/ 2 h 9"/>
                <a:gd name="T12" fmla="*/ 23 w 42"/>
                <a:gd name="T13" fmla="*/ 2 h 9"/>
                <a:gd name="T14" fmla="*/ 26 w 42"/>
                <a:gd name="T15" fmla="*/ 2 h 9"/>
                <a:gd name="T16" fmla="*/ 28 w 42"/>
                <a:gd name="T17" fmla="*/ 2 h 9"/>
                <a:gd name="T18" fmla="*/ 31 w 42"/>
                <a:gd name="T19" fmla="*/ 2 h 9"/>
                <a:gd name="T20" fmla="*/ 33 w 42"/>
                <a:gd name="T21" fmla="*/ 0 h 9"/>
                <a:gd name="T22" fmla="*/ 36 w 42"/>
                <a:gd name="T23" fmla="*/ 0 h 9"/>
                <a:gd name="T24" fmla="*/ 38 w 42"/>
                <a:gd name="T25" fmla="*/ 0 h 9"/>
                <a:gd name="T26" fmla="*/ 41 w 42"/>
                <a:gd name="T27" fmla="*/ 0 h 9"/>
                <a:gd name="T28" fmla="*/ 41 w 42"/>
                <a:gd name="T29" fmla="*/ 2 h 9"/>
                <a:gd name="T30" fmla="*/ 38 w 42"/>
                <a:gd name="T31" fmla="*/ 2 h 9"/>
                <a:gd name="T32" fmla="*/ 36 w 42"/>
                <a:gd name="T33" fmla="*/ 2 h 9"/>
                <a:gd name="T34" fmla="*/ 33 w 42"/>
                <a:gd name="T35" fmla="*/ 2 h 9"/>
                <a:gd name="T36" fmla="*/ 31 w 42"/>
                <a:gd name="T37" fmla="*/ 2 h 9"/>
                <a:gd name="T38" fmla="*/ 26 w 42"/>
                <a:gd name="T39" fmla="*/ 2 h 9"/>
                <a:gd name="T40" fmla="*/ 23 w 42"/>
                <a:gd name="T41" fmla="*/ 4 h 9"/>
                <a:gd name="T42" fmla="*/ 21 w 42"/>
                <a:gd name="T43" fmla="*/ 4 h 9"/>
                <a:gd name="T44" fmla="*/ 18 w 42"/>
                <a:gd name="T45" fmla="*/ 4 h 9"/>
                <a:gd name="T46" fmla="*/ 15 w 42"/>
                <a:gd name="T47" fmla="*/ 4 h 9"/>
                <a:gd name="T48" fmla="*/ 15 w 42"/>
                <a:gd name="T49" fmla="*/ 6 h 9"/>
                <a:gd name="T50" fmla="*/ 13 w 42"/>
                <a:gd name="T51" fmla="*/ 6 h 9"/>
                <a:gd name="T52" fmla="*/ 10 w 42"/>
                <a:gd name="T53" fmla="*/ 6 h 9"/>
                <a:gd name="T54" fmla="*/ 8 w 42"/>
                <a:gd name="T55" fmla="*/ 6 h 9"/>
                <a:gd name="T56" fmla="*/ 5 w 42"/>
                <a:gd name="T57" fmla="*/ 6 h 9"/>
                <a:gd name="T58" fmla="*/ 5 w 42"/>
                <a:gd name="T59" fmla="*/ 8 h 9"/>
                <a:gd name="T60" fmla="*/ 3 w 42"/>
                <a:gd name="T61" fmla="*/ 8 h 9"/>
                <a:gd name="T62" fmla="*/ 0 w 42"/>
                <a:gd name="T63" fmla="*/ 8 h 9"/>
                <a:gd name="T64" fmla="*/ 3 w 42"/>
                <a:gd name="T65" fmla="*/ 6 h 9"/>
                <a:gd name="T66" fmla="*/ 5 w 42"/>
                <a:gd name="T67" fmla="*/ 6 h 9"/>
                <a:gd name="T68" fmla="*/ 8 w 42"/>
                <a:gd name="T69" fmla="*/ 6 h 9"/>
                <a:gd name="T70" fmla="*/ 10 w 42"/>
                <a:gd name="T71" fmla="*/ 4 h 9"/>
                <a:gd name="T72" fmla="*/ 13 w 42"/>
                <a:gd name="T73" fmla="*/ 4 h 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2"/>
                <a:gd name="T112" fmla="*/ 0 h 9"/>
                <a:gd name="T113" fmla="*/ 42 w 42"/>
                <a:gd name="T114" fmla="*/ 9 h 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2" h="9">
                  <a:moveTo>
                    <a:pt x="13" y="4"/>
                  </a:moveTo>
                  <a:lnTo>
                    <a:pt x="13" y="4"/>
                  </a:lnTo>
                  <a:lnTo>
                    <a:pt x="15" y="4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8"/>
                  </a:lnTo>
                  <a:lnTo>
                    <a:pt x="3" y="6"/>
                  </a:lnTo>
                  <a:lnTo>
                    <a:pt x="5" y="6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3" y="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3" name="Freeform 326"/>
            <p:cNvSpPr>
              <a:spLocks/>
            </p:cNvSpPr>
            <p:nvPr/>
          </p:nvSpPr>
          <p:spPr bwMode="auto">
            <a:xfrm>
              <a:off x="5885" y="3187"/>
              <a:ext cx="45" cy="9"/>
            </a:xfrm>
            <a:custGeom>
              <a:avLst/>
              <a:gdLst>
                <a:gd name="T0" fmla="*/ 14 w 45"/>
                <a:gd name="T1" fmla="*/ 5 h 9"/>
                <a:gd name="T2" fmla="*/ 14 w 45"/>
                <a:gd name="T3" fmla="*/ 5 h 9"/>
                <a:gd name="T4" fmla="*/ 17 w 45"/>
                <a:gd name="T5" fmla="*/ 3 h 9"/>
                <a:gd name="T6" fmla="*/ 19 w 45"/>
                <a:gd name="T7" fmla="*/ 3 h 9"/>
                <a:gd name="T8" fmla="*/ 22 w 45"/>
                <a:gd name="T9" fmla="*/ 3 h 9"/>
                <a:gd name="T10" fmla="*/ 25 w 45"/>
                <a:gd name="T11" fmla="*/ 3 h 9"/>
                <a:gd name="T12" fmla="*/ 28 w 45"/>
                <a:gd name="T13" fmla="*/ 3 h 9"/>
                <a:gd name="T14" fmla="*/ 30 w 45"/>
                <a:gd name="T15" fmla="*/ 0 h 9"/>
                <a:gd name="T16" fmla="*/ 33 w 45"/>
                <a:gd name="T17" fmla="*/ 0 h 9"/>
                <a:gd name="T18" fmla="*/ 36 w 45"/>
                <a:gd name="T19" fmla="*/ 0 h 9"/>
                <a:gd name="T20" fmla="*/ 39 w 45"/>
                <a:gd name="T21" fmla="*/ 0 h 9"/>
                <a:gd name="T22" fmla="*/ 41 w 45"/>
                <a:gd name="T23" fmla="*/ 0 h 9"/>
                <a:gd name="T24" fmla="*/ 44 w 45"/>
                <a:gd name="T25" fmla="*/ 0 h 9"/>
                <a:gd name="T26" fmla="*/ 41 w 45"/>
                <a:gd name="T27" fmla="*/ 0 h 9"/>
                <a:gd name="T28" fmla="*/ 36 w 45"/>
                <a:gd name="T29" fmla="*/ 3 h 9"/>
                <a:gd name="T30" fmla="*/ 33 w 45"/>
                <a:gd name="T31" fmla="*/ 3 h 9"/>
                <a:gd name="T32" fmla="*/ 30 w 45"/>
                <a:gd name="T33" fmla="*/ 3 h 9"/>
                <a:gd name="T34" fmla="*/ 28 w 45"/>
                <a:gd name="T35" fmla="*/ 3 h 9"/>
                <a:gd name="T36" fmla="*/ 25 w 45"/>
                <a:gd name="T37" fmla="*/ 3 h 9"/>
                <a:gd name="T38" fmla="*/ 22 w 45"/>
                <a:gd name="T39" fmla="*/ 5 h 9"/>
                <a:gd name="T40" fmla="*/ 19 w 45"/>
                <a:gd name="T41" fmla="*/ 5 h 9"/>
                <a:gd name="T42" fmla="*/ 17 w 45"/>
                <a:gd name="T43" fmla="*/ 5 h 9"/>
                <a:gd name="T44" fmla="*/ 14 w 45"/>
                <a:gd name="T45" fmla="*/ 5 h 9"/>
                <a:gd name="T46" fmla="*/ 11 w 45"/>
                <a:gd name="T47" fmla="*/ 8 h 9"/>
                <a:gd name="T48" fmla="*/ 8 w 45"/>
                <a:gd name="T49" fmla="*/ 8 h 9"/>
                <a:gd name="T50" fmla="*/ 6 w 45"/>
                <a:gd name="T51" fmla="*/ 8 h 9"/>
                <a:gd name="T52" fmla="*/ 3 w 45"/>
                <a:gd name="T53" fmla="*/ 8 h 9"/>
                <a:gd name="T54" fmla="*/ 0 w 45"/>
                <a:gd name="T55" fmla="*/ 8 h 9"/>
                <a:gd name="T56" fmla="*/ 3 w 45"/>
                <a:gd name="T57" fmla="*/ 8 h 9"/>
                <a:gd name="T58" fmla="*/ 6 w 45"/>
                <a:gd name="T59" fmla="*/ 8 h 9"/>
                <a:gd name="T60" fmla="*/ 8 w 45"/>
                <a:gd name="T61" fmla="*/ 5 h 9"/>
                <a:gd name="T62" fmla="*/ 11 w 45"/>
                <a:gd name="T63" fmla="*/ 5 h 9"/>
                <a:gd name="T64" fmla="*/ 14 w 45"/>
                <a:gd name="T65" fmla="*/ 5 h 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9"/>
                <a:gd name="T101" fmla="*/ 45 w 45"/>
                <a:gd name="T102" fmla="*/ 9 h 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9">
                  <a:moveTo>
                    <a:pt x="14" y="5"/>
                  </a:moveTo>
                  <a:lnTo>
                    <a:pt x="14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8" y="3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6" y="3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1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8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5"/>
                  </a:lnTo>
                  <a:lnTo>
                    <a:pt x="11" y="5"/>
                  </a:lnTo>
                  <a:lnTo>
                    <a:pt x="14" y="5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4" name="Freeform 327"/>
            <p:cNvSpPr>
              <a:spLocks/>
            </p:cNvSpPr>
            <p:nvPr/>
          </p:nvSpPr>
          <p:spPr bwMode="auto">
            <a:xfrm>
              <a:off x="5864" y="3197"/>
              <a:ext cx="47" cy="11"/>
            </a:xfrm>
            <a:custGeom>
              <a:avLst/>
              <a:gdLst>
                <a:gd name="T0" fmla="*/ 0 w 47"/>
                <a:gd name="T1" fmla="*/ 10 h 11"/>
                <a:gd name="T2" fmla="*/ 3 w 47"/>
                <a:gd name="T3" fmla="*/ 8 h 11"/>
                <a:gd name="T4" fmla="*/ 5 w 47"/>
                <a:gd name="T5" fmla="*/ 8 h 11"/>
                <a:gd name="T6" fmla="*/ 8 w 47"/>
                <a:gd name="T7" fmla="*/ 8 h 11"/>
                <a:gd name="T8" fmla="*/ 10 w 47"/>
                <a:gd name="T9" fmla="*/ 6 h 11"/>
                <a:gd name="T10" fmla="*/ 13 w 47"/>
                <a:gd name="T11" fmla="*/ 6 h 11"/>
                <a:gd name="T12" fmla="*/ 15 w 47"/>
                <a:gd name="T13" fmla="*/ 6 h 11"/>
                <a:gd name="T14" fmla="*/ 18 w 47"/>
                <a:gd name="T15" fmla="*/ 4 h 11"/>
                <a:gd name="T16" fmla="*/ 20 w 47"/>
                <a:gd name="T17" fmla="*/ 4 h 11"/>
                <a:gd name="T18" fmla="*/ 23 w 47"/>
                <a:gd name="T19" fmla="*/ 4 h 11"/>
                <a:gd name="T20" fmla="*/ 26 w 47"/>
                <a:gd name="T21" fmla="*/ 4 h 11"/>
                <a:gd name="T22" fmla="*/ 28 w 47"/>
                <a:gd name="T23" fmla="*/ 4 h 11"/>
                <a:gd name="T24" fmla="*/ 31 w 47"/>
                <a:gd name="T25" fmla="*/ 2 h 11"/>
                <a:gd name="T26" fmla="*/ 33 w 47"/>
                <a:gd name="T27" fmla="*/ 2 h 11"/>
                <a:gd name="T28" fmla="*/ 36 w 47"/>
                <a:gd name="T29" fmla="*/ 2 h 11"/>
                <a:gd name="T30" fmla="*/ 38 w 47"/>
                <a:gd name="T31" fmla="*/ 2 h 11"/>
                <a:gd name="T32" fmla="*/ 41 w 47"/>
                <a:gd name="T33" fmla="*/ 2 h 11"/>
                <a:gd name="T34" fmla="*/ 43 w 47"/>
                <a:gd name="T35" fmla="*/ 2 h 11"/>
                <a:gd name="T36" fmla="*/ 46 w 47"/>
                <a:gd name="T37" fmla="*/ 0 h 11"/>
                <a:gd name="T38" fmla="*/ 46 w 47"/>
                <a:gd name="T39" fmla="*/ 2 h 11"/>
                <a:gd name="T40" fmla="*/ 43 w 47"/>
                <a:gd name="T41" fmla="*/ 2 h 11"/>
                <a:gd name="T42" fmla="*/ 41 w 47"/>
                <a:gd name="T43" fmla="*/ 2 h 11"/>
                <a:gd name="T44" fmla="*/ 38 w 47"/>
                <a:gd name="T45" fmla="*/ 2 h 11"/>
                <a:gd name="T46" fmla="*/ 36 w 47"/>
                <a:gd name="T47" fmla="*/ 4 h 11"/>
                <a:gd name="T48" fmla="*/ 33 w 47"/>
                <a:gd name="T49" fmla="*/ 4 h 11"/>
                <a:gd name="T50" fmla="*/ 31 w 47"/>
                <a:gd name="T51" fmla="*/ 4 h 11"/>
                <a:gd name="T52" fmla="*/ 28 w 47"/>
                <a:gd name="T53" fmla="*/ 4 h 11"/>
                <a:gd name="T54" fmla="*/ 26 w 47"/>
                <a:gd name="T55" fmla="*/ 4 h 11"/>
                <a:gd name="T56" fmla="*/ 23 w 47"/>
                <a:gd name="T57" fmla="*/ 4 h 11"/>
                <a:gd name="T58" fmla="*/ 20 w 47"/>
                <a:gd name="T59" fmla="*/ 6 h 11"/>
                <a:gd name="T60" fmla="*/ 18 w 47"/>
                <a:gd name="T61" fmla="*/ 6 h 11"/>
                <a:gd name="T62" fmla="*/ 15 w 47"/>
                <a:gd name="T63" fmla="*/ 6 h 11"/>
                <a:gd name="T64" fmla="*/ 13 w 47"/>
                <a:gd name="T65" fmla="*/ 6 h 11"/>
                <a:gd name="T66" fmla="*/ 10 w 47"/>
                <a:gd name="T67" fmla="*/ 8 h 11"/>
                <a:gd name="T68" fmla="*/ 8 w 47"/>
                <a:gd name="T69" fmla="*/ 8 h 11"/>
                <a:gd name="T70" fmla="*/ 5 w 47"/>
                <a:gd name="T71" fmla="*/ 8 h 11"/>
                <a:gd name="T72" fmla="*/ 3 w 47"/>
                <a:gd name="T73" fmla="*/ 8 h 11"/>
                <a:gd name="T74" fmla="*/ 3 w 47"/>
                <a:gd name="T75" fmla="*/ 10 h 11"/>
                <a:gd name="T76" fmla="*/ 0 w 47"/>
                <a:gd name="T77" fmla="*/ 10 h 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"/>
                <a:gd name="T118" fmla="*/ 0 h 11"/>
                <a:gd name="T119" fmla="*/ 47 w 47"/>
                <a:gd name="T120" fmla="*/ 11 h 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" h="11">
                  <a:moveTo>
                    <a:pt x="0" y="10"/>
                  </a:move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0" y="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5" name="Freeform 328"/>
            <p:cNvSpPr>
              <a:spLocks/>
            </p:cNvSpPr>
            <p:nvPr/>
          </p:nvSpPr>
          <p:spPr bwMode="auto">
            <a:xfrm>
              <a:off x="5864" y="3197"/>
              <a:ext cx="47" cy="11"/>
            </a:xfrm>
            <a:custGeom>
              <a:avLst/>
              <a:gdLst>
                <a:gd name="T0" fmla="*/ 0 w 47"/>
                <a:gd name="T1" fmla="*/ 10 h 11"/>
                <a:gd name="T2" fmla="*/ 3 w 47"/>
                <a:gd name="T3" fmla="*/ 10 h 11"/>
                <a:gd name="T4" fmla="*/ 5 w 47"/>
                <a:gd name="T5" fmla="*/ 10 h 11"/>
                <a:gd name="T6" fmla="*/ 8 w 47"/>
                <a:gd name="T7" fmla="*/ 8 h 11"/>
                <a:gd name="T8" fmla="*/ 11 w 47"/>
                <a:gd name="T9" fmla="*/ 8 h 11"/>
                <a:gd name="T10" fmla="*/ 16 w 47"/>
                <a:gd name="T11" fmla="*/ 5 h 11"/>
                <a:gd name="T12" fmla="*/ 19 w 47"/>
                <a:gd name="T13" fmla="*/ 5 h 11"/>
                <a:gd name="T14" fmla="*/ 22 w 47"/>
                <a:gd name="T15" fmla="*/ 5 h 11"/>
                <a:gd name="T16" fmla="*/ 24 w 47"/>
                <a:gd name="T17" fmla="*/ 5 h 11"/>
                <a:gd name="T18" fmla="*/ 27 w 47"/>
                <a:gd name="T19" fmla="*/ 3 h 11"/>
                <a:gd name="T20" fmla="*/ 30 w 47"/>
                <a:gd name="T21" fmla="*/ 3 h 11"/>
                <a:gd name="T22" fmla="*/ 32 w 47"/>
                <a:gd name="T23" fmla="*/ 3 h 11"/>
                <a:gd name="T24" fmla="*/ 35 w 47"/>
                <a:gd name="T25" fmla="*/ 3 h 11"/>
                <a:gd name="T26" fmla="*/ 38 w 47"/>
                <a:gd name="T27" fmla="*/ 3 h 11"/>
                <a:gd name="T28" fmla="*/ 41 w 47"/>
                <a:gd name="T29" fmla="*/ 3 h 11"/>
                <a:gd name="T30" fmla="*/ 41 w 47"/>
                <a:gd name="T31" fmla="*/ 0 h 11"/>
                <a:gd name="T32" fmla="*/ 43 w 47"/>
                <a:gd name="T33" fmla="*/ 0 h 11"/>
                <a:gd name="T34" fmla="*/ 46 w 47"/>
                <a:gd name="T35" fmla="*/ 0 h 11"/>
                <a:gd name="T36" fmla="*/ 46 w 47"/>
                <a:gd name="T37" fmla="*/ 3 h 11"/>
                <a:gd name="T38" fmla="*/ 43 w 47"/>
                <a:gd name="T39" fmla="*/ 3 h 11"/>
                <a:gd name="T40" fmla="*/ 41 w 47"/>
                <a:gd name="T41" fmla="*/ 3 h 11"/>
                <a:gd name="T42" fmla="*/ 38 w 47"/>
                <a:gd name="T43" fmla="*/ 3 h 11"/>
                <a:gd name="T44" fmla="*/ 35 w 47"/>
                <a:gd name="T45" fmla="*/ 3 h 11"/>
                <a:gd name="T46" fmla="*/ 32 w 47"/>
                <a:gd name="T47" fmla="*/ 5 h 11"/>
                <a:gd name="T48" fmla="*/ 30 w 47"/>
                <a:gd name="T49" fmla="*/ 5 h 11"/>
                <a:gd name="T50" fmla="*/ 27 w 47"/>
                <a:gd name="T51" fmla="*/ 5 h 11"/>
                <a:gd name="T52" fmla="*/ 24 w 47"/>
                <a:gd name="T53" fmla="*/ 5 h 11"/>
                <a:gd name="T54" fmla="*/ 22 w 47"/>
                <a:gd name="T55" fmla="*/ 5 h 11"/>
                <a:gd name="T56" fmla="*/ 19 w 47"/>
                <a:gd name="T57" fmla="*/ 8 h 11"/>
                <a:gd name="T58" fmla="*/ 16 w 47"/>
                <a:gd name="T59" fmla="*/ 8 h 11"/>
                <a:gd name="T60" fmla="*/ 14 w 47"/>
                <a:gd name="T61" fmla="*/ 8 h 11"/>
                <a:gd name="T62" fmla="*/ 11 w 47"/>
                <a:gd name="T63" fmla="*/ 8 h 11"/>
                <a:gd name="T64" fmla="*/ 8 w 47"/>
                <a:gd name="T65" fmla="*/ 10 h 11"/>
                <a:gd name="T66" fmla="*/ 5 w 47"/>
                <a:gd name="T67" fmla="*/ 10 h 11"/>
                <a:gd name="T68" fmla="*/ 3 w 47"/>
                <a:gd name="T69" fmla="*/ 10 h 11"/>
                <a:gd name="T70" fmla="*/ 0 w 47"/>
                <a:gd name="T71" fmla="*/ 10 h 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7"/>
                <a:gd name="T109" fmla="*/ 0 h 11"/>
                <a:gd name="T110" fmla="*/ 47 w 47"/>
                <a:gd name="T111" fmla="*/ 11 h 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7" h="11">
                  <a:moveTo>
                    <a:pt x="0" y="10"/>
                  </a:moveTo>
                  <a:lnTo>
                    <a:pt x="3" y="10"/>
                  </a:lnTo>
                  <a:lnTo>
                    <a:pt x="5" y="10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2" y="3"/>
                  </a:lnTo>
                  <a:lnTo>
                    <a:pt x="35" y="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6" y="3"/>
                  </a:lnTo>
                  <a:lnTo>
                    <a:pt x="43" y="3"/>
                  </a:lnTo>
                  <a:lnTo>
                    <a:pt x="41" y="3"/>
                  </a:lnTo>
                  <a:lnTo>
                    <a:pt x="38" y="3"/>
                  </a:lnTo>
                  <a:lnTo>
                    <a:pt x="35" y="3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1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6" name="Freeform 329"/>
            <p:cNvSpPr>
              <a:spLocks/>
            </p:cNvSpPr>
            <p:nvPr/>
          </p:nvSpPr>
          <p:spPr bwMode="auto">
            <a:xfrm>
              <a:off x="5896" y="3202"/>
              <a:ext cx="29" cy="15"/>
            </a:xfrm>
            <a:custGeom>
              <a:avLst/>
              <a:gdLst>
                <a:gd name="T0" fmla="*/ 8 w 29"/>
                <a:gd name="T1" fmla="*/ 9 h 15"/>
                <a:gd name="T2" fmla="*/ 10 w 29"/>
                <a:gd name="T3" fmla="*/ 9 h 15"/>
                <a:gd name="T4" fmla="*/ 13 w 29"/>
                <a:gd name="T5" fmla="*/ 7 h 15"/>
                <a:gd name="T6" fmla="*/ 15 w 29"/>
                <a:gd name="T7" fmla="*/ 7 h 15"/>
                <a:gd name="T8" fmla="*/ 18 w 29"/>
                <a:gd name="T9" fmla="*/ 7 h 15"/>
                <a:gd name="T10" fmla="*/ 18 w 29"/>
                <a:gd name="T11" fmla="*/ 5 h 15"/>
                <a:gd name="T12" fmla="*/ 20 w 29"/>
                <a:gd name="T13" fmla="*/ 5 h 15"/>
                <a:gd name="T14" fmla="*/ 23 w 29"/>
                <a:gd name="T15" fmla="*/ 5 h 15"/>
                <a:gd name="T16" fmla="*/ 23 w 29"/>
                <a:gd name="T17" fmla="*/ 2 h 15"/>
                <a:gd name="T18" fmla="*/ 25 w 29"/>
                <a:gd name="T19" fmla="*/ 2 h 15"/>
                <a:gd name="T20" fmla="*/ 28 w 29"/>
                <a:gd name="T21" fmla="*/ 2 h 15"/>
                <a:gd name="T22" fmla="*/ 28 w 29"/>
                <a:gd name="T23" fmla="*/ 0 h 15"/>
                <a:gd name="T24" fmla="*/ 28 w 29"/>
                <a:gd name="T25" fmla="*/ 2 h 15"/>
                <a:gd name="T26" fmla="*/ 25 w 29"/>
                <a:gd name="T27" fmla="*/ 2 h 15"/>
                <a:gd name="T28" fmla="*/ 23 w 29"/>
                <a:gd name="T29" fmla="*/ 5 h 15"/>
                <a:gd name="T30" fmla="*/ 20 w 29"/>
                <a:gd name="T31" fmla="*/ 5 h 15"/>
                <a:gd name="T32" fmla="*/ 18 w 29"/>
                <a:gd name="T33" fmla="*/ 7 h 15"/>
                <a:gd name="T34" fmla="*/ 15 w 29"/>
                <a:gd name="T35" fmla="*/ 7 h 15"/>
                <a:gd name="T36" fmla="*/ 13 w 29"/>
                <a:gd name="T37" fmla="*/ 9 h 15"/>
                <a:gd name="T38" fmla="*/ 10 w 29"/>
                <a:gd name="T39" fmla="*/ 9 h 15"/>
                <a:gd name="T40" fmla="*/ 8 w 29"/>
                <a:gd name="T41" fmla="*/ 9 h 15"/>
                <a:gd name="T42" fmla="*/ 8 w 29"/>
                <a:gd name="T43" fmla="*/ 12 h 15"/>
                <a:gd name="T44" fmla="*/ 5 w 29"/>
                <a:gd name="T45" fmla="*/ 12 h 15"/>
                <a:gd name="T46" fmla="*/ 3 w 29"/>
                <a:gd name="T47" fmla="*/ 12 h 15"/>
                <a:gd name="T48" fmla="*/ 3 w 29"/>
                <a:gd name="T49" fmla="*/ 14 h 15"/>
                <a:gd name="T50" fmla="*/ 0 w 29"/>
                <a:gd name="T51" fmla="*/ 14 h 15"/>
                <a:gd name="T52" fmla="*/ 3 w 29"/>
                <a:gd name="T53" fmla="*/ 12 h 15"/>
                <a:gd name="T54" fmla="*/ 5 w 29"/>
                <a:gd name="T55" fmla="*/ 12 h 15"/>
                <a:gd name="T56" fmla="*/ 8 w 29"/>
                <a:gd name="T57" fmla="*/ 9 h 15"/>
                <a:gd name="T58" fmla="*/ 10 w 29"/>
                <a:gd name="T59" fmla="*/ 9 h 15"/>
                <a:gd name="T60" fmla="*/ 8 w 29"/>
                <a:gd name="T61" fmla="*/ 9 h 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"/>
                <a:gd name="T94" fmla="*/ 0 h 15"/>
                <a:gd name="T95" fmla="*/ 29 w 29"/>
                <a:gd name="T96" fmla="*/ 15 h 1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" h="15">
                  <a:moveTo>
                    <a:pt x="8" y="9"/>
                  </a:moveTo>
                  <a:lnTo>
                    <a:pt x="10" y="9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8" y="2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5" y="2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8" y="9"/>
                  </a:lnTo>
                  <a:lnTo>
                    <a:pt x="10" y="9"/>
                  </a:lnTo>
                  <a:lnTo>
                    <a:pt x="8" y="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" name="Freeform 330"/>
            <p:cNvSpPr>
              <a:spLocks/>
            </p:cNvSpPr>
            <p:nvPr/>
          </p:nvSpPr>
          <p:spPr bwMode="auto">
            <a:xfrm>
              <a:off x="5892" y="3202"/>
              <a:ext cx="35" cy="17"/>
            </a:xfrm>
            <a:custGeom>
              <a:avLst/>
              <a:gdLst>
                <a:gd name="T0" fmla="*/ 11 w 35"/>
                <a:gd name="T1" fmla="*/ 8 h 17"/>
                <a:gd name="T2" fmla="*/ 14 w 35"/>
                <a:gd name="T3" fmla="*/ 8 h 17"/>
                <a:gd name="T4" fmla="*/ 17 w 35"/>
                <a:gd name="T5" fmla="*/ 8 h 17"/>
                <a:gd name="T6" fmla="*/ 20 w 35"/>
                <a:gd name="T7" fmla="*/ 8 h 17"/>
                <a:gd name="T8" fmla="*/ 20 w 35"/>
                <a:gd name="T9" fmla="*/ 5 h 17"/>
                <a:gd name="T10" fmla="*/ 23 w 35"/>
                <a:gd name="T11" fmla="*/ 5 h 17"/>
                <a:gd name="T12" fmla="*/ 26 w 35"/>
                <a:gd name="T13" fmla="*/ 5 h 17"/>
                <a:gd name="T14" fmla="*/ 26 w 35"/>
                <a:gd name="T15" fmla="*/ 3 h 17"/>
                <a:gd name="T16" fmla="*/ 28 w 35"/>
                <a:gd name="T17" fmla="*/ 3 h 17"/>
                <a:gd name="T18" fmla="*/ 31 w 35"/>
                <a:gd name="T19" fmla="*/ 3 h 17"/>
                <a:gd name="T20" fmla="*/ 31 w 35"/>
                <a:gd name="T21" fmla="*/ 0 h 17"/>
                <a:gd name="T22" fmla="*/ 34 w 35"/>
                <a:gd name="T23" fmla="*/ 0 h 17"/>
                <a:gd name="T24" fmla="*/ 31 w 35"/>
                <a:gd name="T25" fmla="*/ 0 h 17"/>
                <a:gd name="T26" fmla="*/ 31 w 35"/>
                <a:gd name="T27" fmla="*/ 3 h 17"/>
                <a:gd name="T28" fmla="*/ 28 w 35"/>
                <a:gd name="T29" fmla="*/ 3 h 17"/>
                <a:gd name="T30" fmla="*/ 28 w 35"/>
                <a:gd name="T31" fmla="*/ 5 h 17"/>
                <a:gd name="T32" fmla="*/ 26 w 35"/>
                <a:gd name="T33" fmla="*/ 5 h 17"/>
                <a:gd name="T34" fmla="*/ 23 w 35"/>
                <a:gd name="T35" fmla="*/ 5 h 17"/>
                <a:gd name="T36" fmla="*/ 20 w 35"/>
                <a:gd name="T37" fmla="*/ 8 h 17"/>
                <a:gd name="T38" fmla="*/ 17 w 35"/>
                <a:gd name="T39" fmla="*/ 8 h 17"/>
                <a:gd name="T40" fmla="*/ 17 w 35"/>
                <a:gd name="T41" fmla="*/ 11 h 17"/>
                <a:gd name="T42" fmla="*/ 14 w 35"/>
                <a:gd name="T43" fmla="*/ 11 h 17"/>
                <a:gd name="T44" fmla="*/ 11 w 35"/>
                <a:gd name="T45" fmla="*/ 11 h 17"/>
                <a:gd name="T46" fmla="*/ 9 w 35"/>
                <a:gd name="T47" fmla="*/ 13 h 17"/>
                <a:gd name="T48" fmla="*/ 6 w 35"/>
                <a:gd name="T49" fmla="*/ 13 h 17"/>
                <a:gd name="T50" fmla="*/ 3 w 35"/>
                <a:gd name="T51" fmla="*/ 13 h 17"/>
                <a:gd name="T52" fmla="*/ 0 w 35"/>
                <a:gd name="T53" fmla="*/ 16 h 17"/>
                <a:gd name="T54" fmla="*/ 3 w 35"/>
                <a:gd name="T55" fmla="*/ 13 h 17"/>
                <a:gd name="T56" fmla="*/ 6 w 35"/>
                <a:gd name="T57" fmla="*/ 13 h 17"/>
                <a:gd name="T58" fmla="*/ 9 w 35"/>
                <a:gd name="T59" fmla="*/ 11 h 17"/>
                <a:gd name="T60" fmla="*/ 11 w 35"/>
                <a:gd name="T61" fmla="*/ 11 h 1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5"/>
                <a:gd name="T94" fmla="*/ 0 h 17"/>
                <a:gd name="T95" fmla="*/ 35 w 35"/>
                <a:gd name="T96" fmla="*/ 17 h 1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5" h="17">
                  <a:moveTo>
                    <a:pt x="11" y="8"/>
                  </a:moveTo>
                  <a:lnTo>
                    <a:pt x="14" y="8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28" y="3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0" y="8"/>
                  </a:lnTo>
                  <a:lnTo>
                    <a:pt x="17" y="8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9" y="11"/>
                  </a:lnTo>
                  <a:lnTo>
                    <a:pt x="11" y="11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8" name="Freeform 331"/>
            <p:cNvSpPr>
              <a:spLocks/>
            </p:cNvSpPr>
            <p:nvPr/>
          </p:nvSpPr>
          <p:spPr bwMode="auto">
            <a:xfrm>
              <a:off x="5849" y="3218"/>
              <a:ext cx="20" cy="3"/>
            </a:xfrm>
            <a:custGeom>
              <a:avLst/>
              <a:gdLst>
                <a:gd name="T0" fmla="*/ 19 w 20"/>
                <a:gd name="T1" fmla="*/ 0 h 3"/>
                <a:gd name="T2" fmla="*/ 19 w 20"/>
                <a:gd name="T3" fmla="*/ 0 h 3"/>
                <a:gd name="T4" fmla="*/ 17 w 20"/>
                <a:gd name="T5" fmla="*/ 0 h 3"/>
                <a:gd name="T6" fmla="*/ 14 w 20"/>
                <a:gd name="T7" fmla="*/ 0 h 3"/>
                <a:gd name="T8" fmla="*/ 12 w 20"/>
                <a:gd name="T9" fmla="*/ 0 h 3"/>
                <a:gd name="T10" fmla="*/ 10 w 20"/>
                <a:gd name="T11" fmla="*/ 0 h 3"/>
                <a:gd name="T12" fmla="*/ 7 w 20"/>
                <a:gd name="T13" fmla="*/ 1 h 3"/>
                <a:gd name="T14" fmla="*/ 5 w 20"/>
                <a:gd name="T15" fmla="*/ 1 h 3"/>
                <a:gd name="T16" fmla="*/ 2 w 20"/>
                <a:gd name="T17" fmla="*/ 1 h 3"/>
                <a:gd name="T18" fmla="*/ 2 w 20"/>
                <a:gd name="T19" fmla="*/ 2 h 3"/>
                <a:gd name="T20" fmla="*/ 0 w 20"/>
                <a:gd name="T21" fmla="*/ 2 h 3"/>
                <a:gd name="T22" fmla="*/ 2 w 20"/>
                <a:gd name="T23" fmla="*/ 2 h 3"/>
                <a:gd name="T24" fmla="*/ 5 w 20"/>
                <a:gd name="T25" fmla="*/ 2 h 3"/>
                <a:gd name="T26" fmla="*/ 7 w 20"/>
                <a:gd name="T27" fmla="*/ 2 h 3"/>
                <a:gd name="T28" fmla="*/ 7 w 20"/>
                <a:gd name="T29" fmla="*/ 1 h 3"/>
                <a:gd name="T30" fmla="*/ 10 w 20"/>
                <a:gd name="T31" fmla="*/ 1 h 3"/>
                <a:gd name="T32" fmla="*/ 12 w 20"/>
                <a:gd name="T33" fmla="*/ 1 h 3"/>
                <a:gd name="T34" fmla="*/ 14 w 20"/>
                <a:gd name="T35" fmla="*/ 0 h 3"/>
                <a:gd name="T36" fmla="*/ 17 w 20"/>
                <a:gd name="T37" fmla="*/ 0 h 3"/>
                <a:gd name="T38" fmla="*/ 19 w 20"/>
                <a:gd name="T39" fmla="*/ 0 h 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"/>
                <a:gd name="T61" fmla="*/ 0 h 3"/>
                <a:gd name="T62" fmla="*/ 20 w 20"/>
                <a:gd name="T63" fmla="*/ 3 h 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" h="3">
                  <a:moveTo>
                    <a:pt x="19" y="0"/>
                  </a:move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9" name="Freeform 332"/>
            <p:cNvSpPr>
              <a:spLocks/>
            </p:cNvSpPr>
            <p:nvPr/>
          </p:nvSpPr>
          <p:spPr bwMode="auto">
            <a:xfrm>
              <a:off x="5849" y="3218"/>
              <a:ext cx="24" cy="6"/>
            </a:xfrm>
            <a:custGeom>
              <a:avLst/>
              <a:gdLst>
                <a:gd name="T0" fmla="*/ 23 w 24"/>
                <a:gd name="T1" fmla="*/ 0 h 6"/>
                <a:gd name="T2" fmla="*/ 20 w 24"/>
                <a:gd name="T3" fmla="*/ 0 h 6"/>
                <a:gd name="T4" fmla="*/ 17 w 24"/>
                <a:gd name="T5" fmla="*/ 0 h 6"/>
                <a:gd name="T6" fmla="*/ 14 w 24"/>
                <a:gd name="T7" fmla="*/ 0 h 6"/>
                <a:gd name="T8" fmla="*/ 12 w 24"/>
                <a:gd name="T9" fmla="*/ 0 h 6"/>
                <a:gd name="T10" fmla="*/ 9 w 24"/>
                <a:gd name="T11" fmla="*/ 0 h 6"/>
                <a:gd name="T12" fmla="*/ 6 w 24"/>
                <a:gd name="T13" fmla="*/ 3 h 6"/>
                <a:gd name="T14" fmla="*/ 3 w 24"/>
                <a:gd name="T15" fmla="*/ 3 h 6"/>
                <a:gd name="T16" fmla="*/ 0 w 24"/>
                <a:gd name="T17" fmla="*/ 3 h 6"/>
                <a:gd name="T18" fmla="*/ 0 w 24"/>
                <a:gd name="T19" fmla="*/ 5 h 6"/>
                <a:gd name="T20" fmla="*/ 3 w 24"/>
                <a:gd name="T21" fmla="*/ 5 h 6"/>
                <a:gd name="T22" fmla="*/ 6 w 24"/>
                <a:gd name="T23" fmla="*/ 3 h 6"/>
                <a:gd name="T24" fmla="*/ 9 w 24"/>
                <a:gd name="T25" fmla="*/ 3 h 6"/>
                <a:gd name="T26" fmla="*/ 12 w 24"/>
                <a:gd name="T27" fmla="*/ 3 h 6"/>
                <a:gd name="T28" fmla="*/ 14 w 24"/>
                <a:gd name="T29" fmla="*/ 3 h 6"/>
                <a:gd name="T30" fmla="*/ 17 w 24"/>
                <a:gd name="T31" fmla="*/ 0 h 6"/>
                <a:gd name="T32" fmla="*/ 20 w 24"/>
                <a:gd name="T33" fmla="*/ 0 h 6"/>
                <a:gd name="T34" fmla="*/ 23 w 24"/>
                <a:gd name="T35" fmla="*/ 0 h 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6"/>
                <a:gd name="T56" fmla="*/ 24 w 24"/>
                <a:gd name="T57" fmla="*/ 6 h 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6">
                  <a:moveTo>
                    <a:pt x="23" y="0"/>
                  </a:move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0" name="Freeform 333"/>
            <p:cNvSpPr>
              <a:spLocks/>
            </p:cNvSpPr>
            <p:nvPr/>
          </p:nvSpPr>
          <p:spPr bwMode="auto">
            <a:xfrm>
              <a:off x="5854" y="3227"/>
              <a:ext cx="24" cy="7"/>
            </a:xfrm>
            <a:custGeom>
              <a:avLst/>
              <a:gdLst>
                <a:gd name="T0" fmla="*/ 23 w 24"/>
                <a:gd name="T1" fmla="*/ 0 h 7"/>
                <a:gd name="T2" fmla="*/ 23 w 24"/>
                <a:gd name="T3" fmla="*/ 0 h 7"/>
                <a:gd name="T4" fmla="*/ 20 w 24"/>
                <a:gd name="T5" fmla="*/ 0 h 7"/>
                <a:gd name="T6" fmla="*/ 18 w 24"/>
                <a:gd name="T7" fmla="*/ 0 h 7"/>
                <a:gd name="T8" fmla="*/ 15 w 24"/>
                <a:gd name="T9" fmla="*/ 0 h 7"/>
                <a:gd name="T10" fmla="*/ 13 w 24"/>
                <a:gd name="T11" fmla="*/ 0 h 7"/>
                <a:gd name="T12" fmla="*/ 10 w 24"/>
                <a:gd name="T13" fmla="*/ 2 h 7"/>
                <a:gd name="T14" fmla="*/ 8 w 24"/>
                <a:gd name="T15" fmla="*/ 2 h 7"/>
                <a:gd name="T16" fmla="*/ 8 w 24"/>
                <a:gd name="T17" fmla="*/ 4 h 7"/>
                <a:gd name="T18" fmla="*/ 5 w 24"/>
                <a:gd name="T19" fmla="*/ 4 h 7"/>
                <a:gd name="T20" fmla="*/ 3 w 24"/>
                <a:gd name="T21" fmla="*/ 4 h 7"/>
                <a:gd name="T22" fmla="*/ 3 w 24"/>
                <a:gd name="T23" fmla="*/ 6 h 7"/>
                <a:gd name="T24" fmla="*/ 0 w 24"/>
                <a:gd name="T25" fmla="*/ 6 h 7"/>
                <a:gd name="T26" fmla="*/ 3 w 24"/>
                <a:gd name="T27" fmla="*/ 6 h 7"/>
                <a:gd name="T28" fmla="*/ 5 w 24"/>
                <a:gd name="T29" fmla="*/ 4 h 7"/>
                <a:gd name="T30" fmla="*/ 8 w 24"/>
                <a:gd name="T31" fmla="*/ 4 h 7"/>
                <a:gd name="T32" fmla="*/ 10 w 24"/>
                <a:gd name="T33" fmla="*/ 2 h 7"/>
                <a:gd name="T34" fmla="*/ 13 w 24"/>
                <a:gd name="T35" fmla="*/ 2 h 7"/>
                <a:gd name="T36" fmla="*/ 15 w 24"/>
                <a:gd name="T37" fmla="*/ 2 h 7"/>
                <a:gd name="T38" fmla="*/ 18 w 24"/>
                <a:gd name="T39" fmla="*/ 0 h 7"/>
                <a:gd name="T40" fmla="*/ 20 w 24"/>
                <a:gd name="T41" fmla="*/ 0 h 7"/>
                <a:gd name="T42" fmla="*/ 23 w 24"/>
                <a:gd name="T43" fmla="*/ 0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"/>
                <a:gd name="T67" fmla="*/ 0 h 7"/>
                <a:gd name="T68" fmla="*/ 24 w 24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" h="7">
                  <a:moveTo>
                    <a:pt x="23" y="0"/>
                  </a:moveTo>
                  <a:lnTo>
                    <a:pt x="23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1" name="Freeform 334"/>
            <p:cNvSpPr>
              <a:spLocks/>
            </p:cNvSpPr>
            <p:nvPr/>
          </p:nvSpPr>
          <p:spPr bwMode="auto">
            <a:xfrm>
              <a:off x="5854" y="3226"/>
              <a:ext cx="26" cy="11"/>
            </a:xfrm>
            <a:custGeom>
              <a:avLst/>
              <a:gdLst>
                <a:gd name="T0" fmla="*/ 25 w 26"/>
                <a:gd name="T1" fmla="*/ 0 h 11"/>
                <a:gd name="T2" fmla="*/ 22 w 26"/>
                <a:gd name="T3" fmla="*/ 0 h 11"/>
                <a:gd name="T4" fmla="*/ 19 w 26"/>
                <a:gd name="T5" fmla="*/ 0 h 11"/>
                <a:gd name="T6" fmla="*/ 19 w 26"/>
                <a:gd name="T7" fmla="*/ 3 h 11"/>
                <a:gd name="T8" fmla="*/ 17 w 26"/>
                <a:gd name="T9" fmla="*/ 3 h 11"/>
                <a:gd name="T10" fmla="*/ 14 w 26"/>
                <a:gd name="T11" fmla="*/ 3 h 11"/>
                <a:gd name="T12" fmla="*/ 11 w 26"/>
                <a:gd name="T13" fmla="*/ 3 h 11"/>
                <a:gd name="T14" fmla="*/ 11 w 26"/>
                <a:gd name="T15" fmla="*/ 5 h 11"/>
                <a:gd name="T16" fmla="*/ 8 w 26"/>
                <a:gd name="T17" fmla="*/ 5 h 11"/>
                <a:gd name="T18" fmla="*/ 8 w 26"/>
                <a:gd name="T19" fmla="*/ 8 h 11"/>
                <a:gd name="T20" fmla="*/ 6 w 26"/>
                <a:gd name="T21" fmla="*/ 8 h 11"/>
                <a:gd name="T22" fmla="*/ 3 w 26"/>
                <a:gd name="T23" fmla="*/ 8 h 11"/>
                <a:gd name="T24" fmla="*/ 0 w 26"/>
                <a:gd name="T25" fmla="*/ 10 h 11"/>
                <a:gd name="T26" fmla="*/ 3 w 26"/>
                <a:gd name="T27" fmla="*/ 10 h 11"/>
                <a:gd name="T28" fmla="*/ 3 w 26"/>
                <a:gd name="T29" fmla="*/ 8 h 11"/>
                <a:gd name="T30" fmla="*/ 6 w 26"/>
                <a:gd name="T31" fmla="*/ 8 h 11"/>
                <a:gd name="T32" fmla="*/ 8 w 26"/>
                <a:gd name="T33" fmla="*/ 8 h 11"/>
                <a:gd name="T34" fmla="*/ 8 w 26"/>
                <a:gd name="T35" fmla="*/ 5 h 11"/>
                <a:gd name="T36" fmla="*/ 11 w 26"/>
                <a:gd name="T37" fmla="*/ 5 h 11"/>
                <a:gd name="T38" fmla="*/ 14 w 26"/>
                <a:gd name="T39" fmla="*/ 5 h 11"/>
                <a:gd name="T40" fmla="*/ 17 w 26"/>
                <a:gd name="T41" fmla="*/ 3 h 11"/>
                <a:gd name="T42" fmla="*/ 19 w 26"/>
                <a:gd name="T43" fmla="*/ 3 h 11"/>
                <a:gd name="T44" fmla="*/ 22 w 26"/>
                <a:gd name="T45" fmla="*/ 3 h 11"/>
                <a:gd name="T46" fmla="*/ 25 w 26"/>
                <a:gd name="T47" fmla="*/ 0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"/>
                <a:gd name="T73" fmla="*/ 0 h 11"/>
                <a:gd name="T74" fmla="*/ 26 w 26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" h="11">
                  <a:moveTo>
                    <a:pt x="25" y="0"/>
                  </a:moveTo>
                  <a:lnTo>
                    <a:pt x="22" y="0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5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5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2" name="Freeform 335"/>
            <p:cNvSpPr>
              <a:spLocks/>
            </p:cNvSpPr>
            <p:nvPr/>
          </p:nvSpPr>
          <p:spPr bwMode="auto">
            <a:xfrm>
              <a:off x="5918" y="3202"/>
              <a:ext cx="20" cy="17"/>
            </a:xfrm>
            <a:custGeom>
              <a:avLst/>
              <a:gdLst>
                <a:gd name="T0" fmla="*/ 17 w 20"/>
                <a:gd name="T1" fmla="*/ 0 h 17"/>
                <a:gd name="T2" fmla="*/ 17 w 20"/>
                <a:gd name="T3" fmla="*/ 2 h 17"/>
                <a:gd name="T4" fmla="*/ 14 w 20"/>
                <a:gd name="T5" fmla="*/ 2 h 17"/>
                <a:gd name="T6" fmla="*/ 14 w 20"/>
                <a:gd name="T7" fmla="*/ 5 h 17"/>
                <a:gd name="T8" fmla="*/ 12 w 20"/>
                <a:gd name="T9" fmla="*/ 5 h 17"/>
                <a:gd name="T10" fmla="*/ 12 w 20"/>
                <a:gd name="T11" fmla="*/ 7 h 17"/>
                <a:gd name="T12" fmla="*/ 10 w 20"/>
                <a:gd name="T13" fmla="*/ 7 h 17"/>
                <a:gd name="T14" fmla="*/ 7 w 20"/>
                <a:gd name="T15" fmla="*/ 9 h 17"/>
                <a:gd name="T16" fmla="*/ 5 w 20"/>
                <a:gd name="T17" fmla="*/ 11 h 17"/>
                <a:gd name="T18" fmla="*/ 2 w 20"/>
                <a:gd name="T19" fmla="*/ 14 h 17"/>
                <a:gd name="T20" fmla="*/ 0 w 20"/>
                <a:gd name="T21" fmla="*/ 14 h 17"/>
                <a:gd name="T22" fmla="*/ 0 w 20"/>
                <a:gd name="T23" fmla="*/ 16 h 17"/>
                <a:gd name="T24" fmla="*/ 2 w 20"/>
                <a:gd name="T25" fmla="*/ 16 h 17"/>
                <a:gd name="T26" fmla="*/ 2 w 20"/>
                <a:gd name="T27" fmla="*/ 14 h 17"/>
                <a:gd name="T28" fmla="*/ 5 w 20"/>
                <a:gd name="T29" fmla="*/ 11 h 17"/>
                <a:gd name="T30" fmla="*/ 7 w 20"/>
                <a:gd name="T31" fmla="*/ 11 h 17"/>
                <a:gd name="T32" fmla="*/ 10 w 20"/>
                <a:gd name="T33" fmla="*/ 9 h 17"/>
                <a:gd name="T34" fmla="*/ 12 w 20"/>
                <a:gd name="T35" fmla="*/ 7 h 17"/>
                <a:gd name="T36" fmla="*/ 14 w 20"/>
                <a:gd name="T37" fmla="*/ 5 h 17"/>
                <a:gd name="T38" fmla="*/ 17 w 20"/>
                <a:gd name="T39" fmla="*/ 5 h 17"/>
                <a:gd name="T40" fmla="*/ 17 w 20"/>
                <a:gd name="T41" fmla="*/ 2 h 17"/>
                <a:gd name="T42" fmla="*/ 19 w 20"/>
                <a:gd name="T43" fmla="*/ 0 h 17"/>
                <a:gd name="T44" fmla="*/ 17 w 20"/>
                <a:gd name="T45" fmla="*/ 0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"/>
                <a:gd name="T70" fmla="*/ 0 h 17"/>
                <a:gd name="T71" fmla="*/ 20 w 20"/>
                <a:gd name="T72" fmla="*/ 17 h 1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" h="17">
                  <a:moveTo>
                    <a:pt x="17" y="0"/>
                  </a:moveTo>
                  <a:lnTo>
                    <a:pt x="17" y="2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10" y="9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3" name="Freeform 336"/>
            <p:cNvSpPr>
              <a:spLocks/>
            </p:cNvSpPr>
            <p:nvPr/>
          </p:nvSpPr>
          <p:spPr bwMode="auto">
            <a:xfrm>
              <a:off x="5915" y="3202"/>
              <a:ext cx="26" cy="19"/>
            </a:xfrm>
            <a:custGeom>
              <a:avLst/>
              <a:gdLst>
                <a:gd name="T0" fmla="*/ 22 w 26"/>
                <a:gd name="T1" fmla="*/ 0 h 19"/>
                <a:gd name="T2" fmla="*/ 19 w 26"/>
                <a:gd name="T3" fmla="*/ 0 h 19"/>
                <a:gd name="T4" fmla="*/ 19 w 26"/>
                <a:gd name="T5" fmla="*/ 3 h 19"/>
                <a:gd name="T6" fmla="*/ 17 w 26"/>
                <a:gd name="T7" fmla="*/ 3 h 19"/>
                <a:gd name="T8" fmla="*/ 17 w 26"/>
                <a:gd name="T9" fmla="*/ 5 h 19"/>
                <a:gd name="T10" fmla="*/ 14 w 26"/>
                <a:gd name="T11" fmla="*/ 5 h 19"/>
                <a:gd name="T12" fmla="*/ 14 w 26"/>
                <a:gd name="T13" fmla="*/ 8 h 19"/>
                <a:gd name="T14" fmla="*/ 11 w 26"/>
                <a:gd name="T15" fmla="*/ 8 h 19"/>
                <a:gd name="T16" fmla="*/ 11 w 26"/>
                <a:gd name="T17" fmla="*/ 10 h 19"/>
                <a:gd name="T18" fmla="*/ 8 w 26"/>
                <a:gd name="T19" fmla="*/ 10 h 19"/>
                <a:gd name="T20" fmla="*/ 8 w 26"/>
                <a:gd name="T21" fmla="*/ 13 h 19"/>
                <a:gd name="T22" fmla="*/ 6 w 26"/>
                <a:gd name="T23" fmla="*/ 13 h 19"/>
                <a:gd name="T24" fmla="*/ 6 w 26"/>
                <a:gd name="T25" fmla="*/ 15 h 19"/>
                <a:gd name="T26" fmla="*/ 3 w 26"/>
                <a:gd name="T27" fmla="*/ 15 h 19"/>
                <a:gd name="T28" fmla="*/ 0 w 26"/>
                <a:gd name="T29" fmla="*/ 18 h 19"/>
                <a:gd name="T30" fmla="*/ 3 w 26"/>
                <a:gd name="T31" fmla="*/ 18 h 19"/>
                <a:gd name="T32" fmla="*/ 3 w 26"/>
                <a:gd name="T33" fmla="*/ 15 h 19"/>
                <a:gd name="T34" fmla="*/ 6 w 26"/>
                <a:gd name="T35" fmla="*/ 15 h 19"/>
                <a:gd name="T36" fmla="*/ 8 w 26"/>
                <a:gd name="T37" fmla="*/ 13 h 19"/>
                <a:gd name="T38" fmla="*/ 11 w 26"/>
                <a:gd name="T39" fmla="*/ 13 h 19"/>
                <a:gd name="T40" fmla="*/ 11 w 26"/>
                <a:gd name="T41" fmla="*/ 10 h 19"/>
                <a:gd name="T42" fmla="*/ 14 w 26"/>
                <a:gd name="T43" fmla="*/ 8 h 19"/>
                <a:gd name="T44" fmla="*/ 17 w 26"/>
                <a:gd name="T45" fmla="*/ 8 h 19"/>
                <a:gd name="T46" fmla="*/ 19 w 26"/>
                <a:gd name="T47" fmla="*/ 5 h 19"/>
                <a:gd name="T48" fmla="*/ 19 w 26"/>
                <a:gd name="T49" fmla="*/ 3 h 19"/>
                <a:gd name="T50" fmla="*/ 22 w 26"/>
                <a:gd name="T51" fmla="*/ 3 h 19"/>
                <a:gd name="T52" fmla="*/ 22 w 26"/>
                <a:gd name="T53" fmla="*/ 0 h 19"/>
                <a:gd name="T54" fmla="*/ 25 w 26"/>
                <a:gd name="T55" fmla="*/ 0 h 19"/>
                <a:gd name="T56" fmla="*/ 22 w 26"/>
                <a:gd name="T57" fmla="*/ 0 h 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6"/>
                <a:gd name="T88" fmla="*/ 0 h 19"/>
                <a:gd name="T89" fmla="*/ 26 w 26"/>
                <a:gd name="T90" fmla="*/ 19 h 1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6" h="19">
                  <a:moveTo>
                    <a:pt x="22" y="0"/>
                  </a:moveTo>
                  <a:lnTo>
                    <a:pt x="19" y="0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8" y="10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2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4" name="Freeform 337"/>
            <p:cNvSpPr>
              <a:spLocks/>
            </p:cNvSpPr>
            <p:nvPr/>
          </p:nvSpPr>
          <p:spPr bwMode="auto">
            <a:xfrm>
              <a:off x="5918" y="3216"/>
              <a:ext cx="26" cy="15"/>
            </a:xfrm>
            <a:custGeom>
              <a:avLst/>
              <a:gdLst>
                <a:gd name="T0" fmla="*/ 25 w 26"/>
                <a:gd name="T1" fmla="*/ 0 h 15"/>
                <a:gd name="T2" fmla="*/ 23 w 26"/>
                <a:gd name="T3" fmla="*/ 0 h 15"/>
                <a:gd name="T4" fmla="*/ 23 w 26"/>
                <a:gd name="T5" fmla="*/ 2 h 15"/>
                <a:gd name="T6" fmla="*/ 20 w 26"/>
                <a:gd name="T7" fmla="*/ 2 h 15"/>
                <a:gd name="T8" fmla="*/ 20 w 26"/>
                <a:gd name="T9" fmla="*/ 4 h 15"/>
                <a:gd name="T10" fmla="*/ 18 w 26"/>
                <a:gd name="T11" fmla="*/ 4 h 15"/>
                <a:gd name="T12" fmla="*/ 15 w 26"/>
                <a:gd name="T13" fmla="*/ 4 h 15"/>
                <a:gd name="T14" fmla="*/ 15 w 26"/>
                <a:gd name="T15" fmla="*/ 6 h 15"/>
                <a:gd name="T16" fmla="*/ 13 w 26"/>
                <a:gd name="T17" fmla="*/ 6 h 15"/>
                <a:gd name="T18" fmla="*/ 13 w 26"/>
                <a:gd name="T19" fmla="*/ 8 h 15"/>
                <a:gd name="T20" fmla="*/ 10 w 26"/>
                <a:gd name="T21" fmla="*/ 10 h 15"/>
                <a:gd name="T22" fmla="*/ 8 w 26"/>
                <a:gd name="T23" fmla="*/ 10 h 15"/>
                <a:gd name="T24" fmla="*/ 5 w 26"/>
                <a:gd name="T25" fmla="*/ 12 h 15"/>
                <a:gd name="T26" fmla="*/ 3 w 26"/>
                <a:gd name="T27" fmla="*/ 12 h 15"/>
                <a:gd name="T28" fmla="*/ 0 w 26"/>
                <a:gd name="T29" fmla="*/ 14 h 15"/>
                <a:gd name="T30" fmla="*/ 3 w 26"/>
                <a:gd name="T31" fmla="*/ 14 h 15"/>
                <a:gd name="T32" fmla="*/ 3 w 26"/>
                <a:gd name="T33" fmla="*/ 12 h 15"/>
                <a:gd name="T34" fmla="*/ 5 w 26"/>
                <a:gd name="T35" fmla="*/ 12 h 15"/>
                <a:gd name="T36" fmla="*/ 8 w 26"/>
                <a:gd name="T37" fmla="*/ 12 h 15"/>
                <a:gd name="T38" fmla="*/ 10 w 26"/>
                <a:gd name="T39" fmla="*/ 10 h 15"/>
                <a:gd name="T40" fmla="*/ 13 w 26"/>
                <a:gd name="T41" fmla="*/ 10 h 15"/>
                <a:gd name="T42" fmla="*/ 13 w 26"/>
                <a:gd name="T43" fmla="*/ 8 h 15"/>
                <a:gd name="T44" fmla="*/ 15 w 26"/>
                <a:gd name="T45" fmla="*/ 8 h 15"/>
                <a:gd name="T46" fmla="*/ 18 w 26"/>
                <a:gd name="T47" fmla="*/ 6 h 15"/>
                <a:gd name="T48" fmla="*/ 20 w 26"/>
                <a:gd name="T49" fmla="*/ 6 h 15"/>
                <a:gd name="T50" fmla="*/ 20 w 26"/>
                <a:gd name="T51" fmla="*/ 4 h 15"/>
                <a:gd name="T52" fmla="*/ 23 w 26"/>
                <a:gd name="T53" fmla="*/ 2 h 15"/>
                <a:gd name="T54" fmla="*/ 25 w 26"/>
                <a:gd name="T55" fmla="*/ 0 h 1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6"/>
                <a:gd name="T85" fmla="*/ 0 h 15"/>
                <a:gd name="T86" fmla="*/ 26 w 26"/>
                <a:gd name="T87" fmla="*/ 15 h 1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6" h="15">
                  <a:moveTo>
                    <a:pt x="25" y="0"/>
                  </a:moveTo>
                  <a:lnTo>
                    <a:pt x="23" y="0"/>
                  </a:lnTo>
                  <a:lnTo>
                    <a:pt x="23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5" name="Freeform 338"/>
            <p:cNvSpPr>
              <a:spLocks/>
            </p:cNvSpPr>
            <p:nvPr/>
          </p:nvSpPr>
          <p:spPr bwMode="auto">
            <a:xfrm>
              <a:off x="5915" y="3216"/>
              <a:ext cx="29" cy="18"/>
            </a:xfrm>
            <a:custGeom>
              <a:avLst/>
              <a:gdLst>
                <a:gd name="T0" fmla="*/ 28 w 29"/>
                <a:gd name="T1" fmla="*/ 0 h 18"/>
                <a:gd name="T2" fmla="*/ 28 w 29"/>
                <a:gd name="T3" fmla="*/ 0 h 18"/>
                <a:gd name="T4" fmla="*/ 25 w 29"/>
                <a:gd name="T5" fmla="*/ 2 h 18"/>
                <a:gd name="T6" fmla="*/ 22 w 29"/>
                <a:gd name="T7" fmla="*/ 2 h 18"/>
                <a:gd name="T8" fmla="*/ 22 w 29"/>
                <a:gd name="T9" fmla="*/ 5 h 18"/>
                <a:gd name="T10" fmla="*/ 20 w 29"/>
                <a:gd name="T11" fmla="*/ 5 h 18"/>
                <a:gd name="T12" fmla="*/ 20 w 29"/>
                <a:gd name="T13" fmla="*/ 7 h 18"/>
                <a:gd name="T14" fmla="*/ 17 w 29"/>
                <a:gd name="T15" fmla="*/ 7 h 18"/>
                <a:gd name="T16" fmla="*/ 14 w 29"/>
                <a:gd name="T17" fmla="*/ 10 h 18"/>
                <a:gd name="T18" fmla="*/ 11 w 29"/>
                <a:gd name="T19" fmla="*/ 12 h 18"/>
                <a:gd name="T20" fmla="*/ 8 w 29"/>
                <a:gd name="T21" fmla="*/ 12 h 18"/>
                <a:gd name="T22" fmla="*/ 6 w 29"/>
                <a:gd name="T23" fmla="*/ 15 h 18"/>
                <a:gd name="T24" fmla="*/ 3 w 29"/>
                <a:gd name="T25" fmla="*/ 17 h 18"/>
                <a:gd name="T26" fmla="*/ 0 w 29"/>
                <a:gd name="T27" fmla="*/ 17 h 18"/>
                <a:gd name="T28" fmla="*/ 3 w 29"/>
                <a:gd name="T29" fmla="*/ 17 h 18"/>
                <a:gd name="T30" fmla="*/ 6 w 29"/>
                <a:gd name="T31" fmla="*/ 15 h 18"/>
                <a:gd name="T32" fmla="*/ 8 w 29"/>
                <a:gd name="T33" fmla="*/ 15 h 18"/>
                <a:gd name="T34" fmla="*/ 11 w 29"/>
                <a:gd name="T35" fmla="*/ 15 h 18"/>
                <a:gd name="T36" fmla="*/ 11 w 29"/>
                <a:gd name="T37" fmla="*/ 12 h 18"/>
                <a:gd name="T38" fmla="*/ 14 w 29"/>
                <a:gd name="T39" fmla="*/ 12 h 18"/>
                <a:gd name="T40" fmla="*/ 17 w 29"/>
                <a:gd name="T41" fmla="*/ 10 h 18"/>
                <a:gd name="T42" fmla="*/ 20 w 29"/>
                <a:gd name="T43" fmla="*/ 7 h 18"/>
                <a:gd name="T44" fmla="*/ 22 w 29"/>
                <a:gd name="T45" fmla="*/ 7 h 18"/>
                <a:gd name="T46" fmla="*/ 22 w 29"/>
                <a:gd name="T47" fmla="*/ 5 h 18"/>
                <a:gd name="T48" fmla="*/ 25 w 29"/>
                <a:gd name="T49" fmla="*/ 5 h 18"/>
                <a:gd name="T50" fmla="*/ 25 w 29"/>
                <a:gd name="T51" fmla="*/ 2 h 18"/>
                <a:gd name="T52" fmla="*/ 28 w 29"/>
                <a:gd name="T53" fmla="*/ 2 h 18"/>
                <a:gd name="T54" fmla="*/ 28 w 29"/>
                <a:gd name="T55" fmla="*/ 0 h 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"/>
                <a:gd name="T85" fmla="*/ 0 h 18"/>
                <a:gd name="T86" fmla="*/ 29 w 29"/>
                <a:gd name="T87" fmla="*/ 18 h 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" h="18">
                  <a:moveTo>
                    <a:pt x="28" y="0"/>
                  </a:moveTo>
                  <a:lnTo>
                    <a:pt x="28" y="0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7"/>
                  </a:lnTo>
                  <a:lnTo>
                    <a:pt x="17" y="7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6" y="15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28" y="2"/>
                  </a:lnTo>
                  <a:lnTo>
                    <a:pt x="28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6" name="Freeform 339"/>
            <p:cNvSpPr>
              <a:spLocks/>
            </p:cNvSpPr>
            <p:nvPr/>
          </p:nvSpPr>
          <p:spPr bwMode="auto">
            <a:xfrm>
              <a:off x="5883" y="3239"/>
              <a:ext cx="23" cy="9"/>
            </a:xfrm>
            <a:custGeom>
              <a:avLst/>
              <a:gdLst>
                <a:gd name="T0" fmla="*/ 22 w 23"/>
                <a:gd name="T1" fmla="*/ 0 h 9"/>
                <a:gd name="T2" fmla="*/ 20 w 23"/>
                <a:gd name="T3" fmla="*/ 0 h 9"/>
                <a:gd name="T4" fmla="*/ 17 w 23"/>
                <a:gd name="T5" fmla="*/ 0 h 9"/>
                <a:gd name="T6" fmla="*/ 15 w 23"/>
                <a:gd name="T7" fmla="*/ 2 h 9"/>
                <a:gd name="T8" fmla="*/ 12 w 23"/>
                <a:gd name="T9" fmla="*/ 2 h 9"/>
                <a:gd name="T10" fmla="*/ 10 w 23"/>
                <a:gd name="T11" fmla="*/ 4 h 9"/>
                <a:gd name="T12" fmla="*/ 7 w 23"/>
                <a:gd name="T13" fmla="*/ 4 h 9"/>
                <a:gd name="T14" fmla="*/ 5 w 23"/>
                <a:gd name="T15" fmla="*/ 4 h 9"/>
                <a:gd name="T16" fmla="*/ 5 w 23"/>
                <a:gd name="T17" fmla="*/ 6 h 9"/>
                <a:gd name="T18" fmla="*/ 2 w 23"/>
                <a:gd name="T19" fmla="*/ 6 h 9"/>
                <a:gd name="T20" fmla="*/ 0 w 23"/>
                <a:gd name="T21" fmla="*/ 8 h 9"/>
                <a:gd name="T22" fmla="*/ 2 w 23"/>
                <a:gd name="T23" fmla="*/ 8 h 9"/>
                <a:gd name="T24" fmla="*/ 5 w 23"/>
                <a:gd name="T25" fmla="*/ 6 h 9"/>
                <a:gd name="T26" fmla="*/ 7 w 23"/>
                <a:gd name="T27" fmla="*/ 6 h 9"/>
                <a:gd name="T28" fmla="*/ 10 w 23"/>
                <a:gd name="T29" fmla="*/ 4 h 9"/>
                <a:gd name="T30" fmla="*/ 12 w 23"/>
                <a:gd name="T31" fmla="*/ 4 h 9"/>
                <a:gd name="T32" fmla="*/ 15 w 23"/>
                <a:gd name="T33" fmla="*/ 4 h 9"/>
                <a:gd name="T34" fmla="*/ 15 w 23"/>
                <a:gd name="T35" fmla="*/ 2 h 9"/>
                <a:gd name="T36" fmla="*/ 17 w 23"/>
                <a:gd name="T37" fmla="*/ 2 h 9"/>
                <a:gd name="T38" fmla="*/ 20 w 23"/>
                <a:gd name="T39" fmla="*/ 0 h 9"/>
                <a:gd name="T40" fmla="*/ 22 w 23"/>
                <a:gd name="T41" fmla="*/ 0 h 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"/>
                <a:gd name="T64" fmla="*/ 0 h 9"/>
                <a:gd name="T65" fmla="*/ 23 w 23"/>
                <a:gd name="T66" fmla="*/ 9 h 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" h="9">
                  <a:moveTo>
                    <a:pt x="22" y="0"/>
                  </a:moveTo>
                  <a:lnTo>
                    <a:pt x="20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5" y="6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" name="Freeform 340"/>
            <p:cNvSpPr>
              <a:spLocks/>
            </p:cNvSpPr>
            <p:nvPr/>
          </p:nvSpPr>
          <p:spPr bwMode="auto">
            <a:xfrm>
              <a:off x="5879" y="3239"/>
              <a:ext cx="30" cy="10"/>
            </a:xfrm>
            <a:custGeom>
              <a:avLst/>
              <a:gdLst>
                <a:gd name="T0" fmla="*/ 26 w 30"/>
                <a:gd name="T1" fmla="*/ 0 h 10"/>
                <a:gd name="T2" fmla="*/ 26 w 30"/>
                <a:gd name="T3" fmla="*/ 0 h 10"/>
                <a:gd name="T4" fmla="*/ 23 w 30"/>
                <a:gd name="T5" fmla="*/ 0 h 10"/>
                <a:gd name="T6" fmla="*/ 20 w 30"/>
                <a:gd name="T7" fmla="*/ 0 h 10"/>
                <a:gd name="T8" fmla="*/ 17 w 30"/>
                <a:gd name="T9" fmla="*/ 2 h 10"/>
                <a:gd name="T10" fmla="*/ 15 w 30"/>
                <a:gd name="T11" fmla="*/ 2 h 10"/>
                <a:gd name="T12" fmla="*/ 12 w 30"/>
                <a:gd name="T13" fmla="*/ 5 h 10"/>
                <a:gd name="T14" fmla="*/ 9 w 30"/>
                <a:gd name="T15" fmla="*/ 5 h 10"/>
                <a:gd name="T16" fmla="*/ 6 w 30"/>
                <a:gd name="T17" fmla="*/ 7 h 10"/>
                <a:gd name="T18" fmla="*/ 3 w 30"/>
                <a:gd name="T19" fmla="*/ 7 h 10"/>
                <a:gd name="T20" fmla="*/ 0 w 30"/>
                <a:gd name="T21" fmla="*/ 9 h 10"/>
                <a:gd name="T22" fmla="*/ 3 w 30"/>
                <a:gd name="T23" fmla="*/ 9 h 10"/>
                <a:gd name="T24" fmla="*/ 6 w 30"/>
                <a:gd name="T25" fmla="*/ 7 h 10"/>
                <a:gd name="T26" fmla="*/ 9 w 30"/>
                <a:gd name="T27" fmla="*/ 7 h 10"/>
                <a:gd name="T28" fmla="*/ 12 w 30"/>
                <a:gd name="T29" fmla="*/ 5 h 10"/>
                <a:gd name="T30" fmla="*/ 15 w 30"/>
                <a:gd name="T31" fmla="*/ 5 h 10"/>
                <a:gd name="T32" fmla="*/ 17 w 30"/>
                <a:gd name="T33" fmla="*/ 2 h 10"/>
                <a:gd name="T34" fmla="*/ 20 w 30"/>
                <a:gd name="T35" fmla="*/ 2 h 10"/>
                <a:gd name="T36" fmla="*/ 23 w 30"/>
                <a:gd name="T37" fmla="*/ 2 h 10"/>
                <a:gd name="T38" fmla="*/ 26 w 30"/>
                <a:gd name="T39" fmla="*/ 0 h 10"/>
                <a:gd name="T40" fmla="*/ 29 w 30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"/>
                <a:gd name="T64" fmla="*/ 0 h 10"/>
                <a:gd name="T65" fmla="*/ 30 w 3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" h="10">
                  <a:moveTo>
                    <a:pt x="26" y="0"/>
                  </a:moveTo>
                  <a:lnTo>
                    <a:pt x="26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9" y="5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9"/>
                  </a:lnTo>
                  <a:lnTo>
                    <a:pt x="3" y="9"/>
                  </a:lnTo>
                  <a:lnTo>
                    <a:pt x="6" y="7"/>
                  </a:lnTo>
                  <a:lnTo>
                    <a:pt x="9" y="7"/>
                  </a:lnTo>
                  <a:lnTo>
                    <a:pt x="12" y="5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" name="Freeform 341"/>
            <p:cNvSpPr>
              <a:spLocks/>
            </p:cNvSpPr>
            <p:nvPr/>
          </p:nvSpPr>
          <p:spPr bwMode="auto">
            <a:xfrm>
              <a:off x="5896" y="3241"/>
              <a:ext cx="37" cy="14"/>
            </a:xfrm>
            <a:custGeom>
              <a:avLst/>
              <a:gdLst>
                <a:gd name="T0" fmla="*/ 0 w 37"/>
                <a:gd name="T1" fmla="*/ 13 h 14"/>
                <a:gd name="T2" fmla="*/ 3 w 37"/>
                <a:gd name="T3" fmla="*/ 13 h 14"/>
                <a:gd name="T4" fmla="*/ 5 w 37"/>
                <a:gd name="T5" fmla="*/ 13 h 14"/>
                <a:gd name="T6" fmla="*/ 8 w 37"/>
                <a:gd name="T7" fmla="*/ 13 h 14"/>
                <a:gd name="T8" fmla="*/ 8 w 37"/>
                <a:gd name="T9" fmla="*/ 11 h 14"/>
                <a:gd name="T10" fmla="*/ 10 w 37"/>
                <a:gd name="T11" fmla="*/ 11 h 14"/>
                <a:gd name="T12" fmla="*/ 13 w 37"/>
                <a:gd name="T13" fmla="*/ 11 h 14"/>
                <a:gd name="T14" fmla="*/ 15 w 37"/>
                <a:gd name="T15" fmla="*/ 11 h 14"/>
                <a:gd name="T16" fmla="*/ 15 w 37"/>
                <a:gd name="T17" fmla="*/ 9 h 14"/>
                <a:gd name="T18" fmla="*/ 18 w 37"/>
                <a:gd name="T19" fmla="*/ 9 h 14"/>
                <a:gd name="T20" fmla="*/ 21 w 37"/>
                <a:gd name="T21" fmla="*/ 9 h 14"/>
                <a:gd name="T22" fmla="*/ 23 w 37"/>
                <a:gd name="T23" fmla="*/ 7 h 14"/>
                <a:gd name="T24" fmla="*/ 26 w 37"/>
                <a:gd name="T25" fmla="*/ 4 h 14"/>
                <a:gd name="T26" fmla="*/ 28 w 37"/>
                <a:gd name="T27" fmla="*/ 2 h 14"/>
                <a:gd name="T28" fmla="*/ 31 w 37"/>
                <a:gd name="T29" fmla="*/ 2 h 14"/>
                <a:gd name="T30" fmla="*/ 33 w 37"/>
                <a:gd name="T31" fmla="*/ 2 h 14"/>
                <a:gd name="T32" fmla="*/ 36 w 37"/>
                <a:gd name="T33" fmla="*/ 0 h 14"/>
                <a:gd name="T34" fmla="*/ 33 w 37"/>
                <a:gd name="T35" fmla="*/ 2 h 14"/>
                <a:gd name="T36" fmla="*/ 31 w 37"/>
                <a:gd name="T37" fmla="*/ 2 h 14"/>
                <a:gd name="T38" fmla="*/ 31 w 37"/>
                <a:gd name="T39" fmla="*/ 4 h 14"/>
                <a:gd name="T40" fmla="*/ 28 w 37"/>
                <a:gd name="T41" fmla="*/ 4 h 14"/>
                <a:gd name="T42" fmla="*/ 26 w 37"/>
                <a:gd name="T43" fmla="*/ 4 h 14"/>
                <a:gd name="T44" fmla="*/ 26 w 37"/>
                <a:gd name="T45" fmla="*/ 7 h 14"/>
                <a:gd name="T46" fmla="*/ 23 w 37"/>
                <a:gd name="T47" fmla="*/ 7 h 14"/>
                <a:gd name="T48" fmla="*/ 21 w 37"/>
                <a:gd name="T49" fmla="*/ 9 h 14"/>
                <a:gd name="T50" fmla="*/ 18 w 37"/>
                <a:gd name="T51" fmla="*/ 9 h 14"/>
                <a:gd name="T52" fmla="*/ 18 w 37"/>
                <a:gd name="T53" fmla="*/ 11 h 14"/>
                <a:gd name="T54" fmla="*/ 15 w 37"/>
                <a:gd name="T55" fmla="*/ 11 h 14"/>
                <a:gd name="T56" fmla="*/ 13 w 37"/>
                <a:gd name="T57" fmla="*/ 11 h 14"/>
                <a:gd name="T58" fmla="*/ 13 w 37"/>
                <a:gd name="T59" fmla="*/ 13 h 14"/>
                <a:gd name="T60" fmla="*/ 10 w 37"/>
                <a:gd name="T61" fmla="*/ 13 h 14"/>
                <a:gd name="T62" fmla="*/ 8 w 37"/>
                <a:gd name="T63" fmla="*/ 13 h 14"/>
                <a:gd name="T64" fmla="*/ 5 w 37"/>
                <a:gd name="T65" fmla="*/ 13 h 14"/>
                <a:gd name="T66" fmla="*/ 3 w 37"/>
                <a:gd name="T67" fmla="*/ 13 h 14"/>
                <a:gd name="T68" fmla="*/ 0 w 37"/>
                <a:gd name="T69" fmla="*/ 13 h 1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7"/>
                <a:gd name="T106" fmla="*/ 0 h 14"/>
                <a:gd name="T107" fmla="*/ 37 w 37"/>
                <a:gd name="T108" fmla="*/ 14 h 1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7" h="14">
                  <a:moveTo>
                    <a:pt x="0" y="13"/>
                  </a:moveTo>
                  <a:lnTo>
                    <a:pt x="3" y="13"/>
                  </a:lnTo>
                  <a:lnTo>
                    <a:pt x="5" y="13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3" y="7"/>
                  </a:lnTo>
                  <a:lnTo>
                    <a:pt x="26" y="4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6" y="0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7"/>
                  </a:lnTo>
                  <a:lnTo>
                    <a:pt x="23" y="7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0" y="1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9" name="Freeform 342"/>
            <p:cNvSpPr>
              <a:spLocks/>
            </p:cNvSpPr>
            <p:nvPr/>
          </p:nvSpPr>
          <p:spPr bwMode="auto">
            <a:xfrm>
              <a:off x="5896" y="3241"/>
              <a:ext cx="37" cy="18"/>
            </a:xfrm>
            <a:custGeom>
              <a:avLst/>
              <a:gdLst>
                <a:gd name="T0" fmla="*/ 0 w 37"/>
                <a:gd name="T1" fmla="*/ 17 h 18"/>
                <a:gd name="T2" fmla="*/ 0 w 37"/>
                <a:gd name="T3" fmla="*/ 17 h 18"/>
                <a:gd name="T4" fmla="*/ 3 w 37"/>
                <a:gd name="T5" fmla="*/ 17 h 18"/>
                <a:gd name="T6" fmla="*/ 6 w 37"/>
                <a:gd name="T7" fmla="*/ 17 h 18"/>
                <a:gd name="T8" fmla="*/ 6 w 37"/>
                <a:gd name="T9" fmla="*/ 14 h 18"/>
                <a:gd name="T10" fmla="*/ 8 w 37"/>
                <a:gd name="T11" fmla="*/ 14 h 18"/>
                <a:gd name="T12" fmla="*/ 11 w 37"/>
                <a:gd name="T13" fmla="*/ 14 h 18"/>
                <a:gd name="T14" fmla="*/ 14 w 37"/>
                <a:gd name="T15" fmla="*/ 14 h 18"/>
                <a:gd name="T16" fmla="*/ 14 w 37"/>
                <a:gd name="T17" fmla="*/ 11 h 18"/>
                <a:gd name="T18" fmla="*/ 17 w 37"/>
                <a:gd name="T19" fmla="*/ 11 h 18"/>
                <a:gd name="T20" fmla="*/ 19 w 37"/>
                <a:gd name="T21" fmla="*/ 11 h 18"/>
                <a:gd name="T22" fmla="*/ 22 w 37"/>
                <a:gd name="T23" fmla="*/ 11 h 18"/>
                <a:gd name="T24" fmla="*/ 22 w 37"/>
                <a:gd name="T25" fmla="*/ 9 h 18"/>
                <a:gd name="T26" fmla="*/ 25 w 37"/>
                <a:gd name="T27" fmla="*/ 9 h 18"/>
                <a:gd name="T28" fmla="*/ 25 w 37"/>
                <a:gd name="T29" fmla="*/ 6 h 18"/>
                <a:gd name="T30" fmla="*/ 28 w 37"/>
                <a:gd name="T31" fmla="*/ 6 h 18"/>
                <a:gd name="T32" fmla="*/ 30 w 37"/>
                <a:gd name="T33" fmla="*/ 3 h 18"/>
                <a:gd name="T34" fmla="*/ 33 w 37"/>
                <a:gd name="T35" fmla="*/ 3 h 18"/>
                <a:gd name="T36" fmla="*/ 36 w 37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18"/>
                <a:gd name="T59" fmla="*/ 37 w 37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18">
                  <a:moveTo>
                    <a:pt x="0" y="17"/>
                  </a:moveTo>
                  <a:lnTo>
                    <a:pt x="0" y="17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8" y="6"/>
                  </a:lnTo>
                  <a:lnTo>
                    <a:pt x="30" y="3"/>
                  </a:lnTo>
                  <a:lnTo>
                    <a:pt x="33" y="3"/>
                  </a:lnTo>
                  <a:lnTo>
                    <a:pt x="36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0" name="Freeform 343"/>
            <p:cNvSpPr>
              <a:spLocks/>
            </p:cNvSpPr>
            <p:nvPr/>
          </p:nvSpPr>
          <p:spPr bwMode="auto">
            <a:xfrm>
              <a:off x="5896" y="3241"/>
              <a:ext cx="37" cy="18"/>
            </a:xfrm>
            <a:custGeom>
              <a:avLst/>
              <a:gdLst>
                <a:gd name="T0" fmla="*/ 36 w 37"/>
                <a:gd name="T1" fmla="*/ 0 h 18"/>
                <a:gd name="T2" fmla="*/ 36 w 37"/>
                <a:gd name="T3" fmla="*/ 3 h 18"/>
                <a:gd name="T4" fmla="*/ 33 w 37"/>
                <a:gd name="T5" fmla="*/ 3 h 18"/>
                <a:gd name="T6" fmla="*/ 30 w 37"/>
                <a:gd name="T7" fmla="*/ 3 h 18"/>
                <a:gd name="T8" fmla="*/ 30 w 37"/>
                <a:gd name="T9" fmla="*/ 6 h 18"/>
                <a:gd name="T10" fmla="*/ 28 w 37"/>
                <a:gd name="T11" fmla="*/ 6 h 18"/>
                <a:gd name="T12" fmla="*/ 25 w 37"/>
                <a:gd name="T13" fmla="*/ 9 h 18"/>
                <a:gd name="T14" fmla="*/ 22 w 37"/>
                <a:gd name="T15" fmla="*/ 11 h 18"/>
                <a:gd name="T16" fmla="*/ 19 w 37"/>
                <a:gd name="T17" fmla="*/ 11 h 18"/>
                <a:gd name="T18" fmla="*/ 17 w 37"/>
                <a:gd name="T19" fmla="*/ 14 h 18"/>
                <a:gd name="T20" fmla="*/ 14 w 37"/>
                <a:gd name="T21" fmla="*/ 14 h 18"/>
                <a:gd name="T22" fmla="*/ 11 w 37"/>
                <a:gd name="T23" fmla="*/ 14 h 18"/>
                <a:gd name="T24" fmla="*/ 8 w 37"/>
                <a:gd name="T25" fmla="*/ 17 h 18"/>
                <a:gd name="T26" fmla="*/ 6 w 37"/>
                <a:gd name="T27" fmla="*/ 17 h 18"/>
                <a:gd name="T28" fmla="*/ 3 w 37"/>
                <a:gd name="T29" fmla="*/ 17 h 18"/>
                <a:gd name="T30" fmla="*/ 0 w 37"/>
                <a:gd name="T31" fmla="*/ 17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18"/>
                <a:gd name="T50" fmla="*/ 37 w 37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18">
                  <a:moveTo>
                    <a:pt x="36" y="0"/>
                  </a:moveTo>
                  <a:lnTo>
                    <a:pt x="36" y="3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5" y="9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7"/>
                  </a:lnTo>
                  <a:lnTo>
                    <a:pt x="0" y="1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1" name="Freeform 344"/>
            <p:cNvSpPr>
              <a:spLocks/>
            </p:cNvSpPr>
            <p:nvPr/>
          </p:nvSpPr>
          <p:spPr bwMode="auto">
            <a:xfrm>
              <a:off x="5937" y="3230"/>
              <a:ext cx="7" cy="7"/>
            </a:xfrm>
            <a:custGeom>
              <a:avLst/>
              <a:gdLst>
                <a:gd name="T0" fmla="*/ 2 w 7"/>
                <a:gd name="T1" fmla="*/ 4 h 7"/>
                <a:gd name="T2" fmla="*/ 2 w 7"/>
                <a:gd name="T3" fmla="*/ 4 h 7"/>
                <a:gd name="T4" fmla="*/ 0 w 7"/>
                <a:gd name="T5" fmla="*/ 4 h 7"/>
                <a:gd name="T6" fmla="*/ 0 w 7"/>
                <a:gd name="T7" fmla="*/ 6 h 7"/>
                <a:gd name="T8" fmla="*/ 2 w 7"/>
                <a:gd name="T9" fmla="*/ 4 h 7"/>
                <a:gd name="T10" fmla="*/ 4 w 7"/>
                <a:gd name="T11" fmla="*/ 2 h 7"/>
                <a:gd name="T12" fmla="*/ 6 w 7"/>
                <a:gd name="T13" fmla="*/ 0 h 7"/>
                <a:gd name="T14" fmla="*/ 4 w 7"/>
                <a:gd name="T15" fmla="*/ 2 h 7"/>
                <a:gd name="T16" fmla="*/ 2 w 7"/>
                <a:gd name="T17" fmla="*/ 2 h 7"/>
                <a:gd name="T18" fmla="*/ 2 w 7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7"/>
                <a:gd name="T32" fmla="*/ 7 w 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7">
                  <a:moveTo>
                    <a:pt x="2" y="4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2" name="Freeform 345"/>
            <p:cNvSpPr>
              <a:spLocks/>
            </p:cNvSpPr>
            <p:nvPr/>
          </p:nvSpPr>
          <p:spPr bwMode="auto">
            <a:xfrm>
              <a:off x="5935" y="3230"/>
              <a:ext cx="9" cy="10"/>
            </a:xfrm>
            <a:custGeom>
              <a:avLst/>
              <a:gdLst>
                <a:gd name="T0" fmla="*/ 5 w 9"/>
                <a:gd name="T1" fmla="*/ 3 h 10"/>
                <a:gd name="T2" fmla="*/ 3 w 9"/>
                <a:gd name="T3" fmla="*/ 6 h 10"/>
                <a:gd name="T4" fmla="*/ 0 w 9"/>
                <a:gd name="T5" fmla="*/ 9 h 10"/>
                <a:gd name="T6" fmla="*/ 3 w 9"/>
                <a:gd name="T7" fmla="*/ 6 h 10"/>
                <a:gd name="T8" fmla="*/ 5 w 9"/>
                <a:gd name="T9" fmla="*/ 6 h 10"/>
                <a:gd name="T10" fmla="*/ 5 w 9"/>
                <a:gd name="T11" fmla="*/ 3 h 10"/>
                <a:gd name="T12" fmla="*/ 8 w 9"/>
                <a:gd name="T13" fmla="*/ 3 h 10"/>
                <a:gd name="T14" fmla="*/ 8 w 9"/>
                <a:gd name="T15" fmla="*/ 0 h 10"/>
                <a:gd name="T16" fmla="*/ 5 w 9"/>
                <a:gd name="T17" fmla="*/ 3 h 10"/>
                <a:gd name="T18" fmla="*/ 5 w 9"/>
                <a:gd name="T19" fmla="*/ 6 h 10"/>
                <a:gd name="T20" fmla="*/ 3 w 9"/>
                <a:gd name="T21" fmla="*/ 6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0"/>
                <a:gd name="T35" fmla="*/ 9 w 9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0">
                  <a:moveTo>
                    <a:pt x="5" y="3"/>
                  </a:moveTo>
                  <a:lnTo>
                    <a:pt x="3" y="6"/>
                  </a:lnTo>
                  <a:lnTo>
                    <a:pt x="0" y="9"/>
                  </a:lnTo>
                  <a:lnTo>
                    <a:pt x="3" y="6"/>
                  </a:lnTo>
                  <a:lnTo>
                    <a:pt x="5" y="6"/>
                  </a:lnTo>
                  <a:lnTo>
                    <a:pt x="5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3"/>
                  </a:lnTo>
                  <a:lnTo>
                    <a:pt x="5" y="6"/>
                  </a:lnTo>
                  <a:lnTo>
                    <a:pt x="3" y="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3" name="Freeform 346"/>
            <p:cNvSpPr>
              <a:spLocks/>
            </p:cNvSpPr>
            <p:nvPr/>
          </p:nvSpPr>
          <p:spPr bwMode="auto">
            <a:xfrm>
              <a:off x="5905" y="3254"/>
              <a:ext cx="25" cy="10"/>
            </a:xfrm>
            <a:custGeom>
              <a:avLst/>
              <a:gdLst>
                <a:gd name="T0" fmla="*/ 2 w 25"/>
                <a:gd name="T1" fmla="*/ 9 h 10"/>
                <a:gd name="T2" fmla="*/ 2 w 25"/>
                <a:gd name="T3" fmla="*/ 9 h 10"/>
                <a:gd name="T4" fmla="*/ 5 w 25"/>
                <a:gd name="T5" fmla="*/ 9 h 10"/>
                <a:gd name="T6" fmla="*/ 5 w 25"/>
                <a:gd name="T7" fmla="*/ 7 h 10"/>
                <a:gd name="T8" fmla="*/ 7 w 25"/>
                <a:gd name="T9" fmla="*/ 7 h 10"/>
                <a:gd name="T10" fmla="*/ 10 w 25"/>
                <a:gd name="T11" fmla="*/ 7 h 10"/>
                <a:gd name="T12" fmla="*/ 12 w 25"/>
                <a:gd name="T13" fmla="*/ 7 h 10"/>
                <a:gd name="T14" fmla="*/ 14 w 25"/>
                <a:gd name="T15" fmla="*/ 7 h 10"/>
                <a:gd name="T16" fmla="*/ 14 w 25"/>
                <a:gd name="T17" fmla="*/ 5 h 10"/>
                <a:gd name="T18" fmla="*/ 17 w 25"/>
                <a:gd name="T19" fmla="*/ 5 h 10"/>
                <a:gd name="T20" fmla="*/ 19 w 25"/>
                <a:gd name="T21" fmla="*/ 5 h 10"/>
                <a:gd name="T22" fmla="*/ 19 w 25"/>
                <a:gd name="T23" fmla="*/ 2 h 10"/>
                <a:gd name="T24" fmla="*/ 22 w 25"/>
                <a:gd name="T25" fmla="*/ 2 h 10"/>
                <a:gd name="T26" fmla="*/ 24 w 25"/>
                <a:gd name="T27" fmla="*/ 2 h 10"/>
                <a:gd name="T28" fmla="*/ 24 w 25"/>
                <a:gd name="T29" fmla="*/ 0 h 10"/>
                <a:gd name="T30" fmla="*/ 24 w 25"/>
                <a:gd name="T31" fmla="*/ 2 h 10"/>
                <a:gd name="T32" fmla="*/ 22 w 25"/>
                <a:gd name="T33" fmla="*/ 2 h 10"/>
                <a:gd name="T34" fmla="*/ 19 w 25"/>
                <a:gd name="T35" fmla="*/ 5 h 10"/>
                <a:gd name="T36" fmla="*/ 17 w 25"/>
                <a:gd name="T37" fmla="*/ 5 h 10"/>
                <a:gd name="T38" fmla="*/ 14 w 25"/>
                <a:gd name="T39" fmla="*/ 5 h 10"/>
                <a:gd name="T40" fmla="*/ 14 w 25"/>
                <a:gd name="T41" fmla="*/ 7 h 10"/>
                <a:gd name="T42" fmla="*/ 12 w 25"/>
                <a:gd name="T43" fmla="*/ 7 h 10"/>
                <a:gd name="T44" fmla="*/ 10 w 25"/>
                <a:gd name="T45" fmla="*/ 7 h 10"/>
                <a:gd name="T46" fmla="*/ 7 w 25"/>
                <a:gd name="T47" fmla="*/ 7 h 10"/>
                <a:gd name="T48" fmla="*/ 5 w 25"/>
                <a:gd name="T49" fmla="*/ 9 h 10"/>
                <a:gd name="T50" fmla="*/ 2 w 25"/>
                <a:gd name="T51" fmla="*/ 9 h 10"/>
                <a:gd name="T52" fmla="*/ 0 w 25"/>
                <a:gd name="T53" fmla="*/ 9 h 10"/>
                <a:gd name="T54" fmla="*/ 2 w 25"/>
                <a:gd name="T55" fmla="*/ 9 h 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"/>
                <a:gd name="T85" fmla="*/ 0 h 10"/>
                <a:gd name="T86" fmla="*/ 25 w 25"/>
                <a:gd name="T87" fmla="*/ 10 h 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" h="10">
                  <a:moveTo>
                    <a:pt x="2" y="9"/>
                  </a:moveTo>
                  <a:lnTo>
                    <a:pt x="2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7" y="7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4" name="Freeform 347"/>
            <p:cNvSpPr>
              <a:spLocks/>
            </p:cNvSpPr>
            <p:nvPr/>
          </p:nvSpPr>
          <p:spPr bwMode="auto">
            <a:xfrm>
              <a:off x="5905" y="3254"/>
              <a:ext cx="28" cy="12"/>
            </a:xfrm>
            <a:custGeom>
              <a:avLst/>
              <a:gdLst>
                <a:gd name="T0" fmla="*/ 3 w 28"/>
                <a:gd name="T1" fmla="*/ 11 h 12"/>
                <a:gd name="T2" fmla="*/ 3 w 28"/>
                <a:gd name="T3" fmla="*/ 8 h 12"/>
                <a:gd name="T4" fmla="*/ 5 w 28"/>
                <a:gd name="T5" fmla="*/ 8 h 12"/>
                <a:gd name="T6" fmla="*/ 8 w 28"/>
                <a:gd name="T7" fmla="*/ 8 h 12"/>
                <a:gd name="T8" fmla="*/ 11 w 28"/>
                <a:gd name="T9" fmla="*/ 8 h 12"/>
                <a:gd name="T10" fmla="*/ 14 w 28"/>
                <a:gd name="T11" fmla="*/ 8 h 12"/>
                <a:gd name="T12" fmla="*/ 14 w 28"/>
                <a:gd name="T13" fmla="*/ 6 h 12"/>
                <a:gd name="T14" fmla="*/ 16 w 28"/>
                <a:gd name="T15" fmla="*/ 6 h 12"/>
                <a:gd name="T16" fmla="*/ 19 w 28"/>
                <a:gd name="T17" fmla="*/ 6 h 12"/>
                <a:gd name="T18" fmla="*/ 19 w 28"/>
                <a:gd name="T19" fmla="*/ 3 h 12"/>
                <a:gd name="T20" fmla="*/ 22 w 28"/>
                <a:gd name="T21" fmla="*/ 3 h 12"/>
                <a:gd name="T22" fmla="*/ 24 w 28"/>
                <a:gd name="T23" fmla="*/ 3 h 12"/>
                <a:gd name="T24" fmla="*/ 27 w 28"/>
                <a:gd name="T25" fmla="*/ 0 h 12"/>
                <a:gd name="T26" fmla="*/ 24 w 28"/>
                <a:gd name="T27" fmla="*/ 3 h 12"/>
                <a:gd name="T28" fmla="*/ 22 w 28"/>
                <a:gd name="T29" fmla="*/ 3 h 12"/>
                <a:gd name="T30" fmla="*/ 19 w 28"/>
                <a:gd name="T31" fmla="*/ 6 h 12"/>
                <a:gd name="T32" fmla="*/ 16 w 28"/>
                <a:gd name="T33" fmla="*/ 6 h 12"/>
                <a:gd name="T34" fmla="*/ 14 w 28"/>
                <a:gd name="T35" fmla="*/ 6 h 12"/>
                <a:gd name="T36" fmla="*/ 14 w 28"/>
                <a:gd name="T37" fmla="*/ 8 h 12"/>
                <a:gd name="T38" fmla="*/ 11 w 28"/>
                <a:gd name="T39" fmla="*/ 8 h 12"/>
                <a:gd name="T40" fmla="*/ 8 w 28"/>
                <a:gd name="T41" fmla="*/ 8 h 12"/>
                <a:gd name="T42" fmla="*/ 5 w 28"/>
                <a:gd name="T43" fmla="*/ 8 h 12"/>
                <a:gd name="T44" fmla="*/ 5 w 28"/>
                <a:gd name="T45" fmla="*/ 11 h 12"/>
                <a:gd name="T46" fmla="*/ 3 w 28"/>
                <a:gd name="T47" fmla="*/ 11 h 12"/>
                <a:gd name="T48" fmla="*/ 0 w 28"/>
                <a:gd name="T49" fmla="*/ 11 h 12"/>
                <a:gd name="T50" fmla="*/ 3 w 28"/>
                <a:gd name="T51" fmla="*/ 11 h 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8"/>
                <a:gd name="T79" fmla="*/ 0 h 12"/>
                <a:gd name="T80" fmla="*/ 28 w 28"/>
                <a:gd name="T81" fmla="*/ 12 h 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8" h="12">
                  <a:moveTo>
                    <a:pt x="3" y="11"/>
                  </a:moveTo>
                  <a:lnTo>
                    <a:pt x="3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7" y="0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5" y="8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3" y="11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5" name="Freeform 348"/>
            <p:cNvSpPr>
              <a:spLocks/>
            </p:cNvSpPr>
            <p:nvPr/>
          </p:nvSpPr>
          <p:spPr bwMode="auto">
            <a:xfrm>
              <a:off x="5913" y="3271"/>
              <a:ext cx="14" cy="2"/>
            </a:xfrm>
            <a:custGeom>
              <a:avLst/>
              <a:gdLst>
                <a:gd name="T0" fmla="*/ 11 w 14"/>
                <a:gd name="T1" fmla="*/ 0 h 2"/>
                <a:gd name="T2" fmla="*/ 11 w 14"/>
                <a:gd name="T3" fmla="*/ 0 h 2"/>
                <a:gd name="T4" fmla="*/ 9 w 14"/>
                <a:gd name="T5" fmla="*/ 0 h 2"/>
                <a:gd name="T6" fmla="*/ 7 w 14"/>
                <a:gd name="T7" fmla="*/ 0 h 2"/>
                <a:gd name="T8" fmla="*/ 7 w 14"/>
                <a:gd name="T9" fmla="*/ 1 h 2"/>
                <a:gd name="T10" fmla="*/ 4 w 14"/>
                <a:gd name="T11" fmla="*/ 1 h 2"/>
                <a:gd name="T12" fmla="*/ 2 w 14"/>
                <a:gd name="T13" fmla="*/ 1 h 2"/>
                <a:gd name="T14" fmla="*/ 0 w 14"/>
                <a:gd name="T15" fmla="*/ 1 h 2"/>
                <a:gd name="T16" fmla="*/ 2 w 14"/>
                <a:gd name="T17" fmla="*/ 1 h 2"/>
                <a:gd name="T18" fmla="*/ 4 w 14"/>
                <a:gd name="T19" fmla="*/ 1 h 2"/>
                <a:gd name="T20" fmla="*/ 7 w 14"/>
                <a:gd name="T21" fmla="*/ 1 h 2"/>
                <a:gd name="T22" fmla="*/ 9 w 14"/>
                <a:gd name="T23" fmla="*/ 1 h 2"/>
                <a:gd name="T24" fmla="*/ 9 w 14"/>
                <a:gd name="T25" fmla="*/ 0 h 2"/>
                <a:gd name="T26" fmla="*/ 11 w 14"/>
                <a:gd name="T27" fmla="*/ 0 h 2"/>
                <a:gd name="T28" fmla="*/ 13 w 14"/>
                <a:gd name="T29" fmla="*/ 0 h 2"/>
                <a:gd name="T30" fmla="*/ 11 w 14"/>
                <a:gd name="T31" fmla="*/ 0 h 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2"/>
                <a:gd name="T50" fmla="*/ 14 w 14"/>
                <a:gd name="T51" fmla="*/ 2 h 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2">
                  <a:moveTo>
                    <a:pt x="11" y="0"/>
                  </a:move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6" name="Freeform 349"/>
            <p:cNvSpPr>
              <a:spLocks/>
            </p:cNvSpPr>
            <p:nvPr/>
          </p:nvSpPr>
          <p:spPr bwMode="auto">
            <a:xfrm>
              <a:off x="5913" y="3267"/>
              <a:ext cx="14" cy="10"/>
            </a:xfrm>
            <a:custGeom>
              <a:avLst/>
              <a:gdLst>
                <a:gd name="T0" fmla="*/ 13 w 14"/>
                <a:gd name="T1" fmla="*/ 0 h 10"/>
                <a:gd name="T2" fmla="*/ 10 w 14"/>
                <a:gd name="T3" fmla="*/ 3 h 10"/>
                <a:gd name="T4" fmla="*/ 8 w 14"/>
                <a:gd name="T5" fmla="*/ 3 h 10"/>
                <a:gd name="T6" fmla="*/ 5 w 14"/>
                <a:gd name="T7" fmla="*/ 6 h 10"/>
                <a:gd name="T8" fmla="*/ 3 w 14"/>
                <a:gd name="T9" fmla="*/ 6 h 10"/>
                <a:gd name="T10" fmla="*/ 3 w 14"/>
                <a:gd name="T11" fmla="*/ 9 h 10"/>
                <a:gd name="T12" fmla="*/ 0 w 14"/>
                <a:gd name="T13" fmla="*/ 9 h 10"/>
                <a:gd name="T14" fmla="*/ 3 w 14"/>
                <a:gd name="T15" fmla="*/ 9 h 10"/>
                <a:gd name="T16" fmla="*/ 5 w 14"/>
                <a:gd name="T17" fmla="*/ 6 h 10"/>
                <a:gd name="T18" fmla="*/ 8 w 14"/>
                <a:gd name="T19" fmla="*/ 6 h 10"/>
                <a:gd name="T20" fmla="*/ 10 w 14"/>
                <a:gd name="T21" fmla="*/ 3 h 10"/>
                <a:gd name="T22" fmla="*/ 13 w 14"/>
                <a:gd name="T23" fmla="*/ 3 h 10"/>
                <a:gd name="T24" fmla="*/ 13 w 14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0"/>
                <a:gd name="T41" fmla="*/ 14 w 14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0">
                  <a:moveTo>
                    <a:pt x="13" y="0"/>
                  </a:moveTo>
                  <a:lnTo>
                    <a:pt x="10" y="3"/>
                  </a:lnTo>
                  <a:lnTo>
                    <a:pt x="8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0" y="9"/>
                  </a:lnTo>
                  <a:lnTo>
                    <a:pt x="3" y="9"/>
                  </a:lnTo>
                  <a:lnTo>
                    <a:pt x="5" y="6"/>
                  </a:lnTo>
                  <a:lnTo>
                    <a:pt x="8" y="6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7" name="Freeform 350"/>
            <p:cNvSpPr>
              <a:spLocks/>
            </p:cNvSpPr>
            <p:nvPr/>
          </p:nvSpPr>
          <p:spPr bwMode="auto">
            <a:xfrm>
              <a:off x="5899" y="3282"/>
              <a:ext cx="20" cy="10"/>
            </a:xfrm>
            <a:custGeom>
              <a:avLst/>
              <a:gdLst>
                <a:gd name="T0" fmla="*/ 0 w 20"/>
                <a:gd name="T1" fmla="*/ 9 h 10"/>
                <a:gd name="T2" fmla="*/ 0 w 20"/>
                <a:gd name="T3" fmla="*/ 9 h 10"/>
                <a:gd name="T4" fmla="*/ 2 w 20"/>
                <a:gd name="T5" fmla="*/ 9 h 10"/>
                <a:gd name="T6" fmla="*/ 5 w 20"/>
                <a:gd name="T7" fmla="*/ 9 h 10"/>
                <a:gd name="T8" fmla="*/ 5 w 20"/>
                <a:gd name="T9" fmla="*/ 7 h 10"/>
                <a:gd name="T10" fmla="*/ 7 w 20"/>
                <a:gd name="T11" fmla="*/ 7 h 10"/>
                <a:gd name="T12" fmla="*/ 10 w 20"/>
                <a:gd name="T13" fmla="*/ 7 h 10"/>
                <a:gd name="T14" fmla="*/ 10 w 20"/>
                <a:gd name="T15" fmla="*/ 5 h 10"/>
                <a:gd name="T16" fmla="*/ 12 w 20"/>
                <a:gd name="T17" fmla="*/ 5 h 10"/>
                <a:gd name="T18" fmla="*/ 12 w 20"/>
                <a:gd name="T19" fmla="*/ 2 h 10"/>
                <a:gd name="T20" fmla="*/ 14 w 20"/>
                <a:gd name="T21" fmla="*/ 2 h 10"/>
                <a:gd name="T22" fmla="*/ 17 w 20"/>
                <a:gd name="T23" fmla="*/ 2 h 10"/>
                <a:gd name="T24" fmla="*/ 17 w 20"/>
                <a:gd name="T25" fmla="*/ 0 h 10"/>
                <a:gd name="T26" fmla="*/ 19 w 20"/>
                <a:gd name="T27" fmla="*/ 0 h 10"/>
                <a:gd name="T28" fmla="*/ 17 w 20"/>
                <a:gd name="T29" fmla="*/ 2 h 10"/>
                <a:gd name="T30" fmla="*/ 14 w 20"/>
                <a:gd name="T31" fmla="*/ 2 h 10"/>
                <a:gd name="T32" fmla="*/ 12 w 20"/>
                <a:gd name="T33" fmla="*/ 5 h 10"/>
                <a:gd name="T34" fmla="*/ 10 w 20"/>
                <a:gd name="T35" fmla="*/ 5 h 10"/>
                <a:gd name="T36" fmla="*/ 10 w 20"/>
                <a:gd name="T37" fmla="*/ 7 h 10"/>
                <a:gd name="T38" fmla="*/ 7 w 20"/>
                <a:gd name="T39" fmla="*/ 7 h 10"/>
                <a:gd name="T40" fmla="*/ 5 w 20"/>
                <a:gd name="T41" fmla="*/ 7 h 10"/>
                <a:gd name="T42" fmla="*/ 5 w 20"/>
                <a:gd name="T43" fmla="*/ 9 h 10"/>
                <a:gd name="T44" fmla="*/ 2 w 20"/>
                <a:gd name="T45" fmla="*/ 9 h 10"/>
                <a:gd name="T46" fmla="*/ 0 w 20"/>
                <a:gd name="T47" fmla="*/ 9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"/>
                <a:gd name="T73" fmla="*/ 0 h 10"/>
                <a:gd name="T74" fmla="*/ 20 w 20"/>
                <a:gd name="T75" fmla="*/ 10 h 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" h="10">
                  <a:moveTo>
                    <a:pt x="0" y="9"/>
                  </a:moveTo>
                  <a:lnTo>
                    <a:pt x="0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8" name="Freeform 351"/>
            <p:cNvSpPr>
              <a:spLocks/>
            </p:cNvSpPr>
            <p:nvPr/>
          </p:nvSpPr>
          <p:spPr bwMode="auto">
            <a:xfrm>
              <a:off x="5899" y="3282"/>
              <a:ext cx="23" cy="12"/>
            </a:xfrm>
            <a:custGeom>
              <a:avLst/>
              <a:gdLst>
                <a:gd name="T0" fmla="*/ 0 w 23"/>
                <a:gd name="T1" fmla="*/ 11 h 12"/>
                <a:gd name="T2" fmla="*/ 0 w 23"/>
                <a:gd name="T3" fmla="*/ 11 h 12"/>
                <a:gd name="T4" fmla="*/ 3 w 23"/>
                <a:gd name="T5" fmla="*/ 11 h 12"/>
                <a:gd name="T6" fmla="*/ 6 w 23"/>
                <a:gd name="T7" fmla="*/ 11 h 12"/>
                <a:gd name="T8" fmla="*/ 6 w 23"/>
                <a:gd name="T9" fmla="*/ 8 h 12"/>
                <a:gd name="T10" fmla="*/ 8 w 23"/>
                <a:gd name="T11" fmla="*/ 8 h 12"/>
                <a:gd name="T12" fmla="*/ 8 w 23"/>
                <a:gd name="T13" fmla="*/ 6 h 12"/>
                <a:gd name="T14" fmla="*/ 11 w 23"/>
                <a:gd name="T15" fmla="*/ 6 h 12"/>
                <a:gd name="T16" fmla="*/ 14 w 23"/>
                <a:gd name="T17" fmla="*/ 3 h 12"/>
                <a:gd name="T18" fmla="*/ 17 w 23"/>
                <a:gd name="T19" fmla="*/ 3 h 12"/>
                <a:gd name="T20" fmla="*/ 17 w 23"/>
                <a:gd name="T21" fmla="*/ 0 h 12"/>
                <a:gd name="T22" fmla="*/ 19 w 23"/>
                <a:gd name="T23" fmla="*/ 0 h 12"/>
                <a:gd name="T24" fmla="*/ 22 w 23"/>
                <a:gd name="T25" fmla="*/ 0 h 12"/>
                <a:gd name="T26" fmla="*/ 19 w 23"/>
                <a:gd name="T27" fmla="*/ 0 h 12"/>
                <a:gd name="T28" fmla="*/ 17 w 23"/>
                <a:gd name="T29" fmla="*/ 3 h 12"/>
                <a:gd name="T30" fmla="*/ 14 w 23"/>
                <a:gd name="T31" fmla="*/ 3 h 12"/>
                <a:gd name="T32" fmla="*/ 14 w 23"/>
                <a:gd name="T33" fmla="*/ 6 h 12"/>
                <a:gd name="T34" fmla="*/ 11 w 23"/>
                <a:gd name="T35" fmla="*/ 6 h 12"/>
                <a:gd name="T36" fmla="*/ 8 w 23"/>
                <a:gd name="T37" fmla="*/ 6 h 12"/>
                <a:gd name="T38" fmla="*/ 8 w 23"/>
                <a:gd name="T39" fmla="*/ 8 h 12"/>
                <a:gd name="T40" fmla="*/ 6 w 23"/>
                <a:gd name="T41" fmla="*/ 8 h 12"/>
                <a:gd name="T42" fmla="*/ 3 w 23"/>
                <a:gd name="T43" fmla="*/ 11 h 12"/>
                <a:gd name="T44" fmla="*/ 0 w 23"/>
                <a:gd name="T45" fmla="*/ 11 h 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"/>
                <a:gd name="T70" fmla="*/ 0 h 12"/>
                <a:gd name="T71" fmla="*/ 23 w 23"/>
                <a:gd name="T72" fmla="*/ 12 h 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" h="12">
                  <a:moveTo>
                    <a:pt x="0" y="11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11"/>
                  </a:lnTo>
                  <a:lnTo>
                    <a:pt x="0" y="11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39" name="Freeform 352"/>
            <p:cNvSpPr>
              <a:spLocks/>
            </p:cNvSpPr>
            <p:nvPr/>
          </p:nvSpPr>
          <p:spPr bwMode="auto">
            <a:xfrm>
              <a:off x="5883" y="3305"/>
              <a:ext cx="17" cy="2"/>
            </a:xfrm>
            <a:custGeom>
              <a:avLst/>
              <a:gdLst>
                <a:gd name="T0" fmla="*/ 0 w 17"/>
                <a:gd name="T1" fmla="*/ 1 h 2"/>
                <a:gd name="T2" fmla="*/ 2 w 17"/>
                <a:gd name="T3" fmla="*/ 1 h 2"/>
                <a:gd name="T4" fmla="*/ 5 w 17"/>
                <a:gd name="T5" fmla="*/ 1 h 2"/>
                <a:gd name="T6" fmla="*/ 5 w 17"/>
                <a:gd name="T7" fmla="*/ 1 h 2"/>
                <a:gd name="T8" fmla="*/ 7 w 17"/>
                <a:gd name="T9" fmla="*/ 1 h 2"/>
                <a:gd name="T10" fmla="*/ 9 w 17"/>
                <a:gd name="T11" fmla="*/ 1 h 2"/>
                <a:gd name="T12" fmla="*/ 11 w 17"/>
                <a:gd name="T13" fmla="*/ 1 h 2"/>
                <a:gd name="T14" fmla="*/ 14 w 17"/>
                <a:gd name="T15" fmla="*/ 0 h 2"/>
                <a:gd name="T16" fmla="*/ 16 w 17"/>
                <a:gd name="T17" fmla="*/ 0 h 2"/>
                <a:gd name="T18" fmla="*/ 14 w 17"/>
                <a:gd name="T19" fmla="*/ 1 h 2"/>
                <a:gd name="T20" fmla="*/ 11 w 17"/>
                <a:gd name="T21" fmla="*/ 1 h 2"/>
                <a:gd name="T22" fmla="*/ 9 w 17"/>
                <a:gd name="T23" fmla="*/ 1 h 2"/>
                <a:gd name="T24" fmla="*/ 9 w 17"/>
                <a:gd name="T25" fmla="*/ 1 h 2"/>
                <a:gd name="T26" fmla="*/ 7 w 17"/>
                <a:gd name="T27" fmla="*/ 1 h 2"/>
                <a:gd name="T28" fmla="*/ 5 w 17"/>
                <a:gd name="T29" fmla="*/ 1 h 2"/>
                <a:gd name="T30" fmla="*/ 2 w 17"/>
                <a:gd name="T31" fmla="*/ 1 h 2"/>
                <a:gd name="T32" fmla="*/ 0 w 17"/>
                <a:gd name="T33" fmla="*/ 1 h 2"/>
                <a:gd name="T34" fmla="*/ 2 w 17"/>
                <a:gd name="T35" fmla="*/ 1 h 2"/>
                <a:gd name="T36" fmla="*/ 0 w 17"/>
                <a:gd name="T37" fmla="*/ 1 h 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2"/>
                <a:gd name="T59" fmla="*/ 17 w 17"/>
                <a:gd name="T60" fmla="*/ 2 h 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2">
                  <a:moveTo>
                    <a:pt x="0" y="1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0" name="Freeform 353"/>
            <p:cNvSpPr>
              <a:spLocks/>
            </p:cNvSpPr>
            <p:nvPr/>
          </p:nvSpPr>
          <p:spPr bwMode="auto">
            <a:xfrm>
              <a:off x="5883" y="3305"/>
              <a:ext cx="20" cy="5"/>
            </a:xfrm>
            <a:custGeom>
              <a:avLst/>
              <a:gdLst>
                <a:gd name="T0" fmla="*/ 0 w 20"/>
                <a:gd name="T1" fmla="*/ 4 h 5"/>
                <a:gd name="T2" fmla="*/ 0 w 20"/>
                <a:gd name="T3" fmla="*/ 4 h 5"/>
                <a:gd name="T4" fmla="*/ 3 w 20"/>
                <a:gd name="T5" fmla="*/ 2 h 5"/>
                <a:gd name="T6" fmla="*/ 5 w 20"/>
                <a:gd name="T7" fmla="*/ 2 h 5"/>
                <a:gd name="T8" fmla="*/ 8 w 20"/>
                <a:gd name="T9" fmla="*/ 2 h 5"/>
                <a:gd name="T10" fmla="*/ 11 w 20"/>
                <a:gd name="T11" fmla="*/ 2 h 5"/>
                <a:gd name="T12" fmla="*/ 14 w 20"/>
                <a:gd name="T13" fmla="*/ 0 h 5"/>
                <a:gd name="T14" fmla="*/ 16 w 20"/>
                <a:gd name="T15" fmla="*/ 0 h 5"/>
                <a:gd name="T16" fmla="*/ 19 w 20"/>
                <a:gd name="T17" fmla="*/ 0 h 5"/>
                <a:gd name="T18" fmla="*/ 16 w 20"/>
                <a:gd name="T19" fmla="*/ 0 h 5"/>
                <a:gd name="T20" fmla="*/ 16 w 20"/>
                <a:gd name="T21" fmla="*/ 2 h 5"/>
                <a:gd name="T22" fmla="*/ 14 w 20"/>
                <a:gd name="T23" fmla="*/ 2 h 5"/>
                <a:gd name="T24" fmla="*/ 11 w 20"/>
                <a:gd name="T25" fmla="*/ 2 h 5"/>
                <a:gd name="T26" fmla="*/ 8 w 20"/>
                <a:gd name="T27" fmla="*/ 2 h 5"/>
                <a:gd name="T28" fmla="*/ 8 w 20"/>
                <a:gd name="T29" fmla="*/ 4 h 5"/>
                <a:gd name="T30" fmla="*/ 5 w 20"/>
                <a:gd name="T31" fmla="*/ 4 h 5"/>
                <a:gd name="T32" fmla="*/ 3 w 20"/>
                <a:gd name="T33" fmla="*/ 4 h 5"/>
                <a:gd name="T34" fmla="*/ 0 w 20"/>
                <a:gd name="T35" fmla="*/ 4 h 5"/>
                <a:gd name="T36" fmla="*/ 3 w 20"/>
                <a:gd name="T37" fmla="*/ 4 h 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5"/>
                <a:gd name="T59" fmla="*/ 20 w 20"/>
                <a:gd name="T60" fmla="*/ 5 h 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5">
                  <a:moveTo>
                    <a:pt x="0" y="4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3" y="4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1" name="Freeform 354"/>
            <p:cNvSpPr>
              <a:spLocks/>
            </p:cNvSpPr>
            <p:nvPr/>
          </p:nvSpPr>
          <p:spPr bwMode="auto">
            <a:xfrm>
              <a:off x="5744" y="3263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"/>
                <a:gd name="T25" fmla="*/ 0 h 1"/>
                <a:gd name="T26" fmla="*/ 2 w 2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2" name="Freeform 355"/>
            <p:cNvSpPr>
              <a:spLocks/>
            </p:cNvSpPr>
            <p:nvPr/>
          </p:nvSpPr>
          <p:spPr bwMode="auto">
            <a:xfrm>
              <a:off x="5744" y="3263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3" name="Freeform 356"/>
            <p:cNvSpPr>
              <a:spLocks/>
            </p:cNvSpPr>
            <p:nvPr/>
          </p:nvSpPr>
          <p:spPr bwMode="auto">
            <a:xfrm>
              <a:off x="5754" y="3254"/>
              <a:ext cx="24" cy="1"/>
            </a:xfrm>
            <a:custGeom>
              <a:avLst/>
              <a:gdLst>
                <a:gd name="T0" fmla="*/ 5 w 24"/>
                <a:gd name="T1" fmla="*/ 0 h 1"/>
                <a:gd name="T2" fmla="*/ 7 w 24"/>
                <a:gd name="T3" fmla="*/ 0 h 1"/>
                <a:gd name="T4" fmla="*/ 9 w 24"/>
                <a:gd name="T5" fmla="*/ 0 h 1"/>
                <a:gd name="T6" fmla="*/ 12 w 24"/>
                <a:gd name="T7" fmla="*/ 0 h 1"/>
                <a:gd name="T8" fmla="*/ 14 w 24"/>
                <a:gd name="T9" fmla="*/ 0 h 1"/>
                <a:gd name="T10" fmla="*/ 16 w 24"/>
                <a:gd name="T11" fmla="*/ 0 h 1"/>
                <a:gd name="T12" fmla="*/ 18 w 24"/>
                <a:gd name="T13" fmla="*/ 0 h 1"/>
                <a:gd name="T14" fmla="*/ 21 w 24"/>
                <a:gd name="T15" fmla="*/ 0 h 1"/>
                <a:gd name="T16" fmla="*/ 23 w 24"/>
                <a:gd name="T17" fmla="*/ 0 h 1"/>
                <a:gd name="T18" fmla="*/ 21 w 24"/>
                <a:gd name="T19" fmla="*/ 0 h 1"/>
                <a:gd name="T20" fmla="*/ 18 w 24"/>
                <a:gd name="T21" fmla="*/ 0 h 1"/>
                <a:gd name="T22" fmla="*/ 16 w 24"/>
                <a:gd name="T23" fmla="*/ 0 h 1"/>
                <a:gd name="T24" fmla="*/ 14 w 24"/>
                <a:gd name="T25" fmla="*/ 0 h 1"/>
                <a:gd name="T26" fmla="*/ 12 w 24"/>
                <a:gd name="T27" fmla="*/ 0 h 1"/>
                <a:gd name="T28" fmla="*/ 9 w 24"/>
                <a:gd name="T29" fmla="*/ 0 h 1"/>
                <a:gd name="T30" fmla="*/ 7 w 24"/>
                <a:gd name="T31" fmla="*/ 0 h 1"/>
                <a:gd name="T32" fmla="*/ 5 w 24"/>
                <a:gd name="T33" fmla="*/ 0 h 1"/>
                <a:gd name="T34" fmla="*/ 2 w 24"/>
                <a:gd name="T35" fmla="*/ 0 h 1"/>
                <a:gd name="T36" fmla="*/ 0 w 24"/>
                <a:gd name="T37" fmla="*/ 0 h 1"/>
                <a:gd name="T38" fmla="*/ 2 w 24"/>
                <a:gd name="T39" fmla="*/ 0 h 1"/>
                <a:gd name="T40" fmla="*/ 5 w 24"/>
                <a:gd name="T41" fmla="*/ 0 h 1"/>
                <a:gd name="T42" fmla="*/ 7 w 24"/>
                <a:gd name="T43" fmla="*/ 0 h 1"/>
                <a:gd name="T44" fmla="*/ 5 w 24"/>
                <a:gd name="T45" fmla="*/ 0 h 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"/>
                <a:gd name="T70" fmla="*/ 0 h 1"/>
                <a:gd name="T71" fmla="*/ 24 w 24"/>
                <a:gd name="T72" fmla="*/ 1 h 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" h="1">
                  <a:moveTo>
                    <a:pt x="5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4" name="Freeform 357"/>
            <p:cNvSpPr>
              <a:spLocks/>
            </p:cNvSpPr>
            <p:nvPr/>
          </p:nvSpPr>
          <p:spPr bwMode="auto">
            <a:xfrm>
              <a:off x="5754" y="3254"/>
              <a:ext cx="28" cy="5"/>
            </a:xfrm>
            <a:custGeom>
              <a:avLst/>
              <a:gdLst>
                <a:gd name="T0" fmla="*/ 5 w 28"/>
                <a:gd name="T1" fmla="*/ 0 h 5"/>
                <a:gd name="T2" fmla="*/ 5 w 28"/>
                <a:gd name="T3" fmla="*/ 0 h 5"/>
                <a:gd name="T4" fmla="*/ 8 w 28"/>
                <a:gd name="T5" fmla="*/ 0 h 5"/>
                <a:gd name="T6" fmla="*/ 11 w 28"/>
                <a:gd name="T7" fmla="*/ 0 h 5"/>
                <a:gd name="T8" fmla="*/ 14 w 28"/>
                <a:gd name="T9" fmla="*/ 0 h 5"/>
                <a:gd name="T10" fmla="*/ 16 w 28"/>
                <a:gd name="T11" fmla="*/ 0 h 5"/>
                <a:gd name="T12" fmla="*/ 19 w 28"/>
                <a:gd name="T13" fmla="*/ 4 h 5"/>
                <a:gd name="T14" fmla="*/ 22 w 28"/>
                <a:gd name="T15" fmla="*/ 4 h 5"/>
                <a:gd name="T16" fmla="*/ 24 w 28"/>
                <a:gd name="T17" fmla="*/ 4 h 5"/>
                <a:gd name="T18" fmla="*/ 27 w 28"/>
                <a:gd name="T19" fmla="*/ 4 h 5"/>
                <a:gd name="T20" fmla="*/ 24 w 28"/>
                <a:gd name="T21" fmla="*/ 4 h 5"/>
                <a:gd name="T22" fmla="*/ 22 w 28"/>
                <a:gd name="T23" fmla="*/ 4 h 5"/>
                <a:gd name="T24" fmla="*/ 19 w 28"/>
                <a:gd name="T25" fmla="*/ 4 h 5"/>
                <a:gd name="T26" fmla="*/ 16 w 28"/>
                <a:gd name="T27" fmla="*/ 4 h 5"/>
                <a:gd name="T28" fmla="*/ 14 w 28"/>
                <a:gd name="T29" fmla="*/ 4 h 5"/>
                <a:gd name="T30" fmla="*/ 11 w 28"/>
                <a:gd name="T31" fmla="*/ 4 h 5"/>
                <a:gd name="T32" fmla="*/ 8 w 28"/>
                <a:gd name="T33" fmla="*/ 4 h 5"/>
                <a:gd name="T34" fmla="*/ 5 w 28"/>
                <a:gd name="T35" fmla="*/ 4 h 5"/>
                <a:gd name="T36" fmla="*/ 3 w 28"/>
                <a:gd name="T37" fmla="*/ 4 h 5"/>
                <a:gd name="T38" fmla="*/ 0 w 28"/>
                <a:gd name="T39" fmla="*/ 4 h 5"/>
                <a:gd name="T40" fmla="*/ 3 w 28"/>
                <a:gd name="T41" fmla="*/ 4 h 5"/>
                <a:gd name="T42" fmla="*/ 5 w 28"/>
                <a:gd name="T43" fmla="*/ 4 h 5"/>
                <a:gd name="T44" fmla="*/ 5 w 28"/>
                <a:gd name="T45" fmla="*/ 0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"/>
                <a:gd name="T70" fmla="*/ 0 h 5"/>
                <a:gd name="T71" fmla="*/ 28 w 28"/>
                <a:gd name="T72" fmla="*/ 5 h 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" h="5">
                  <a:moveTo>
                    <a:pt x="5" y="0"/>
                  </a:move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5" name="Freeform 358"/>
            <p:cNvSpPr>
              <a:spLocks/>
            </p:cNvSpPr>
            <p:nvPr/>
          </p:nvSpPr>
          <p:spPr bwMode="auto">
            <a:xfrm>
              <a:off x="5774" y="3247"/>
              <a:ext cx="17" cy="1"/>
            </a:xfrm>
            <a:custGeom>
              <a:avLst/>
              <a:gdLst>
                <a:gd name="T0" fmla="*/ 0 w 17"/>
                <a:gd name="T1" fmla="*/ 0 h 1"/>
                <a:gd name="T2" fmla="*/ 0 w 17"/>
                <a:gd name="T3" fmla="*/ 0 h 1"/>
                <a:gd name="T4" fmla="*/ 2 w 17"/>
                <a:gd name="T5" fmla="*/ 0 h 1"/>
                <a:gd name="T6" fmla="*/ 5 w 17"/>
                <a:gd name="T7" fmla="*/ 0 h 1"/>
                <a:gd name="T8" fmla="*/ 7 w 17"/>
                <a:gd name="T9" fmla="*/ 0 h 1"/>
                <a:gd name="T10" fmla="*/ 9 w 17"/>
                <a:gd name="T11" fmla="*/ 0 h 1"/>
                <a:gd name="T12" fmla="*/ 11 w 17"/>
                <a:gd name="T13" fmla="*/ 0 h 1"/>
                <a:gd name="T14" fmla="*/ 14 w 17"/>
                <a:gd name="T15" fmla="*/ 0 h 1"/>
                <a:gd name="T16" fmla="*/ 16 w 17"/>
                <a:gd name="T17" fmla="*/ 0 h 1"/>
                <a:gd name="T18" fmla="*/ 14 w 17"/>
                <a:gd name="T19" fmla="*/ 0 h 1"/>
                <a:gd name="T20" fmla="*/ 11 w 17"/>
                <a:gd name="T21" fmla="*/ 0 h 1"/>
                <a:gd name="T22" fmla="*/ 11 w 17"/>
                <a:gd name="T23" fmla="*/ 0 h 1"/>
                <a:gd name="T24" fmla="*/ 9 w 17"/>
                <a:gd name="T25" fmla="*/ 0 h 1"/>
                <a:gd name="T26" fmla="*/ 7 w 17"/>
                <a:gd name="T27" fmla="*/ 0 h 1"/>
                <a:gd name="T28" fmla="*/ 5 w 17"/>
                <a:gd name="T29" fmla="*/ 0 h 1"/>
                <a:gd name="T30" fmla="*/ 5 w 17"/>
                <a:gd name="T31" fmla="*/ 0 h 1"/>
                <a:gd name="T32" fmla="*/ 2 w 17"/>
                <a:gd name="T33" fmla="*/ 0 h 1"/>
                <a:gd name="T34" fmla="*/ 0 w 17"/>
                <a:gd name="T35" fmla="*/ 0 h 1"/>
                <a:gd name="T36" fmla="*/ 2 w 17"/>
                <a:gd name="T37" fmla="*/ 0 h 1"/>
                <a:gd name="T38" fmla="*/ 0 w 17"/>
                <a:gd name="T39" fmla="*/ 0 h 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"/>
                <a:gd name="T62" fmla="*/ 17 w 17"/>
                <a:gd name="T63" fmla="*/ 1 h 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6" name="Freeform 359"/>
            <p:cNvSpPr>
              <a:spLocks/>
            </p:cNvSpPr>
            <p:nvPr/>
          </p:nvSpPr>
          <p:spPr bwMode="auto">
            <a:xfrm>
              <a:off x="5770" y="3247"/>
              <a:ext cx="24" cy="2"/>
            </a:xfrm>
            <a:custGeom>
              <a:avLst/>
              <a:gdLst>
                <a:gd name="T0" fmla="*/ 3 w 24"/>
                <a:gd name="T1" fmla="*/ 1 h 2"/>
                <a:gd name="T2" fmla="*/ 3 w 24"/>
                <a:gd name="T3" fmla="*/ 0 h 2"/>
                <a:gd name="T4" fmla="*/ 6 w 24"/>
                <a:gd name="T5" fmla="*/ 0 h 2"/>
                <a:gd name="T6" fmla="*/ 9 w 24"/>
                <a:gd name="T7" fmla="*/ 0 h 2"/>
                <a:gd name="T8" fmla="*/ 12 w 24"/>
                <a:gd name="T9" fmla="*/ 0 h 2"/>
                <a:gd name="T10" fmla="*/ 14 w 24"/>
                <a:gd name="T11" fmla="*/ 0 h 2"/>
                <a:gd name="T12" fmla="*/ 17 w 24"/>
                <a:gd name="T13" fmla="*/ 0 h 2"/>
                <a:gd name="T14" fmla="*/ 20 w 24"/>
                <a:gd name="T15" fmla="*/ 0 h 2"/>
                <a:gd name="T16" fmla="*/ 23 w 24"/>
                <a:gd name="T17" fmla="*/ 0 h 2"/>
                <a:gd name="T18" fmla="*/ 20 w 24"/>
                <a:gd name="T19" fmla="*/ 0 h 2"/>
                <a:gd name="T20" fmla="*/ 17 w 24"/>
                <a:gd name="T21" fmla="*/ 0 h 2"/>
                <a:gd name="T22" fmla="*/ 14 w 24"/>
                <a:gd name="T23" fmla="*/ 0 h 2"/>
                <a:gd name="T24" fmla="*/ 12 w 24"/>
                <a:gd name="T25" fmla="*/ 0 h 2"/>
                <a:gd name="T26" fmla="*/ 9 w 24"/>
                <a:gd name="T27" fmla="*/ 0 h 2"/>
                <a:gd name="T28" fmla="*/ 6 w 24"/>
                <a:gd name="T29" fmla="*/ 0 h 2"/>
                <a:gd name="T30" fmla="*/ 6 w 24"/>
                <a:gd name="T31" fmla="*/ 1 h 2"/>
                <a:gd name="T32" fmla="*/ 3 w 24"/>
                <a:gd name="T33" fmla="*/ 1 h 2"/>
                <a:gd name="T34" fmla="*/ 0 w 24"/>
                <a:gd name="T35" fmla="*/ 1 h 2"/>
                <a:gd name="T36" fmla="*/ 3 w 24"/>
                <a:gd name="T37" fmla="*/ 1 h 2"/>
                <a:gd name="T38" fmla="*/ 3 w 24"/>
                <a:gd name="T39" fmla="*/ 0 h 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"/>
                <a:gd name="T61" fmla="*/ 0 h 2"/>
                <a:gd name="T62" fmla="*/ 24 w 24"/>
                <a:gd name="T63" fmla="*/ 2 h 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" h="2">
                  <a:moveTo>
                    <a:pt x="3" y="1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7" name="Freeform 360"/>
            <p:cNvSpPr>
              <a:spLocks/>
            </p:cNvSpPr>
            <p:nvPr/>
          </p:nvSpPr>
          <p:spPr bwMode="auto">
            <a:xfrm>
              <a:off x="5784" y="3239"/>
              <a:ext cx="7" cy="1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0 h 1"/>
                <a:gd name="T4" fmla="*/ 2 w 7"/>
                <a:gd name="T5" fmla="*/ 0 h 1"/>
                <a:gd name="T6" fmla="*/ 4 w 7"/>
                <a:gd name="T7" fmla="*/ 0 h 1"/>
                <a:gd name="T8" fmla="*/ 6 w 7"/>
                <a:gd name="T9" fmla="*/ 0 h 1"/>
                <a:gd name="T10" fmla="*/ 4 w 7"/>
                <a:gd name="T11" fmla="*/ 0 h 1"/>
                <a:gd name="T12" fmla="*/ 2 w 7"/>
                <a:gd name="T13" fmla="*/ 0 h 1"/>
                <a:gd name="T14" fmla="*/ 2 w 7"/>
                <a:gd name="T15" fmla="*/ 0 h 1"/>
                <a:gd name="T16" fmla="*/ 0 w 7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"/>
                <a:gd name="T29" fmla="*/ 7 w 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8" name="Freeform 361"/>
            <p:cNvSpPr>
              <a:spLocks/>
            </p:cNvSpPr>
            <p:nvPr/>
          </p:nvSpPr>
          <p:spPr bwMode="auto">
            <a:xfrm>
              <a:off x="5784" y="3239"/>
              <a:ext cx="10" cy="3"/>
            </a:xfrm>
            <a:custGeom>
              <a:avLst/>
              <a:gdLst>
                <a:gd name="T0" fmla="*/ 0 w 10"/>
                <a:gd name="T1" fmla="*/ 0 h 3"/>
                <a:gd name="T2" fmla="*/ 0 w 10"/>
                <a:gd name="T3" fmla="*/ 0 h 3"/>
                <a:gd name="T4" fmla="*/ 3 w 10"/>
                <a:gd name="T5" fmla="*/ 0 h 3"/>
                <a:gd name="T6" fmla="*/ 6 w 10"/>
                <a:gd name="T7" fmla="*/ 0 h 3"/>
                <a:gd name="T8" fmla="*/ 9 w 10"/>
                <a:gd name="T9" fmla="*/ 0 h 3"/>
                <a:gd name="T10" fmla="*/ 6 w 10"/>
                <a:gd name="T11" fmla="*/ 0 h 3"/>
                <a:gd name="T12" fmla="*/ 3 w 10"/>
                <a:gd name="T13" fmla="*/ 0 h 3"/>
                <a:gd name="T14" fmla="*/ 0 w 10"/>
                <a:gd name="T15" fmla="*/ 0 h 3"/>
                <a:gd name="T16" fmla="*/ 0 w 10"/>
                <a:gd name="T17" fmla="*/ 2 h 3"/>
                <a:gd name="T18" fmla="*/ 0 w 10"/>
                <a:gd name="T19" fmla="*/ 0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3"/>
                <a:gd name="T32" fmla="*/ 10 w 10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9" name="Freeform 362"/>
            <p:cNvSpPr>
              <a:spLocks/>
            </p:cNvSpPr>
            <p:nvPr/>
          </p:nvSpPr>
          <p:spPr bwMode="auto">
            <a:xfrm>
              <a:off x="5729" y="3271"/>
              <a:ext cx="3" cy="1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2 w 3"/>
                <a:gd name="T9" fmla="*/ 0 h 1"/>
                <a:gd name="T10" fmla="*/ 1 w 3"/>
                <a:gd name="T11" fmla="*/ 0 h 1"/>
                <a:gd name="T12" fmla="*/ 0 w 3"/>
                <a:gd name="T13" fmla="*/ 0 h 1"/>
                <a:gd name="T14" fmla="*/ 1 w 3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1"/>
                <a:gd name="T26" fmla="*/ 3 w 3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1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50" name="Freeform 363"/>
            <p:cNvSpPr>
              <a:spLocks/>
            </p:cNvSpPr>
            <p:nvPr/>
          </p:nvSpPr>
          <p:spPr bwMode="auto">
            <a:xfrm>
              <a:off x="5729" y="3271"/>
              <a:ext cx="7" cy="1"/>
            </a:xfrm>
            <a:custGeom>
              <a:avLst/>
              <a:gdLst>
                <a:gd name="T0" fmla="*/ 0 w 7"/>
                <a:gd name="T1" fmla="*/ 0 h 1"/>
                <a:gd name="T2" fmla="*/ 3 w 7"/>
                <a:gd name="T3" fmla="*/ 0 h 1"/>
                <a:gd name="T4" fmla="*/ 6 w 7"/>
                <a:gd name="T5" fmla="*/ 0 h 1"/>
                <a:gd name="T6" fmla="*/ 3 w 7"/>
                <a:gd name="T7" fmla="*/ 0 h 1"/>
                <a:gd name="T8" fmla="*/ 0 w 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"/>
                <a:gd name="T17" fmla="*/ 7 w 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51" name="Freeform 364"/>
            <p:cNvSpPr>
              <a:spLocks/>
            </p:cNvSpPr>
            <p:nvPr/>
          </p:nvSpPr>
          <p:spPr bwMode="auto">
            <a:xfrm>
              <a:off x="5735" y="3277"/>
              <a:ext cx="14" cy="5"/>
            </a:xfrm>
            <a:custGeom>
              <a:avLst/>
              <a:gdLst>
                <a:gd name="T0" fmla="*/ 0 w 14"/>
                <a:gd name="T1" fmla="*/ 0 h 5"/>
                <a:gd name="T2" fmla="*/ 0 w 14"/>
                <a:gd name="T3" fmla="*/ 0 h 5"/>
                <a:gd name="T4" fmla="*/ 2 w 14"/>
                <a:gd name="T5" fmla="*/ 2 h 5"/>
                <a:gd name="T6" fmla="*/ 4 w 14"/>
                <a:gd name="T7" fmla="*/ 2 h 5"/>
                <a:gd name="T8" fmla="*/ 7 w 14"/>
                <a:gd name="T9" fmla="*/ 2 h 5"/>
                <a:gd name="T10" fmla="*/ 9 w 14"/>
                <a:gd name="T11" fmla="*/ 2 h 5"/>
                <a:gd name="T12" fmla="*/ 11 w 14"/>
                <a:gd name="T13" fmla="*/ 2 h 5"/>
                <a:gd name="T14" fmla="*/ 13 w 14"/>
                <a:gd name="T15" fmla="*/ 2 h 5"/>
                <a:gd name="T16" fmla="*/ 11 w 14"/>
                <a:gd name="T17" fmla="*/ 2 h 5"/>
                <a:gd name="T18" fmla="*/ 9 w 14"/>
                <a:gd name="T19" fmla="*/ 2 h 5"/>
                <a:gd name="T20" fmla="*/ 7 w 14"/>
                <a:gd name="T21" fmla="*/ 2 h 5"/>
                <a:gd name="T22" fmla="*/ 4 w 14"/>
                <a:gd name="T23" fmla="*/ 2 h 5"/>
                <a:gd name="T24" fmla="*/ 4 w 14"/>
                <a:gd name="T25" fmla="*/ 4 h 5"/>
                <a:gd name="T26" fmla="*/ 4 w 14"/>
                <a:gd name="T27" fmla="*/ 2 h 5"/>
                <a:gd name="T28" fmla="*/ 2 w 14"/>
                <a:gd name="T29" fmla="*/ 2 h 5"/>
                <a:gd name="T30" fmla="*/ 0 w 14"/>
                <a:gd name="T31" fmla="*/ 0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5"/>
                <a:gd name="T50" fmla="*/ 14 w 14"/>
                <a:gd name="T51" fmla="*/ 5 h 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5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52" name="Freeform 365"/>
            <p:cNvSpPr>
              <a:spLocks/>
            </p:cNvSpPr>
            <p:nvPr/>
          </p:nvSpPr>
          <p:spPr bwMode="auto">
            <a:xfrm>
              <a:off x="5731" y="3277"/>
              <a:ext cx="18" cy="5"/>
            </a:xfrm>
            <a:custGeom>
              <a:avLst/>
              <a:gdLst>
                <a:gd name="T0" fmla="*/ 0 w 18"/>
                <a:gd name="T1" fmla="*/ 0 h 5"/>
                <a:gd name="T2" fmla="*/ 3 w 18"/>
                <a:gd name="T3" fmla="*/ 0 h 5"/>
                <a:gd name="T4" fmla="*/ 6 w 18"/>
                <a:gd name="T5" fmla="*/ 0 h 5"/>
                <a:gd name="T6" fmla="*/ 6 w 18"/>
                <a:gd name="T7" fmla="*/ 4 h 5"/>
                <a:gd name="T8" fmla="*/ 9 w 18"/>
                <a:gd name="T9" fmla="*/ 4 h 5"/>
                <a:gd name="T10" fmla="*/ 11 w 18"/>
                <a:gd name="T11" fmla="*/ 4 h 5"/>
                <a:gd name="T12" fmla="*/ 14 w 18"/>
                <a:gd name="T13" fmla="*/ 4 h 5"/>
                <a:gd name="T14" fmla="*/ 17 w 18"/>
                <a:gd name="T15" fmla="*/ 4 h 5"/>
                <a:gd name="T16" fmla="*/ 14 w 18"/>
                <a:gd name="T17" fmla="*/ 4 h 5"/>
                <a:gd name="T18" fmla="*/ 11 w 18"/>
                <a:gd name="T19" fmla="*/ 4 h 5"/>
                <a:gd name="T20" fmla="*/ 9 w 18"/>
                <a:gd name="T21" fmla="*/ 4 h 5"/>
                <a:gd name="T22" fmla="*/ 6 w 18"/>
                <a:gd name="T23" fmla="*/ 4 h 5"/>
                <a:gd name="T24" fmla="*/ 3 w 18"/>
                <a:gd name="T25" fmla="*/ 0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5"/>
                <a:gd name="T41" fmla="*/ 18 w 18"/>
                <a:gd name="T42" fmla="*/ 5 h 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5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6" y="4"/>
                  </a:lnTo>
                  <a:lnTo>
                    <a:pt x="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53" name="Freeform 366"/>
            <p:cNvSpPr>
              <a:spLocks/>
            </p:cNvSpPr>
            <p:nvPr/>
          </p:nvSpPr>
          <p:spPr bwMode="auto">
            <a:xfrm>
              <a:off x="5748" y="3265"/>
              <a:ext cx="4" cy="1"/>
            </a:xfrm>
            <a:custGeom>
              <a:avLst/>
              <a:gdLst>
                <a:gd name="T0" fmla="*/ 2 w 4"/>
                <a:gd name="T1" fmla="*/ 0 h 1"/>
                <a:gd name="T2" fmla="*/ 2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0 w 4"/>
                <a:gd name="T9" fmla="*/ 0 h 1"/>
                <a:gd name="T10" fmla="*/ 2 w 4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"/>
                <a:gd name="T20" fmla="*/ 4 w 4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54" name="Freeform 367"/>
            <p:cNvSpPr>
              <a:spLocks/>
            </p:cNvSpPr>
            <p:nvPr/>
          </p:nvSpPr>
          <p:spPr bwMode="auto">
            <a:xfrm>
              <a:off x="5748" y="3265"/>
              <a:ext cx="7" cy="3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0 h 3"/>
                <a:gd name="T4" fmla="*/ 6 w 7"/>
                <a:gd name="T5" fmla="*/ 0 h 3"/>
                <a:gd name="T6" fmla="*/ 6 w 7"/>
                <a:gd name="T7" fmla="*/ 2 h 3"/>
                <a:gd name="T8" fmla="*/ 3 w 7"/>
                <a:gd name="T9" fmla="*/ 0 h 3"/>
                <a:gd name="T10" fmla="*/ 0 w 7"/>
                <a:gd name="T11" fmla="*/ 0 h 3"/>
                <a:gd name="T12" fmla="*/ 3 w 7"/>
                <a:gd name="T13" fmla="*/ 0 h 3"/>
                <a:gd name="T14" fmla="*/ 0 w 7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3"/>
                <a:gd name="T26" fmla="*/ 7 w 7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pic>
        <p:nvPicPr>
          <p:cNvPr id="355" name="Afbeelding 372" descr="diarhe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98" y="6241867"/>
            <a:ext cx="1463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36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212" y="3131720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9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2594611" y="1309053"/>
            <a:ext cx="6365875" cy="3657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nl-NL" sz="2844" dirty="0"/>
              <a:t>Causes -anorectal</a:t>
            </a:r>
          </a:p>
          <a:p>
            <a:pPr lvl="1" eaLnBrk="1" hangingPunct="1">
              <a:defRPr/>
            </a:pPr>
            <a:r>
              <a:rPr lang="en-US" altLang="nl-NL" sz="2133" dirty="0">
                <a:solidFill>
                  <a:srgbClr val="00B050"/>
                </a:solidFill>
              </a:rPr>
              <a:t>neuropathy </a:t>
            </a:r>
            <a:r>
              <a:rPr lang="en-US" altLang="nl-NL" sz="2133" dirty="0" err="1">
                <a:solidFill>
                  <a:srgbClr val="00B050"/>
                </a:solidFill>
              </a:rPr>
              <a:t>rectosigmoid</a:t>
            </a:r>
            <a:endParaRPr lang="en-US" altLang="nl-NL" sz="2133" dirty="0">
              <a:solidFill>
                <a:srgbClr val="00B050"/>
              </a:solidFill>
            </a:endParaRPr>
          </a:p>
          <a:p>
            <a:pPr lvl="1" eaLnBrk="1" hangingPunct="1">
              <a:defRPr/>
            </a:pPr>
            <a:r>
              <a:rPr lang="en-US" altLang="nl-NL" sz="2133" dirty="0" err="1">
                <a:solidFill>
                  <a:srgbClr val="00B050"/>
                </a:solidFill>
              </a:rPr>
              <a:t>rectocèle</a:t>
            </a:r>
            <a:r>
              <a:rPr lang="en-US" altLang="nl-NL" sz="2133" dirty="0">
                <a:solidFill>
                  <a:srgbClr val="00B050"/>
                </a:solidFill>
              </a:rPr>
              <a:t>/intussusception/SRUS/</a:t>
            </a:r>
            <a:r>
              <a:rPr lang="en-US" altLang="nl-NL" sz="2133" dirty="0" err="1">
                <a:solidFill>
                  <a:srgbClr val="00B050"/>
                </a:solidFill>
              </a:rPr>
              <a:t>enterocele</a:t>
            </a:r>
            <a:endParaRPr lang="en-US" altLang="nl-NL" sz="2133" dirty="0">
              <a:solidFill>
                <a:srgbClr val="00B050"/>
              </a:solidFill>
            </a:endParaRPr>
          </a:p>
          <a:p>
            <a:pPr lvl="1" eaLnBrk="1" hangingPunct="1">
              <a:defRPr/>
            </a:pPr>
            <a:r>
              <a:rPr lang="en-US" altLang="nl-NL" sz="2133" dirty="0" err="1">
                <a:solidFill>
                  <a:srgbClr val="00B050"/>
                </a:solidFill>
              </a:rPr>
              <a:t>dyssynergic</a:t>
            </a:r>
            <a:r>
              <a:rPr lang="en-US" altLang="nl-NL" sz="2133" dirty="0">
                <a:solidFill>
                  <a:srgbClr val="00B050"/>
                </a:solidFill>
              </a:rPr>
              <a:t> pelvic floor</a:t>
            </a:r>
          </a:p>
          <a:p>
            <a:pPr lvl="1" eaLnBrk="1" hangingPunct="1">
              <a:defRPr/>
            </a:pPr>
            <a:r>
              <a:rPr lang="en-US" altLang="nl-NL" sz="2133" dirty="0" err="1"/>
              <a:t>Hirschsprung</a:t>
            </a:r>
            <a:endParaRPr lang="en-US" altLang="nl-NL" sz="2133" dirty="0"/>
          </a:p>
          <a:p>
            <a:pPr lvl="1">
              <a:defRPr/>
            </a:pPr>
            <a:r>
              <a:rPr lang="en-US" altLang="nl-NL" sz="2133" dirty="0"/>
              <a:t>internal anal sphincter myopathy</a:t>
            </a:r>
          </a:p>
          <a:p>
            <a:pPr lvl="1" eaLnBrk="1" hangingPunct="1">
              <a:defRPr/>
            </a:pPr>
            <a:r>
              <a:rPr lang="en-US" altLang="nl-NL" sz="2133" dirty="0"/>
              <a:t>anal atresia</a:t>
            </a:r>
          </a:p>
          <a:p>
            <a:pPr lvl="1" eaLnBrk="1" hangingPunct="1">
              <a:defRPr/>
            </a:pPr>
            <a:r>
              <a:rPr lang="en-US" altLang="nl-NL" sz="2133" dirty="0"/>
              <a:t>anal stenosis (sec. </a:t>
            </a:r>
            <a:r>
              <a:rPr lang="en-US" altLang="nl-NL" sz="2133" dirty="0" err="1"/>
              <a:t>tgv</a:t>
            </a:r>
            <a:r>
              <a:rPr lang="en-US" altLang="nl-NL" sz="2133" dirty="0"/>
              <a:t> </a:t>
            </a:r>
            <a:r>
              <a:rPr lang="en-US" altLang="nl-NL" sz="2133" dirty="0" err="1"/>
              <a:t>anale</a:t>
            </a:r>
            <a:r>
              <a:rPr lang="en-US" altLang="nl-NL" sz="2133" dirty="0"/>
              <a:t> OK)</a:t>
            </a:r>
          </a:p>
          <a:p>
            <a:pPr lvl="1" eaLnBrk="1" hangingPunct="1">
              <a:defRPr/>
            </a:pPr>
            <a:endParaRPr lang="en-US" altLang="nl-NL" sz="2133" dirty="0">
              <a:solidFill>
                <a:srgbClr val="66FFFF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1" y="381000"/>
            <a:ext cx="6589199" cy="128089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nl-NL" dirty="0" err="1">
                <a:solidFill>
                  <a:srgbClr val="FF0000"/>
                </a:solidFill>
              </a:rPr>
              <a:t>Oorzaken</a:t>
            </a:r>
            <a:r>
              <a:rPr lang="en-US" altLang="nl-NL" dirty="0"/>
              <a:t> </a:t>
            </a:r>
            <a:r>
              <a:rPr lang="en-US" altLang="nl-NL" dirty="0" err="1"/>
              <a:t>obstipatie</a:t>
            </a:r>
            <a:br>
              <a:rPr lang="en-US" altLang="nl-NL" dirty="0"/>
            </a:br>
            <a:endParaRPr lang="en-US" altLang="nl-NL" sz="2800" dirty="0">
              <a:solidFill>
                <a:srgbClr val="00B050"/>
              </a:solidFill>
            </a:endParaRPr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57219" y="2183848"/>
            <a:ext cx="1920875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44490A9-85FC-2D41-A79F-0ADACD7041FE}"/>
              </a:ext>
            </a:extLst>
          </p:cNvPr>
          <p:cNvSpPr/>
          <p:nvPr/>
        </p:nvSpPr>
        <p:spPr>
          <a:xfrm>
            <a:off x="2669863" y="4790523"/>
            <a:ext cx="4471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nl-NL" sz="2400" dirty="0"/>
              <a:t>(Colon: neuro/</a:t>
            </a:r>
            <a:r>
              <a:rPr lang="en-US" altLang="nl-NL" sz="2400" dirty="0" err="1"/>
              <a:t>myopathieen</a:t>
            </a:r>
            <a:r>
              <a:rPr lang="en-US" altLang="nl-NL" sz="2400" dirty="0"/>
              <a:t>/CIPO)</a:t>
            </a:r>
          </a:p>
        </p:txBody>
      </p:sp>
    </p:spTree>
    <p:extLst>
      <p:ext uri="{BB962C8B-B14F-4D97-AF65-F5344CB8AC3E}">
        <p14:creationId xmlns:p14="http://schemas.microsoft.com/office/powerpoint/2010/main" val="580458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rgbClr val="FF0000"/>
                </a:solidFill>
              </a:rPr>
              <a:t>1. Diagnostiek</a:t>
            </a:r>
          </a:p>
        </p:txBody>
      </p:sp>
      <p:pic>
        <p:nvPicPr>
          <p:cNvPr id="77827" name="Picture 4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3467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fbeeldingsresultaat voor ONDERZOE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667000"/>
            <a:ext cx="5493949" cy="24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6797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ea typeface="ＭＳ Ｐゴシック" pitchFamily="-83" charset="-128"/>
                <a:cs typeface="ＭＳ Ｐゴシック" pitchFamily="-83" charset="-128"/>
              </a:rPr>
              <a:t>Anamnese</a:t>
            </a:r>
            <a:endParaRPr lang="nl-NL" dirty="0">
              <a:ea typeface="ＭＳ Ｐゴシック" pitchFamily="-83" charset="-128"/>
              <a:cs typeface="ＭＳ Ｐゴシック" pitchFamily="-83" charset="-128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Hoofdklacht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wanneer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begonnen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wanneer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last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Sociale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impact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Medicatie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Familiaire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ziekten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Eerdere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ziekten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behandelingen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(OK)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Andere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klachten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Andere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ziektes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3428" name="Afbeelding 4" descr="fiet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8484" y="4409101"/>
            <a:ext cx="2725715" cy="203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 rot="20296057">
            <a:off x="5123160" y="5444262"/>
            <a:ext cx="1612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</a:rPr>
              <a:t>Schaamte</a:t>
            </a:r>
          </a:p>
        </p:txBody>
      </p:sp>
      <p:pic>
        <p:nvPicPr>
          <p:cNvPr id="7" name="Afbeelding 4" descr="medical-disease-patient_history-patients-illnesses-sicknesses-atan934_l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50" y="1473200"/>
            <a:ext cx="2720549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755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/>
              <a:t>Lichamelijk onderzoek</a:t>
            </a:r>
            <a:endParaRPr lang="nl-NL" altLang="nl-NL"/>
          </a:p>
        </p:txBody>
      </p:sp>
      <p:sp>
        <p:nvSpPr>
          <p:cNvPr id="81923" name="Rectangle 2"/>
          <p:cNvSpPr>
            <a:spLocks noGrp="1" noChangeArrowheads="1"/>
          </p:cNvSpPr>
          <p:nvPr>
            <p:ph idx="1"/>
          </p:nvPr>
        </p:nvSpPr>
        <p:spPr>
          <a:xfrm>
            <a:off x="2209800" y="1981200"/>
            <a:ext cx="6400800" cy="4114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nl-NL"/>
              <a:t>Inspectie van anus en perineum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</a:pPr>
            <a:r>
              <a:rPr lang="en-US" altLang="nl-NL"/>
              <a:t>rust, aanspannen en persen</a:t>
            </a:r>
          </a:p>
          <a:p>
            <a:pPr lvl="2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altLang="nl-NL"/>
              <a:t>(fistels, fissuur, littekens, hemorroiden, prolaps van slijmvlies of rectum, rectocele 2-3)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nl-NL"/>
              <a:t>Rectaal toucher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</a:pPr>
            <a:r>
              <a:rPr lang="en-US" altLang="nl-NL"/>
              <a:t>rust, aanspannen en persen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</a:pPr>
            <a:r>
              <a:rPr lang="en-US" altLang="nl-NL"/>
              <a:t>sfincterdefecten, rectocele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nl-NL"/>
              <a:t>Vaginaal toucher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nl-NL"/>
              <a:t>Onderzoek van de buik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nl-NL"/>
              <a:t>Algemene indruk</a:t>
            </a:r>
            <a:endParaRPr lang="nl-NL" altLang="nl-NL"/>
          </a:p>
        </p:txBody>
      </p:sp>
      <p:pic>
        <p:nvPicPr>
          <p:cNvPr id="81924" name="Picture 5" descr="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1"/>
            <a:ext cx="25908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6753" y="614082"/>
            <a:ext cx="9906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4344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250" y="356475"/>
            <a:ext cx="7981713" cy="59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24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767" y="254504"/>
            <a:ext cx="9247759" cy="63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13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983" y="381940"/>
            <a:ext cx="8250458" cy="6186811"/>
          </a:xfrm>
          <a:prstGeom prst="rect">
            <a:avLst/>
          </a:prstGeom>
        </p:spPr>
      </p:pic>
      <p:sp useBgFill="1">
        <p:nvSpPr>
          <p:cNvPr id="3" name="Rechthoek 2"/>
          <p:cNvSpPr/>
          <p:nvPr/>
        </p:nvSpPr>
        <p:spPr>
          <a:xfrm>
            <a:off x="3312563" y="5472599"/>
            <a:ext cx="5796589" cy="35027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49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bekkenbodemproblematiek?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is de bekkenbodem?</a:t>
            </a:r>
          </a:p>
          <a:p>
            <a:endParaRPr lang="nl-NL" dirty="0"/>
          </a:p>
          <a:p>
            <a:r>
              <a:rPr lang="nl-NL" dirty="0"/>
              <a:t>Wat is de problematiek?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8365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362" y="362130"/>
            <a:ext cx="8299900" cy="62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85" y="410764"/>
            <a:ext cx="8262950" cy="619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1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Aanvullende diagnostiek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9694" y="1875564"/>
            <a:ext cx="8226425" cy="4525963"/>
          </a:xfrm>
        </p:spPr>
        <p:txBody>
          <a:bodyPr>
            <a:normAutofit/>
          </a:bodyPr>
          <a:lstStyle/>
          <a:p>
            <a:r>
              <a:rPr lang="nl-NL" sz="1800" dirty="0"/>
              <a:t>Lab ( Ca, TSH, (fecaal </a:t>
            </a:r>
            <a:r>
              <a:rPr lang="nl-NL" sz="1800" dirty="0" err="1"/>
              <a:t>calprotectine</a:t>
            </a:r>
            <a:r>
              <a:rPr lang="nl-NL" sz="1800" dirty="0"/>
              <a:t>) </a:t>
            </a:r>
          </a:p>
          <a:p>
            <a:r>
              <a:rPr lang="nl-NL" sz="1800" dirty="0" err="1"/>
              <a:t>Coloscopie</a:t>
            </a:r>
            <a:r>
              <a:rPr lang="nl-NL" sz="1800" dirty="0"/>
              <a:t>: uitsluiten </a:t>
            </a:r>
            <a:r>
              <a:rPr lang="nl-NL" sz="1800" dirty="0" err="1"/>
              <a:t>coloncarcinoom,ontsteking</a:t>
            </a:r>
            <a:r>
              <a:rPr lang="nl-NL" sz="1800" dirty="0"/>
              <a:t> </a:t>
            </a:r>
          </a:p>
          <a:p>
            <a:r>
              <a:rPr lang="nl-NL" sz="1800" i="1" dirty="0"/>
              <a:t>Op indicatie: </a:t>
            </a:r>
          </a:p>
          <a:p>
            <a:pPr lvl="1"/>
            <a:r>
              <a:rPr lang="nl-NL" sz="1800" b="1" dirty="0">
                <a:solidFill>
                  <a:srgbClr val="00B050"/>
                </a:solidFill>
                <a:ea typeface="ＭＳ Ｐゴシック" pitchFamily="-83" charset="-128"/>
                <a:cs typeface="ＭＳ Ｐゴシック" pitchFamily="-83" charset="-128"/>
              </a:rPr>
              <a:t>Functie testen</a:t>
            </a:r>
          </a:p>
          <a:p>
            <a:pPr lvl="2"/>
            <a:r>
              <a:rPr lang="nl-NL" sz="1800" dirty="0"/>
              <a:t>Anale </a:t>
            </a:r>
            <a:r>
              <a:rPr lang="nl-NL" sz="1800" dirty="0" err="1"/>
              <a:t>manometrie</a:t>
            </a:r>
            <a:endParaRPr lang="nl-NL" sz="1800" dirty="0"/>
          </a:p>
          <a:p>
            <a:pPr lvl="2"/>
            <a:r>
              <a:rPr lang="nl-NL" sz="1800" dirty="0"/>
              <a:t>Rectale capaciteit</a:t>
            </a:r>
          </a:p>
          <a:p>
            <a:pPr lvl="2"/>
            <a:r>
              <a:rPr lang="nl-NL" sz="1800" dirty="0"/>
              <a:t>Ballon expulsie test</a:t>
            </a:r>
          </a:p>
          <a:p>
            <a:pPr lvl="1"/>
            <a:r>
              <a:rPr lang="nl-NL" sz="2200" b="1" dirty="0">
                <a:solidFill>
                  <a:srgbClr val="0A32FF"/>
                </a:solidFill>
                <a:ea typeface="ＭＳ Ｐゴシック" pitchFamily="-83" charset="-128"/>
                <a:cs typeface="ＭＳ Ｐゴシック" pitchFamily="-83" charset="-128"/>
              </a:rPr>
              <a:t>Beeldvorming</a:t>
            </a:r>
          </a:p>
          <a:p>
            <a:pPr lvl="2"/>
            <a:r>
              <a:rPr lang="nl-NL" sz="1800" dirty="0"/>
              <a:t>Anale </a:t>
            </a:r>
            <a:r>
              <a:rPr lang="nl-NL" sz="1800" dirty="0" err="1"/>
              <a:t>endoecho</a:t>
            </a:r>
            <a:r>
              <a:rPr lang="nl-NL" sz="1800" dirty="0"/>
              <a:t> /Anale MRI</a:t>
            </a:r>
          </a:p>
          <a:p>
            <a:pPr lvl="2"/>
            <a:r>
              <a:rPr lang="nl-NL" sz="1800" dirty="0" err="1"/>
              <a:t>Defecografie</a:t>
            </a:r>
            <a:r>
              <a:rPr lang="nl-NL" sz="1800" dirty="0"/>
              <a:t> (klassiek/MRI/perineale echo)</a:t>
            </a:r>
          </a:p>
          <a:p>
            <a:pPr lvl="2"/>
            <a:r>
              <a:rPr lang="nl-NL" sz="1800" dirty="0"/>
              <a:t>Colon transit time</a:t>
            </a:r>
          </a:p>
          <a:p>
            <a:pPr lvl="1"/>
            <a:endParaRPr lang="nl-NL" dirty="0"/>
          </a:p>
          <a:p>
            <a:pPr lvl="1"/>
            <a:endParaRPr lang="nl-NL" sz="1600" dirty="0"/>
          </a:p>
        </p:txBody>
      </p:sp>
      <p:pic>
        <p:nvPicPr>
          <p:cNvPr id="12290" name="Picture 2" descr="fbeeldingsresultaat voor colosc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684" y="1609725"/>
            <a:ext cx="1460905" cy="12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fbeeldingsresultaat voor bloed prikken"/>
          <p:cNvSpPr>
            <a:spLocks noChangeAspect="1" noChangeArrowheads="1"/>
          </p:cNvSpPr>
          <p:nvPr/>
        </p:nvSpPr>
        <p:spPr bwMode="auto">
          <a:xfrm>
            <a:off x="0" y="0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866" y="1761093"/>
            <a:ext cx="1595732" cy="8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Aanvullende diagnostiek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9694" y="1875564"/>
            <a:ext cx="8226425" cy="4525963"/>
          </a:xfrm>
        </p:spPr>
        <p:txBody>
          <a:bodyPr>
            <a:normAutofit/>
          </a:bodyPr>
          <a:lstStyle/>
          <a:p>
            <a:r>
              <a:rPr lang="nl-NL" sz="1800" dirty="0"/>
              <a:t>Lab ( Ca, TSH, (fecaal </a:t>
            </a:r>
            <a:r>
              <a:rPr lang="nl-NL" sz="1800" dirty="0" err="1"/>
              <a:t>calprotectine</a:t>
            </a:r>
            <a:r>
              <a:rPr lang="nl-NL" sz="1800" dirty="0"/>
              <a:t>) </a:t>
            </a:r>
          </a:p>
          <a:p>
            <a:r>
              <a:rPr lang="nl-NL" sz="1800" dirty="0" err="1"/>
              <a:t>Coloscopie</a:t>
            </a:r>
            <a:r>
              <a:rPr lang="nl-NL" sz="1800" dirty="0"/>
              <a:t>: uitsluiten </a:t>
            </a:r>
            <a:r>
              <a:rPr lang="nl-NL" sz="1800" dirty="0" err="1"/>
              <a:t>coloncarcinoom,ontsteking</a:t>
            </a:r>
            <a:r>
              <a:rPr lang="nl-NL" sz="1800" dirty="0"/>
              <a:t> </a:t>
            </a:r>
          </a:p>
          <a:p>
            <a:r>
              <a:rPr lang="nl-NL" sz="1800" i="1" dirty="0"/>
              <a:t>Op indicatie: </a:t>
            </a:r>
          </a:p>
          <a:p>
            <a:pPr lvl="1"/>
            <a:r>
              <a:rPr lang="nl-NL" sz="1800" b="1" dirty="0">
                <a:solidFill>
                  <a:srgbClr val="00B050"/>
                </a:solidFill>
                <a:ea typeface="ＭＳ Ｐゴシック" pitchFamily="-83" charset="-128"/>
                <a:cs typeface="ＭＳ Ｐゴシック" pitchFamily="-83" charset="-128"/>
              </a:rPr>
              <a:t>Functie testen</a:t>
            </a:r>
          </a:p>
          <a:p>
            <a:pPr lvl="2"/>
            <a:r>
              <a:rPr lang="nl-NL" sz="1800" dirty="0">
                <a:solidFill>
                  <a:schemeClr val="bg1">
                    <a:lumMod val="75000"/>
                  </a:schemeClr>
                </a:solidFill>
              </a:rPr>
              <a:t>Anale </a:t>
            </a:r>
            <a:r>
              <a:rPr lang="nl-NL" sz="1800" dirty="0" err="1">
                <a:solidFill>
                  <a:schemeClr val="bg1">
                    <a:lumMod val="75000"/>
                  </a:schemeClr>
                </a:solidFill>
              </a:rPr>
              <a:t>manometrie</a:t>
            </a:r>
            <a:endParaRPr lang="nl-NL" sz="1800" dirty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r>
              <a:rPr lang="nl-NL" sz="1800" dirty="0">
                <a:solidFill>
                  <a:schemeClr val="bg1">
                    <a:lumMod val="75000"/>
                  </a:schemeClr>
                </a:solidFill>
              </a:rPr>
              <a:t>Rectale capaciteit</a:t>
            </a:r>
          </a:p>
          <a:p>
            <a:pPr lvl="2"/>
            <a:r>
              <a:rPr lang="nl-NL" sz="1800" dirty="0"/>
              <a:t>Ballon expulsie test</a:t>
            </a:r>
          </a:p>
          <a:p>
            <a:pPr lvl="1"/>
            <a:r>
              <a:rPr lang="nl-NL" sz="2200" b="1" dirty="0">
                <a:solidFill>
                  <a:srgbClr val="0A32FF"/>
                </a:solidFill>
                <a:ea typeface="ＭＳ Ｐゴシック" pitchFamily="-83" charset="-128"/>
                <a:cs typeface="ＭＳ Ｐゴシック" pitchFamily="-83" charset="-128"/>
              </a:rPr>
              <a:t>Beeldvorming</a:t>
            </a:r>
          </a:p>
          <a:p>
            <a:pPr lvl="2"/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Anale </a:t>
            </a:r>
            <a:r>
              <a:rPr lang="nl-NL" sz="1800" dirty="0" err="1">
                <a:solidFill>
                  <a:schemeClr val="bg1">
                    <a:lumMod val="65000"/>
                  </a:schemeClr>
                </a:solidFill>
              </a:rPr>
              <a:t>endoecho</a:t>
            </a: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 /Anale MRI</a:t>
            </a:r>
          </a:p>
          <a:p>
            <a:pPr lvl="2"/>
            <a:r>
              <a:rPr lang="nl-NL" sz="1800" dirty="0" err="1"/>
              <a:t>Defecografie</a:t>
            </a:r>
            <a:r>
              <a:rPr lang="nl-NL" sz="1800" dirty="0"/>
              <a:t> (klassiek/MRI/perineaal)</a:t>
            </a:r>
          </a:p>
          <a:p>
            <a:pPr lvl="2"/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Colon transit time</a:t>
            </a:r>
          </a:p>
          <a:p>
            <a:pPr lvl="1"/>
            <a:endParaRPr lang="nl-NL" dirty="0"/>
          </a:p>
          <a:p>
            <a:pPr lvl="1"/>
            <a:endParaRPr lang="nl-NL" sz="1600" dirty="0"/>
          </a:p>
        </p:txBody>
      </p:sp>
      <p:pic>
        <p:nvPicPr>
          <p:cNvPr id="12290" name="Picture 2" descr="fbeeldingsresultaat voor colosc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684" y="1609725"/>
            <a:ext cx="1460905" cy="12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fbeeldingsresultaat voor bloed prikken"/>
          <p:cNvSpPr>
            <a:spLocks noChangeAspect="1" noChangeArrowheads="1"/>
          </p:cNvSpPr>
          <p:nvPr/>
        </p:nvSpPr>
        <p:spPr bwMode="auto">
          <a:xfrm>
            <a:off x="0" y="0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866" y="1761093"/>
            <a:ext cx="1595732" cy="8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39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el 1"/>
          <p:cNvSpPr>
            <a:spLocks noGrp="1"/>
          </p:cNvSpPr>
          <p:nvPr>
            <p:ph type="title"/>
          </p:nvPr>
        </p:nvSpPr>
        <p:spPr>
          <a:xfrm>
            <a:off x="820033" y="223947"/>
            <a:ext cx="10515600" cy="1325563"/>
          </a:xfrm>
        </p:spPr>
        <p:txBody>
          <a:bodyPr/>
          <a:lstStyle/>
          <a:p>
            <a:pPr eaLnBrk="1" hangingPunct="1"/>
            <a:r>
              <a:rPr lang="nl-NL" altLang="nl-NL" dirty="0"/>
              <a:t>2. Therapie</a:t>
            </a:r>
          </a:p>
        </p:txBody>
      </p:sp>
      <p:pic>
        <p:nvPicPr>
          <p:cNvPr id="7" name="Afbeelding 4" descr="f361149c17863b1d46018396ba1d975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1844824"/>
            <a:ext cx="4603899" cy="446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fbeeldingsresultaat voor trump and po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844824"/>
            <a:ext cx="1596236" cy="14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759" y="1384300"/>
            <a:ext cx="1498235" cy="19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5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709864" y="609600"/>
            <a:ext cx="6365875" cy="1143000"/>
          </a:xfrm>
        </p:spPr>
        <p:txBody>
          <a:bodyPr vert="horz" lIns="90488" tIns="44450" rIns="90488" bIns="44450" rtlCol="0" anchor="ctr">
            <a:normAutofit fontScale="90000"/>
          </a:bodyPr>
          <a:lstStyle/>
          <a:p>
            <a:pPr eaLnBrk="1" hangingPunct="1"/>
            <a:r>
              <a:rPr lang="nl-NL" altLang="nl-NL" dirty="0"/>
              <a:t>Incontinentie &amp; Obstipatie</a:t>
            </a:r>
            <a:br>
              <a:rPr lang="nl-NL" altLang="nl-NL" dirty="0"/>
            </a:br>
            <a:r>
              <a:rPr lang="nl-NL" altLang="nl-NL" sz="3600" dirty="0"/>
              <a:t>Conservatief</a:t>
            </a:r>
          </a:p>
        </p:txBody>
      </p:sp>
      <p:sp>
        <p:nvSpPr>
          <p:cNvPr id="112643" name="Rectangle 1027"/>
          <p:cNvSpPr>
            <a:spLocks noChangeArrowheads="1"/>
          </p:cNvSpPr>
          <p:nvPr/>
        </p:nvSpPr>
        <p:spPr bwMode="auto">
          <a:xfrm>
            <a:off x="414377" y="2264735"/>
            <a:ext cx="1021257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742950" indent="-742950" eaLnBrk="0" hangingPunct="0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600" i="1" dirty="0" err="1">
                <a:solidFill>
                  <a:schemeClr val="tx2"/>
                </a:solidFill>
                <a:cs typeface="ＭＳ Ｐゴシック" charset="-128"/>
              </a:rPr>
              <a:t>iedereen</a:t>
            </a:r>
            <a:r>
              <a:rPr lang="en-US" sz="3600" i="1" dirty="0">
                <a:solidFill>
                  <a:schemeClr val="tx2"/>
                </a:solidFill>
                <a:cs typeface="ＭＳ Ｐゴシック" charset="-128"/>
              </a:rPr>
              <a:t> </a:t>
            </a:r>
            <a:r>
              <a:rPr lang="en-US" sz="3600" i="1" dirty="0" err="1">
                <a:solidFill>
                  <a:schemeClr val="tx2"/>
                </a:solidFill>
                <a:cs typeface="ＭＳ Ｐゴシック" charset="-128"/>
              </a:rPr>
              <a:t>eerst</a:t>
            </a:r>
            <a:r>
              <a:rPr lang="en-US" sz="3600" i="1" dirty="0">
                <a:solidFill>
                  <a:schemeClr val="tx2"/>
                </a:solidFill>
                <a:cs typeface="ＭＳ Ｐゴシック" charset="-128"/>
              </a:rPr>
              <a:t> (</a:t>
            </a:r>
            <a:r>
              <a:rPr lang="en-US" sz="3600" i="1" dirty="0" err="1">
                <a:solidFill>
                  <a:srgbClr val="FF0000"/>
                </a:solidFill>
                <a:cs typeface="ＭＳ Ｐゴシック" charset="-128"/>
              </a:rPr>
              <a:t>zowel</a:t>
            </a:r>
            <a:r>
              <a:rPr lang="en-US" sz="3600" i="1" dirty="0">
                <a:solidFill>
                  <a:srgbClr val="FF0000"/>
                </a:solidFill>
                <a:cs typeface="ＭＳ Ｐゴシック" charset="-128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cs typeface="ＭＳ Ｐゴシック" charset="-128"/>
              </a:rPr>
              <a:t>inc</a:t>
            </a:r>
            <a:r>
              <a:rPr lang="en-US" sz="3600" i="1" dirty="0">
                <a:solidFill>
                  <a:srgbClr val="FF0000"/>
                </a:solidFill>
                <a:cs typeface="ＭＳ Ｐゴシック" charset="-128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cs typeface="ＭＳ Ｐゴシック" charset="-128"/>
              </a:rPr>
              <a:t>obs</a:t>
            </a:r>
            <a:r>
              <a:rPr lang="en-US" sz="3600" i="1" dirty="0">
                <a:solidFill>
                  <a:srgbClr val="FF0000"/>
                </a:solidFill>
                <a:cs typeface="ＭＳ Ｐゴシック" charset="-128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cs typeface="ＭＳ Ｐゴシック" charset="-128"/>
              </a:rPr>
              <a:t>en</a:t>
            </a:r>
            <a:r>
              <a:rPr lang="en-US" sz="3600" i="1" dirty="0">
                <a:solidFill>
                  <a:srgbClr val="FF0000"/>
                </a:solidFill>
                <a:cs typeface="ＭＳ Ｐゴシック" charset="-128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cs typeface="ＭＳ Ｐゴシック" charset="-128"/>
              </a:rPr>
              <a:t>dys</a:t>
            </a:r>
            <a:r>
              <a:rPr lang="en-US" sz="3600" i="1" dirty="0">
                <a:solidFill>
                  <a:srgbClr val="FF0000"/>
                </a:solidFill>
                <a:cs typeface="ＭＳ Ｐゴシック" charset="-128"/>
              </a:rPr>
              <a:t>!)</a:t>
            </a:r>
            <a:endParaRPr lang="nl-NL" sz="3600" i="1" dirty="0">
              <a:solidFill>
                <a:srgbClr val="FF0000"/>
              </a:solidFill>
              <a:cs typeface="ＭＳ Ｐゴシック" charset="-128"/>
            </a:endParaRPr>
          </a:p>
          <a:p>
            <a:pPr marL="971550" lvl="1" indent="-514350" eaLnBrk="0" hangingPunct="0">
              <a:lnSpc>
                <a:spcPct val="90000"/>
              </a:lnSpc>
              <a:spcBef>
                <a:spcPct val="30000"/>
              </a:spcBef>
              <a:buFont typeface="Arial" charset="0"/>
              <a:buChar char="•"/>
              <a:defRPr/>
            </a:pPr>
            <a:r>
              <a:rPr lang="nl-NL" sz="2800" dirty="0">
                <a:cs typeface="ＭＳ Ｐゴシック" charset="-128"/>
              </a:rPr>
              <a:t>Dieet, </a:t>
            </a:r>
            <a:r>
              <a:rPr lang="nl-NL" sz="3200" dirty="0">
                <a:cs typeface="ＭＳ Ｐゴシック" charset="-128"/>
              </a:rPr>
              <a:t>vezels</a:t>
            </a:r>
            <a:r>
              <a:rPr lang="nl-NL" sz="2800" dirty="0">
                <a:cs typeface="ＭＳ Ｐゴシック" charset="-128"/>
              </a:rPr>
              <a:t>, </a:t>
            </a:r>
            <a:r>
              <a:rPr lang="nl-NL" sz="2800" dirty="0" err="1">
                <a:cs typeface="ＭＳ Ｐゴシック" charset="-128"/>
              </a:rPr>
              <a:t>psyllium</a:t>
            </a:r>
            <a:endParaRPr lang="nl-NL" sz="2800" dirty="0">
              <a:cs typeface="ＭＳ Ｐゴシック" charset="-128"/>
            </a:endParaRPr>
          </a:p>
          <a:p>
            <a:pPr marL="971550" lvl="1" indent="-514350" eaLnBrk="0" hangingPunct="0">
              <a:lnSpc>
                <a:spcPct val="90000"/>
              </a:lnSpc>
              <a:spcBef>
                <a:spcPct val="30000"/>
              </a:spcBef>
              <a:buFont typeface="Arial" charset="0"/>
              <a:buChar char="•"/>
              <a:defRPr/>
            </a:pPr>
            <a:r>
              <a:rPr lang="nl-NL" sz="2800" dirty="0">
                <a:cs typeface="ＭＳ Ｐゴシック" charset="-128"/>
              </a:rPr>
              <a:t>Medicatie </a:t>
            </a:r>
          </a:p>
          <a:p>
            <a:pPr marL="1428750" lvl="2" indent="-514350" eaLnBrk="0" hangingPunct="0">
              <a:lnSpc>
                <a:spcPct val="90000"/>
              </a:lnSpc>
              <a:spcBef>
                <a:spcPct val="30000"/>
              </a:spcBef>
              <a:buFont typeface="Arial" charset="0"/>
              <a:buChar char="•"/>
              <a:defRPr/>
            </a:pPr>
            <a:r>
              <a:rPr lang="nl-NL" sz="2800" dirty="0">
                <a:cs typeface="ＭＳ Ｐゴシック" charset="-128"/>
              </a:rPr>
              <a:t>INC (</a:t>
            </a:r>
            <a:r>
              <a:rPr lang="nl-NL" sz="2800" dirty="0" err="1">
                <a:cs typeface="ＭＳ Ｐゴシック" charset="-128"/>
              </a:rPr>
              <a:t>mn</a:t>
            </a:r>
            <a:r>
              <a:rPr lang="nl-NL" sz="2800" dirty="0">
                <a:cs typeface="ＭＳ Ｐゴシック" charset="-128"/>
              </a:rPr>
              <a:t> bij dunne </a:t>
            </a:r>
            <a:r>
              <a:rPr lang="nl-NL" sz="2800" dirty="0" err="1">
                <a:cs typeface="ＭＳ Ｐゴシック" charset="-128"/>
              </a:rPr>
              <a:t>def</a:t>
            </a:r>
            <a:r>
              <a:rPr lang="nl-NL" sz="2800" dirty="0">
                <a:cs typeface="ＭＳ Ｐゴシック" charset="-128"/>
              </a:rPr>
              <a:t>):  loperamide, </a:t>
            </a:r>
            <a:r>
              <a:rPr lang="nl-NL" sz="2800" dirty="0" err="1">
                <a:cs typeface="ＭＳ Ｐゴシック" charset="-128"/>
              </a:rPr>
              <a:t>colesteramine</a:t>
            </a:r>
            <a:endParaRPr lang="nl-NL" sz="2800" dirty="0">
              <a:cs typeface="ＭＳ Ｐゴシック" charset="-128"/>
            </a:endParaRPr>
          </a:p>
          <a:p>
            <a:pPr marL="1428750" lvl="2" indent="-514350" eaLnBrk="0" hangingPunct="0">
              <a:lnSpc>
                <a:spcPct val="90000"/>
              </a:lnSpc>
              <a:spcBef>
                <a:spcPct val="30000"/>
              </a:spcBef>
              <a:buFont typeface="Arial" charset="0"/>
              <a:buChar char="•"/>
              <a:defRPr/>
            </a:pPr>
            <a:r>
              <a:rPr lang="nl-NL" sz="2800" dirty="0">
                <a:cs typeface="ＭＳ Ｐゴシック" charset="-128"/>
              </a:rPr>
              <a:t>OBS: laxantia, </a:t>
            </a:r>
            <a:r>
              <a:rPr lang="nl-NL" sz="2800" dirty="0" err="1">
                <a:cs typeface="ＭＳ Ｐゴシック" charset="-128"/>
              </a:rPr>
              <a:t>prokinetica</a:t>
            </a:r>
            <a:endParaRPr lang="nl-NL" sz="2800" dirty="0">
              <a:cs typeface="ＭＳ Ｐゴシック" charset="-128"/>
            </a:endParaRPr>
          </a:p>
          <a:p>
            <a:pPr marL="971550" lvl="1" indent="-514350" eaLnBrk="0" hangingPunct="0">
              <a:lnSpc>
                <a:spcPct val="90000"/>
              </a:lnSpc>
              <a:spcBef>
                <a:spcPct val="30000"/>
              </a:spcBef>
              <a:buFont typeface="Arial" charset="0"/>
              <a:buChar char="•"/>
              <a:defRPr/>
            </a:pPr>
            <a:r>
              <a:rPr lang="nl-NL" sz="2800" dirty="0">
                <a:cs typeface="ＭＳ Ｐゴシック" charset="-128"/>
              </a:rPr>
              <a:t>Bekkenfysiotherapie (biofeedback/ballon)</a:t>
            </a:r>
          </a:p>
          <a:p>
            <a:pPr marL="971550" lvl="1" indent="-514350" eaLnBrk="0" hangingPunct="0">
              <a:lnSpc>
                <a:spcPct val="90000"/>
              </a:lnSpc>
              <a:spcBef>
                <a:spcPct val="30000"/>
              </a:spcBef>
              <a:buFont typeface="Arial" charset="0"/>
              <a:buChar char="•"/>
              <a:defRPr/>
            </a:pPr>
            <a:r>
              <a:rPr lang="nl-NL" sz="2800" dirty="0" err="1">
                <a:cs typeface="ＭＳ Ｐゴシック" charset="-128"/>
              </a:rPr>
              <a:t>Clysma</a:t>
            </a:r>
            <a:r>
              <a:rPr lang="nl-NL" sz="2800" dirty="0">
                <a:cs typeface="ＭＳ Ｐゴシック" charset="-128"/>
              </a:rPr>
              <a:t>, rectale spoelingen</a:t>
            </a:r>
          </a:p>
          <a:p>
            <a:pPr marL="971550" lvl="1" indent="-514350" eaLnBrk="0" hangingPunct="0">
              <a:lnSpc>
                <a:spcPct val="90000"/>
              </a:lnSpc>
              <a:spcBef>
                <a:spcPct val="30000"/>
              </a:spcBef>
              <a:buFont typeface="Arial" charset="0"/>
              <a:buChar char="•"/>
              <a:defRPr/>
            </a:pPr>
            <a:r>
              <a:rPr lang="nl-NL" sz="2800" dirty="0">
                <a:cs typeface="ＭＳ Ｐゴシック" charset="-128"/>
              </a:rPr>
              <a:t>(anaal tampon </a:t>
            </a:r>
            <a:r>
              <a:rPr lang="nl-NL" sz="2800" dirty="0" err="1">
                <a:cs typeface="ＭＳ Ｐゴシック" charset="-128"/>
              </a:rPr>
              <a:t>evt</a:t>
            </a:r>
            <a:r>
              <a:rPr lang="nl-NL" sz="2800" dirty="0">
                <a:cs typeface="ＭＳ Ｐゴシック" charset="-128"/>
              </a:rPr>
              <a:t> bij INC)</a:t>
            </a:r>
          </a:p>
        </p:txBody>
      </p:sp>
      <p:pic>
        <p:nvPicPr>
          <p:cNvPr id="128004" name="Afbeelding 4" descr="funny-picture-213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17" y="4429752"/>
            <a:ext cx="17700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850" y="474663"/>
            <a:ext cx="10985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633713" y="1928518"/>
            <a:ext cx="296068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34" tIns="39511" rIns="80434" bIns="39511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nl-NL" sz="1778" dirty="0">
                <a:solidFill>
                  <a:schemeClr val="bg2">
                    <a:lumMod val="50000"/>
                  </a:schemeClr>
                </a:solidFill>
              </a:rPr>
              <a:t>Doctors are men who prescribe medicine of which they know little, to cure diseases of which they know less, in human beings of which they know nothing</a:t>
            </a:r>
            <a:endParaRPr lang="en-US" altLang="nl-NL" sz="1778" i="0" dirty="0">
              <a:solidFill>
                <a:schemeClr val="bg2">
                  <a:lumMod val="50000"/>
                </a:schemeClr>
              </a:solidFill>
              <a:latin typeface="Times New Roman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824337" y="3649368"/>
            <a:ext cx="20034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2pPr>
            <a:lvl3pPr marL="968375" indent="-282575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3pPr>
            <a:lvl4pPr marL="1263650" indent="-295275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4pPr>
            <a:lvl5pPr marL="1546225" indent="-282575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5pPr>
            <a:lvl6pPr marL="20034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6pPr>
            <a:lvl7pPr marL="24606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7pPr>
            <a:lvl8pPr marL="29178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8pPr>
            <a:lvl9pPr marL="33750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Pct val="50000"/>
              <a:buFont typeface="Symbol" charset="2"/>
              <a:buNone/>
            </a:pPr>
            <a:r>
              <a:rPr lang="en-US" altLang="nl-NL" sz="1600" b="1" i="1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Voltaire, 1694-1778</a:t>
            </a:r>
          </a:p>
        </p:txBody>
      </p:sp>
    </p:spTree>
    <p:extLst>
      <p:ext uri="{BB962C8B-B14F-4D97-AF65-F5344CB8AC3E}">
        <p14:creationId xmlns:p14="http://schemas.microsoft.com/office/powerpoint/2010/main" val="2899786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Bekkenfysio</a:t>
            </a:r>
            <a:r>
              <a:rPr lang="nl-NL" dirty="0"/>
              <a:t> bij </a:t>
            </a:r>
            <a:r>
              <a:rPr lang="nl-NL" dirty="0">
                <a:solidFill>
                  <a:srgbClr val="FF0000"/>
                </a:solidFill>
              </a:rPr>
              <a:t>fecale incontinentie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3184" y="2005012"/>
            <a:ext cx="10840616" cy="4351338"/>
          </a:xfrm>
        </p:spPr>
        <p:txBody>
          <a:bodyPr/>
          <a:lstStyle/>
          <a:p>
            <a:r>
              <a:rPr lang="nl-NL" b="1" dirty="0"/>
              <a:t>Biofeedback</a:t>
            </a:r>
            <a:r>
              <a:rPr lang="nl-NL" dirty="0"/>
              <a:t> beter dan alleen oefeningen, 50-60% effect</a:t>
            </a:r>
          </a:p>
          <a:p>
            <a:pPr lvl="2"/>
            <a:r>
              <a:rPr lang="nl-NL" i="1" dirty="0" err="1"/>
              <a:t>Cochrane</a:t>
            </a:r>
            <a:r>
              <a:rPr lang="nl-NL" i="1" dirty="0"/>
              <a:t> review </a:t>
            </a:r>
            <a:r>
              <a:rPr lang="nl-NL" i="1" dirty="0">
                <a:solidFill>
                  <a:srgbClr val="3B4E9E"/>
                </a:solidFill>
              </a:rPr>
              <a:t>Norton 2015</a:t>
            </a:r>
            <a:endParaRPr lang="nl-NL" sz="2400" dirty="0">
              <a:solidFill>
                <a:srgbClr val="3B4E9E"/>
              </a:solidFill>
            </a:endParaRPr>
          </a:p>
          <a:p>
            <a:r>
              <a:rPr lang="nl-NL" altLang="nl-NL" b="1" dirty="0"/>
              <a:t>Combination</a:t>
            </a:r>
            <a:r>
              <a:rPr lang="nl-NL" altLang="nl-NL" dirty="0"/>
              <a:t> </a:t>
            </a:r>
            <a:r>
              <a:rPr lang="nl-NL" altLang="nl-NL" dirty="0" err="1"/>
              <a:t>therapy</a:t>
            </a:r>
            <a:r>
              <a:rPr lang="nl-NL" altLang="nl-NL" dirty="0"/>
              <a:t> biofeedback, loperamide and </a:t>
            </a:r>
            <a:r>
              <a:rPr lang="nl-NL" altLang="nl-NL" dirty="0" err="1"/>
              <a:t>bulking</a:t>
            </a:r>
            <a:r>
              <a:rPr lang="nl-NL" altLang="nl-NL" dirty="0"/>
              <a:t> </a:t>
            </a:r>
            <a:r>
              <a:rPr lang="nl-NL" altLang="nl-NL" dirty="0" err="1"/>
              <a:t>agents</a:t>
            </a:r>
            <a:endParaRPr lang="nl-NL" altLang="nl-NL" dirty="0"/>
          </a:p>
          <a:p>
            <a:pPr lvl="2"/>
            <a:r>
              <a:rPr lang="nl-NL" altLang="nl-NL" i="1" dirty="0" err="1">
                <a:solidFill>
                  <a:srgbClr val="3B4E9E"/>
                </a:solidFill>
              </a:rPr>
              <a:t>Sjodahl</a:t>
            </a:r>
            <a:r>
              <a:rPr lang="nl-NL" altLang="nl-NL" i="1" dirty="0">
                <a:solidFill>
                  <a:srgbClr val="3B4E9E"/>
                </a:solidFill>
              </a:rPr>
              <a:t> 2015,</a:t>
            </a:r>
            <a:r>
              <a:rPr lang="nl-NL" i="1" dirty="0">
                <a:solidFill>
                  <a:srgbClr val="4167CB"/>
                </a:solidFill>
              </a:rPr>
              <a:t> </a:t>
            </a:r>
            <a:r>
              <a:rPr lang="nl-NL" i="1" dirty="0" err="1">
                <a:solidFill>
                  <a:srgbClr val="4167CB"/>
                </a:solidFill>
              </a:rPr>
              <a:t>Jelovsek</a:t>
            </a:r>
            <a:r>
              <a:rPr lang="nl-NL" i="1" dirty="0">
                <a:solidFill>
                  <a:srgbClr val="4167CB"/>
                </a:solidFill>
              </a:rPr>
              <a:t> 2019 </a:t>
            </a:r>
            <a:endParaRPr lang="nl-NL" altLang="nl-NL" i="1" dirty="0">
              <a:solidFill>
                <a:srgbClr val="3B4E9E"/>
              </a:solidFill>
            </a:endParaRPr>
          </a:p>
          <a:p>
            <a:r>
              <a:rPr lang="nl-NL" b="1" dirty="0" err="1"/>
              <a:t>Scleroderma</a:t>
            </a:r>
            <a:r>
              <a:rPr lang="nl-NL" dirty="0"/>
              <a:t>  zelfde resultaten als andere FI  </a:t>
            </a:r>
          </a:p>
          <a:p>
            <a:pPr lvl="2"/>
            <a:r>
              <a:rPr lang="nl-NL" i="1" dirty="0">
                <a:solidFill>
                  <a:srgbClr val="3B4E9E"/>
                </a:solidFill>
              </a:rPr>
              <a:t>Collins 2016- </a:t>
            </a:r>
            <a:r>
              <a:rPr lang="nl-NL" i="1" dirty="0" err="1">
                <a:solidFill>
                  <a:srgbClr val="3B4E9E"/>
                </a:solidFill>
              </a:rPr>
              <a:t>Austr</a:t>
            </a:r>
            <a:endParaRPr lang="nl-NL" i="1" dirty="0">
              <a:solidFill>
                <a:srgbClr val="3B4E9E"/>
              </a:solidFill>
            </a:endParaRPr>
          </a:p>
          <a:p>
            <a:r>
              <a:rPr lang="nl-NL" b="1" dirty="0" err="1"/>
              <a:t>Anterior</a:t>
            </a:r>
            <a:r>
              <a:rPr lang="nl-NL" b="1" dirty="0"/>
              <a:t> resectie </a:t>
            </a:r>
            <a:r>
              <a:rPr lang="nl-NL" dirty="0"/>
              <a:t>zelfde resultaten als andere FI  </a:t>
            </a:r>
          </a:p>
          <a:p>
            <a:pPr lvl="2"/>
            <a:r>
              <a:rPr lang="nl-NL" i="1" dirty="0">
                <a:solidFill>
                  <a:srgbClr val="3B4E9E"/>
                </a:solidFill>
              </a:rPr>
              <a:t>Liang 2016 –Shanghai</a:t>
            </a:r>
          </a:p>
          <a:p>
            <a:endParaRPr lang="nl-NL" altLang="nl-NL" i="1" dirty="0">
              <a:solidFill>
                <a:srgbClr val="3B4E9E"/>
              </a:solidFill>
            </a:endParaRPr>
          </a:p>
          <a:p>
            <a:endParaRPr lang="nl-NL" dirty="0"/>
          </a:p>
        </p:txBody>
      </p:sp>
      <p:pic>
        <p:nvPicPr>
          <p:cNvPr id="4" name="Afbeelding 6" descr="fys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572" y="3829179"/>
            <a:ext cx="4038428" cy="302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114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/>
              <a:t>Bekkenfysio</a:t>
            </a:r>
            <a:r>
              <a:rPr lang="nl-NL" altLang="nl-NL" dirty="0"/>
              <a:t> bij </a:t>
            </a:r>
            <a:r>
              <a:rPr lang="nl-NL" altLang="nl-NL" dirty="0">
                <a:solidFill>
                  <a:srgbClr val="00918E"/>
                </a:solidFill>
              </a:rPr>
              <a:t>obstipatie</a:t>
            </a:r>
            <a:br>
              <a:rPr lang="nl-NL" altLang="nl-NL" dirty="0"/>
            </a:br>
            <a:endParaRPr lang="nl-NL" altLang="nl-NL" dirty="0"/>
          </a:p>
        </p:txBody>
      </p:sp>
      <p:sp>
        <p:nvSpPr>
          <p:cNvPr id="193538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nl-NL" b="1" dirty="0"/>
              <a:t>Long term efficacy </a:t>
            </a:r>
            <a:r>
              <a:rPr lang="en-GB" altLang="nl-NL" dirty="0"/>
              <a:t>of biofeedback with </a:t>
            </a:r>
            <a:r>
              <a:rPr lang="en-GB" altLang="nl-NL" dirty="0" err="1"/>
              <a:t>dyssynergic</a:t>
            </a:r>
            <a:r>
              <a:rPr lang="en-GB" altLang="nl-NL" dirty="0"/>
              <a:t> defecation:</a:t>
            </a:r>
          </a:p>
          <a:p>
            <a:pPr lvl="1"/>
            <a:r>
              <a:rPr lang="en-GB" altLang="nl-NL" dirty="0"/>
              <a:t>347 </a:t>
            </a:r>
            <a:r>
              <a:rPr lang="en-GB" altLang="nl-NL" dirty="0" err="1"/>
              <a:t>pt</a:t>
            </a:r>
            <a:r>
              <a:rPr lang="en-GB" altLang="nl-NL" dirty="0"/>
              <a:t>, </a:t>
            </a:r>
            <a:r>
              <a:rPr lang="en-GB" altLang="nl-NL" b="1" i="1" dirty="0"/>
              <a:t>effect 2 years 60% and 5 years 58%</a:t>
            </a:r>
          </a:p>
          <a:p>
            <a:pPr lvl="1"/>
            <a:r>
              <a:rPr lang="en-GB" altLang="nl-NL" sz="1800" i="1" dirty="0">
                <a:solidFill>
                  <a:srgbClr val="0A32FF"/>
                </a:solidFill>
              </a:rPr>
              <a:t>Lee 2015 </a:t>
            </a:r>
          </a:p>
          <a:p>
            <a:r>
              <a:rPr lang="nl-NL" b="1" dirty="0"/>
              <a:t>IBS</a:t>
            </a:r>
            <a:r>
              <a:rPr lang="nl-NL" dirty="0"/>
              <a:t> – obs geen slechter resultaat </a:t>
            </a:r>
            <a:endParaRPr lang="nl-NL" altLang="nl-NL" i="1" dirty="0">
              <a:solidFill>
                <a:srgbClr val="0A32FF"/>
              </a:solidFill>
            </a:endParaRPr>
          </a:p>
          <a:p>
            <a:pPr lvl="1"/>
            <a:r>
              <a:rPr lang="nl-NL" altLang="nl-NL" sz="1800" i="1" dirty="0" err="1">
                <a:solidFill>
                  <a:srgbClr val="0A32FF"/>
                </a:solidFill>
              </a:rPr>
              <a:t>Ahadi</a:t>
            </a:r>
            <a:r>
              <a:rPr lang="nl-NL" altLang="nl-NL" sz="1800" i="1" dirty="0">
                <a:solidFill>
                  <a:srgbClr val="0A32FF"/>
                </a:solidFill>
              </a:rPr>
              <a:t> 2014</a:t>
            </a:r>
            <a:endParaRPr lang="nl-NL" sz="1800" dirty="0">
              <a:solidFill>
                <a:srgbClr val="0A32FF"/>
              </a:solidFill>
            </a:endParaRPr>
          </a:p>
          <a:p>
            <a:r>
              <a:rPr lang="nl-NL" b="1" dirty="0"/>
              <a:t>Buikklachten</a:t>
            </a:r>
            <a:r>
              <a:rPr lang="nl-NL" dirty="0"/>
              <a:t> soms ook verbeteren </a:t>
            </a:r>
          </a:p>
          <a:p>
            <a:pPr lvl="1"/>
            <a:r>
              <a:rPr lang="nl-NL" sz="1800" i="1" dirty="0">
                <a:solidFill>
                  <a:srgbClr val="0A32FF"/>
                </a:solidFill>
              </a:rPr>
              <a:t>Baker 2015</a:t>
            </a:r>
          </a:p>
          <a:p>
            <a:pPr marL="0" indent="0">
              <a:buNone/>
            </a:pPr>
            <a:endParaRPr lang="en-US" sz="2600" i="1" dirty="0">
              <a:solidFill>
                <a:srgbClr val="0A32FF"/>
              </a:solidFill>
            </a:endParaRPr>
          </a:p>
          <a:p>
            <a:endParaRPr lang="en-GB" altLang="nl-NL" i="1" dirty="0">
              <a:solidFill>
                <a:srgbClr val="2F97B5"/>
              </a:solidFill>
            </a:endParaRPr>
          </a:p>
          <a:p>
            <a:pPr lvl="1"/>
            <a:endParaRPr lang="en-GB" altLang="nl-NL" dirty="0"/>
          </a:p>
          <a:p>
            <a:pPr lvl="1"/>
            <a:endParaRPr lang="en-GB" altLang="nl-NL" dirty="0"/>
          </a:p>
        </p:txBody>
      </p:sp>
    </p:spTree>
    <p:extLst>
      <p:ext uri="{BB962C8B-B14F-4D97-AF65-F5344CB8AC3E}">
        <p14:creationId xmlns:p14="http://schemas.microsoft.com/office/powerpoint/2010/main" val="1577751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Bekkenbodemverpleegkundige</a:t>
            </a:r>
            <a:br>
              <a:rPr lang="nl-NL" altLang="nl-NL" dirty="0"/>
            </a:br>
            <a:r>
              <a:rPr lang="nl-NL" altLang="nl-NL" dirty="0"/>
              <a:t>Fysiotherapeut combi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7184" y="2118160"/>
            <a:ext cx="7616252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50  FI </a:t>
            </a:r>
            <a:r>
              <a:rPr lang="nl-NL" dirty="0" err="1"/>
              <a:t>pte</a:t>
            </a:r>
            <a:r>
              <a:rPr lang="nl-NL" dirty="0"/>
              <a:t>  (39f, 21 eerder BBF/med) na consult MDL naar BBV/fysio spreekuur, max 3 x</a:t>
            </a:r>
          </a:p>
          <a:p>
            <a:r>
              <a:rPr lang="nl-NL" dirty="0"/>
              <a:t>Dagboekje, vezels/loperamide/vocht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/>
              <a:t>Gemm</a:t>
            </a:r>
            <a:r>
              <a:rPr lang="nl-NL" dirty="0"/>
              <a:t> 4 punten verbeterd op de </a:t>
            </a:r>
            <a:r>
              <a:rPr lang="nl-NL" dirty="0" err="1"/>
              <a:t>Vaizy</a:t>
            </a:r>
            <a:r>
              <a:rPr lang="nl-NL" dirty="0"/>
              <a:t> schaal, 42% zelfs 5 punten,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geen verschil tussen wel of niet eerdere behandeling,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longterm effect 82%</a:t>
            </a:r>
          </a:p>
          <a:p>
            <a:endParaRPr lang="nl-NL" dirty="0"/>
          </a:p>
          <a:p>
            <a:r>
              <a:rPr lang="nl-NL" b="1" dirty="0"/>
              <a:t>Conclusie</a:t>
            </a:r>
            <a:r>
              <a:rPr lang="nl-NL" dirty="0"/>
              <a:t>: combi lifestyle, </a:t>
            </a:r>
            <a:r>
              <a:rPr lang="nl-NL" dirty="0" err="1"/>
              <a:t>med</a:t>
            </a:r>
            <a:r>
              <a:rPr lang="nl-NL" dirty="0"/>
              <a:t>, instructie/BBF altijd proberen, ook als al eerder gedaan, door toegewijd team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229599" y="6041985"/>
            <a:ext cx="2317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0A32FF"/>
                </a:solidFill>
              </a:rPr>
              <a:t>Visscher, Felt </a:t>
            </a:r>
            <a:r>
              <a:rPr lang="nl-NL" i="1" dirty="0" err="1">
                <a:solidFill>
                  <a:srgbClr val="0A32FF"/>
                </a:solidFill>
              </a:rPr>
              <a:t>e.a</a:t>
            </a:r>
            <a:r>
              <a:rPr lang="nl-NL" i="1" dirty="0">
                <a:solidFill>
                  <a:srgbClr val="0A32FF"/>
                </a:solidFill>
              </a:rPr>
              <a:t> 2019.</a:t>
            </a:r>
          </a:p>
        </p:txBody>
      </p:sp>
      <p:pic>
        <p:nvPicPr>
          <p:cNvPr id="5" name="Tijdelijke aanduiding voor inhoud 3" descr="def lijstj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18" r="-89418"/>
          <a:stretch>
            <a:fillRect/>
          </a:stretch>
        </p:blipFill>
        <p:spPr>
          <a:xfrm>
            <a:off x="8636039" y="3261793"/>
            <a:ext cx="4826262" cy="2554598"/>
          </a:xfrm>
          <a:prstGeom prst="rect">
            <a:avLst/>
          </a:prstGeom>
        </p:spPr>
      </p:pic>
      <p:pic>
        <p:nvPicPr>
          <p:cNvPr id="6" name="Afbeelding 5" descr="Jo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279" y="1251537"/>
            <a:ext cx="1394601" cy="174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17" y="1345062"/>
            <a:ext cx="1925713" cy="164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8" descr="bristol stool scal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8" y="3371733"/>
            <a:ext cx="1921773" cy="244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3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nl-NL" sz="5300" dirty="0" err="1"/>
              <a:t>Rectaal</a:t>
            </a:r>
            <a:r>
              <a:rPr lang="en-US" altLang="nl-NL" sz="5300" dirty="0"/>
              <a:t> </a:t>
            </a:r>
            <a:r>
              <a:rPr lang="en-US" altLang="nl-NL" sz="5300" dirty="0" err="1"/>
              <a:t>spoelen</a:t>
            </a:r>
            <a:br>
              <a:rPr lang="en-US" altLang="nl-NL" sz="5300" dirty="0"/>
            </a:br>
            <a:br>
              <a:rPr lang="en-US" altLang="nl-NL" sz="3200" dirty="0"/>
            </a:br>
            <a:endParaRPr lang="en-US" altLang="nl-NL" sz="3200" b="1" dirty="0">
              <a:solidFill>
                <a:srgbClr val="FF0000"/>
              </a:solidFill>
            </a:endParaRPr>
          </a:p>
        </p:txBody>
      </p:sp>
      <p:pic>
        <p:nvPicPr>
          <p:cNvPr id="140292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601" y="1986025"/>
            <a:ext cx="2837321" cy="15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3"/>
          <p:cNvSpPr>
            <a:spLocks noChangeArrowheads="1"/>
          </p:cNvSpPr>
          <p:nvPr/>
        </p:nvSpPr>
        <p:spPr bwMode="auto">
          <a:xfrm>
            <a:off x="4680335" y="2989444"/>
            <a:ext cx="7180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nl-NL" sz="1800" i="1" dirty="0">
                <a:solidFill>
                  <a:srgbClr val="2F97B5"/>
                </a:solidFill>
              </a:rPr>
              <a:t>Vollebregt PF, Felt-Bersma RJF </a:t>
            </a:r>
            <a:r>
              <a:rPr lang="en-US" altLang="nl-NL" sz="1800" i="1" dirty="0" err="1">
                <a:solidFill>
                  <a:srgbClr val="2F97B5"/>
                </a:solidFill>
              </a:rPr>
              <a:t>e.a</a:t>
            </a:r>
            <a:r>
              <a:rPr lang="en-US" altLang="nl-NL" sz="1800" i="1" dirty="0">
                <a:solidFill>
                  <a:srgbClr val="2F97B5"/>
                </a:solidFill>
              </a:rPr>
              <a:t>. 2016</a:t>
            </a:r>
            <a:endParaRPr lang="nl-NL" altLang="nl-NL" sz="1800" i="1" dirty="0">
              <a:solidFill>
                <a:srgbClr val="2F97B5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01" y="3906440"/>
            <a:ext cx="2619374" cy="1473398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19778" y="2163645"/>
            <a:ext cx="8420973" cy="2772261"/>
          </a:xfrm>
        </p:spPr>
        <p:txBody>
          <a:bodyPr/>
          <a:lstStyle/>
          <a:p>
            <a:r>
              <a:rPr lang="en-US" altLang="nl-NL" dirty="0"/>
              <a:t>Long-term retrograde </a:t>
            </a:r>
            <a:r>
              <a:rPr lang="en-US" altLang="nl-NL" b="1" dirty="0">
                <a:solidFill>
                  <a:srgbClr val="FF0000"/>
                </a:solidFill>
              </a:rPr>
              <a:t>rectal cleansing </a:t>
            </a:r>
            <a:r>
              <a:rPr lang="en-US" altLang="nl-NL" dirty="0"/>
              <a:t>in patients with constipation or fecal incontinence </a:t>
            </a:r>
            <a:r>
              <a:rPr lang="en-US" altLang="nl-NL" b="1" dirty="0">
                <a:solidFill>
                  <a:srgbClr val="FF0000"/>
                </a:solidFill>
              </a:rPr>
              <a:t>is effective in 41%</a:t>
            </a:r>
          </a:p>
          <a:p>
            <a:endParaRPr lang="nl-NL" dirty="0"/>
          </a:p>
          <a:p>
            <a:r>
              <a:rPr lang="nl-NL" dirty="0"/>
              <a:t>Andere studies: resultaat wat beter 60%</a:t>
            </a:r>
          </a:p>
        </p:txBody>
      </p:sp>
    </p:spTree>
    <p:extLst>
      <p:ext uri="{BB962C8B-B14F-4D97-AF65-F5344CB8AC3E}">
        <p14:creationId xmlns:p14="http://schemas.microsoft.com/office/powerpoint/2010/main" val="68928538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bekkenbodemproblematiek?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923989"/>
            <a:ext cx="10515600" cy="4351338"/>
          </a:xfrm>
        </p:spPr>
        <p:txBody>
          <a:bodyPr/>
          <a:lstStyle/>
          <a:p>
            <a:r>
              <a:rPr lang="nl-NL" dirty="0"/>
              <a:t>Wat is de bekkenbodem?</a:t>
            </a:r>
          </a:p>
          <a:p>
            <a:endParaRPr lang="nl-NL" dirty="0"/>
          </a:p>
        </p:txBody>
      </p:sp>
      <p:pic>
        <p:nvPicPr>
          <p:cNvPr id="4" name="Afbeelding 7" descr="bekkenbode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541012"/>
            <a:ext cx="58928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atomie bekkenbod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7" y="2711900"/>
            <a:ext cx="6045843" cy="38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625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Wie behandelt wie?</a:t>
            </a:r>
          </a:p>
        </p:txBody>
      </p:sp>
      <p:pic>
        <p:nvPicPr>
          <p:cNvPr id="5" name="Afbeelding 3" descr="pill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18" y="1359599"/>
            <a:ext cx="2493817" cy="193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4" descr="pr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1458740"/>
            <a:ext cx="2971800" cy="264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5" descr="cartoon_van_het_man_van_de_chirurg_van_werelden_de_das-p151375656682429046bhfqn_1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164" y="4334164"/>
            <a:ext cx="2523836" cy="252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6" descr="fysi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66" y="4540826"/>
            <a:ext cx="3089565" cy="23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63" y="1646249"/>
            <a:ext cx="2362779" cy="264631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3" y="3856273"/>
            <a:ext cx="2509982" cy="27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12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4"/>
          <p:cNvSpPr>
            <a:spLocks noChangeArrowheads="1"/>
          </p:cNvSpPr>
          <p:nvPr/>
        </p:nvSpPr>
        <p:spPr bwMode="auto">
          <a:xfrm>
            <a:off x="2867140" y="455514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nl-NL" sz="3600" dirty="0" err="1"/>
              <a:t>Incontinentie</a:t>
            </a:r>
            <a:r>
              <a:rPr lang="fr-FR" altLang="nl-NL" sz="3600" dirty="0"/>
              <a:t>-</a:t>
            </a:r>
            <a:r>
              <a:rPr lang="fr-FR" altLang="nl-NL" sz="3600" dirty="0" err="1"/>
              <a:t>work</a:t>
            </a:r>
            <a:r>
              <a:rPr lang="fr-FR" altLang="nl-NL" sz="3600" dirty="0"/>
              <a:t>-up </a:t>
            </a:r>
          </a:p>
        </p:txBody>
      </p:sp>
      <p:sp>
        <p:nvSpPr>
          <p:cNvPr id="132099" name="Text Box 5"/>
          <p:cNvSpPr txBox="1">
            <a:spLocks noChangeArrowheads="1"/>
          </p:cNvSpPr>
          <p:nvPr/>
        </p:nvSpPr>
        <p:spPr bwMode="auto">
          <a:xfrm>
            <a:off x="1933886" y="1696109"/>
            <a:ext cx="16818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fr-FR" altLang="nl-NL" sz="2100" b="1" dirty="0" err="1">
                <a:solidFill>
                  <a:srgbClr val="000090"/>
                </a:solidFill>
              </a:rPr>
              <a:t>incontinentie</a:t>
            </a:r>
            <a:endParaRPr lang="fr-FR" altLang="nl-NL" sz="1800" dirty="0">
              <a:solidFill>
                <a:srgbClr val="000090"/>
              </a:solidFill>
            </a:endParaRPr>
          </a:p>
        </p:txBody>
      </p:sp>
      <p:sp>
        <p:nvSpPr>
          <p:cNvPr id="188424" name="Text Box 10"/>
          <p:cNvSpPr txBox="1">
            <a:spLocks noChangeArrowheads="1"/>
          </p:cNvSpPr>
          <p:nvPr/>
        </p:nvSpPr>
        <p:spPr bwMode="auto">
          <a:xfrm>
            <a:off x="1991036" y="3048659"/>
            <a:ext cx="3422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fr-FR" altLang="nl-NL" sz="1800" dirty="0" err="1">
                <a:solidFill>
                  <a:srgbClr val="2F97B5"/>
                </a:solidFill>
              </a:rPr>
              <a:t>uitleg</a:t>
            </a:r>
            <a:r>
              <a:rPr lang="fr-FR" altLang="nl-NL" sz="1800" dirty="0">
                <a:solidFill>
                  <a:srgbClr val="2F97B5"/>
                </a:solidFill>
              </a:rPr>
              <a:t>, </a:t>
            </a:r>
            <a:r>
              <a:rPr lang="fr-FR" altLang="nl-NL" sz="1800" dirty="0" err="1">
                <a:solidFill>
                  <a:srgbClr val="2F97B5"/>
                </a:solidFill>
              </a:rPr>
              <a:t>vezelrijk</a:t>
            </a:r>
            <a:r>
              <a:rPr lang="fr-FR" altLang="nl-NL" sz="1800" dirty="0">
                <a:solidFill>
                  <a:srgbClr val="2F97B5"/>
                </a:solidFill>
              </a:rPr>
              <a:t> </a:t>
            </a:r>
            <a:r>
              <a:rPr lang="fr-FR" altLang="nl-NL" sz="1800" dirty="0" err="1">
                <a:solidFill>
                  <a:srgbClr val="2F97B5"/>
                </a:solidFill>
              </a:rPr>
              <a:t>dieet</a:t>
            </a:r>
            <a:r>
              <a:rPr lang="fr-FR" altLang="nl-NL" sz="1800" dirty="0">
                <a:solidFill>
                  <a:srgbClr val="2F97B5"/>
                </a:solidFill>
              </a:rPr>
              <a:t>, </a:t>
            </a:r>
            <a:r>
              <a:rPr lang="fr-FR" altLang="nl-NL" sz="1800" dirty="0" err="1">
                <a:solidFill>
                  <a:srgbClr val="2F97B5"/>
                </a:solidFill>
              </a:rPr>
              <a:t>bulkvormers</a:t>
            </a:r>
            <a:endParaRPr lang="fr-FR" altLang="nl-NL" sz="1800" dirty="0">
              <a:solidFill>
                <a:srgbClr val="2F97B5"/>
              </a:solidFill>
            </a:endParaRPr>
          </a:p>
        </p:txBody>
      </p:sp>
      <p:grpSp>
        <p:nvGrpSpPr>
          <p:cNvPr id="2" name="Groeperen 27"/>
          <p:cNvGrpSpPr>
            <a:grpSpLocks/>
          </p:cNvGrpSpPr>
          <p:nvPr/>
        </p:nvGrpSpPr>
        <p:grpSpPr bwMode="auto">
          <a:xfrm>
            <a:off x="2391086" y="2648609"/>
            <a:ext cx="482266" cy="400050"/>
            <a:chOff x="1676400" y="2590800"/>
            <a:chExt cx="643021" cy="533400"/>
          </a:xfrm>
        </p:grpSpPr>
        <p:sp>
          <p:nvSpPr>
            <p:cNvPr id="132130" name="Line 15"/>
            <p:cNvSpPr>
              <a:spLocks noChangeShapeType="1"/>
            </p:cNvSpPr>
            <p:nvPr/>
          </p:nvSpPr>
          <p:spPr bwMode="auto">
            <a:xfrm>
              <a:off x="1676400" y="2590800"/>
              <a:ext cx="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32131" name="Text Box 16"/>
            <p:cNvSpPr txBox="1">
              <a:spLocks noChangeArrowheads="1"/>
            </p:cNvSpPr>
            <p:nvPr/>
          </p:nvSpPr>
          <p:spPr bwMode="auto">
            <a:xfrm>
              <a:off x="1752600" y="2590800"/>
              <a:ext cx="566821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r>
                <a:rPr lang="fr-FR" altLang="nl-NL" sz="1350" i="1"/>
                <a:t>nee</a:t>
              </a:r>
              <a:endParaRPr lang="fr-FR" altLang="nl-NL" sz="1800"/>
            </a:p>
          </p:txBody>
        </p:sp>
      </p:grpSp>
      <p:grpSp>
        <p:nvGrpSpPr>
          <p:cNvPr id="3" name="Groeperen 29"/>
          <p:cNvGrpSpPr>
            <a:grpSpLocks/>
          </p:cNvGrpSpPr>
          <p:nvPr/>
        </p:nvGrpSpPr>
        <p:grpSpPr bwMode="auto">
          <a:xfrm>
            <a:off x="1991035" y="3334410"/>
            <a:ext cx="1715534" cy="588675"/>
            <a:chOff x="1143000" y="3505200"/>
            <a:chExt cx="2287378" cy="784899"/>
          </a:xfrm>
        </p:grpSpPr>
        <p:sp>
          <p:nvSpPr>
            <p:cNvPr id="132128" name="Text Box 11"/>
            <p:cNvSpPr txBox="1">
              <a:spLocks noChangeArrowheads="1"/>
            </p:cNvSpPr>
            <p:nvPr/>
          </p:nvSpPr>
          <p:spPr bwMode="auto">
            <a:xfrm>
              <a:off x="1143000" y="3859213"/>
              <a:ext cx="2287378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r>
                <a:rPr lang="fr-FR" altLang="nl-NL" sz="1500" i="1" dirty="0" err="1"/>
                <a:t>onvoldoende</a:t>
              </a:r>
              <a:r>
                <a:rPr lang="fr-FR" altLang="nl-NL" sz="1500" i="1" dirty="0"/>
                <a:t> </a:t>
              </a:r>
              <a:r>
                <a:rPr lang="fr-FR" altLang="nl-NL" sz="1500" i="1" dirty="0" err="1"/>
                <a:t>succes</a:t>
              </a:r>
              <a:endParaRPr lang="fr-FR" altLang="nl-NL" sz="1800" dirty="0"/>
            </a:p>
          </p:txBody>
        </p:sp>
        <p:sp>
          <p:nvSpPr>
            <p:cNvPr id="132129" name="Line 17"/>
            <p:cNvSpPr>
              <a:spLocks noChangeShapeType="1"/>
            </p:cNvSpPr>
            <p:nvPr/>
          </p:nvSpPr>
          <p:spPr bwMode="auto">
            <a:xfrm>
              <a:off x="1676400" y="3505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4" name="Groeperen 31"/>
          <p:cNvGrpSpPr>
            <a:grpSpLocks/>
          </p:cNvGrpSpPr>
          <p:nvPr/>
        </p:nvGrpSpPr>
        <p:grpSpPr bwMode="auto">
          <a:xfrm>
            <a:off x="1991036" y="3905912"/>
            <a:ext cx="1441420" cy="597784"/>
            <a:chOff x="1143000" y="4267200"/>
            <a:chExt cx="1922440" cy="797560"/>
          </a:xfrm>
        </p:grpSpPr>
        <p:sp>
          <p:nvSpPr>
            <p:cNvPr id="132126" name="Text Box 12"/>
            <p:cNvSpPr txBox="1">
              <a:spLocks noChangeArrowheads="1"/>
            </p:cNvSpPr>
            <p:nvPr/>
          </p:nvSpPr>
          <p:spPr bwMode="auto">
            <a:xfrm>
              <a:off x="1143000" y="4571999"/>
              <a:ext cx="1922440" cy="492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r>
                <a:rPr lang="fr-FR" altLang="nl-NL" sz="1800" dirty="0" err="1">
                  <a:solidFill>
                    <a:srgbClr val="2E98B5"/>
                  </a:solidFill>
                </a:rPr>
                <a:t>Fysiotherapie</a:t>
              </a:r>
              <a:endParaRPr lang="fr-FR" altLang="nl-NL" sz="1350" dirty="0">
                <a:solidFill>
                  <a:srgbClr val="2E98B5"/>
                </a:solidFill>
              </a:endParaRPr>
            </a:p>
          </p:txBody>
        </p:sp>
        <p:sp>
          <p:nvSpPr>
            <p:cNvPr id="132127" name="Line 18"/>
            <p:cNvSpPr>
              <a:spLocks noChangeShapeType="1"/>
            </p:cNvSpPr>
            <p:nvPr/>
          </p:nvSpPr>
          <p:spPr bwMode="auto">
            <a:xfrm>
              <a:off x="1676400" y="4267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eperen 32"/>
          <p:cNvGrpSpPr>
            <a:grpSpLocks/>
          </p:cNvGrpSpPr>
          <p:nvPr/>
        </p:nvGrpSpPr>
        <p:grpSpPr bwMode="auto">
          <a:xfrm>
            <a:off x="2048186" y="4477410"/>
            <a:ext cx="1763624" cy="588675"/>
            <a:chOff x="1219200" y="5029200"/>
            <a:chExt cx="2351499" cy="784899"/>
          </a:xfrm>
        </p:grpSpPr>
        <p:sp>
          <p:nvSpPr>
            <p:cNvPr id="132124" name="Rectangle 13"/>
            <p:cNvSpPr>
              <a:spLocks noChangeArrowheads="1"/>
            </p:cNvSpPr>
            <p:nvPr/>
          </p:nvSpPr>
          <p:spPr bwMode="auto">
            <a:xfrm>
              <a:off x="1219200" y="5383213"/>
              <a:ext cx="2351499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r>
                <a:rPr lang="fr-FR" altLang="nl-NL" sz="1500" i="1" dirty="0" err="1"/>
                <a:t>onvoldoende</a:t>
              </a:r>
              <a:r>
                <a:rPr lang="fr-FR" altLang="nl-NL" sz="1500" i="1" dirty="0"/>
                <a:t> </a:t>
              </a:r>
              <a:r>
                <a:rPr lang="fr-FR" altLang="nl-NL" sz="1500" i="1" dirty="0" err="1"/>
                <a:t>succes</a:t>
              </a:r>
              <a:r>
                <a:rPr lang="fr-FR" altLang="nl-NL" sz="1500" i="1" dirty="0"/>
                <a:t> </a:t>
              </a:r>
              <a:endParaRPr lang="fr-FR" altLang="nl-NL" sz="1800" dirty="0"/>
            </a:p>
          </p:txBody>
        </p:sp>
        <p:sp>
          <p:nvSpPr>
            <p:cNvPr id="132125" name="Line 19"/>
            <p:cNvSpPr>
              <a:spLocks noChangeShapeType="1"/>
            </p:cNvSpPr>
            <p:nvPr/>
          </p:nvSpPr>
          <p:spPr bwMode="auto">
            <a:xfrm>
              <a:off x="1676400" y="5029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6" name="Groeperen 33"/>
          <p:cNvGrpSpPr>
            <a:grpSpLocks/>
          </p:cNvGrpSpPr>
          <p:nvPr/>
        </p:nvGrpSpPr>
        <p:grpSpPr bwMode="auto">
          <a:xfrm>
            <a:off x="1645445" y="5185175"/>
            <a:ext cx="6810312" cy="874913"/>
            <a:chOff x="-172411" y="5790352"/>
            <a:chExt cx="6247993" cy="1166639"/>
          </a:xfrm>
        </p:grpSpPr>
        <p:sp>
          <p:nvSpPr>
            <p:cNvPr id="116762" name="Text Box 14"/>
            <p:cNvSpPr txBox="1">
              <a:spLocks noChangeArrowheads="1"/>
            </p:cNvSpPr>
            <p:nvPr/>
          </p:nvSpPr>
          <p:spPr bwMode="auto">
            <a:xfrm>
              <a:off x="-172411" y="6095152"/>
              <a:ext cx="6247993" cy="86183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fr-FR" dirty="0" err="1">
                  <a:cs typeface="ＭＳ Ｐゴシック" charset="-128"/>
                </a:rPr>
                <a:t>Evt</a:t>
              </a:r>
              <a:r>
                <a:rPr lang="fr-FR" dirty="0">
                  <a:cs typeface="ＭＳ Ｐゴシック" charset="-128"/>
                </a:rPr>
                <a:t> </a:t>
              </a:r>
              <a:r>
                <a:rPr lang="fr-FR" dirty="0" err="1">
                  <a:cs typeface="ＭＳ Ｐゴシック" charset="-128"/>
                </a:rPr>
                <a:t>verwijzen</a:t>
              </a:r>
              <a:r>
                <a:rPr lang="fr-FR" dirty="0">
                  <a:cs typeface="ＭＳ Ｐゴシック" charset="-128"/>
                </a:rPr>
                <a:t> chirurgie: (</a:t>
              </a:r>
              <a:r>
                <a:rPr lang="fr-FR" dirty="0" err="1">
                  <a:solidFill>
                    <a:srgbClr val="2F97B5"/>
                  </a:solidFill>
                  <a:cs typeface="ＭＳ Ｐゴシック" charset="-128"/>
                </a:rPr>
                <a:t>sfincterplastiek</a:t>
              </a:r>
              <a:r>
                <a:rPr lang="fr-FR" dirty="0">
                  <a:solidFill>
                    <a:srgbClr val="2F97B5"/>
                  </a:solidFill>
                  <a:cs typeface="ＭＳ Ｐゴシック" charset="-128"/>
                </a:rPr>
                <a:t>), SNS, </a:t>
              </a:r>
              <a:r>
                <a:rPr lang="fr-FR" dirty="0">
                  <a:solidFill>
                    <a:schemeClr val="bg2">
                      <a:lumMod val="25000"/>
                    </a:schemeClr>
                  </a:solidFill>
                  <a:cs typeface="ＭＳ Ｐゴシック" charset="-128"/>
                </a:rPr>
                <a:t>(</a:t>
              </a:r>
              <a:r>
                <a:rPr lang="fr-FR" dirty="0" err="1">
                  <a:solidFill>
                    <a:schemeClr val="bg2">
                      <a:lumMod val="25000"/>
                    </a:schemeClr>
                  </a:solidFill>
                  <a:cs typeface="ＭＳ Ｐゴシック" charset="-128"/>
                </a:rPr>
                <a:t>spoel</a:t>
              </a:r>
              <a:r>
                <a:rPr lang="fr-FR" dirty="0">
                  <a:solidFill>
                    <a:schemeClr val="bg2">
                      <a:lumMod val="25000"/>
                    </a:schemeClr>
                  </a:solidFill>
                  <a:cs typeface="ＭＳ Ｐゴシック" charset="-128"/>
                </a:rPr>
                <a:t>)</a:t>
              </a:r>
              <a:r>
                <a:rPr lang="fr-FR" dirty="0" err="1">
                  <a:solidFill>
                    <a:srgbClr val="2F97B5"/>
                  </a:solidFill>
                  <a:cs typeface="ＭＳ Ｐゴシック" charset="-128"/>
                </a:rPr>
                <a:t>stoma</a:t>
              </a:r>
              <a:r>
                <a:rPr lang="fr-FR" dirty="0">
                  <a:solidFill>
                    <a:srgbClr val="2F97B5"/>
                  </a:solidFill>
                  <a:cs typeface="ＭＳ Ｐゴシック" charset="-128"/>
                </a:rPr>
                <a:t>, </a:t>
              </a:r>
              <a:r>
                <a:rPr lang="fr-FR" dirty="0" err="1">
                  <a:solidFill>
                    <a:srgbClr val="2F97B5"/>
                  </a:solidFill>
                  <a:cs typeface="ＭＳ Ｐゴシック" charset="-128"/>
                </a:rPr>
                <a:t>rectopexy</a:t>
              </a:r>
              <a:r>
                <a:rPr lang="fr-FR" dirty="0">
                  <a:solidFill>
                    <a:srgbClr val="2F97B5"/>
                  </a:solidFill>
                  <a:cs typeface="ＭＳ Ｐゴシック" charset="-128"/>
                </a:rPr>
                <a:t>, </a:t>
              </a:r>
              <a:r>
                <a:rPr lang="fr-FR" dirty="0" err="1">
                  <a:solidFill>
                    <a:srgbClr val="2F97B5"/>
                  </a:solidFill>
                  <a:cs typeface="ＭＳ Ｐゴシック" charset="-128"/>
                </a:rPr>
                <a:t>pelvic</a:t>
              </a:r>
              <a:r>
                <a:rPr lang="fr-FR" dirty="0">
                  <a:solidFill>
                    <a:srgbClr val="2F97B5"/>
                  </a:solidFill>
                  <a:cs typeface="ＭＳ Ｐゴシック" charset="-128"/>
                </a:rPr>
                <a:t> </a:t>
              </a:r>
              <a:r>
                <a:rPr lang="fr-FR" dirty="0" err="1">
                  <a:solidFill>
                    <a:srgbClr val="2F97B5"/>
                  </a:solidFill>
                  <a:cs typeface="ＭＳ Ｐゴシック" charset="-128"/>
                </a:rPr>
                <a:t>floor</a:t>
              </a:r>
              <a:r>
                <a:rPr lang="fr-FR" dirty="0">
                  <a:solidFill>
                    <a:srgbClr val="2F97B5"/>
                  </a:solidFill>
                  <a:cs typeface="ＭＳ Ｐゴシック" charset="-128"/>
                </a:rPr>
                <a:t> </a:t>
              </a:r>
              <a:r>
                <a:rPr lang="fr-FR" dirty="0" err="1">
                  <a:solidFill>
                    <a:srgbClr val="2F97B5"/>
                  </a:solidFill>
                  <a:cs typeface="ＭＳ Ｐゴシック" charset="-128"/>
                </a:rPr>
                <a:t>repair</a:t>
              </a:r>
              <a:endParaRPr lang="fr-FR" dirty="0">
                <a:solidFill>
                  <a:srgbClr val="2F97B5"/>
                </a:solidFill>
                <a:cs typeface="ＭＳ Ｐゴシック" charset="-128"/>
              </a:endParaRPr>
            </a:p>
          </p:txBody>
        </p:sp>
        <p:sp>
          <p:nvSpPr>
            <p:cNvPr id="132123" name="Line 20"/>
            <p:cNvSpPr>
              <a:spLocks noChangeShapeType="1"/>
            </p:cNvSpPr>
            <p:nvPr/>
          </p:nvSpPr>
          <p:spPr bwMode="auto">
            <a:xfrm>
              <a:off x="850968" y="5790352"/>
              <a:ext cx="0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32106" name="Line 22"/>
          <p:cNvSpPr>
            <a:spLocks noChangeShapeType="1"/>
          </p:cNvSpPr>
          <p:nvPr/>
        </p:nvSpPr>
        <p:spPr bwMode="auto">
          <a:xfrm>
            <a:off x="2391085" y="2077109"/>
            <a:ext cx="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7" name="Groeperen 34"/>
          <p:cNvGrpSpPr>
            <a:grpSpLocks/>
          </p:cNvGrpSpPr>
          <p:nvPr/>
        </p:nvGrpSpPr>
        <p:grpSpPr bwMode="auto">
          <a:xfrm>
            <a:off x="3762686" y="3505858"/>
            <a:ext cx="3956305" cy="923330"/>
            <a:chOff x="3505200" y="3733800"/>
            <a:chExt cx="5275073" cy="1231107"/>
          </a:xfrm>
        </p:grpSpPr>
        <p:sp>
          <p:nvSpPr>
            <p:cNvPr id="132118" name="Text Box 21"/>
            <p:cNvSpPr txBox="1">
              <a:spLocks noChangeArrowheads="1"/>
            </p:cNvSpPr>
            <p:nvPr/>
          </p:nvSpPr>
          <p:spPr bwMode="auto">
            <a:xfrm>
              <a:off x="5943600" y="3733800"/>
              <a:ext cx="2836673" cy="123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r>
                <a:rPr lang="fr-FR" altLang="nl-NL" sz="1350">
                  <a:solidFill>
                    <a:srgbClr val="2F97B5"/>
                  </a:solidFill>
                </a:rPr>
                <a:t>Antidiarhee middelen</a:t>
              </a:r>
            </a:p>
            <a:p>
              <a:r>
                <a:rPr lang="fr-FR" altLang="nl-NL" sz="1350">
                  <a:solidFill>
                    <a:srgbClr val="7F7F7F"/>
                  </a:solidFill>
                </a:rPr>
                <a:t>(loperamide, colesteramine)</a:t>
              </a:r>
            </a:p>
            <a:p>
              <a:endParaRPr lang="fr-FR" altLang="nl-NL" sz="1350">
                <a:solidFill>
                  <a:srgbClr val="7F7F7F"/>
                </a:solidFill>
              </a:endParaRPr>
            </a:p>
            <a:p>
              <a:r>
                <a:rPr lang="fr-FR" altLang="nl-NL" sz="1350">
                  <a:solidFill>
                    <a:srgbClr val="2F97B5"/>
                  </a:solidFill>
                </a:rPr>
                <a:t>clysma, rectaal spoelen</a:t>
              </a:r>
              <a:endParaRPr lang="fr-FR" altLang="nl-NL" sz="1800">
                <a:solidFill>
                  <a:srgbClr val="2F97B5"/>
                </a:solidFill>
              </a:endParaRPr>
            </a:p>
          </p:txBody>
        </p:sp>
        <p:grpSp>
          <p:nvGrpSpPr>
            <p:cNvPr id="132119" name="Groeperen 30"/>
            <p:cNvGrpSpPr>
              <a:grpSpLocks/>
            </p:cNvGrpSpPr>
            <p:nvPr/>
          </p:nvGrpSpPr>
          <p:grpSpPr bwMode="auto">
            <a:xfrm>
              <a:off x="3505200" y="3733800"/>
              <a:ext cx="5181600" cy="1219200"/>
              <a:chOff x="3505200" y="3733800"/>
              <a:chExt cx="5181600" cy="1219200"/>
            </a:xfrm>
          </p:grpSpPr>
          <p:sp>
            <p:nvSpPr>
              <p:cNvPr id="132120" name="Line 23"/>
              <p:cNvSpPr>
                <a:spLocks noChangeShapeType="1"/>
              </p:cNvSpPr>
              <p:nvPr/>
            </p:nvSpPr>
            <p:spPr bwMode="auto">
              <a:xfrm>
                <a:off x="3505200" y="4038600"/>
                <a:ext cx="2286000" cy="304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32121" name="Rectangle 24"/>
              <p:cNvSpPr>
                <a:spLocks noChangeArrowheads="1"/>
              </p:cNvSpPr>
              <p:nvPr/>
            </p:nvSpPr>
            <p:spPr bwMode="auto">
              <a:xfrm>
                <a:off x="5943600" y="3733800"/>
                <a:ext cx="2743200" cy="1219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nl-NL" sz="1800"/>
              </a:p>
            </p:txBody>
          </p:sp>
        </p:grpSp>
      </p:grpSp>
      <p:grpSp>
        <p:nvGrpSpPr>
          <p:cNvPr id="9" name="Groeperen 28"/>
          <p:cNvGrpSpPr>
            <a:grpSpLocks/>
          </p:cNvGrpSpPr>
          <p:nvPr/>
        </p:nvGrpSpPr>
        <p:grpSpPr bwMode="auto">
          <a:xfrm>
            <a:off x="1991036" y="2134259"/>
            <a:ext cx="5874099" cy="1028700"/>
            <a:chOff x="1143000" y="1905000"/>
            <a:chExt cx="7644996" cy="1371600"/>
          </a:xfrm>
        </p:grpSpPr>
        <p:grpSp>
          <p:nvGrpSpPr>
            <p:cNvPr id="132111" name="Groeperen 26"/>
            <p:cNvGrpSpPr>
              <a:grpSpLocks/>
            </p:cNvGrpSpPr>
            <p:nvPr/>
          </p:nvGrpSpPr>
          <p:grpSpPr bwMode="auto">
            <a:xfrm>
              <a:off x="1143000" y="1905000"/>
              <a:ext cx="7644996" cy="1354218"/>
              <a:chOff x="1143000" y="1905000"/>
              <a:chExt cx="7644996" cy="1354218"/>
            </a:xfrm>
          </p:grpSpPr>
          <p:sp>
            <p:nvSpPr>
              <p:cNvPr id="132113" name="Text Box 8"/>
              <p:cNvSpPr txBox="1">
                <a:spLocks noChangeArrowheads="1"/>
              </p:cNvSpPr>
              <p:nvPr/>
            </p:nvSpPr>
            <p:spPr bwMode="auto">
              <a:xfrm>
                <a:off x="3733800" y="2054225"/>
                <a:ext cx="415585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fr-FR" altLang="nl-NL" sz="1350" i="1"/>
                  <a:t>ja</a:t>
                </a:r>
                <a:endParaRPr lang="fr-FR" altLang="nl-NL" sz="1800"/>
              </a:p>
            </p:txBody>
          </p:sp>
          <p:grpSp>
            <p:nvGrpSpPr>
              <p:cNvPr id="132114" name="Groeperen 25"/>
              <p:cNvGrpSpPr>
                <a:grpSpLocks/>
              </p:cNvGrpSpPr>
              <p:nvPr/>
            </p:nvGrpSpPr>
            <p:grpSpPr bwMode="auto">
              <a:xfrm>
                <a:off x="1143000" y="1905000"/>
                <a:ext cx="7644996" cy="1354218"/>
                <a:chOff x="1143000" y="1905000"/>
                <a:chExt cx="7644996" cy="1354218"/>
              </a:xfrm>
            </p:grpSpPr>
            <p:sp>
              <p:nvSpPr>
                <p:cNvPr id="13211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143000" y="2133600"/>
                  <a:ext cx="1124916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r>
                    <a:rPr lang="fr-FR" altLang="nl-NL" sz="1800"/>
                    <a:t>diarhee</a:t>
                  </a:r>
                </a:p>
              </p:txBody>
            </p:sp>
            <p:sp>
              <p:nvSpPr>
                <p:cNvPr id="132116" name="Line 7"/>
                <p:cNvSpPr>
                  <a:spLocks noChangeShapeType="1"/>
                </p:cNvSpPr>
                <p:nvPr/>
              </p:nvSpPr>
              <p:spPr bwMode="auto">
                <a:xfrm>
                  <a:off x="2438400" y="2362200"/>
                  <a:ext cx="32004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3211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943600" y="1905000"/>
                  <a:ext cx="2844396" cy="1354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r>
                    <a:rPr lang="fr-FR" altLang="nl-NL" sz="1200" b="1" dirty="0" err="1">
                      <a:solidFill>
                        <a:srgbClr val="7F7F7F"/>
                      </a:solidFill>
                    </a:rPr>
                    <a:t>Oorzaak</a:t>
                  </a:r>
                  <a:r>
                    <a:rPr lang="fr-FR" altLang="nl-NL" sz="1200" b="1" dirty="0">
                      <a:solidFill>
                        <a:srgbClr val="7F7F7F"/>
                      </a:solidFill>
                    </a:rPr>
                    <a:t> </a:t>
                  </a:r>
                  <a:r>
                    <a:rPr lang="fr-FR" altLang="nl-NL" sz="1200" b="1" dirty="0" err="1">
                      <a:solidFill>
                        <a:srgbClr val="7F7F7F"/>
                      </a:solidFill>
                    </a:rPr>
                    <a:t>diarhee</a:t>
                  </a:r>
                  <a:r>
                    <a:rPr lang="fr-FR" altLang="nl-NL" sz="1200" b="1" dirty="0">
                      <a:solidFill>
                        <a:srgbClr val="7F7F7F"/>
                      </a:solidFill>
                    </a:rPr>
                    <a:t> </a:t>
                  </a:r>
                  <a:r>
                    <a:rPr lang="fr-FR" altLang="nl-NL" sz="1200" b="1" dirty="0" err="1">
                      <a:solidFill>
                        <a:srgbClr val="7F7F7F"/>
                      </a:solidFill>
                    </a:rPr>
                    <a:t>uitzoeken</a:t>
                  </a:r>
                  <a:endParaRPr lang="fr-FR" altLang="nl-NL" sz="1200" dirty="0">
                    <a:solidFill>
                      <a:srgbClr val="7F7F7F"/>
                    </a:solidFill>
                  </a:endParaRPr>
                </a:p>
                <a:p>
                  <a:r>
                    <a:rPr lang="fr-FR" altLang="nl-NL" sz="1200" dirty="0">
                      <a:solidFill>
                        <a:srgbClr val="7F7F7F"/>
                      </a:solidFill>
                    </a:rPr>
                    <a:t>-</a:t>
                  </a:r>
                  <a:r>
                    <a:rPr lang="fr-FR" altLang="nl-NL" sz="1200" dirty="0" err="1">
                      <a:solidFill>
                        <a:srgbClr val="7F7F7F"/>
                      </a:solidFill>
                    </a:rPr>
                    <a:t>dieet</a:t>
                  </a:r>
                  <a:endParaRPr lang="fr-FR" altLang="nl-NL" sz="1200" dirty="0">
                    <a:solidFill>
                      <a:srgbClr val="7F7F7F"/>
                    </a:solidFill>
                  </a:endParaRPr>
                </a:p>
                <a:p>
                  <a:r>
                    <a:rPr lang="fr-FR" altLang="nl-NL" sz="1200" dirty="0">
                      <a:solidFill>
                        <a:srgbClr val="7F7F7F"/>
                      </a:solidFill>
                    </a:rPr>
                    <a:t>-</a:t>
                  </a:r>
                  <a:r>
                    <a:rPr lang="fr-FR" altLang="nl-NL" sz="1200" dirty="0" err="1">
                      <a:solidFill>
                        <a:srgbClr val="7F7F7F"/>
                      </a:solidFill>
                    </a:rPr>
                    <a:t>Colitis</a:t>
                  </a:r>
                  <a:r>
                    <a:rPr lang="fr-FR" altLang="nl-NL" sz="1200" dirty="0">
                      <a:solidFill>
                        <a:srgbClr val="7F7F7F"/>
                      </a:solidFill>
                    </a:rPr>
                    <a:t>, </a:t>
                  </a:r>
                  <a:r>
                    <a:rPr lang="fr-FR" altLang="nl-NL" sz="1200" dirty="0" err="1">
                      <a:solidFill>
                        <a:srgbClr val="7F7F7F"/>
                      </a:solidFill>
                    </a:rPr>
                    <a:t>Crohn</a:t>
                  </a:r>
                  <a:endParaRPr lang="fr-FR" altLang="nl-NL" sz="1200" dirty="0">
                    <a:solidFill>
                      <a:srgbClr val="7F7F7F"/>
                    </a:solidFill>
                  </a:endParaRPr>
                </a:p>
                <a:p>
                  <a:r>
                    <a:rPr lang="fr-FR" altLang="nl-NL" sz="1200" dirty="0">
                      <a:solidFill>
                        <a:srgbClr val="7F7F7F"/>
                      </a:solidFill>
                    </a:rPr>
                    <a:t>-</a:t>
                  </a:r>
                  <a:r>
                    <a:rPr lang="fr-FR" altLang="nl-NL" sz="1200" dirty="0" err="1">
                      <a:solidFill>
                        <a:srgbClr val="7F7F7F"/>
                      </a:solidFill>
                    </a:rPr>
                    <a:t>overloop</a:t>
                  </a:r>
                  <a:r>
                    <a:rPr lang="fr-FR" altLang="nl-NL" sz="1200" dirty="0">
                      <a:solidFill>
                        <a:srgbClr val="7F7F7F"/>
                      </a:solidFill>
                    </a:rPr>
                    <a:t> </a:t>
                  </a:r>
                  <a:r>
                    <a:rPr lang="fr-FR" altLang="nl-NL" sz="1200" dirty="0" err="1">
                      <a:solidFill>
                        <a:srgbClr val="7F7F7F"/>
                      </a:solidFill>
                    </a:rPr>
                    <a:t>inc</a:t>
                  </a:r>
                  <a:r>
                    <a:rPr lang="fr-FR" altLang="nl-NL" sz="1200" dirty="0">
                      <a:solidFill>
                        <a:srgbClr val="7F7F7F"/>
                      </a:solidFill>
                    </a:rPr>
                    <a:t> of </a:t>
                  </a:r>
                  <a:r>
                    <a:rPr lang="fr-FR" altLang="nl-NL" sz="1200" dirty="0" err="1">
                      <a:solidFill>
                        <a:srgbClr val="7F7F7F"/>
                      </a:solidFill>
                    </a:rPr>
                    <a:t>ook</a:t>
                  </a:r>
                  <a:r>
                    <a:rPr lang="fr-FR" altLang="nl-NL" sz="1200" dirty="0">
                      <a:solidFill>
                        <a:srgbClr val="7F7F7F"/>
                      </a:solidFill>
                    </a:rPr>
                    <a:t> </a:t>
                  </a:r>
                  <a:r>
                    <a:rPr lang="fr-FR" altLang="nl-NL" sz="1200" dirty="0" err="1">
                      <a:solidFill>
                        <a:srgbClr val="7F7F7F"/>
                      </a:solidFill>
                    </a:rPr>
                    <a:t>obstipatie</a:t>
                  </a:r>
                  <a:endParaRPr lang="fr-FR" altLang="nl-NL" sz="1200" dirty="0">
                    <a:solidFill>
                      <a:srgbClr val="7F7F7F"/>
                    </a:solidFill>
                  </a:endParaRPr>
                </a:p>
                <a:p>
                  <a:r>
                    <a:rPr lang="fr-FR" altLang="nl-NL" sz="1200" dirty="0">
                      <a:solidFill>
                        <a:srgbClr val="7F7F7F"/>
                      </a:solidFill>
                    </a:rPr>
                    <a:t>-</a:t>
                  </a:r>
                  <a:r>
                    <a:rPr lang="fr-FR" altLang="nl-NL" sz="1200" dirty="0" err="1">
                      <a:solidFill>
                        <a:srgbClr val="7F7F7F"/>
                      </a:solidFill>
                    </a:rPr>
                    <a:t>etc</a:t>
                  </a:r>
                  <a:endParaRPr lang="fr-FR" altLang="nl-NL" sz="1800" dirty="0">
                    <a:solidFill>
                      <a:srgbClr val="7F7F7F"/>
                    </a:solidFill>
                  </a:endParaRPr>
                </a:p>
              </p:txBody>
            </p:sp>
          </p:grpSp>
        </p:grpSp>
        <p:sp>
          <p:nvSpPr>
            <p:cNvPr id="132112" name="Rectangle 25"/>
            <p:cNvSpPr>
              <a:spLocks noChangeArrowheads="1"/>
            </p:cNvSpPr>
            <p:nvPr/>
          </p:nvSpPr>
          <p:spPr bwMode="auto">
            <a:xfrm>
              <a:off x="5943600" y="1981200"/>
              <a:ext cx="2661732" cy="12954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nl-NL" sz="1800"/>
            </a:p>
          </p:txBody>
        </p:sp>
      </p:grpSp>
      <p:pic>
        <p:nvPicPr>
          <p:cNvPr id="132109" name="Afbeelding 24" descr="geldrolpapi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829" y="5468419"/>
            <a:ext cx="834629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23"/>
          <p:cNvSpPr>
            <a:spLocks noChangeShapeType="1"/>
          </p:cNvSpPr>
          <p:nvPr/>
        </p:nvSpPr>
        <p:spPr bwMode="auto">
          <a:xfrm flipV="1">
            <a:off x="3762685" y="4134509"/>
            <a:ext cx="171450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6" name="Afbeelding 3" descr="fysiotherapie_miltenburg_bf_behandel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48" y="4033788"/>
            <a:ext cx="1081379" cy="4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ep 20"/>
          <p:cNvGrpSpPr/>
          <p:nvPr/>
        </p:nvGrpSpPr>
        <p:grpSpPr>
          <a:xfrm>
            <a:off x="3987467" y="4634517"/>
            <a:ext cx="4436569" cy="427228"/>
            <a:chOff x="4680227" y="5391503"/>
            <a:chExt cx="5915424" cy="569637"/>
          </a:xfrm>
        </p:grpSpPr>
        <p:sp>
          <p:nvSpPr>
            <p:cNvPr id="13" name="Tekstvak 12"/>
            <p:cNvSpPr txBox="1"/>
            <p:nvPr/>
          </p:nvSpPr>
          <p:spPr>
            <a:xfrm>
              <a:off x="4680227" y="5391503"/>
              <a:ext cx="4023067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(zwaar gevoel, prolaps gevoel)</a:t>
              </a:r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V="1">
              <a:off x="4718142" y="5938240"/>
              <a:ext cx="4094262" cy="2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030266" y="5448262"/>
              <a:ext cx="156538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500" dirty="0" err="1">
                  <a:solidFill>
                    <a:srgbClr val="00B050"/>
                  </a:solidFill>
                </a:rPr>
                <a:t>Defecografie</a:t>
              </a:r>
              <a:endParaRPr lang="nl-NL" sz="1500" dirty="0">
                <a:solidFill>
                  <a:srgbClr val="00B050"/>
                </a:solidFill>
              </a:endParaRPr>
            </a:p>
          </p:txBody>
        </p:sp>
        <p:sp>
          <p:nvSpPr>
            <p:cNvPr id="14" name="Rechthoek 13"/>
            <p:cNvSpPr/>
            <p:nvPr/>
          </p:nvSpPr>
          <p:spPr>
            <a:xfrm>
              <a:off x="9121704" y="5519254"/>
              <a:ext cx="147361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8510924" y="4369135"/>
            <a:ext cx="2060137" cy="868381"/>
            <a:chOff x="9021307" y="4756819"/>
            <a:chExt cx="2746849" cy="1157841"/>
          </a:xfrm>
        </p:grpSpPr>
        <p:sp>
          <p:nvSpPr>
            <p:cNvPr id="52" name="Line 23"/>
            <p:cNvSpPr>
              <a:spLocks noChangeShapeType="1"/>
            </p:cNvSpPr>
            <p:nvPr/>
          </p:nvSpPr>
          <p:spPr bwMode="auto">
            <a:xfrm>
              <a:off x="9021307" y="5386401"/>
              <a:ext cx="49470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24" name="Groep 23"/>
            <p:cNvGrpSpPr/>
            <p:nvPr/>
          </p:nvGrpSpPr>
          <p:grpSpPr>
            <a:xfrm>
              <a:off x="9558111" y="4756819"/>
              <a:ext cx="2210045" cy="1157841"/>
              <a:chOff x="9801142" y="5290330"/>
              <a:chExt cx="2047424" cy="809695"/>
            </a:xfrm>
          </p:grpSpPr>
          <p:sp>
            <p:nvSpPr>
              <p:cNvPr id="22" name="Tekstvak 21"/>
              <p:cNvSpPr txBox="1"/>
              <p:nvPr/>
            </p:nvSpPr>
            <p:spPr>
              <a:xfrm>
                <a:off x="9801142" y="5325188"/>
                <a:ext cx="2009529" cy="774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600" dirty="0"/>
                  <a:t>(</a:t>
                </a:r>
                <a:r>
                  <a:rPr lang="nl-NL" sz="1600" dirty="0" err="1"/>
                  <a:t>Rectocele</a:t>
                </a:r>
                <a:r>
                  <a:rPr lang="nl-NL" sz="1600" dirty="0"/>
                  <a:t>)</a:t>
                </a:r>
              </a:p>
              <a:p>
                <a:r>
                  <a:rPr lang="nl-NL" sz="1600" dirty="0"/>
                  <a:t>Enterocele</a:t>
                </a:r>
              </a:p>
              <a:p>
                <a:r>
                  <a:rPr lang="nl-NL" sz="1600" dirty="0"/>
                  <a:t>Inw prolaps gr3,4</a:t>
                </a:r>
              </a:p>
            </p:txBody>
          </p:sp>
          <p:sp>
            <p:nvSpPr>
              <p:cNvPr id="23" name="Rechthoek 22"/>
              <p:cNvSpPr/>
              <p:nvPr/>
            </p:nvSpPr>
            <p:spPr>
              <a:xfrm>
                <a:off x="9843505" y="5290330"/>
                <a:ext cx="2005061" cy="7858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cxnSp>
        <p:nvCxnSpPr>
          <p:cNvPr id="27" name="Rechte verbindingslijn met pijl 26"/>
          <p:cNvCxnSpPr/>
          <p:nvPr/>
        </p:nvCxnSpPr>
        <p:spPr>
          <a:xfrm flipH="1">
            <a:off x="7724782" y="5211896"/>
            <a:ext cx="774394" cy="2645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430" name="Groep 188429"/>
          <p:cNvGrpSpPr/>
          <p:nvPr/>
        </p:nvGrpSpPr>
        <p:grpSpPr>
          <a:xfrm>
            <a:off x="7807443" y="2654739"/>
            <a:ext cx="2437324" cy="646331"/>
            <a:chOff x="9343126" y="2320450"/>
            <a:chExt cx="3249765" cy="861775"/>
          </a:xfrm>
        </p:grpSpPr>
        <p:sp>
          <p:nvSpPr>
            <p:cNvPr id="31" name="Tekstvak 30"/>
            <p:cNvSpPr txBox="1"/>
            <p:nvPr/>
          </p:nvSpPr>
          <p:spPr>
            <a:xfrm>
              <a:off x="9800930" y="2320450"/>
              <a:ext cx="27919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Evacuatieprobleem?</a:t>
              </a:r>
            </a:p>
            <a:p>
              <a:r>
                <a:rPr lang="nl-NL" dirty="0"/>
                <a:t>Slow transit?</a:t>
              </a:r>
            </a:p>
          </p:txBody>
        </p:sp>
        <p:cxnSp>
          <p:nvCxnSpPr>
            <p:cNvPr id="188417" name="Rechte verbindingslijn met pijl 188416"/>
            <p:cNvCxnSpPr/>
            <p:nvPr/>
          </p:nvCxnSpPr>
          <p:spPr>
            <a:xfrm>
              <a:off x="9343126" y="2578978"/>
              <a:ext cx="4299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32" name="Groep 188431"/>
          <p:cNvGrpSpPr/>
          <p:nvPr/>
        </p:nvGrpSpPr>
        <p:grpSpPr>
          <a:xfrm>
            <a:off x="7802369" y="3126835"/>
            <a:ext cx="2636236" cy="904861"/>
            <a:chOff x="9336359" y="2949917"/>
            <a:chExt cx="3514982" cy="1206483"/>
          </a:xfrm>
        </p:grpSpPr>
        <p:cxnSp>
          <p:nvCxnSpPr>
            <p:cNvPr id="188426" name="Rechte verbindingslijn met pijl 188425"/>
            <p:cNvCxnSpPr/>
            <p:nvPr/>
          </p:nvCxnSpPr>
          <p:spPr>
            <a:xfrm>
              <a:off x="10627743" y="2949917"/>
              <a:ext cx="0" cy="2767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431" name="Groep 188430"/>
            <p:cNvGrpSpPr/>
            <p:nvPr/>
          </p:nvGrpSpPr>
          <p:grpSpPr>
            <a:xfrm>
              <a:off x="9336359" y="3284984"/>
              <a:ext cx="3514982" cy="871416"/>
              <a:chOff x="9336359" y="3284984"/>
              <a:chExt cx="3514982" cy="871416"/>
            </a:xfrm>
          </p:grpSpPr>
          <p:sp>
            <p:nvSpPr>
              <p:cNvPr id="188427" name="Tekstvak 188426"/>
              <p:cNvSpPr txBox="1"/>
              <p:nvPr/>
            </p:nvSpPr>
            <p:spPr>
              <a:xfrm>
                <a:off x="9487403" y="3423012"/>
                <a:ext cx="3101107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600" dirty="0">
                    <a:solidFill>
                      <a:srgbClr val="00B050"/>
                    </a:solidFill>
                  </a:rPr>
                  <a:t>Behandelen als obstipatie</a:t>
                </a:r>
              </a:p>
            </p:txBody>
          </p:sp>
          <p:sp>
            <p:nvSpPr>
              <p:cNvPr id="188428" name="Rechthoek 188427"/>
              <p:cNvSpPr/>
              <p:nvPr/>
            </p:nvSpPr>
            <p:spPr>
              <a:xfrm>
                <a:off x="9336359" y="3284984"/>
                <a:ext cx="3514982" cy="871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60" name="Tekstvak 59"/>
          <p:cNvSpPr txBox="1"/>
          <p:nvPr/>
        </p:nvSpPr>
        <p:spPr>
          <a:xfrm>
            <a:off x="3140812" y="6125190"/>
            <a:ext cx="295824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Anale </a:t>
            </a:r>
            <a:r>
              <a:rPr lang="nl-NL" dirty="0" err="1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manometrie</a:t>
            </a:r>
            <a:r>
              <a:rPr lang="nl-NL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l-NL" dirty="0" err="1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Endoecho</a:t>
            </a:r>
            <a:endParaRPr lang="nl-NL" dirty="0">
              <a:solidFill>
                <a:srgbClr val="33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60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4" grpId="0"/>
      <p:bldP spid="35" grpId="0" animBg="1"/>
      <p:bldP spid="60" grpId="0" animBg="1"/>
      <p:bldP spid="6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4"/>
          <p:cNvSpPr>
            <a:spLocks noChangeArrowheads="1"/>
          </p:cNvSpPr>
          <p:nvPr/>
        </p:nvSpPr>
        <p:spPr bwMode="auto">
          <a:xfrm>
            <a:off x="2297112" y="-10399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2pPr>
            <a:lvl3pPr marL="968375" indent="-282575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3pPr>
            <a:lvl4pPr marL="1263650" indent="-295275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4pPr>
            <a:lvl5pPr marL="1546225" indent="-282575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5pPr>
            <a:lvl6pPr marL="20034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6pPr>
            <a:lvl7pPr marL="24606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7pPr>
            <a:lvl8pPr marL="29178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8pPr>
            <a:lvl9pPr marL="33750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nl-NL" sz="3600" dirty="0" err="1">
                <a:solidFill>
                  <a:schemeClr val="tx1"/>
                </a:solidFill>
              </a:rPr>
              <a:t>Obstipatie</a:t>
            </a:r>
            <a:r>
              <a:rPr lang="fr-FR" altLang="nl-NL" sz="3600" dirty="0">
                <a:solidFill>
                  <a:schemeClr val="tx1"/>
                </a:solidFill>
              </a:rPr>
              <a:t> </a:t>
            </a:r>
            <a:r>
              <a:rPr lang="fr-FR" altLang="nl-NL" sz="3600" dirty="0" err="1">
                <a:solidFill>
                  <a:schemeClr val="tx1"/>
                </a:solidFill>
              </a:rPr>
              <a:t>work</a:t>
            </a:r>
            <a:r>
              <a:rPr lang="fr-FR" altLang="nl-NL" sz="3600" dirty="0">
                <a:solidFill>
                  <a:schemeClr val="tx1"/>
                </a:solidFill>
              </a:rPr>
              <a:t>-up</a:t>
            </a:r>
            <a:endParaRPr lang="fr-FR" altLang="nl-NL" sz="36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78178" name="Text Box 5"/>
          <p:cNvSpPr txBox="1">
            <a:spLocks noChangeArrowheads="1"/>
          </p:cNvSpPr>
          <p:nvPr/>
        </p:nvSpPr>
        <p:spPr bwMode="auto">
          <a:xfrm>
            <a:off x="2590801" y="1320801"/>
            <a:ext cx="1681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2pPr>
            <a:lvl3pPr marL="968375" indent="-282575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3pPr>
            <a:lvl4pPr marL="1263650" indent="-295275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4pPr>
            <a:lvl5pPr marL="1546225" indent="-282575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5pPr>
            <a:lvl6pPr marL="20034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6pPr>
            <a:lvl7pPr marL="24606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7pPr>
            <a:lvl8pPr marL="29178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8pPr>
            <a:lvl9pPr marL="33750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nl-NL" sz="2800" b="1">
                <a:solidFill>
                  <a:srgbClr val="000090"/>
                </a:solidFill>
                <a:latin typeface="Times New Roman" charset="0"/>
              </a:rPr>
              <a:t>obstipatie</a:t>
            </a:r>
            <a:endParaRPr lang="fr-FR" altLang="nl-NL">
              <a:solidFill>
                <a:srgbClr val="000090"/>
              </a:solidFill>
              <a:latin typeface="Times New Roman" charset="0"/>
            </a:endParaRPr>
          </a:p>
        </p:txBody>
      </p:sp>
      <p:sp>
        <p:nvSpPr>
          <p:cNvPr id="188424" name="Text Box 10"/>
          <p:cNvSpPr txBox="1">
            <a:spLocks noChangeArrowheads="1"/>
          </p:cNvSpPr>
          <p:nvPr/>
        </p:nvSpPr>
        <p:spPr bwMode="auto">
          <a:xfrm>
            <a:off x="2667001" y="3124201"/>
            <a:ext cx="703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2pPr>
            <a:lvl3pPr marL="968375" indent="-282575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3pPr>
            <a:lvl4pPr marL="1263650" indent="-295275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4pPr>
            <a:lvl5pPr marL="1546225" indent="-282575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5pPr>
            <a:lvl6pPr marL="20034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6pPr>
            <a:lvl7pPr marL="24606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7pPr>
            <a:lvl8pPr marL="29178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8pPr>
            <a:lvl9pPr marL="33750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nl-NL">
                <a:solidFill>
                  <a:srgbClr val="2F97B5"/>
                </a:solidFill>
                <a:latin typeface="Times New Roman" charset="0"/>
              </a:rPr>
              <a:t>uitleg, vezelrijk dieet, &gt;2 l vocht, bulkvormers, laxantia </a:t>
            </a:r>
          </a:p>
        </p:txBody>
      </p:sp>
      <p:grpSp>
        <p:nvGrpSpPr>
          <p:cNvPr id="2" name="Groeperen 29"/>
          <p:cNvGrpSpPr>
            <a:grpSpLocks/>
          </p:cNvGrpSpPr>
          <p:nvPr/>
        </p:nvGrpSpPr>
        <p:grpSpPr bwMode="auto">
          <a:xfrm>
            <a:off x="2667001" y="3505200"/>
            <a:ext cx="2206625" cy="750888"/>
            <a:chOff x="1143000" y="3505200"/>
            <a:chExt cx="2206625" cy="750888"/>
          </a:xfrm>
        </p:grpSpPr>
        <p:sp>
          <p:nvSpPr>
            <p:cNvPr id="178215" name="Text Box 11"/>
            <p:cNvSpPr txBox="1">
              <a:spLocks noChangeArrowheads="1"/>
            </p:cNvSpPr>
            <p:nvPr/>
          </p:nvSpPr>
          <p:spPr bwMode="auto">
            <a:xfrm>
              <a:off x="1143000" y="3859213"/>
              <a:ext cx="22066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4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1pPr>
              <a:lvl2pPr marL="37931725" indent="-3747452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 sz="22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2pPr>
              <a:lvl3pPr marL="96837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0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3pPr>
              <a:lvl4pPr marL="1263650" indent="-29527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4pPr>
              <a:lvl5pPr marL="154622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5pPr>
              <a:lvl6pPr marL="20034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6pPr>
              <a:lvl7pPr marL="24606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7pPr>
              <a:lvl8pPr marL="29178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8pPr>
              <a:lvl9pPr marL="33750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nl-NL" sz="2000" i="1">
                  <a:solidFill>
                    <a:schemeClr val="tx1"/>
                  </a:solidFill>
                  <a:latin typeface="Times New Roman" charset="0"/>
                </a:rPr>
                <a:t>onvoldoende succes</a:t>
              </a:r>
              <a:endParaRPr lang="fr-FR" altLang="nl-NL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78216" name="Line 17"/>
            <p:cNvSpPr>
              <a:spLocks noChangeShapeType="1"/>
            </p:cNvSpPr>
            <p:nvPr/>
          </p:nvSpPr>
          <p:spPr bwMode="auto">
            <a:xfrm>
              <a:off x="1676400" y="3505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" name="Groeperen 31"/>
          <p:cNvGrpSpPr>
            <a:grpSpLocks/>
          </p:cNvGrpSpPr>
          <p:nvPr/>
        </p:nvGrpSpPr>
        <p:grpSpPr bwMode="auto">
          <a:xfrm>
            <a:off x="2667001" y="4267200"/>
            <a:ext cx="2417763" cy="889000"/>
            <a:chOff x="1143000" y="4267200"/>
            <a:chExt cx="2418451" cy="889576"/>
          </a:xfrm>
        </p:grpSpPr>
        <p:sp>
          <p:nvSpPr>
            <p:cNvPr id="178213" name="Text Box 12"/>
            <p:cNvSpPr txBox="1">
              <a:spLocks noChangeArrowheads="1"/>
            </p:cNvSpPr>
            <p:nvPr/>
          </p:nvSpPr>
          <p:spPr bwMode="auto">
            <a:xfrm>
              <a:off x="1143000" y="4572000"/>
              <a:ext cx="241845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4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1pPr>
              <a:lvl2pPr marL="37931725" indent="-3747452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 sz="22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2pPr>
              <a:lvl3pPr marL="96837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0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3pPr>
              <a:lvl4pPr marL="1263650" indent="-29527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4pPr>
              <a:lvl5pPr marL="154622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5pPr>
              <a:lvl6pPr marL="20034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6pPr>
              <a:lvl7pPr marL="24606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7pPr>
              <a:lvl8pPr marL="29178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8pPr>
              <a:lvl9pPr marL="33750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nl-NL" sz="3200" dirty="0" err="1">
                  <a:solidFill>
                    <a:srgbClr val="FF0000"/>
                  </a:solidFill>
                  <a:latin typeface="Times New Roman" charset="0"/>
                </a:rPr>
                <a:t>Fysiotherapie</a:t>
              </a:r>
              <a:endParaRPr lang="fr-FR" altLang="nl-NL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78214" name="Line 18"/>
            <p:cNvSpPr>
              <a:spLocks noChangeShapeType="1"/>
            </p:cNvSpPr>
            <p:nvPr/>
          </p:nvSpPr>
          <p:spPr bwMode="auto">
            <a:xfrm>
              <a:off x="1676400" y="4267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4" name="Groeperen 32"/>
          <p:cNvGrpSpPr>
            <a:grpSpLocks/>
          </p:cNvGrpSpPr>
          <p:nvPr/>
        </p:nvGrpSpPr>
        <p:grpSpPr bwMode="auto">
          <a:xfrm>
            <a:off x="2743201" y="5029200"/>
            <a:ext cx="2206625" cy="750888"/>
            <a:chOff x="1219200" y="5029200"/>
            <a:chExt cx="2206625" cy="750888"/>
          </a:xfrm>
        </p:grpSpPr>
        <p:sp>
          <p:nvSpPr>
            <p:cNvPr id="178211" name="Rectangle 13"/>
            <p:cNvSpPr>
              <a:spLocks noChangeArrowheads="1"/>
            </p:cNvSpPr>
            <p:nvPr/>
          </p:nvSpPr>
          <p:spPr bwMode="auto">
            <a:xfrm>
              <a:off x="1219200" y="5383213"/>
              <a:ext cx="22066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4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1pPr>
              <a:lvl2pPr marL="37931725" indent="-3747452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 sz="22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2pPr>
              <a:lvl3pPr marL="96837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0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3pPr>
              <a:lvl4pPr marL="1263650" indent="-29527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4pPr>
              <a:lvl5pPr marL="154622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5pPr>
              <a:lvl6pPr marL="20034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6pPr>
              <a:lvl7pPr marL="24606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7pPr>
              <a:lvl8pPr marL="29178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8pPr>
              <a:lvl9pPr marL="33750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nl-NL" sz="2000" i="1">
                  <a:solidFill>
                    <a:schemeClr val="tx1"/>
                  </a:solidFill>
                  <a:latin typeface="Times New Roman" charset="0"/>
                </a:rPr>
                <a:t>onvoldoende succes</a:t>
              </a:r>
              <a:endParaRPr lang="fr-FR" altLang="nl-NL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78212" name="Line 19"/>
            <p:cNvSpPr>
              <a:spLocks noChangeShapeType="1"/>
            </p:cNvSpPr>
            <p:nvPr/>
          </p:nvSpPr>
          <p:spPr bwMode="auto">
            <a:xfrm>
              <a:off x="1676400" y="50292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eperen 33"/>
          <p:cNvGrpSpPr>
            <a:grpSpLocks/>
          </p:cNvGrpSpPr>
          <p:nvPr/>
        </p:nvGrpSpPr>
        <p:grpSpPr bwMode="auto">
          <a:xfrm>
            <a:off x="750207" y="5829388"/>
            <a:ext cx="9586686" cy="1028612"/>
            <a:chOff x="170576" y="5791200"/>
            <a:chExt cx="5715000" cy="1028690"/>
          </a:xfrm>
        </p:grpSpPr>
        <p:sp>
          <p:nvSpPr>
            <p:cNvPr id="178209" name="Text Box 14"/>
            <p:cNvSpPr txBox="1">
              <a:spLocks noChangeArrowheads="1"/>
            </p:cNvSpPr>
            <p:nvPr/>
          </p:nvSpPr>
          <p:spPr bwMode="auto">
            <a:xfrm>
              <a:off x="170576" y="5988830"/>
              <a:ext cx="5715000" cy="8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4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1pPr>
              <a:lvl2pPr marL="37931725" indent="-3747452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 sz="22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2pPr>
              <a:lvl3pPr marL="96837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0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3pPr>
              <a:lvl4pPr marL="1263650" indent="-29527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4pPr>
              <a:lvl5pPr marL="154622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5pPr>
              <a:lvl6pPr marL="20034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6pPr>
              <a:lvl7pPr marL="24606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7pPr>
              <a:lvl8pPr marL="29178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8pPr>
              <a:lvl9pPr marL="33750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nl-NL" dirty="0" err="1">
                  <a:solidFill>
                    <a:schemeClr val="tx1"/>
                  </a:solidFill>
                  <a:latin typeface="Times New Roman" charset="0"/>
                </a:rPr>
                <a:t>Evt</a:t>
              </a:r>
              <a:r>
                <a:rPr lang="fr-FR" altLang="nl-NL" dirty="0">
                  <a:solidFill>
                    <a:schemeClr val="tx1"/>
                  </a:solidFill>
                  <a:latin typeface="Times New Roman" charset="0"/>
                </a:rPr>
                <a:t> chirurgie:</a:t>
              </a:r>
              <a:r>
                <a:rPr lang="fr-FR" altLang="nl-NL" dirty="0">
                  <a:solidFill>
                    <a:srgbClr val="2F97B5"/>
                  </a:solidFill>
                  <a:latin typeface="Times New Roman" charset="0"/>
                </a:rPr>
                <a:t>(</a:t>
              </a:r>
              <a:r>
                <a:rPr lang="fr-FR" altLang="nl-NL" dirty="0" err="1">
                  <a:solidFill>
                    <a:srgbClr val="184B5B"/>
                  </a:solidFill>
                  <a:latin typeface="Times New Roman" charset="0"/>
                </a:rPr>
                <a:t>spoel</a:t>
              </a:r>
              <a:r>
                <a:rPr lang="fr-FR" altLang="nl-NL" dirty="0">
                  <a:solidFill>
                    <a:srgbClr val="2F97B5"/>
                  </a:solidFill>
                  <a:latin typeface="Times New Roman" charset="0"/>
                </a:rPr>
                <a:t>)</a:t>
              </a:r>
              <a:r>
                <a:rPr lang="fr-FR" altLang="nl-NL" dirty="0" err="1">
                  <a:solidFill>
                    <a:srgbClr val="2F97B5"/>
                  </a:solidFill>
                  <a:latin typeface="Times New Roman" charset="0"/>
                </a:rPr>
                <a:t>stoma</a:t>
              </a:r>
              <a:r>
                <a:rPr lang="fr-FR" altLang="nl-NL" dirty="0">
                  <a:solidFill>
                    <a:srgbClr val="2F97B5"/>
                  </a:solidFill>
                  <a:latin typeface="Times New Roman" charset="0"/>
                </a:rPr>
                <a:t>, SNS (</a:t>
              </a:r>
              <a:r>
                <a:rPr lang="fr-FR" altLang="nl-NL" dirty="0" err="1">
                  <a:solidFill>
                    <a:srgbClr val="2F97B5"/>
                  </a:solidFill>
                  <a:latin typeface="Times New Roman" charset="0"/>
                </a:rPr>
                <a:t>studieverband</a:t>
              </a:r>
              <a:r>
                <a:rPr lang="fr-FR" altLang="nl-NL" dirty="0">
                  <a:solidFill>
                    <a:srgbClr val="2F97B5"/>
                  </a:solidFill>
                  <a:latin typeface="Times New Roman" charset="0"/>
                </a:rPr>
                <a:t>), </a:t>
              </a:r>
              <a:r>
                <a:rPr lang="fr-FR" altLang="nl-NL" dirty="0" err="1">
                  <a:solidFill>
                    <a:srgbClr val="2F97B5"/>
                  </a:solidFill>
                  <a:latin typeface="Times New Roman" charset="0"/>
                </a:rPr>
                <a:t>ileostoma</a:t>
              </a:r>
              <a:r>
                <a:rPr lang="fr-FR" altLang="nl-NL" dirty="0">
                  <a:solidFill>
                    <a:srgbClr val="2F97B5"/>
                  </a:solidFill>
                  <a:latin typeface="Times New Roman" charset="0"/>
                </a:rPr>
                <a:t>, colectomie</a:t>
              </a:r>
            </a:p>
          </p:txBody>
        </p:sp>
        <p:sp>
          <p:nvSpPr>
            <p:cNvPr id="178210" name="Line 20"/>
            <p:cNvSpPr>
              <a:spLocks noChangeShapeType="1"/>
            </p:cNvSpPr>
            <p:nvPr/>
          </p:nvSpPr>
          <p:spPr bwMode="auto">
            <a:xfrm>
              <a:off x="1638650" y="5791200"/>
              <a:ext cx="0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78184" name="Line 22"/>
          <p:cNvSpPr>
            <a:spLocks noChangeShapeType="1"/>
          </p:cNvSpPr>
          <p:nvPr/>
        </p:nvSpPr>
        <p:spPr bwMode="auto">
          <a:xfrm>
            <a:off x="3200400" y="182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6" name="Groeperen 34"/>
          <p:cNvGrpSpPr>
            <a:grpSpLocks/>
          </p:cNvGrpSpPr>
          <p:nvPr/>
        </p:nvGrpSpPr>
        <p:grpSpPr bwMode="auto">
          <a:xfrm>
            <a:off x="5029200" y="3962400"/>
            <a:ext cx="5181600" cy="762000"/>
            <a:chOff x="3505200" y="3962400"/>
            <a:chExt cx="5181600" cy="762000"/>
          </a:xfrm>
        </p:grpSpPr>
        <p:sp>
          <p:nvSpPr>
            <p:cNvPr id="178205" name="Text Box 21"/>
            <p:cNvSpPr txBox="1">
              <a:spLocks noChangeArrowheads="1"/>
            </p:cNvSpPr>
            <p:nvPr/>
          </p:nvSpPr>
          <p:spPr bwMode="auto">
            <a:xfrm>
              <a:off x="5943600" y="3962400"/>
              <a:ext cx="233203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4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1pPr>
              <a:lvl2pPr marL="37931725" indent="-3747452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 sz="22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2pPr>
              <a:lvl3pPr marL="96837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0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3pPr>
              <a:lvl4pPr marL="1263650" indent="-29527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4pPr>
              <a:lvl5pPr marL="154622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5pPr>
              <a:lvl6pPr marL="20034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6pPr>
              <a:lvl7pPr marL="24606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7pPr>
              <a:lvl8pPr marL="29178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8pPr>
              <a:lvl9pPr marL="33750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nl-NL" sz="1800">
                <a:solidFill>
                  <a:srgbClr val="7F7F7F"/>
                </a:solidFill>
                <a:latin typeface="Times New Roman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nl-NL" sz="1800">
                  <a:solidFill>
                    <a:srgbClr val="184B5B"/>
                  </a:solidFill>
                  <a:latin typeface="Times New Roman" charset="0"/>
                </a:rPr>
                <a:t>clysma, rectaal spoelen</a:t>
              </a:r>
              <a:endParaRPr lang="fr-FR" altLang="nl-NL">
                <a:solidFill>
                  <a:srgbClr val="184B5B"/>
                </a:solidFill>
                <a:latin typeface="Times New Roman" charset="0"/>
              </a:endParaRPr>
            </a:p>
          </p:txBody>
        </p:sp>
        <p:grpSp>
          <p:nvGrpSpPr>
            <p:cNvPr id="178206" name="Groeperen 30"/>
            <p:cNvGrpSpPr>
              <a:grpSpLocks/>
            </p:cNvGrpSpPr>
            <p:nvPr/>
          </p:nvGrpSpPr>
          <p:grpSpPr bwMode="auto">
            <a:xfrm>
              <a:off x="3505200" y="4038600"/>
              <a:ext cx="5181600" cy="685800"/>
              <a:chOff x="3505200" y="4038600"/>
              <a:chExt cx="5181600" cy="685800"/>
            </a:xfrm>
          </p:grpSpPr>
          <p:sp>
            <p:nvSpPr>
              <p:cNvPr id="178207" name="Line 23"/>
              <p:cNvSpPr>
                <a:spLocks noChangeShapeType="1"/>
              </p:cNvSpPr>
              <p:nvPr/>
            </p:nvSpPr>
            <p:spPr bwMode="auto">
              <a:xfrm>
                <a:off x="3505200" y="4038600"/>
                <a:ext cx="2286000" cy="304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78208" name="Rectangle 24"/>
              <p:cNvSpPr>
                <a:spLocks noChangeArrowheads="1"/>
              </p:cNvSpPr>
              <p:nvPr/>
            </p:nvSpPr>
            <p:spPr bwMode="auto">
              <a:xfrm>
                <a:off x="5943600" y="4038600"/>
                <a:ext cx="2743200" cy="6858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20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 sz="24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1pPr>
                <a:lvl2pPr marL="37931725" indent="-37474525">
                  <a:spcBef>
                    <a:spcPts val="600"/>
                  </a:spcBef>
                  <a:buClr>
                    <a:srgbClr val="215D77"/>
                  </a:buClr>
                  <a:buSzPct val="110000"/>
                  <a:buFont typeface="Wingdings 2" charset="2"/>
                  <a:buChar char=""/>
                  <a:defRPr sz="22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2pPr>
                <a:lvl3pPr marL="968375" indent="-282575">
                  <a:spcBef>
                    <a:spcPts val="6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 sz="20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3pPr>
                <a:lvl4pPr marL="1263650" indent="-295275">
                  <a:spcBef>
                    <a:spcPts val="600"/>
                  </a:spcBef>
                  <a:buClr>
                    <a:srgbClr val="215D7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4pPr>
                <a:lvl5pPr marL="1546225" indent="-282575">
                  <a:spcBef>
                    <a:spcPts val="6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5pPr>
                <a:lvl6pPr marL="20034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6pPr>
                <a:lvl7pPr marL="24606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7pPr>
                <a:lvl8pPr marL="29178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8pPr>
                <a:lvl9pPr marL="33750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nl-NL" altLang="nl-NL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8" name="Groeperen 28"/>
          <p:cNvGrpSpPr>
            <a:grpSpLocks/>
          </p:cNvGrpSpPr>
          <p:nvPr/>
        </p:nvGrpSpPr>
        <p:grpSpPr bwMode="auto">
          <a:xfrm>
            <a:off x="2590800" y="2057400"/>
            <a:ext cx="7488238" cy="541338"/>
            <a:chOff x="1143000" y="2054225"/>
            <a:chExt cx="7488238" cy="541040"/>
          </a:xfrm>
        </p:grpSpPr>
        <p:grpSp>
          <p:nvGrpSpPr>
            <p:cNvPr id="178198" name="Groeperen 26"/>
            <p:cNvGrpSpPr>
              <a:grpSpLocks/>
            </p:cNvGrpSpPr>
            <p:nvPr/>
          </p:nvGrpSpPr>
          <p:grpSpPr bwMode="auto">
            <a:xfrm>
              <a:off x="1143000" y="2054225"/>
              <a:ext cx="7488238" cy="541040"/>
              <a:chOff x="1143000" y="2054225"/>
              <a:chExt cx="7488238" cy="541040"/>
            </a:xfrm>
          </p:grpSpPr>
          <p:sp>
            <p:nvSpPr>
              <p:cNvPr id="178200" name="Text Box 8"/>
              <p:cNvSpPr txBox="1">
                <a:spLocks noChangeArrowheads="1"/>
              </p:cNvSpPr>
              <p:nvPr/>
            </p:nvSpPr>
            <p:spPr bwMode="auto">
              <a:xfrm>
                <a:off x="3733800" y="2054225"/>
                <a:ext cx="3619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20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 sz="24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1pPr>
                <a:lvl2pPr marL="37931725" indent="-37474525">
                  <a:spcBef>
                    <a:spcPts val="600"/>
                  </a:spcBef>
                  <a:buClr>
                    <a:srgbClr val="215D77"/>
                  </a:buClr>
                  <a:buSzPct val="110000"/>
                  <a:buFont typeface="Wingdings 2" charset="2"/>
                  <a:buChar char=""/>
                  <a:defRPr sz="22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2pPr>
                <a:lvl3pPr marL="968375" indent="-282575">
                  <a:spcBef>
                    <a:spcPts val="6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 sz="20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3pPr>
                <a:lvl4pPr marL="1263650" indent="-295275">
                  <a:spcBef>
                    <a:spcPts val="600"/>
                  </a:spcBef>
                  <a:buClr>
                    <a:srgbClr val="215D7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4pPr>
                <a:lvl5pPr marL="1546225" indent="-282575">
                  <a:spcBef>
                    <a:spcPts val="6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5pPr>
                <a:lvl6pPr marL="20034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6pPr>
                <a:lvl7pPr marL="24606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7pPr>
                <a:lvl8pPr marL="29178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8pPr>
                <a:lvl9pPr marL="33750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nl-NL" sz="1800" i="1">
                    <a:solidFill>
                      <a:schemeClr val="tx1"/>
                    </a:solidFill>
                    <a:latin typeface="Times New Roman" charset="0"/>
                  </a:rPr>
                  <a:t>ja</a:t>
                </a:r>
                <a:endParaRPr lang="fr-FR" altLang="nl-NL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grpSp>
            <p:nvGrpSpPr>
              <p:cNvPr id="178201" name="Groeperen 25"/>
              <p:cNvGrpSpPr>
                <a:grpSpLocks/>
              </p:cNvGrpSpPr>
              <p:nvPr/>
            </p:nvGrpSpPr>
            <p:grpSpPr bwMode="auto">
              <a:xfrm>
                <a:off x="1143000" y="2133600"/>
                <a:ext cx="7488238" cy="461665"/>
                <a:chOff x="1143000" y="2133600"/>
                <a:chExt cx="7488238" cy="461665"/>
              </a:xfrm>
            </p:grpSpPr>
            <p:sp>
              <p:nvSpPr>
                <p:cNvPr id="17820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143000" y="2133600"/>
                  <a:ext cx="1340782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ts val="2000"/>
                    </a:spcBef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 sz="2400"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1pPr>
                  <a:lvl2pPr marL="37931725" indent="-37474525">
                    <a:spcBef>
                      <a:spcPts val="600"/>
                    </a:spcBef>
                    <a:buClr>
                      <a:srgbClr val="215D77"/>
                    </a:buClr>
                    <a:buSzPct val="110000"/>
                    <a:buFont typeface="Wingdings 2" charset="2"/>
                    <a:buChar char=""/>
                    <a:defRPr sz="2200"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2pPr>
                  <a:lvl3pPr marL="968375" indent="-282575">
                    <a:spcBef>
                      <a:spcPts val="600"/>
                    </a:spcBef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 sz="2000"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3pPr>
                  <a:lvl4pPr marL="1263650" indent="-295275">
                    <a:spcBef>
                      <a:spcPts val="600"/>
                    </a:spcBef>
                    <a:buClr>
                      <a:srgbClr val="215D7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4pPr>
                  <a:lvl5pPr marL="1546225" indent="-282575">
                    <a:spcBef>
                      <a:spcPts val="600"/>
                    </a:spcBef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5pPr>
                  <a:lvl6pPr marL="2003425" indent="-282575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6pPr>
                  <a:lvl7pPr marL="2460625" indent="-282575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7pPr>
                  <a:lvl8pPr marL="2917825" indent="-282575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8pPr>
                  <a:lvl9pPr marL="3375025" indent="-282575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fr-FR" altLang="nl-NL">
                      <a:solidFill>
                        <a:schemeClr val="tx1"/>
                      </a:solidFill>
                      <a:latin typeface="Times New Roman" charset="0"/>
                    </a:rPr>
                    <a:t>+ diarhee</a:t>
                  </a:r>
                </a:p>
              </p:txBody>
            </p:sp>
            <p:sp>
              <p:nvSpPr>
                <p:cNvPr id="178203" name="Line 7"/>
                <p:cNvSpPr>
                  <a:spLocks noChangeShapeType="1"/>
                </p:cNvSpPr>
                <p:nvPr/>
              </p:nvSpPr>
              <p:spPr bwMode="auto">
                <a:xfrm>
                  <a:off x="2438400" y="2362200"/>
                  <a:ext cx="34290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7820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6096000" y="2209800"/>
                  <a:ext cx="2535238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2000"/>
                    </a:spcBef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 sz="2400"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1pPr>
                  <a:lvl2pPr marL="37931725" indent="-37474525">
                    <a:spcBef>
                      <a:spcPts val="600"/>
                    </a:spcBef>
                    <a:buClr>
                      <a:srgbClr val="215D77"/>
                    </a:buClr>
                    <a:buSzPct val="110000"/>
                    <a:buFont typeface="Wingdings 2" charset="2"/>
                    <a:buChar char=""/>
                    <a:defRPr sz="2200"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2pPr>
                  <a:lvl3pPr marL="968375" indent="-282575">
                    <a:spcBef>
                      <a:spcPts val="600"/>
                    </a:spcBef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 sz="2000"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3pPr>
                  <a:lvl4pPr marL="1263650" indent="-295275">
                    <a:spcBef>
                      <a:spcPts val="600"/>
                    </a:spcBef>
                    <a:buClr>
                      <a:srgbClr val="215D7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4pPr>
                  <a:lvl5pPr marL="1546225" indent="-282575">
                    <a:spcBef>
                      <a:spcPts val="600"/>
                    </a:spcBef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5pPr>
                  <a:lvl6pPr marL="2003425" indent="-282575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6pPr>
                  <a:lvl7pPr marL="2460625" indent="-282575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7pPr>
                  <a:lvl8pPr marL="2917825" indent="-282575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8pPr>
                  <a:lvl9pPr marL="3375025" indent="-282575" eaLnBrk="0" fontAlgn="base" hangingPunct="0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6FB7D7"/>
                    </a:buClr>
                    <a:buSzPct val="110000"/>
                    <a:buFont typeface="Wingdings 2" charset="2"/>
                    <a:buChar char=""/>
                    <a:defRPr>
                      <a:solidFill>
                        <a:srgbClr val="595959"/>
                      </a:solidFill>
                      <a:latin typeface="News Gothic MT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fr-FR" altLang="nl-NL" sz="1600">
                      <a:solidFill>
                        <a:srgbClr val="7F7F7F"/>
                      </a:solidFill>
                      <a:latin typeface="Times New Roman" charset="0"/>
                    </a:rPr>
                    <a:t>-overloop</a:t>
                  </a:r>
                </a:p>
              </p:txBody>
            </p:sp>
          </p:grpSp>
        </p:grpSp>
        <p:sp>
          <p:nvSpPr>
            <p:cNvPr id="178199" name="Rectangle 25"/>
            <p:cNvSpPr>
              <a:spLocks noChangeArrowheads="1"/>
            </p:cNvSpPr>
            <p:nvPr/>
          </p:nvSpPr>
          <p:spPr bwMode="auto">
            <a:xfrm>
              <a:off x="6096000" y="2133600"/>
              <a:ext cx="2514600" cy="457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4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1pPr>
              <a:lvl2pPr marL="37931725" indent="-3747452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 sz="22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2pPr>
              <a:lvl3pPr marL="96837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 sz="2000"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3pPr>
              <a:lvl4pPr marL="1263650" indent="-295275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4pPr>
              <a:lvl5pPr marL="1546225" indent="-282575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5pPr>
              <a:lvl6pPr marL="20034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6pPr>
              <a:lvl7pPr marL="24606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7pPr>
              <a:lvl8pPr marL="29178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8pPr>
              <a:lvl9pPr marL="3375025" indent="-282575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charset="2"/>
                <a:buChar char=""/>
                <a:defRPr>
                  <a:solidFill>
                    <a:srgbClr val="595959"/>
                  </a:solidFill>
                  <a:latin typeface="News Gothic MT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nl-NL" altLang="nl-NL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sp>
        <p:nvSpPr>
          <p:cNvPr id="35" name="Line 23"/>
          <p:cNvSpPr>
            <a:spLocks noChangeShapeType="1"/>
          </p:cNvSpPr>
          <p:nvPr/>
        </p:nvSpPr>
        <p:spPr bwMode="auto">
          <a:xfrm flipV="1">
            <a:off x="5029200" y="4572000"/>
            <a:ext cx="22860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11" name="Groeperen 36"/>
          <p:cNvGrpSpPr>
            <a:grpSpLocks/>
          </p:cNvGrpSpPr>
          <p:nvPr/>
        </p:nvGrpSpPr>
        <p:grpSpPr bwMode="auto">
          <a:xfrm>
            <a:off x="3200400" y="2590800"/>
            <a:ext cx="4114800" cy="533400"/>
            <a:chOff x="1676400" y="2590800"/>
            <a:chExt cx="4114800" cy="533400"/>
          </a:xfrm>
        </p:grpSpPr>
        <p:grpSp>
          <p:nvGrpSpPr>
            <p:cNvPr id="178194" name="Groeperen 27"/>
            <p:cNvGrpSpPr>
              <a:grpSpLocks/>
            </p:cNvGrpSpPr>
            <p:nvPr/>
          </p:nvGrpSpPr>
          <p:grpSpPr bwMode="auto">
            <a:xfrm>
              <a:off x="1676400" y="2590800"/>
              <a:ext cx="577850" cy="533400"/>
              <a:chOff x="1676400" y="2590800"/>
              <a:chExt cx="577850" cy="533400"/>
            </a:xfrm>
          </p:grpSpPr>
          <p:sp>
            <p:nvSpPr>
              <p:cNvPr id="178196" name="Line 15"/>
              <p:cNvSpPr>
                <a:spLocks noChangeShapeType="1"/>
              </p:cNvSpPr>
              <p:nvPr/>
            </p:nvSpPr>
            <p:spPr bwMode="auto">
              <a:xfrm>
                <a:off x="1676400" y="2590800"/>
                <a:ext cx="0" cy="533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78197" name="Text Box 16"/>
              <p:cNvSpPr txBox="1">
                <a:spLocks noChangeArrowheads="1"/>
              </p:cNvSpPr>
              <p:nvPr/>
            </p:nvSpPr>
            <p:spPr bwMode="auto">
              <a:xfrm>
                <a:off x="1752600" y="2590800"/>
                <a:ext cx="5016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20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 sz="24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1pPr>
                <a:lvl2pPr marL="37931725" indent="-37474525">
                  <a:spcBef>
                    <a:spcPts val="600"/>
                  </a:spcBef>
                  <a:buClr>
                    <a:srgbClr val="215D77"/>
                  </a:buClr>
                  <a:buSzPct val="110000"/>
                  <a:buFont typeface="Wingdings 2" charset="2"/>
                  <a:buChar char=""/>
                  <a:defRPr sz="22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2pPr>
                <a:lvl3pPr marL="968375" indent="-282575">
                  <a:spcBef>
                    <a:spcPts val="6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 sz="2000"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3pPr>
                <a:lvl4pPr marL="1263650" indent="-295275">
                  <a:spcBef>
                    <a:spcPts val="600"/>
                  </a:spcBef>
                  <a:buClr>
                    <a:srgbClr val="215D7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4pPr>
                <a:lvl5pPr marL="1546225" indent="-282575">
                  <a:spcBef>
                    <a:spcPts val="600"/>
                  </a:spcBef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5pPr>
                <a:lvl6pPr marL="20034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6pPr>
                <a:lvl7pPr marL="24606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7pPr>
                <a:lvl8pPr marL="29178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8pPr>
                <a:lvl9pPr marL="3375025" indent="-282575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6FB7D7"/>
                  </a:buClr>
                  <a:buSzPct val="110000"/>
                  <a:buFont typeface="Wingdings 2" charset="2"/>
                  <a:buChar char=""/>
                  <a:defRPr>
                    <a:solidFill>
                      <a:srgbClr val="595959"/>
                    </a:solidFill>
                    <a:latin typeface="News Gothic MT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nl-NL" sz="1800" i="1">
                    <a:solidFill>
                      <a:schemeClr val="tx1"/>
                    </a:solidFill>
                    <a:latin typeface="Times New Roman" charset="0"/>
                  </a:rPr>
                  <a:t>nee</a:t>
                </a:r>
                <a:endParaRPr lang="fr-FR" altLang="nl-NL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78195" name="Line 23"/>
            <p:cNvSpPr>
              <a:spLocks noChangeShapeType="1"/>
            </p:cNvSpPr>
            <p:nvPr/>
          </p:nvSpPr>
          <p:spPr bwMode="auto">
            <a:xfrm flipH="1">
              <a:off x="2286000" y="2667000"/>
              <a:ext cx="3505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118798" name="Afbeelding 3" descr="imag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372" y="4276199"/>
            <a:ext cx="1143000" cy="1712913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eperen 42"/>
          <p:cNvGrpSpPr>
            <a:grpSpLocks/>
          </p:cNvGrpSpPr>
          <p:nvPr/>
        </p:nvGrpSpPr>
        <p:grpSpPr bwMode="auto">
          <a:xfrm>
            <a:off x="9296400" y="2971801"/>
            <a:ext cx="1295400" cy="938719"/>
            <a:chOff x="7772400" y="3048000"/>
            <a:chExt cx="1295400" cy="938719"/>
          </a:xfrm>
        </p:grpSpPr>
        <p:sp>
          <p:nvSpPr>
            <p:cNvPr id="38" name="Tekstvak 37"/>
            <p:cNvSpPr txBox="1"/>
            <p:nvPr/>
          </p:nvSpPr>
          <p:spPr>
            <a:xfrm>
              <a:off x="8077200" y="3048000"/>
              <a:ext cx="990600" cy="93871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nl-NL" sz="1100" dirty="0">
                  <a:cs typeface="ＭＳ Ｐゴシック" charset="-128"/>
                </a:rPr>
                <a:t>PEG </a:t>
              </a:r>
              <a:r>
                <a:rPr lang="nl-NL" sz="1100" dirty="0" err="1">
                  <a:cs typeface="ＭＳ Ｐゴシック" charset="-128"/>
                </a:rPr>
                <a:t>prep</a:t>
              </a:r>
              <a:endParaRPr lang="nl-NL" sz="1100" dirty="0">
                <a:cs typeface="ＭＳ Ｐゴシック" charset="-128"/>
              </a:endParaRPr>
            </a:p>
            <a:p>
              <a:pPr eaLnBrk="1" hangingPunct="1">
                <a:defRPr/>
              </a:pPr>
              <a:r>
                <a:rPr lang="nl-NL" sz="1100" dirty="0" err="1">
                  <a:cs typeface="ＭＳ Ｐゴシック" charset="-128"/>
                </a:rPr>
                <a:t>MgO</a:t>
              </a:r>
              <a:endParaRPr lang="nl-NL" sz="1100" dirty="0">
                <a:cs typeface="ＭＳ Ｐゴシック" charset="-128"/>
              </a:endParaRPr>
            </a:p>
            <a:p>
              <a:pPr eaLnBrk="1" hangingPunct="1">
                <a:defRPr/>
              </a:pPr>
              <a:r>
                <a:rPr lang="nl-NL" sz="1100" dirty="0" err="1">
                  <a:cs typeface="ＭＳ Ｐゴシック" charset="-128"/>
                </a:rPr>
                <a:t>Bisacodyl</a:t>
              </a:r>
              <a:endParaRPr lang="nl-NL" sz="1100" dirty="0">
                <a:cs typeface="ＭＳ Ｐゴシック" charset="-128"/>
              </a:endParaRPr>
            </a:p>
            <a:p>
              <a:pPr eaLnBrk="1" hangingPunct="1">
                <a:defRPr/>
              </a:pPr>
              <a:r>
                <a:rPr lang="nl-NL" sz="1100" dirty="0" err="1">
                  <a:cs typeface="ＭＳ Ｐゴシック" charset="-128"/>
                </a:rPr>
                <a:t>Prucalopride</a:t>
              </a:r>
              <a:endParaRPr lang="nl-NL" sz="1100" dirty="0">
                <a:cs typeface="ＭＳ Ｐゴシック" charset="-128"/>
              </a:endParaRPr>
            </a:p>
            <a:p>
              <a:pPr eaLnBrk="1" hangingPunct="1">
                <a:defRPr/>
              </a:pPr>
              <a:r>
                <a:rPr lang="nl-NL" sz="1100" dirty="0" err="1">
                  <a:cs typeface="ＭＳ Ｐゴシック" charset="-128"/>
                </a:rPr>
                <a:t>Linaclotide</a:t>
              </a:r>
              <a:endParaRPr lang="nl-NL" sz="1100" dirty="0">
                <a:cs typeface="ＭＳ Ｐゴシック" charset="-128"/>
              </a:endParaRPr>
            </a:p>
          </p:txBody>
        </p:sp>
        <p:cxnSp>
          <p:nvCxnSpPr>
            <p:cNvPr id="40" name="Rechte verbindingslijn met pijl 39"/>
            <p:cNvCxnSpPr/>
            <p:nvPr/>
          </p:nvCxnSpPr>
          <p:spPr>
            <a:xfrm flipV="1">
              <a:off x="7772400" y="3048000"/>
              <a:ext cx="3048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met pijl 41"/>
            <p:cNvCxnSpPr/>
            <p:nvPr/>
          </p:nvCxnSpPr>
          <p:spPr>
            <a:xfrm>
              <a:off x="7772400" y="3657600"/>
              <a:ext cx="3048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kstvak 6"/>
          <p:cNvSpPr txBox="1"/>
          <p:nvPr/>
        </p:nvSpPr>
        <p:spPr>
          <a:xfrm>
            <a:off x="5006553" y="1234954"/>
            <a:ext cx="229830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CC99"/>
                </a:solidFill>
              </a:rPr>
              <a:t>Anamnese</a:t>
            </a:r>
            <a:r>
              <a:rPr lang="nl-NL" i="1" dirty="0">
                <a:solidFill>
                  <a:srgbClr val="00CC99"/>
                </a:solidFill>
              </a:rPr>
              <a:t> </a:t>
            </a:r>
            <a:r>
              <a:rPr lang="nl-NL" dirty="0">
                <a:solidFill>
                  <a:srgbClr val="00CC99"/>
                </a:solidFill>
              </a:rPr>
              <a:t>/RT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160963" y="4881424"/>
            <a:ext cx="223043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CC99"/>
                </a:solidFill>
              </a:rPr>
              <a:t>Ballon expulsie</a:t>
            </a:r>
          </a:p>
          <a:p>
            <a:r>
              <a:rPr lang="nl-NL" dirty="0">
                <a:solidFill>
                  <a:srgbClr val="00CC99"/>
                </a:solidFill>
              </a:rPr>
              <a:t>Anale </a:t>
            </a:r>
            <a:r>
              <a:rPr lang="nl-NL" dirty="0" err="1">
                <a:solidFill>
                  <a:srgbClr val="00CC99"/>
                </a:solidFill>
              </a:rPr>
              <a:t>mano</a:t>
            </a:r>
            <a:endParaRPr lang="nl-NL" dirty="0">
              <a:solidFill>
                <a:srgbClr val="00CC99"/>
              </a:solidFill>
            </a:endParaRPr>
          </a:p>
          <a:p>
            <a:r>
              <a:rPr lang="nl-NL" dirty="0" err="1">
                <a:solidFill>
                  <a:srgbClr val="00CC99"/>
                </a:solidFill>
              </a:rPr>
              <a:t>Defeco</a:t>
            </a:r>
            <a:endParaRPr lang="nl-NL" dirty="0">
              <a:solidFill>
                <a:srgbClr val="00CC99"/>
              </a:solidFill>
            </a:endParaRPr>
          </a:p>
          <a:p>
            <a:r>
              <a:rPr lang="nl-NL" dirty="0">
                <a:solidFill>
                  <a:srgbClr val="00CC99"/>
                </a:solidFill>
              </a:rPr>
              <a:t>CTT</a:t>
            </a:r>
          </a:p>
        </p:txBody>
      </p:sp>
    </p:spTree>
    <p:extLst>
      <p:ext uri="{BB962C8B-B14F-4D97-AF65-F5344CB8AC3E}">
        <p14:creationId xmlns:p14="http://schemas.microsoft.com/office/powerpoint/2010/main" val="78384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4" grpId="0"/>
      <p:bldP spid="35" grpId="0" animBg="1"/>
      <p:bldP spid="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Take Home Message bekkenbodem</a:t>
            </a:r>
          </a:p>
        </p:txBody>
      </p:sp>
      <p:sp>
        <p:nvSpPr>
          <p:cNvPr id="134146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78899"/>
            <a:ext cx="9594278" cy="452596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altLang="nl-NL" sz="1600" dirty="0"/>
              <a:t>Bekkenbodemklachten: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altLang="nl-NL" sz="1600" dirty="0"/>
              <a:t>zowel </a:t>
            </a:r>
            <a:r>
              <a:rPr lang="nl-NL" altLang="nl-NL" sz="1600" dirty="0" err="1"/>
              <a:t>inc</a:t>
            </a:r>
            <a:r>
              <a:rPr lang="nl-NL" altLang="nl-NL" sz="1600" dirty="0"/>
              <a:t>, obs, pijn 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altLang="nl-NL" sz="1600" dirty="0"/>
              <a:t>Kan ook bovenop naast “MDL” klachten slow transit, IBS en IBD!</a:t>
            </a:r>
          </a:p>
          <a:p>
            <a:pPr marL="457200" indent="-457200">
              <a:buFont typeface="+mj-lt"/>
              <a:buAutoNum type="arabicPeriod"/>
            </a:pPr>
            <a:endParaRPr lang="nl-NL" altLang="nl-NL" sz="1600" dirty="0"/>
          </a:p>
          <a:p>
            <a:pPr marL="457200" indent="-457200">
              <a:buFont typeface="+mj-lt"/>
              <a:buAutoNum type="arabicPeriod"/>
            </a:pPr>
            <a:r>
              <a:rPr lang="nl-NL" altLang="nl-NL" sz="1600" dirty="0"/>
              <a:t>Diagnostiek</a:t>
            </a:r>
          </a:p>
          <a:p>
            <a:pPr marL="1076325" lvl="2" indent="-457200">
              <a:buFont typeface="+mj-lt"/>
              <a:buAutoNum type="alphaLcPeriod"/>
            </a:pPr>
            <a:r>
              <a:rPr lang="nl-NL" altLang="nl-NL" sz="1400" b="1" dirty="0"/>
              <a:t>RT volstaat! Doe dit altijd</a:t>
            </a:r>
          </a:p>
          <a:p>
            <a:pPr marL="1076325" lvl="2" indent="-457200">
              <a:buFont typeface="+mj-lt"/>
              <a:buAutoNum type="alphaLcPeriod"/>
            </a:pPr>
            <a:r>
              <a:rPr lang="nl-NL" altLang="nl-NL" sz="1400" dirty="0"/>
              <a:t>Aanvullend onderzoek als chirurgie overwogen wordt</a:t>
            </a:r>
          </a:p>
          <a:p>
            <a:pPr marL="1200150" lvl="3" indent="-285750">
              <a:buFont typeface="Wingdings" pitchFamily="2" charset="2"/>
              <a:buChar char="§"/>
            </a:pPr>
            <a:r>
              <a:rPr lang="nl-NL" altLang="nl-NL" sz="1400" dirty="0"/>
              <a:t>(ARFO, RC, ballon </a:t>
            </a:r>
            <a:r>
              <a:rPr lang="nl-NL" altLang="nl-NL" sz="1400" dirty="0" err="1"/>
              <a:t>exp</a:t>
            </a:r>
            <a:r>
              <a:rPr lang="nl-NL" altLang="nl-NL" sz="1400" dirty="0"/>
              <a:t>, </a:t>
            </a:r>
            <a:r>
              <a:rPr lang="nl-NL" altLang="nl-NL" sz="1400" dirty="0" err="1"/>
              <a:t>echo,defeco</a:t>
            </a:r>
            <a:r>
              <a:rPr lang="nl-NL" altLang="nl-NL" sz="1400" dirty="0"/>
              <a:t>, CTT)</a:t>
            </a:r>
          </a:p>
          <a:p>
            <a:pPr marL="457200" indent="-457200">
              <a:buFont typeface="+mj-lt"/>
              <a:buAutoNum type="arabicPeriod"/>
            </a:pPr>
            <a:endParaRPr lang="nl-NL" altLang="nl-NL" sz="1600" dirty="0"/>
          </a:p>
          <a:p>
            <a:pPr marL="457200" indent="-457200">
              <a:buFont typeface="+mj-lt"/>
              <a:buAutoNum type="arabicPeriod"/>
            </a:pPr>
            <a:r>
              <a:rPr lang="nl-NL" altLang="nl-NL" sz="1600" dirty="0"/>
              <a:t>Therapie (combi!)</a:t>
            </a:r>
          </a:p>
          <a:p>
            <a:pPr marL="1076325" lvl="2" indent="-457200">
              <a:buFont typeface="+mj-lt"/>
              <a:buAutoNum type="alphaLcPeriod"/>
            </a:pPr>
            <a:r>
              <a:rPr lang="nl-NL" altLang="nl-NL" sz="1400" dirty="0"/>
              <a:t>Vezels (</a:t>
            </a:r>
            <a:r>
              <a:rPr lang="nl-NL" altLang="nl-NL" sz="1400" dirty="0" err="1"/>
              <a:t>psylium</a:t>
            </a:r>
            <a:r>
              <a:rPr lang="nl-NL" altLang="nl-NL" sz="1400" dirty="0"/>
              <a:t>)</a:t>
            </a:r>
          </a:p>
          <a:p>
            <a:pPr marL="1076325" lvl="2" indent="-457200">
              <a:buFont typeface="+mj-lt"/>
              <a:buAutoNum type="alphaLcPeriod"/>
            </a:pPr>
            <a:r>
              <a:rPr lang="nl-NL" altLang="nl-NL" sz="1400" dirty="0"/>
              <a:t>Medicatie </a:t>
            </a:r>
          </a:p>
          <a:p>
            <a:pPr marL="1362075" lvl="3" indent="-285750">
              <a:buFont typeface="Wingdings" panose="05000000000000000000" pitchFamily="2" charset="2"/>
              <a:buChar char="§"/>
            </a:pPr>
            <a:r>
              <a:rPr lang="nl-NL" altLang="nl-NL" sz="1400" dirty="0"/>
              <a:t>laxeren, </a:t>
            </a:r>
            <a:r>
              <a:rPr lang="nl-NL" altLang="nl-NL" sz="1400" dirty="0" err="1"/>
              <a:t>prokinetica</a:t>
            </a:r>
            <a:endParaRPr lang="nl-NL" altLang="nl-NL" sz="1400" dirty="0"/>
          </a:p>
          <a:p>
            <a:pPr marL="1362075" lvl="3" indent="-285750">
              <a:buFont typeface="Wingdings" panose="05000000000000000000" pitchFamily="2" charset="2"/>
              <a:buChar char="§"/>
            </a:pPr>
            <a:r>
              <a:rPr lang="nl-NL" altLang="nl-NL" sz="1400" dirty="0"/>
              <a:t>loperamide, </a:t>
            </a:r>
            <a:r>
              <a:rPr lang="nl-NL" altLang="nl-NL" sz="1400" dirty="0" err="1"/>
              <a:t>questran</a:t>
            </a:r>
            <a:endParaRPr lang="nl-NL" altLang="nl-NL" sz="1400" dirty="0"/>
          </a:p>
          <a:p>
            <a:pPr marL="962025" lvl="2" indent="-342900">
              <a:buFont typeface="+mj-lt"/>
              <a:buAutoNum type="alphaLcPeriod"/>
            </a:pPr>
            <a:r>
              <a:rPr lang="nl-NL" altLang="nl-NL" sz="1400" dirty="0"/>
              <a:t>  Fysio (60% succes longterm)</a:t>
            </a:r>
          </a:p>
          <a:p>
            <a:pPr marL="1076325" lvl="2" indent="-457200">
              <a:buFont typeface="+mj-lt"/>
              <a:buAutoNum type="alphaLcPeriod"/>
            </a:pPr>
            <a:r>
              <a:rPr lang="nl-NL" altLang="nl-NL" sz="1400" dirty="0"/>
              <a:t>Rectaal spoelen (50% long term)</a:t>
            </a:r>
          </a:p>
          <a:p>
            <a:pPr marL="1076325" lvl="2" indent="-457200">
              <a:buFont typeface="+mj-lt"/>
              <a:buAutoNum type="alphaLcPeriod"/>
            </a:pPr>
            <a:r>
              <a:rPr lang="nl-NL" altLang="nl-NL" sz="1400" dirty="0"/>
              <a:t>In het uiterste geval OK</a:t>
            </a:r>
          </a:p>
          <a:p>
            <a:pPr marL="1362075" lvl="3" indent="-285750">
              <a:buFont typeface="Wingdings" panose="05000000000000000000" pitchFamily="2" charset="2"/>
              <a:buChar char="§"/>
            </a:pPr>
            <a:r>
              <a:rPr lang="nl-NL" altLang="nl-NL" sz="1400" dirty="0"/>
              <a:t>SNS, sfincterplastiek,  </a:t>
            </a:r>
            <a:r>
              <a:rPr lang="nl-NL" altLang="nl-NL" sz="1400" dirty="0" err="1"/>
              <a:t>Chait</a:t>
            </a:r>
            <a:r>
              <a:rPr lang="nl-NL" altLang="nl-NL" sz="1400" dirty="0"/>
              <a:t>/Mick-</a:t>
            </a:r>
            <a:r>
              <a:rPr lang="nl-NL" altLang="nl-NL" sz="1400" dirty="0" err="1"/>
              <a:t>key</a:t>
            </a:r>
            <a:r>
              <a:rPr lang="nl-NL" altLang="nl-NL" sz="1400" dirty="0"/>
              <a:t>, </a:t>
            </a:r>
            <a:r>
              <a:rPr lang="nl-NL" altLang="nl-NL" sz="1400" dirty="0" err="1"/>
              <a:t>rectocele</a:t>
            </a:r>
            <a:r>
              <a:rPr lang="nl-NL" altLang="nl-NL" sz="1400" dirty="0"/>
              <a:t> chirurgie, </a:t>
            </a:r>
            <a:r>
              <a:rPr lang="nl-NL" altLang="nl-NL" sz="1400" dirty="0" err="1"/>
              <a:t>rectovaginoplasty</a:t>
            </a:r>
            <a:r>
              <a:rPr lang="nl-NL" altLang="nl-NL" sz="1400" dirty="0"/>
              <a:t>, </a:t>
            </a:r>
            <a:r>
              <a:rPr lang="nl-NL" altLang="nl-NL" sz="1400" dirty="0" err="1"/>
              <a:t>rectopexy</a:t>
            </a:r>
            <a:endParaRPr lang="nl-NL" altLang="nl-NL" sz="1400" dirty="0"/>
          </a:p>
        </p:txBody>
      </p:sp>
      <p:pic>
        <p:nvPicPr>
          <p:cNvPr id="5" name="Afbeelding 3" descr="ruimte 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686" y="2604425"/>
            <a:ext cx="2232248" cy="267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86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uiExpand="1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Tijdelijke aanduiding voor inhoud 3" descr="toilet klassiek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192" r="-156192"/>
          <a:stretch>
            <a:fillRect/>
          </a:stretch>
        </p:blipFill>
        <p:spPr>
          <a:xfrm>
            <a:off x="1531939" y="230188"/>
            <a:ext cx="9158287" cy="4800600"/>
          </a:xfrm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2057401" y="4724401"/>
            <a:ext cx="80422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nl-NL" sz="4600" dirty="0">
                <a:solidFill>
                  <a:schemeClr val="accent1"/>
                </a:solidFill>
                <a:latin typeface="+mj-lt"/>
                <a:cs typeface="ＭＳ Ｐゴシック" charset="-128"/>
              </a:rPr>
              <a:t>Einde</a:t>
            </a:r>
          </a:p>
        </p:txBody>
      </p:sp>
      <p:pic>
        <p:nvPicPr>
          <p:cNvPr id="5" name="Afbeelding 4" descr="IMG_67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2205038"/>
            <a:ext cx="188753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IMG_693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4" y="2211388"/>
            <a:ext cx="18319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7" descr="oorzaken prikkelbare darm.jpg">
            <a:extLst>
              <a:ext uri="{FF2B5EF4-FFF2-40B4-BE49-F238E27FC236}">
                <a16:creationId xmlns:a16="http://schemas.microsoft.com/office/drawing/2014/main" id="{D6035393-1E3E-A74C-A3B2-C6284E01C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518">
            <a:off x="9672637" y="4170297"/>
            <a:ext cx="1905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552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literatuur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charset="2"/>
              <a:buNone/>
            </a:pPr>
            <a:r>
              <a:rPr lang="nl-NL" altLang="nl-NL" sz="2400" b="1" dirty="0"/>
              <a:t>Review </a:t>
            </a:r>
            <a:r>
              <a:rPr lang="nl-NL" altLang="nl-NL" sz="2400" b="1" dirty="0" err="1"/>
              <a:t>dyssynergic</a:t>
            </a:r>
            <a:r>
              <a:rPr lang="nl-NL" altLang="nl-NL" sz="2400" b="1" dirty="0"/>
              <a:t> </a:t>
            </a:r>
            <a:r>
              <a:rPr lang="nl-NL" altLang="nl-NL" sz="2400" b="1" dirty="0" err="1"/>
              <a:t>defecation</a:t>
            </a:r>
            <a:r>
              <a:rPr lang="nl-NL" altLang="nl-NL" sz="2400" b="1" dirty="0"/>
              <a:t> and biofeedback </a:t>
            </a:r>
            <a:r>
              <a:rPr lang="nl-NL" altLang="nl-NL" sz="2400" dirty="0"/>
              <a:t>in management of </a:t>
            </a:r>
            <a:r>
              <a:rPr lang="nl-NL" altLang="nl-NL" sz="2400" dirty="0" err="1"/>
              <a:t>functional</a:t>
            </a:r>
            <a:r>
              <a:rPr lang="nl-NL" altLang="nl-NL" sz="2400" dirty="0"/>
              <a:t> </a:t>
            </a:r>
            <a:r>
              <a:rPr lang="nl-NL" altLang="nl-NL" sz="2400" dirty="0" err="1"/>
              <a:t>constipation</a:t>
            </a:r>
            <a:r>
              <a:rPr lang="nl-NL" altLang="nl-NL" sz="2400" dirty="0"/>
              <a:t> RCT</a:t>
            </a:r>
          </a:p>
          <a:p>
            <a:pPr>
              <a:tabLst>
                <a:tab pos="482600" algn="l"/>
              </a:tabLst>
            </a:pPr>
            <a:r>
              <a:rPr lang="nl-NL" altLang="nl-NL" sz="2400" dirty="0"/>
              <a:t>	</a:t>
            </a:r>
            <a:r>
              <a:rPr lang="nl-NL" altLang="nl-NL" sz="2000" i="1" dirty="0" err="1">
                <a:solidFill>
                  <a:srgbClr val="0A32FF"/>
                </a:solidFill>
              </a:rPr>
              <a:t>Skardoon</a:t>
            </a:r>
            <a:r>
              <a:rPr lang="nl-NL" altLang="nl-NL" sz="2000" i="1" dirty="0">
                <a:solidFill>
                  <a:srgbClr val="0A32FF"/>
                </a:solidFill>
              </a:rPr>
              <a:t>, Emmanuel et  </a:t>
            </a:r>
            <a:r>
              <a:rPr lang="nl-NL" altLang="nl-NL" sz="2000" i="1" dirty="0" err="1">
                <a:solidFill>
                  <a:srgbClr val="0A32FF"/>
                </a:solidFill>
              </a:rPr>
              <a:t>all</a:t>
            </a:r>
            <a:r>
              <a:rPr lang="nl-NL" altLang="nl-NL" sz="2000" i="1" dirty="0">
                <a:solidFill>
                  <a:srgbClr val="0A32FF"/>
                </a:solidFill>
              </a:rPr>
              <a:t> 2017</a:t>
            </a:r>
          </a:p>
          <a:p>
            <a:pPr marL="0" indent="0">
              <a:buNone/>
              <a:tabLst>
                <a:tab pos="482600" algn="l"/>
              </a:tabLst>
            </a:pPr>
            <a:r>
              <a:rPr lang="nl-NL" sz="2400" dirty="0"/>
              <a:t>The impact of </a:t>
            </a:r>
            <a:r>
              <a:rPr lang="nl-NL" sz="2400" b="1" dirty="0" err="1"/>
              <a:t>pelvic</a:t>
            </a:r>
            <a:r>
              <a:rPr lang="nl-NL" sz="2400" b="1" dirty="0"/>
              <a:t> floor </a:t>
            </a:r>
            <a:r>
              <a:rPr lang="nl-NL" sz="2400" b="1" dirty="0" err="1"/>
              <a:t>multidisciplinary</a:t>
            </a:r>
            <a:r>
              <a:rPr lang="nl-NL" sz="2400" b="1" dirty="0"/>
              <a:t> team </a:t>
            </a:r>
            <a:r>
              <a:rPr lang="nl-NL" sz="2400" dirty="0"/>
              <a:t>on </a:t>
            </a:r>
            <a:r>
              <a:rPr lang="nl-NL" sz="2400" dirty="0" err="1"/>
              <a:t>patient</a:t>
            </a:r>
            <a:r>
              <a:rPr lang="nl-NL" sz="2400" dirty="0"/>
              <a:t> management: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experience</a:t>
            </a:r>
            <a:r>
              <a:rPr lang="nl-NL" sz="2400" dirty="0"/>
              <a:t> of a </a:t>
            </a:r>
            <a:r>
              <a:rPr lang="nl-NL" sz="2400" dirty="0" err="1"/>
              <a:t>tertiary</a:t>
            </a:r>
            <a:r>
              <a:rPr lang="nl-NL" sz="2400" dirty="0"/>
              <a:t> unit. </a:t>
            </a:r>
          </a:p>
          <a:p>
            <a:pPr>
              <a:tabLst>
                <a:tab pos="482600" algn="l"/>
              </a:tabLst>
            </a:pPr>
            <a:r>
              <a:rPr lang="nl-NL" sz="2000" i="1" dirty="0">
                <a:solidFill>
                  <a:srgbClr val="0A32FF"/>
                </a:solidFill>
              </a:rPr>
              <a:t>	</a:t>
            </a:r>
            <a:r>
              <a:rPr lang="nl-NL" sz="2000" i="1" dirty="0" err="1">
                <a:solidFill>
                  <a:srgbClr val="0A32FF"/>
                </a:solidFill>
              </a:rPr>
              <a:t>Pandeva</a:t>
            </a:r>
            <a:r>
              <a:rPr lang="nl-NL" sz="2000" i="1" dirty="0">
                <a:solidFill>
                  <a:srgbClr val="0A32FF"/>
                </a:solidFill>
              </a:rPr>
              <a:t> I, </a:t>
            </a:r>
            <a:r>
              <a:rPr lang="nl-NL" sz="2000" i="1" dirty="0" err="1">
                <a:solidFill>
                  <a:srgbClr val="0A32FF"/>
                </a:solidFill>
              </a:rPr>
              <a:t>Biers</a:t>
            </a:r>
            <a:r>
              <a:rPr lang="nl-NL" sz="2000" i="1" dirty="0">
                <a:solidFill>
                  <a:srgbClr val="0A32FF"/>
                </a:solidFill>
              </a:rPr>
              <a:t> S et  </a:t>
            </a:r>
            <a:r>
              <a:rPr lang="nl-NL" sz="2000" i="1" dirty="0" err="1">
                <a:solidFill>
                  <a:srgbClr val="0A32FF"/>
                </a:solidFill>
              </a:rPr>
              <a:t>all</a:t>
            </a:r>
            <a:r>
              <a:rPr lang="nl-NL" sz="2000" i="1" dirty="0">
                <a:solidFill>
                  <a:srgbClr val="0A32FF"/>
                </a:solidFill>
              </a:rPr>
              <a:t>. 2019</a:t>
            </a:r>
            <a:endParaRPr lang="nl-NL" altLang="nl-NL" sz="2000" i="1" dirty="0">
              <a:solidFill>
                <a:srgbClr val="0A32FF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9499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Wanneer doe je anorectaal functieonderzoek en anale echo bij bekkenbodem problemen?</a:t>
            </a:r>
          </a:p>
          <a:p>
            <a:pPr marL="514350" indent="-514350">
              <a:buFont typeface="+mj-lt"/>
              <a:buAutoNum type="alphaLcPeriod"/>
            </a:pPr>
            <a:r>
              <a:rPr lang="nl-NL" dirty="0"/>
              <a:t>Na falen vezels en medicatie</a:t>
            </a:r>
          </a:p>
          <a:p>
            <a:pPr marL="514350" indent="-514350">
              <a:buFont typeface="+mj-lt"/>
              <a:buAutoNum type="alphaLcPeriod"/>
            </a:pPr>
            <a:r>
              <a:rPr lang="nl-NL" dirty="0"/>
              <a:t>Na falen vezels, medicatie en bekkenfysio</a:t>
            </a:r>
          </a:p>
          <a:p>
            <a:pPr marL="514350" indent="-514350">
              <a:buFont typeface="+mj-lt"/>
              <a:buAutoNum type="alphaLcPeriod"/>
            </a:pPr>
            <a:r>
              <a:rPr lang="nl-NL" dirty="0"/>
              <a:t>Na falen vezels, medicatie en rectaal spoelen</a:t>
            </a:r>
          </a:p>
          <a:p>
            <a:pPr marL="514350" indent="-514350">
              <a:buFont typeface="+mj-lt"/>
              <a:buAutoNum type="alphaLcPeriod"/>
            </a:pPr>
            <a:r>
              <a:rPr lang="nl-NL" dirty="0">
                <a:solidFill>
                  <a:srgbClr val="FF0000"/>
                </a:solidFill>
              </a:rPr>
              <a:t>Idem alle voorgaande, mits operatie een optie is</a:t>
            </a:r>
          </a:p>
          <a:p>
            <a:pPr marL="514350" indent="-514350">
              <a:buFont typeface="+mj-lt"/>
              <a:buAutoNum type="alphaL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5097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bekkenbodemproblematiek?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/>
              <a:t>Te slap (hypotonie, </a:t>
            </a:r>
            <a:r>
              <a:rPr lang="nl-NL" dirty="0" err="1"/>
              <a:t>insufficientie</a:t>
            </a:r>
            <a:r>
              <a:rPr lang="nl-NL" dirty="0"/>
              <a:t>): </a:t>
            </a:r>
          </a:p>
          <a:p>
            <a:pPr lvl="2"/>
            <a:r>
              <a:rPr lang="nl-NL" dirty="0"/>
              <a:t>Incontinentie voor ontlasting en urine</a:t>
            </a:r>
          </a:p>
          <a:p>
            <a:pPr lvl="2"/>
            <a:r>
              <a:rPr lang="nl-NL" dirty="0"/>
              <a:t>Verzakking van organen (blaas, uterus, rectum (prolaps) en enterocele)</a:t>
            </a:r>
          </a:p>
          <a:p>
            <a:pPr lvl="1"/>
            <a:r>
              <a:rPr lang="nl-NL" dirty="0"/>
              <a:t>Te stevig (hypertonie);</a:t>
            </a:r>
          </a:p>
          <a:p>
            <a:pPr lvl="2"/>
            <a:r>
              <a:rPr lang="nl-NL" dirty="0"/>
              <a:t>Gespannen, pijn (door voortdurend aanspannen) </a:t>
            </a:r>
          </a:p>
          <a:p>
            <a:pPr lvl="1"/>
            <a:r>
              <a:rPr lang="nl-NL" dirty="0"/>
              <a:t>Verkeerde coördinatie: (</a:t>
            </a:r>
            <a:r>
              <a:rPr lang="nl-NL" dirty="0" err="1"/>
              <a:t>dyssynergie</a:t>
            </a:r>
            <a:r>
              <a:rPr lang="nl-NL" dirty="0"/>
              <a:t>)</a:t>
            </a:r>
          </a:p>
          <a:p>
            <a:pPr lvl="2"/>
            <a:r>
              <a:rPr lang="nl-NL" dirty="0"/>
              <a:t>Evacuatieprobleem (“niet uitpoepen”)</a:t>
            </a:r>
          </a:p>
          <a:p>
            <a:pPr lvl="2"/>
            <a:r>
              <a:rPr lang="nl-NL" dirty="0"/>
              <a:t>Mictieklachten</a:t>
            </a:r>
          </a:p>
          <a:p>
            <a:pPr lvl="2"/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82" y="1647367"/>
            <a:ext cx="1997553" cy="2227272"/>
          </a:xfrm>
          <a:prstGeom prst="rect">
            <a:avLst/>
          </a:prstGeom>
        </p:spPr>
      </p:pic>
      <p:pic>
        <p:nvPicPr>
          <p:cNvPr id="5" name="Afbeelding 3" descr="skelet en w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6804" y="4385710"/>
            <a:ext cx="1970640" cy="197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380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el 1"/>
          <p:cNvSpPr>
            <a:spLocks noGrp="1"/>
          </p:cNvSpPr>
          <p:nvPr>
            <p:ph type="title"/>
          </p:nvPr>
        </p:nvSpPr>
        <p:spPr>
          <a:xfrm>
            <a:off x="838200" y="350184"/>
            <a:ext cx="10515600" cy="1325563"/>
          </a:xfrm>
        </p:spPr>
        <p:txBody>
          <a:bodyPr/>
          <a:lstStyle/>
          <a:p>
            <a:r>
              <a:rPr lang="nl-NL" altLang="nl-NL" dirty="0" err="1"/>
              <a:t>Dyssynergie</a:t>
            </a:r>
            <a:endParaRPr lang="nl-NL" altLang="nl-NL" dirty="0"/>
          </a:p>
        </p:txBody>
      </p:sp>
      <p:sp>
        <p:nvSpPr>
          <p:cNvPr id="137218" name="Tijdelijke aanduiding voor tekst 9"/>
          <p:cNvSpPr>
            <a:spLocks noGrp="1"/>
          </p:cNvSpPr>
          <p:nvPr>
            <p:ph idx="1"/>
          </p:nvPr>
        </p:nvSpPr>
        <p:spPr>
          <a:xfrm>
            <a:off x="965365" y="2086740"/>
            <a:ext cx="10515600" cy="4351338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nl-NL" altLang="nl-NL" dirty="0"/>
              <a:t>slechte coördinatie van de bekkenbodem:</a:t>
            </a:r>
          </a:p>
          <a:p>
            <a:pPr>
              <a:spcBef>
                <a:spcPct val="0"/>
              </a:spcBef>
            </a:pPr>
            <a:r>
              <a:rPr lang="nl-NL" altLang="nl-NL" dirty="0"/>
              <a:t> problemen met defecatie/evacuatie</a:t>
            </a:r>
          </a:p>
          <a:p>
            <a:pPr>
              <a:spcBef>
                <a:spcPct val="0"/>
              </a:spcBef>
            </a:pPr>
            <a:endParaRPr lang="nl-NL" altLang="nl-NL" dirty="0"/>
          </a:p>
          <a:p>
            <a:pPr>
              <a:spcBef>
                <a:spcPct val="0"/>
              </a:spcBef>
            </a:pPr>
            <a:endParaRPr lang="nl-NL" altLang="nl-NL" dirty="0"/>
          </a:p>
          <a:p>
            <a:pPr>
              <a:spcBef>
                <a:spcPct val="0"/>
              </a:spcBef>
            </a:pPr>
            <a:r>
              <a:rPr lang="nl-NL" altLang="nl-NL" dirty="0">
                <a:solidFill>
                  <a:srgbClr val="00FF00"/>
                </a:solidFill>
              </a:rPr>
              <a:t>Normaal</a:t>
            </a:r>
            <a:r>
              <a:rPr lang="nl-NL" altLang="nl-NL" dirty="0"/>
              <a:t>: buikdruk wat verhogen en bekkenbodem ontspannen</a:t>
            </a:r>
          </a:p>
          <a:p>
            <a:pPr>
              <a:spcBef>
                <a:spcPct val="0"/>
              </a:spcBef>
            </a:pPr>
            <a:endParaRPr lang="nl-NL" altLang="nl-NL" dirty="0"/>
          </a:p>
          <a:p>
            <a:pPr>
              <a:spcBef>
                <a:spcPct val="0"/>
              </a:spcBef>
            </a:pPr>
            <a:r>
              <a:rPr lang="nl-NL" altLang="nl-NL" dirty="0" err="1">
                <a:solidFill>
                  <a:srgbClr val="FF0000"/>
                </a:solidFill>
              </a:rPr>
              <a:t>Dyssynergie</a:t>
            </a:r>
            <a:r>
              <a:rPr lang="nl-NL" altLang="nl-NL" dirty="0"/>
              <a:t>: onvoldoende buikdruk en/of ontspannen (soms actief aanspannen) van de bekkenbodem (PR, ES)</a:t>
            </a:r>
          </a:p>
          <a:p>
            <a:pPr>
              <a:spcBef>
                <a:spcPct val="0"/>
              </a:spcBef>
            </a:pPr>
            <a:endParaRPr lang="nl-NL" altLang="nl-NL" dirty="0"/>
          </a:p>
          <a:p>
            <a:pPr lvl="1">
              <a:spcBef>
                <a:spcPct val="0"/>
              </a:spcBef>
            </a:pPr>
            <a:endParaRPr lang="nl-NL" altLang="nl-NL" dirty="0"/>
          </a:p>
          <a:p>
            <a:pPr>
              <a:spcBef>
                <a:spcPct val="0"/>
              </a:spcBef>
            </a:pPr>
            <a:endParaRPr lang="nl-NL" altLang="nl-NL" dirty="0"/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10748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Patienten</a:t>
            </a:r>
            <a:r>
              <a:rPr lang="nl-NL" dirty="0"/>
              <a:t> casus </a:t>
            </a:r>
            <a:r>
              <a:rPr lang="nl-NL" dirty="0" err="1"/>
              <a:t>Mw</a:t>
            </a:r>
            <a:r>
              <a:rPr lang="nl-NL" dirty="0"/>
              <a:t> O 22 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err="1"/>
              <a:t>Seco</a:t>
            </a:r>
            <a:r>
              <a:rPr lang="nl-NL" dirty="0"/>
              <a:t> verwezen voor ileostoma bespreken</a:t>
            </a:r>
          </a:p>
          <a:p>
            <a:pPr marL="0" indent="0">
              <a:buNone/>
            </a:pPr>
            <a:r>
              <a:rPr lang="nl-NL" dirty="0"/>
              <a:t>Anamnese:</a:t>
            </a:r>
          </a:p>
          <a:p>
            <a:pPr lvl="1"/>
            <a:r>
              <a:rPr lang="nl-NL" dirty="0"/>
              <a:t>Sedert jeugd obstipatie</a:t>
            </a:r>
          </a:p>
          <a:p>
            <a:pPr lvl="1"/>
            <a:r>
              <a:rPr lang="nl-NL" dirty="0"/>
              <a:t>Geen anorexia of seksueel misbruik</a:t>
            </a:r>
          </a:p>
          <a:p>
            <a:pPr marL="0" indent="0">
              <a:buNone/>
            </a:pPr>
            <a:r>
              <a:rPr lang="nl-NL" dirty="0" err="1"/>
              <a:t>Fam</a:t>
            </a:r>
            <a:r>
              <a:rPr lang="nl-NL" dirty="0"/>
              <a:t> anamnese: </a:t>
            </a:r>
          </a:p>
          <a:p>
            <a:pPr lvl="1"/>
            <a:r>
              <a:rPr lang="nl-NL" dirty="0"/>
              <a:t>2 zusjes geen klachten, overige familie ook neg</a:t>
            </a:r>
          </a:p>
          <a:p>
            <a:pPr marL="0" indent="0">
              <a:buNone/>
            </a:pPr>
            <a:r>
              <a:rPr lang="nl-NL" dirty="0"/>
              <a:t>Voorgeschiedenis:</a:t>
            </a:r>
          </a:p>
          <a:p>
            <a:pPr lvl="1"/>
            <a:r>
              <a:rPr lang="nl-NL" dirty="0"/>
              <a:t>2003 poli coprostase</a:t>
            </a:r>
          </a:p>
          <a:p>
            <a:pPr lvl="1"/>
            <a:r>
              <a:rPr lang="nl-NL" dirty="0"/>
              <a:t>2017 periode bekkenfysio gehad</a:t>
            </a:r>
          </a:p>
          <a:p>
            <a:pPr lvl="1"/>
            <a:r>
              <a:rPr lang="nl-NL" dirty="0"/>
              <a:t>2017, 2018 opname klinisch laxeren</a:t>
            </a:r>
          </a:p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004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Patienten</a:t>
            </a:r>
            <a:r>
              <a:rPr lang="nl-NL" dirty="0"/>
              <a:t> casus </a:t>
            </a:r>
            <a:r>
              <a:rPr lang="nl-NL" dirty="0" err="1"/>
              <a:t>Mw</a:t>
            </a:r>
            <a:r>
              <a:rPr lang="nl-NL" dirty="0"/>
              <a:t> 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Medicatie</a:t>
            </a:r>
          </a:p>
          <a:p>
            <a:pPr lvl="1"/>
            <a:r>
              <a:rPr lang="nl-NL" dirty="0" err="1"/>
              <a:t>Movicolon</a:t>
            </a:r>
            <a:r>
              <a:rPr lang="nl-NL" dirty="0"/>
              <a:t> 4 x 2</a:t>
            </a:r>
          </a:p>
          <a:p>
            <a:pPr lvl="1"/>
            <a:r>
              <a:rPr lang="nl-NL" dirty="0" err="1"/>
              <a:t>MgO</a:t>
            </a:r>
            <a:r>
              <a:rPr lang="nl-NL" dirty="0"/>
              <a:t> 500 2 x 3</a:t>
            </a:r>
          </a:p>
          <a:p>
            <a:pPr lvl="1"/>
            <a:r>
              <a:rPr lang="nl-NL" dirty="0" err="1"/>
              <a:t>Mestinon</a:t>
            </a:r>
            <a:r>
              <a:rPr lang="nl-NL" dirty="0"/>
              <a:t> 4 x 1</a:t>
            </a:r>
          </a:p>
          <a:p>
            <a:pPr lvl="1"/>
            <a:r>
              <a:rPr lang="nl-NL" dirty="0"/>
              <a:t>Rectaal spoelen 1 x 1</a:t>
            </a:r>
          </a:p>
          <a:p>
            <a:pPr lvl="1"/>
            <a:r>
              <a:rPr lang="nl-NL" dirty="0" err="1"/>
              <a:t>Colex</a:t>
            </a:r>
            <a:r>
              <a:rPr lang="nl-NL" dirty="0"/>
              <a:t> </a:t>
            </a:r>
            <a:r>
              <a:rPr lang="nl-NL" dirty="0" err="1"/>
              <a:t>clysma</a:t>
            </a:r>
            <a:r>
              <a:rPr lang="nl-NL" dirty="0"/>
              <a:t> 2 x 1</a:t>
            </a:r>
          </a:p>
          <a:p>
            <a:pPr marL="0" indent="0">
              <a:buNone/>
            </a:pPr>
            <a:r>
              <a:rPr lang="nl-NL" dirty="0"/>
              <a:t>Onderzoek elders:</a:t>
            </a:r>
          </a:p>
          <a:p>
            <a:pPr lvl="1"/>
            <a:r>
              <a:rPr lang="nl-NL" dirty="0"/>
              <a:t>Lab: </a:t>
            </a:r>
            <a:r>
              <a:rPr lang="nl-NL" dirty="0" err="1"/>
              <a:t>gb</a:t>
            </a:r>
            <a:r>
              <a:rPr lang="nl-NL" dirty="0"/>
              <a:t> </a:t>
            </a:r>
          </a:p>
          <a:p>
            <a:pPr lvl="1"/>
            <a:r>
              <a:rPr lang="nl-NL" dirty="0" err="1"/>
              <a:t>Coloscopie</a:t>
            </a:r>
            <a:r>
              <a:rPr lang="nl-NL" dirty="0"/>
              <a:t>: </a:t>
            </a:r>
            <a:r>
              <a:rPr lang="nl-NL" dirty="0" err="1"/>
              <a:t>dolichocolon</a:t>
            </a: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636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LO:  </a:t>
            </a:r>
          </a:p>
          <a:p>
            <a:pPr lvl="1"/>
            <a:r>
              <a:rPr lang="nl-NL" dirty="0" err="1"/>
              <a:t>Abd</a:t>
            </a:r>
            <a:r>
              <a:rPr lang="nl-NL" dirty="0"/>
              <a:t>: wat bolle buik, drukgevoelig, verder </a:t>
            </a:r>
            <a:r>
              <a:rPr lang="nl-NL" dirty="0" err="1"/>
              <a:t>gb</a:t>
            </a:r>
            <a:endParaRPr lang="nl-NL" dirty="0"/>
          </a:p>
          <a:p>
            <a:pPr lvl="1"/>
            <a:r>
              <a:rPr lang="nl-NL" dirty="0"/>
              <a:t>RT: </a:t>
            </a:r>
          </a:p>
          <a:p>
            <a:pPr lvl="2"/>
            <a:r>
              <a:rPr lang="nl-NL" dirty="0"/>
              <a:t>enkele </a:t>
            </a:r>
            <a:r>
              <a:rPr lang="nl-NL" dirty="0" err="1"/>
              <a:t>gefibroseerde</a:t>
            </a:r>
            <a:r>
              <a:rPr lang="nl-NL" dirty="0"/>
              <a:t> hemorroïden, </a:t>
            </a:r>
          </a:p>
          <a:p>
            <a:pPr lvl="2"/>
            <a:r>
              <a:rPr lang="nl-NL" dirty="0"/>
              <a:t>stevige sfincterspanning, geen relaxatie</a:t>
            </a:r>
          </a:p>
          <a:p>
            <a:pPr lvl="2"/>
            <a:endParaRPr lang="nl-NL" dirty="0"/>
          </a:p>
          <a:p>
            <a:r>
              <a:rPr lang="nl-NL" dirty="0" err="1"/>
              <a:t>Sigmo</a:t>
            </a:r>
            <a:r>
              <a:rPr lang="nl-NL" dirty="0"/>
              <a:t> + biopten anus: geen </a:t>
            </a:r>
            <a:r>
              <a:rPr lang="nl-NL" dirty="0" err="1"/>
              <a:t>aanw</a:t>
            </a:r>
            <a:r>
              <a:rPr lang="nl-NL" dirty="0"/>
              <a:t> </a:t>
            </a:r>
            <a:r>
              <a:rPr lang="nl-NL" dirty="0" err="1"/>
              <a:t>Hirschsprung</a:t>
            </a:r>
            <a:r>
              <a:rPr lang="nl-NL" dirty="0"/>
              <a:t> (“</a:t>
            </a:r>
            <a:r>
              <a:rPr lang="nl-NL" dirty="0" err="1"/>
              <a:t>sprouting</a:t>
            </a:r>
            <a:r>
              <a:rPr lang="nl-NL" dirty="0"/>
              <a:t>”) </a:t>
            </a:r>
          </a:p>
        </p:txBody>
      </p:sp>
    </p:spTree>
    <p:extLst>
      <p:ext uri="{BB962C8B-B14F-4D97-AF65-F5344CB8AC3E}">
        <p14:creationId xmlns:p14="http://schemas.microsoft.com/office/powerpoint/2010/main" val="3179121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</TotalTime>
  <Words>1597</Words>
  <Application>Microsoft Macintosh PowerPoint</Application>
  <PresentationFormat>Breedbeeld</PresentationFormat>
  <Paragraphs>348</Paragraphs>
  <Slides>46</Slides>
  <Notes>22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News Gothic MT</vt:lpstr>
      <vt:lpstr>Symbol</vt:lpstr>
      <vt:lpstr>Times New Roman</vt:lpstr>
      <vt:lpstr>Wingdings</vt:lpstr>
      <vt:lpstr>Wingdings 2</vt:lpstr>
      <vt:lpstr>Office-thema</vt:lpstr>
      <vt:lpstr>Aangepast ontwerp</vt:lpstr>
      <vt:lpstr>QuickTime Picture</vt:lpstr>
      <vt:lpstr>PowerPoint-presentatie</vt:lpstr>
      <vt:lpstr>Leerdoelen</vt:lpstr>
      <vt:lpstr>Wat is bekkenbodemproblematiek?</vt:lpstr>
      <vt:lpstr>Wat is bekkenbodemproblematiek?</vt:lpstr>
      <vt:lpstr>Wat is bekkenbodemproblematiek?</vt:lpstr>
      <vt:lpstr>Dyssynergie</vt:lpstr>
      <vt:lpstr>Patienten casus Mw O 22 jaar</vt:lpstr>
      <vt:lpstr>Patienten casus Mw O</vt:lpstr>
      <vt:lpstr>casus</vt:lpstr>
      <vt:lpstr> Anale manometry en Rectale capaciteit NORMAAL </vt:lpstr>
      <vt:lpstr>casus Anorectaal Functieonderzoek</vt:lpstr>
      <vt:lpstr>casus Anale endoechografie</vt:lpstr>
      <vt:lpstr>ISH</vt:lpstr>
      <vt:lpstr>Perineale echografie normaal</vt:lpstr>
      <vt:lpstr>casus peineale echografie</vt:lpstr>
      <vt:lpstr>Colon transit tijd</vt:lpstr>
      <vt:lpstr>casus</vt:lpstr>
      <vt:lpstr>casus</vt:lpstr>
      <vt:lpstr>Hoe verder?</vt:lpstr>
      <vt:lpstr>casus</vt:lpstr>
      <vt:lpstr>Oorzaken </vt:lpstr>
      <vt:lpstr>Oorzaken fecale incontinentie</vt:lpstr>
      <vt:lpstr>Oorzaken obstipatie </vt:lpstr>
      <vt:lpstr>1. Diagnostiek</vt:lpstr>
      <vt:lpstr>Anamnese</vt:lpstr>
      <vt:lpstr>Lichamelijk onderzoek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Aanvullende diagnostiek</vt:lpstr>
      <vt:lpstr>Aanvullende diagnostiek</vt:lpstr>
      <vt:lpstr>2. Therapie</vt:lpstr>
      <vt:lpstr>Incontinentie &amp; Obstipatie Conservatief</vt:lpstr>
      <vt:lpstr>Bekkenfysio bij fecale incontinentie</vt:lpstr>
      <vt:lpstr>Bekkenfysio bij obstipatie </vt:lpstr>
      <vt:lpstr>Bekkenbodemverpleegkundige Fysiotherapeut combi</vt:lpstr>
      <vt:lpstr>Rectaal spoelen  </vt:lpstr>
      <vt:lpstr>3. Wie behandelt wie?</vt:lpstr>
      <vt:lpstr>PowerPoint-presentatie</vt:lpstr>
      <vt:lpstr>PowerPoint-presentatie</vt:lpstr>
      <vt:lpstr>Take Home Message bekkenbodem</vt:lpstr>
      <vt:lpstr>PowerPoint-presentatie</vt:lpstr>
      <vt:lpstr>literatuur</vt:lpstr>
      <vt:lpstr>vraag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Fecale incontinentie</dc:title>
  <dc:creator>Richelle Felt-Bersma</dc:creator>
  <cp:lastModifiedBy>richelle</cp:lastModifiedBy>
  <cp:revision>204</cp:revision>
  <cp:lastPrinted>2018-07-30T14:11:32Z</cp:lastPrinted>
  <dcterms:created xsi:type="dcterms:W3CDTF">2017-03-26T15:37:37Z</dcterms:created>
  <dcterms:modified xsi:type="dcterms:W3CDTF">2019-09-29T19:11:30Z</dcterms:modified>
</cp:coreProperties>
</file>