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08" r:id="rId2"/>
    <p:sldId id="313" r:id="rId3"/>
    <p:sldId id="259" r:id="rId4"/>
    <p:sldId id="258" r:id="rId5"/>
    <p:sldId id="260" r:id="rId6"/>
    <p:sldId id="307" r:id="rId7"/>
    <p:sldId id="286" r:id="rId8"/>
    <p:sldId id="314" r:id="rId9"/>
    <p:sldId id="290" r:id="rId10"/>
    <p:sldId id="291" r:id="rId11"/>
    <p:sldId id="294" r:id="rId12"/>
    <p:sldId id="296" r:id="rId13"/>
    <p:sldId id="264" r:id="rId14"/>
    <p:sldId id="261" r:id="rId15"/>
    <p:sldId id="263" r:id="rId16"/>
    <p:sldId id="306" r:id="rId17"/>
    <p:sldId id="309" r:id="rId18"/>
    <p:sldId id="310" r:id="rId19"/>
    <p:sldId id="288" r:id="rId20"/>
    <p:sldId id="299" r:id="rId21"/>
    <p:sldId id="301" r:id="rId22"/>
    <p:sldId id="298" r:id="rId23"/>
    <p:sldId id="312" r:id="rId24"/>
    <p:sldId id="289" r:id="rId25"/>
    <p:sldId id="268" r:id="rId26"/>
    <p:sldId id="272" r:id="rId27"/>
    <p:sldId id="273" r:id="rId28"/>
    <p:sldId id="274" r:id="rId29"/>
    <p:sldId id="275" r:id="rId30"/>
    <p:sldId id="284" r:id="rId31"/>
    <p:sldId id="305" r:id="rId32"/>
    <p:sldId id="304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8B6"/>
    <a:srgbClr val="C6C7CC"/>
    <a:srgbClr val="CD3A59"/>
    <a:srgbClr val="8F413C"/>
    <a:srgbClr val="F1657E"/>
    <a:srgbClr val="D37F75"/>
    <a:srgbClr val="FDDAC7"/>
    <a:srgbClr val="D13857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4" autoAdjust="0"/>
    <p:restoredTop sz="77476" autoAdjust="0"/>
  </p:normalViewPr>
  <p:slideViewPr>
    <p:cSldViewPr snapToGrid="0">
      <p:cViewPr varScale="1">
        <p:scale>
          <a:sx n="98" d="100"/>
          <a:sy n="98" d="100"/>
        </p:scale>
        <p:origin x="100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97117-226C-4B37-A0B4-EBB0AF8EA81C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831B4-567E-4B8C-9724-89DF3327F5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72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34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15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052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80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96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588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494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55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159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66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14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974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786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837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223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925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298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487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5952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EB1F7-19A3-4963-A8BD-B6814C97A49C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879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EB1F7-19A3-4963-A8BD-B6814C97A49C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745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07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184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1911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61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21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1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63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21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637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901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31B4-567E-4B8C-9724-89DF3327F5F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8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B833-4D51-48AF-87CD-5CBB41E068D3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276-2FCB-4879-B262-775C4E829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8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B833-4D51-48AF-87CD-5CBB41E068D3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276-2FCB-4879-B262-775C4E829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87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B833-4D51-48AF-87CD-5CBB41E068D3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276-2FCB-4879-B262-775C4E829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86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B833-4D51-48AF-87CD-5CBB41E068D3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276-2FCB-4879-B262-775C4E829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22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B833-4D51-48AF-87CD-5CBB41E068D3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276-2FCB-4879-B262-775C4E829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31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B833-4D51-48AF-87CD-5CBB41E068D3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276-2FCB-4879-B262-775C4E829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21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B833-4D51-48AF-87CD-5CBB41E068D3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276-2FCB-4879-B262-775C4E829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04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B833-4D51-48AF-87CD-5CBB41E068D3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276-2FCB-4879-B262-775C4E829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99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B833-4D51-48AF-87CD-5CBB41E068D3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276-2FCB-4879-B262-775C4E829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02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B833-4D51-48AF-87CD-5CBB41E068D3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276-2FCB-4879-B262-775C4E829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29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B833-4D51-48AF-87CD-5CBB41E068D3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7276-2FCB-4879-B262-775C4E829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48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AB833-4D51-48AF-87CD-5CBB41E068D3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77276-2FCB-4879-B262-775C4E829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11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857423"/>
            <a:ext cx="9144000" cy="1143153"/>
          </a:xfrm>
        </p:spPr>
        <p:txBody>
          <a:bodyPr>
            <a:noAutofit/>
          </a:bodyPr>
          <a:lstStyle/>
          <a:p>
            <a:r>
              <a:rPr lang="en-GB" sz="7200" b="1" dirty="0" err="1">
                <a:latin typeface="Helvetica" pitchFamily="2" charset="0"/>
              </a:rPr>
              <a:t>Fecale</a:t>
            </a:r>
            <a:r>
              <a:rPr lang="en-GB" sz="7200" b="1" dirty="0">
                <a:latin typeface="Helvetica" pitchFamily="2" charset="0"/>
              </a:rPr>
              <a:t> </a:t>
            </a:r>
            <a:r>
              <a:rPr lang="en-GB" sz="7200" b="1" dirty="0" err="1">
                <a:latin typeface="Helvetica" pitchFamily="2" charset="0"/>
              </a:rPr>
              <a:t>incontinentie</a:t>
            </a:r>
            <a:endParaRPr lang="en-GB" sz="7200" b="1" dirty="0">
              <a:latin typeface="Helvetica" pitchFamily="2" charset="0"/>
            </a:endParaRPr>
          </a:p>
        </p:txBody>
      </p:sp>
      <p:pic>
        <p:nvPicPr>
          <p:cNvPr id="1026" name="Picture 2" descr="Grote ICT-storing Noordwest Ziekenhuisgroep (update) - OnsWestfriesla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011" y="5714848"/>
            <a:ext cx="2171989" cy="11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B1FE6A-CE17-F26D-4E01-4654AD9CDC55}"/>
              </a:ext>
            </a:extLst>
          </p:cNvPr>
          <p:cNvSpPr txBox="1"/>
          <p:nvPr/>
        </p:nvSpPr>
        <p:spPr>
          <a:xfrm>
            <a:off x="5251450" y="4000576"/>
            <a:ext cx="541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Helvetica" pitchFamily="2" charset="0"/>
              </a:rPr>
              <a:t>Paul </a:t>
            </a:r>
            <a:r>
              <a:rPr lang="en-GB" sz="2400" dirty="0" err="1">
                <a:latin typeface="Helvetica" pitchFamily="2" charset="0"/>
              </a:rPr>
              <a:t>Vollebregt</a:t>
            </a:r>
            <a:r>
              <a:rPr lang="en-GB" sz="2400" dirty="0">
                <a:latin typeface="Helvetica" pitchFamily="2" charset="0"/>
              </a:rPr>
              <a:t>, AIOS MDL</a:t>
            </a:r>
          </a:p>
        </p:txBody>
      </p:sp>
    </p:spTree>
    <p:extLst>
      <p:ext uri="{BB962C8B-B14F-4D97-AF65-F5344CB8AC3E}">
        <p14:creationId xmlns:p14="http://schemas.microsoft.com/office/powerpoint/2010/main" val="139827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ree-Dimensional Endoanal Ultrasonography of the Anorectal Region |  Radiology K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r="50052"/>
          <a:stretch/>
        </p:blipFill>
        <p:spPr bwMode="auto">
          <a:xfrm>
            <a:off x="7707455" y="2379806"/>
            <a:ext cx="2602621" cy="209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t="17989"/>
          <a:stretch/>
        </p:blipFill>
        <p:spPr>
          <a:xfrm>
            <a:off x="1389684" y="2379805"/>
            <a:ext cx="6258636" cy="2098389"/>
          </a:xfrm>
          <a:prstGeom prst="rect">
            <a:avLst/>
          </a:prstGeom>
        </p:spPr>
      </p:pic>
      <p:sp>
        <p:nvSpPr>
          <p:cNvPr id="9" name="Tekstvak 5">
            <a:extLst>
              <a:ext uri="{FF2B5EF4-FFF2-40B4-BE49-F238E27FC236}">
                <a16:creationId xmlns:a16="http://schemas.microsoft.com/office/drawing/2014/main" id="{8BDCEBE2-DA66-2214-3BF9-27EB7934DBD4}"/>
              </a:ext>
            </a:extLst>
          </p:cNvPr>
          <p:cNvSpPr txBox="1"/>
          <p:nvPr/>
        </p:nvSpPr>
        <p:spPr>
          <a:xfrm>
            <a:off x="8696529" y="6140230"/>
            <a:ext cx="330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Sultan et al.</a:t>
            </a:r>
            <a:b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</a:b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N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Engl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J Med 1993</a:t>
            </a:r>
          </a:p>
        </p:txBody>
      </p:sp>
    </p:spTree>
    <p:extLst>
      <p:ext uri="{BB962C8B-B14F-4D97-AF65-F5344CB8AC3E}">
        <p14:creationId xmlns:p14="http://schemas.microsoft.com/office/powerpoint/2010/main" val="321152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b="74780"/>
          <a:stretch/>
        </p:blipFill>
        <p:spPr>
          <a:xfrm>
            <a:off x="2276944" y="1880507"/>
            <a:ext cx="8044216" cy="14455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t="90741"/>
          <a:stretch/>
        </p:blipFill>
        <p:spPr>
          <a:xfrm>
            <a:off x="2276943" y="4423556"/>
            <a:ext cx="8044216" cy="53069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t="40447" b="41085"/>
          <a:stretch/>
        </p:blipFill>
        <p:spPr>
          <a:xfrm>
            <a:off x="2276943" y="3314462"/>
            <a:ext cx="8044216" cy="105853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t="59370" b="31774"/>
          <a:stretch/>
        </p:blipFill>
        <p:spPr>
          <a:xfrm>
            <a:off x="2276943" y="3936536"/>
            <a:ext cx="8044216" cy="507575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7457098" y="3947047"/>
            <a:ext cx="1382364" cy="220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kstvak 5">
            <a:extLst>
              <a:ext uri="{FF2B5EF4-FFF2-40B4-BE49-F238E27FC236}">
                <a16:creationId xmlns:a16="http://schemas.microsoft.com/office/drawing/2014/main" id="{B9943FD5-4F42-6502-48F2-B37743CD14BC}"/>
              </a:ext>
            </a:extLst>
          </p:cNvPr>
          <p:cNvSpPr txBox="1"/>
          <p:nvPr/>
        </p:nvSpPr>
        <p:spPr>
          <a:xfrm>
            <a:off x="8696529" y="6140230"/>
            <a:ext cx="330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Larsson et al.</a:t>
            </a:r>
            <a:b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</a:b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Lancet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78868-62BA-BA51-5161-4812EA1C862A}"/>
              </a:ext>
            </a:extLst>
          </p:cNvPr>
          <p:cNvSpPr txBox="1"/>
          <p:nvPr/>
        </p:nvSpPr>
        <p:spPr>
          <a:xfrm>
            <a:off x="3906939" y="4954251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L" dirty="0">
                <a:latin typeface="Helvetica" pitchFamily="2" charset="0"/>
              </a:rPr>
              <a:t>Prevalentie bij mannen en vrouwen gelijk</a:t>
            </a:r>
          </a:p>
        </p:txBody>
      </p:sp>
    </p:spTree>
    <p:extLst>
      <p:ext uri="{BB962C8B-B14F-4D97-AF65-F5344CB8AC3E}">
        <p14:creationId xmlns:p14="http://schemas.microsoft.com/office/powerpoint/2010/main" val="259121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886" y="3429000"/>
            <a:ext cx="5866228" cy="127894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/>
          <a:srcRect l="61963" t="4396" r="4875" b="63190"/>
          <a:stretch/>
        </p:blipFill>
        <p:spPr>
          <a:xfrm>
            <a:off x="7791985" y="4644937"/>
            <a:ext cx="1237129" cy="820270"/>
          </a:xfrm>
          <a:prstGeom prst="rect">
            <a:avLst/>
          </a:prstGeom>
        </p:spPr>
      </p:pic>
      <p:pic>
        <p:nvPicPr>
          <p:cNvPr id="16" name="Afbeelding 3">
            <a:extLst>
              <a:ext uri="{FF2B5EF4-FFF2-40B4-BE49-F238E27FC236}">
                <a16:creationId xmlns:a16="http://schemas.microsoft.com/office/drawing/2014/main" id="{8135CDAD-A117-2391-E57C-75DD7FA5ED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5" b="68681"/>
          <a:stretch/>
        </p:blipFill>
        <p:spPr>
          <a:xfrm>
            <a:off x="2686563" y="1428691"/>
            <a:ext cx="6448425" cy="17611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5948673-551D-F479-F87F-01D493F6FF90}"/>
              </a:ext>
            </a:extLst>
          </p:cNvPr>
          <p:cNvSpPr/>
          <p:nvPr/>
        </p:nvSpPr>
        <p:spPr>
          <a:xfrm>
            <a:off x="2686563" y="1234142"/>
            <a:ext cx="6448424" cy="1955674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18" name="Afbeelding 3">
            <a:extLst>
              <a:ext uri="{FF2B5EF4-FFF2-40B4-BE49-F238E27FC236}">
                <a16:creationId xmlns:a16="http://schemas.microsoft.com/office/drawing/2014/main" id="{B679DBDD-D78E-F1A5-FCCC-CCE8C7717B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489" t="18967" r="35299" b="72450"/>
          <a:stretch/>
        </p:blipFill>
        <p:spPr>
          <a:xfrm>
            <a:off x="5878085" y="2483188"/>
            <a:ext cx="980903" cy="4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5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b="20514"/>
          <a:stretch/>
        </p:blipFill>
        <p:spPr>
          <a:xfrm>
            <a:off x="1847794" y="2112226"/>
            <a:ext cx="8501837" cy="263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23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1984" t="15369" r="50836" b="60157"/>
          <a:stretch/>
        </p:blipFill>
        <p:spPr>
          <a:xfrm>
            <a:off x="6389156" y="1548183"/>
            <a:ext cx="3399618" cy="22691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55107" t="50492" r="1164" b="24233"/>
          <a:stretch/>
        </p:blipFill>
        <p:spPr>
          <a:xfrm>
            <a:off x="2403226" y="1544997"/>
            <a:ext cx="3150849" cy="2343489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6322858" y="1540059"/>
            <a:ext cx="584724" cy="266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 pitchFamily="2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409628" y="1529546"/>
            <a:ext cx="584724" cy="266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 pitchFamily="2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129054" y="3902032"/>
            <a:ext cx="169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Helvetica" pitchFamily="2" charset="0"/>
              </a:rPr>
              <a:t>Verwijzer</a:t>
            </a:r>
            <a:endParaRPr lang="en-GB" sz="2400" b="1" dirty="0">
              <a:latin typeface="Helvetica" pitchFamily="2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774238" y="3902032"/>
            <a:ext cx="2629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Helvetica" pitchFamily="2" charset="0"/>
              </a:rPr>
              <a:t>Patient</a:t>
            </a:r>
          </a:p>
          <a:p>
            <a:pPr algn="ctr"/>
            <a:r>
              <a:rPr lang="en-GB" sz="2400" dirty="0">
                <a:latin typeface="Helvetica" pitchFamily="2" charset="0"/>
              </a:rPr>
              <a:t>(Rome IV criteria)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408218" y="5125151"/>
            <a:ext cx="537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itchFamily="2" charset="0"/>
              </a:rPr>
              <a:t>Overlap </a:t>
            </a:r>
            <a:r>
              <a:rPr lang="en-GB" dirty="0" err="1">
                <a:latin typeface="Helvetica" pitchFamily="2" charset="0"/>
              </a:rPr>
              <a:t>niet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beschreven</a:t>
            </a:r>
            <a:r>
              <a:rPr lang="en-GB" dirty="0">
                <a:latin typeface="Helvetica" pitchFamily="2" charset="0"/>
              </a:rPr>
              <a:t> in 86% van </a:t>
            </a:r>
            <a:r>
              <a:rPr lang="en-GB" dirty="0" err="1">
                <a:latin typeface="Helvetica" pitchFamily="2" charset="0"/>
              </a:rPr>
              <a:t>verwijsbrieven</a:t>
            </a: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8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711" t="8675" r="2057" b="58268"/>
          <a:stretch/>
        </p:blipFill>
        <p:spPr>
          <a:xfrm>
            <a:off x="3011978" y="872837"/>
            <a:ext cx="6168043" cy="27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37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711" t="8675" r="2057" b="29339"/>
          <a:stretch/>
        </p:blipFill>
        <p:spPr>
          <a:xfrm>
            <a:off x="3011978" y="872836"/>
            <a:ext cx="6168043" cy="51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4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4CF55D5-F4CA-B6DD-10CD-1DEBB21EA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"/>
          <a:stretch/>
        </p:blipFill>
        <p:spPr>
          <a:xfrm>
            <a:off x="2871787" y="582627"/>
            <a:ext cx="6448425" cy="56927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C76A02-667A-5FD3-13E6-734BD08A9A7A}"/>
              </a:ext>
            </a:extLst>
          </p:cNvPr>
          <p:cNvSpPr/>
          <p:nvPr/>
        </p:nvSpPr>
        <p:spPr>
          <a:xfrm>
            <a:off x="2871786" y="122944"/>
            <a:ext cx="6448424" cy="627537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B712AE8A-EE07-9A9B-EA79-44CD9B603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95" t="45375" r="29364" b="34197"/>
          <a:stretch/>
        </p:blipFill>
        <p:spPr>
          <a:xfrm>
            <a:off x="4464425" y="3148680"/>
            <a:ext cx="2962489" cy="1169319"/>
          </a:xfrm>
          <a:prstGeom prst="rect">
            <a:avLst/>
          </a:prstGeom>
        </p:spPr>
      </p:pic>
      <p:sp>
        <p:nvSpPr>
          <p:cNvPr id="7" name="Tekstvak 5">
            <a:extLst>
              <a:ext uri="{FF2B5EF4-FFF2-40B4-BE49-F238E27FC236}">
                <a16:creationId xmlns:a16="http://schemas.microsoft.com/office/drawing/2014/main" id="{F4A60D65-C344-8F7D-8E78-28705A5F25AC}"/>
              </a:ext>
            </a:extLst>
          </p:cNvPr>
          <p:cNvSpPr txBox="1"/>
          <p:nvPr/>
        </p:nvSpPr>
        <p:spPr>
          <a:xfrm>
            <a:off x="8696529" y="6140230"/>
            <a:ext cx="330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Assmann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et al.</a:t>
            </a:r>
            <a:b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</a:b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United European Gastroenterol J 2022 </a:t>
            </a:r>
          </a:p>
        </p:txBody>
      </p:sp>
    </p:spTree>
    <p:extLst>
      <p:ext uri="{BB962C8B-B14F-4D97-AF65-F5344CB8AC3E}">
        <p14:creationId xmlns:p14="http://schemas.microsoft.com/office/powerpoint/2010/main" val="698662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4CF55D5-F4CA-B6DD-10CD-1DEBB21EA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"/>
          <a:stretch/>
        </p:blipFill>
        <p:spPr>
          <a:xfrm>
            <a:off x="2871787" y="582627"/>
            <a:ext cx="6448425" cy="56927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C76A02-667A-5FD3-13E6-734BD08A9A7A}"/>
              </a:ext>
            </a:extLst>
          </p:cNvPr>
          <p:cNvSpPr/>
          <p:nvPr/>
        </p:nvSpPr>
        <p:spPr>
          <a:xfrm>
            <a:off x="2871786" y="122944"/>
            <a:ext cx="6448424" cy="627537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B712AE8A-EE07-9A9B-EA79-44CD9B603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" t="59912" r="76249" b="15644"/>
          <a:stretch/>
        </p:blipFill>
        <p:spPr>
          <a:xfrm>
            <a:off x="2932385" y="3980793"/>
            <a:ext cx="1471173" cy="1399190"/>
          </a:xfrm>
          <a:prstGeom prst="rect">
            <a:avLst/>
          </a:prstGeom>
        </p:spPr>
      </p:pic>
      <p:sp>
        <p:nvSpPr>
          <p:cNvPr id="7" name="Tekstvak 5">
            <a:extLst>
              <a:ext uri="{FF2B5EF4-FFF2-40B4-BE49-F238E27FC236}">
                <a16:creationId xmlns:a16="http://schemas.microsoft.com/office/drawing/2014/main" id="{F4A60D65-C344-8F7D-8E78-28705A5F25AC}"/>
              </a:ext>
            </a:extLst>
          </p:cNvPr>
          <p:cNvSpPr txBox="1"/>
          <p:nvPr/>
        </p:nvSpPr>
        <p:spPr>
          <a:xfrm>
            <a:off x="8696529" y="6140230"/>
            <a:ext cx="330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Assmann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et al.</a:t>
            </a:r>
            <a:b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</a:b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United European Gastroenterol J 2022 </a:t>
            </a:r>
          </a:p>
        </p:txBody>
      </p:sp>
    </p:spTree>
    <p:extLst>
      <p:ext uri="{BB962C8B-B14F-4D97-AF65-F5344CB8AC3E}">
        <p14:creationId xmlns:p14="http://schemas.microsoft.com/office/powerpoint/2010/main" val="3959994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19" y="2708797"/>
            <a:ext cx="4068221" cy="297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ree-Dimensional Endoanal Ultrasonography of the Anorectal Region |  Radiology Ke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r="50052"/>
          <a:stretch/>
        </p:blipFill>
        <p:spPr bwMode="auto">
          <a:xfrm>
            <a:off x="1759822" y="2761376"/>
            <a:ext cx="3423197" cy="275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6791269" y="1807139"/>
            <a:ext cx="3732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Helvetica" pitchFamily="2" charset="0"/>
              </a:rPr>
              <a:t>Anorectale</a:t>
            </a:r>
            <a:r>
              <a:rPr lang="en-GB" sz="2400" b="1" dirty="0">
                <a:latin typeface="Helvetica" pitchFamily="2" charset="0"/>
              </a:rPr>
              <a:t> </a:t>
            </a:r>
            <a:r>
              <a:rPr lang="en-GB" sz="2400" b="1" dirty="0" err="1">
                <a:latin typeface="Helvetica" pitchFamily="2" charset="0"/>
              </a:rPr>
              <a:t>manometrie</a:t>
            </a:r>
            <a:endParaRPr lang="en-GB" sz="2400" b="1" dirty="0">
              <a:latin typeface="Helvetica" pitchFamily="2" charset="0"/>
            </a:endParaRPr>
          </a:p>
          <a:p>
            <a:pPr algn="ctr"/>
            <a:r>
              <a:rPr lang="en-GB" sz="2400" dirty="0" err="1">
                <a:latin typeface="Helvetica" pitchFamily="2" charset="0"/>
              </a:rPr>
              <a:t>Functie</a:t>
            </a:r>
            <a:endParaRPr lang="en-GB" sz="2400" dirty="0">
              <a:latin typeface="Helvetica" pitchFamily="2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924667" y="1785803"/>
            <a:ext cx="3093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Helvetica" pitchFamily="2" charset="0"/>
              </a:rPr>
              <a:t>Echografie</a:t>
            </a:r>
            <a:endParaRPr lang="en-GB" sz="2400" b="1" dirty="0">
              <a:latin typeface="Helvetica" pitchFamily="2" charset="0"/>
            </a:endParaRPr>
          </a:p>
          <a:p>
            <a:pPr algn="ctr"/>
            <a:r>
              <a:rPr lang="en-GB" sz="2400" dirty="0" err="1">
                <a:latin typeface="Helvetica" pitchFamily="2" charset="0"/>
              </a:rPr>
              <a:t>Structuur</a:t>
            </a:r>
            <a:endParaRPr lang="en-GB" sz="2400" dirty="0">
              <a:latin typeface="Helvetica" pitchFamily="2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4AA39C4-5935-7D64-755B-ADCEA4BD9D12}"/>
              </a:ext>
            </a:extLst>
          </p:cNvPr>
          <p:cNvSpPr txBox="1">
            <a:spLocks/>
          </p:cNvSpPr>
          <p:nvPr/>
        </p:nvSpPr>
        <p:spPr>
          <a:xfrm>
            <a:off x="282388" y="184037"/>
            <a:ext cx="116272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Helvetica" pitchFamily="2" charset="0"/>
              </a:rPr>
              <a:t>Diagnostiek</a:t>
            </a:r>
            <a:r>
              <a:rPr lang="en-GB" b="1" dirty="0">
                <a:latin typeface="Helvetica" pitchFamily="2" charset="0"/>
              </a:rPr>
              <a:t> – </a:t>
            </a:r>
            <a:r>
              <a:rPr lang="en-GB" b="1" dirty="0" err="1">
                <a:latin typeface="Helvetica" pitchFamily="2" charset="0"/>
              </a:rPr>
              <a:t>sfincter</a:t>
            </a:r>
            <a:r>
              <a:rPr lang="en-GB" b="1" dirty="0"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22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2388" y="184037"/>
            <a:ext cx="11627224" cy="1325563"/>
          </a:xfrm>
        </p:spPr>
        <p:txBody>
          <a:bodyPr>
            <a:normAutofit/>
          </a:bodyPr>
          <a:lstStyle/>
          <a:p>
            <a:r>
              <a:rPr lang="en-GB" b="1" dirty="0" err="1">
                <a:latin typeface="Helvetica" pitchFamily="2" charset="0"/>
              </a:rPr>
              <a:t>Prevalentie</a:t>
            </a:r>
            <a:endParaRPr lang="en-GB" b="1" dirty="0">
              <a:latin typeface="Helvetica" pitchFamily="2" charset="0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230599DD-16C6-F6F0-33AD-F0F75D10BC38}"/>
              </a:ext>
            </a:extLst>
          </p:cNvPr>
          <p:cNvSpPr txBox="1">
            <a:spLocks/>
          </p:cNvSpPr>
          <p:nvPr/>
        </p:nvSpPr>
        <p:spPr>
          <a:xfrm>
            <a:off x="2548854" y="5184908"/>
            <a:ext cx="7095646" cy="437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dirty="0">
                <a:latin typeface="Helvetica" pitchFamily="2" charset="0"/>
              </a:rPr>
              <a:t>14% </a:t>
            </a:r>
            <a:r>
              <a:rPr lang="en-GB" sz="2400" dirty="0" err="1">
                <a:latin typeface="Helvetica" pitchFamily="2" charset="0"/>
              </a:rPr>
              <a:t>ooit</a:t>
            </a:r>
            <a:r>
              <a:rPr lang="en-GB" sz="2400" dirty="0">
                <a:latin typeface="Helvetica" pitchFamily="2" charset="0"/>
              </a:rPr>
              <a:t> incontinent, 33% in de </a:t>
            </a:r>
            <a:r>
              <a:rPr lang="en-GB" sz="2400" dirty="0" err="1">
                <a:latin typeface="Helvetica" pitchFamily="2" charset="0"/>
              </a:rPr>
              <a:t>afgelopen</a:t>
            </a:r>
            <a:r>
              <a:rPr lang="en-GB" sz="2400" dirty="0">
                <a:latin typeface="Helvetica" pitchFamily="2" charset="0"/>
              </a:rPr>
              <a:t> 7 </a:t>
            </a:r>
            <a:r>
              <a:rPr lang="en-GB" sz="2400" dirty="0" err="1">
                <a:latin typeface="Helvetica" pitchFamily="2" charset="0"/>
              </a:rPr>
              <a:t>dagen</a:t>
            </a:r>
            <a:endParaRPr lang="en-GB" sz="2400" dirty="0">
              <a:latin typeface="Helvetica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400" dirty="0" err="1">
              <a:latin typeface="Helvetica" pitchFamily="2" charset="0"/>
            </a:endParaRPr>
          </a:p>
        </p:txBody>
      </p:sp>
      <p:sp>
        <p:nvSpPr>
          <p:cNvPr id="10" name="Tekstvak 5">
            <a:extLst>
              <a:ext uri="{FF2B5EF4-FFF2-40B4-BE49-F238E27FC236}">
                <a16:creationId xmlns:a16="http://schemas.microsoft.com/office/drawing/2014/main" id="{C81B7E61-978D-E9F4-B390-645B00EB4799}"/>
              </a:ext>
            </a:extLst>
          </p:cNvPr>
          <p:cNvSpPr txBox="1"/>
          <p:nvPr/>
        </p:nvSpPr>
        <p:spPr>
          <a:xfrm>
            <a:off x="9567967" y="6140230"/>
            <a:ext cx="242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Menees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et al. Gastroenterology 2018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8A0F043-E607-30BD-9298-F87F9338B2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t="23574" r="9624" b="32585"/>
          <a:stretch/>
        </p:blipFill>
        <p:spPr>
          <a:xfrm>
            <a:off x="995179" y="1925664"/>
            <a:ext cx="5377912" cy="30066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CAE1E0-E934-2176-835C-9EC317665DDC}"/>
              </a:ext>
            </a:extLst>
          </p:cNvPr>
          <p:cNvSpPr txBox="1"/>
          <p:nvPr/>
        </p:nvSpPr>
        <p:spPr>
          <a:xfrm>
            <a:off x="2322627" y="3183012"/>
            <a:ext cx="201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chemeClr val="bg1"/>
                </a:solidFill>
              </a:rPr>
              <a:t>71.812 Amerikanen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C77DB67-7C5E-158A-1F88-FC0438D6ED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r="26350" b="14115"/>
          <a:stretch/>
        </p:blipFill>
        <p:spPr>
          <a:xfrm>
            <a:off x="7679894" y="2971763"/>
            <a:ext cx="561316" cy="10192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F2E15D-A855-375C-459F-FBCA6E46A2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1" r="26481" b="14115"/>
          <a:stretch/>
        </p:blipFill>
        <p:spPr>
          <a:xfrm>
            <a:off x="7118578" y="2971763"/>
            <a:ext cx="561316" cy="1019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48C155-B0D3-8836-6A33-5539C0C4EB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1" r="26481" b="14115"/>
          <a:stretch/>
        </p:blipFill>
        <p:spPr>
          <a:xfrm>
            <a:off x="8241210" y="2971763"/>
            <a:ext cx="561316" cy="1019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3216D9-0EBB-53BB-CA6F-0182A2EBD0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r="26350" b="14115"/>
          <a:stretch/>
        </p:blipFill>
        <p:spPr>
          <a:xfrm>
            <a:off x="8802526" y="2971763"/>
            <a:ext cx="561316" cy="1019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2FCFC2-1210-A40F-9B13-7E190C4C27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1" r="26481" b="14115"/>
          <a:stretch/>
        </p:blipFill>
        <p:spPr>
          <a:xfrm>
            <a:off x="9363842" y="2971763"/>
            <a:ext cx="561316" cy="10192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E12444-617A-9B72-6344-DD5714B085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r="26350" b="14115"/>
          <a:stretch/>
        </p:blipFill>
        <p:spPr>
          <a:xfrm>
            <a:off x="9925158" y="2971763"/>
            <a:ext cx="561316" cy="10192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9DC6DE-E46C-F2DA-DA37-600D45A636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1" r="26481" b="14115"/>
          <a:stretch/>
        </p:blipFill>
        <p:spPr>
          <a:xfrm>
            <a:off x="10486474" y="2971763"/>
            <a:ext cx="561316" cy="10192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2DABC43-A22D-38C1-775D-DE24D4265165}"/>
              </a:ext>
            </a:extLst>
          </p:cNvPr>
          <p:cNvSpPr/>
          <p:nvPr/>
        </p:nvSpPr>
        <p:spPr>
          <a:xfrm>
            <a:off x="7700539" y="2971763"/>
            <a:ext cx="3347252" cy="1019244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59439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680" y="2338376"/>
            <a:ext cx="7920000" cy="221172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560007" y="4876524"/>
            <a:ext cx="507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’Prolonged squeeze’</a:t>
            </a:r>
            <a:r>
              <a:rPr lang="en-GB" dirty="0"/>
              <a:t> op 43 </a:t>
            </a:r>
            <a:r>
              <a:rPr lang="en-GB" dirty="0" err="1"/>
              <a:t>manieren</a:t>
            </a:r>
            <a:r>
              <a:rPr lang="en-GB" dirty="0"/>
              <a:t> </a:t>
            </a:r>
            <a:r>
              <a:rPr lang="en-GB" dirty="0" err="1"/>
              <a:t>gerapporteerd</a:t>
            </a:r>
            <a:endParaRPr lang="en-GB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E2BBC46-4DB8-02EC-EE3A-8010DD891073}"/>
              </a:ext>
            </a:extLst>
          </p:cNvPr>
          <p:cNvSpPr txBox="1">
            <a:spLocks/>
          </p:cNvSpPr>
          <p:nvPr/>
        </p:nvSpPr>
        <p:spPr>
          <a:xfrm>
            <a:off x="282388" y="184037"/>
            <a:ext cx="116272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Helvetica" pitchFamily="2" charset="0"/>
              </a:rPr>
              <a:t>Diagnostiek</a:t>
            </a:r>
            <a:r>
              <a:rPr lang="en-GB" b="1" dirty="0">
                <a:latin typeface="Helvetica" pitchFamily="2" charset="0"/>
              </a:rPr>
              <a:t> – </a:t>
            </a:r>
            <a:r>
              <a:rPr lang="en-GB" b="1" dirty="0" err="1">
                <a:latin typeface="Helvetica" pitchFamily="2" charset="0"/>
              </a:rPr>
              <a:t>sfincter</a:t>
            </a:r>
            <a:r>
              <a:rPr lang="en-GB" b="1" dirty="0"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906" y="1960027"/>
            <a:ext cx="2761060" cy="386869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26" y="1960027"/>
            <a:ext cx="6967948" cy="167000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19B942A-ABD9-3794-2927-19076F4A0957}"/>
              </a:ext>
            </a:extLst>
          </p:cNvPr>
          <p:cNvSpPr txBox="1">
            <a:spLocks/>
          </p:cNvSpPr>
          <p:nvPr/>
        </p:nvSpPr>
        <p:spPr>
          <a:xfrm>
            <a:off x="282388" y="184037"/>
            <a:ext cx="116272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Helvetica" pitchFamily="2" charset="0"/>
              </a:rPr>
              <a:t>Diagnostiek</a:t>
            </a:r>
            <a:r>
              <a:rPr lang="en-GB" b="1" dirty="0">
                <a:latin typeface="Helvetica" pitchFamily="2" charset="0"/>
              </a:rPr>
              <a:t> – </a:t>
            </a:r>
            <a:r>
              <a:rPr lang="en-GB" b="1" dirty="0" err="1">
                <a:latin typeface="Helvetica" pitchFamily="2" charset="0"/>
              </a:rPr>
              <a:t>sfincter</a:t>
            </a:r>
            <a:r>
              <a:rPr lang="en-GB" b="1" dirty="0"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00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742" y="2701555"/>
            <a:ext cx="2547969" cy="2547969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E7B8548E-3B85-0146-566C-1609267E637F}"/>
              </a:ext>
            </a:extLst>
          </p:cNvPr>
          <p:cNvSpPr txBox="1">
            <a:spLocks/>
          </p:cNvSpPr>
          <p:nvPr/>
        </p:nvSpPr>
        <p:spPr>
          <a:xfrm>
            <a:off x="282388" y="184037"/>
            <a:ext cx="116272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Helvetica" pitchFamily="2" charset="0"/>
              </a:rPr>
              <a:t>Diagnostiek</a:t>
            </a:r>
            <a:r>
              <a:rPr lang="en-GB" b="1" dirty="0">
                <a:latin typeface="Helvetica" pitchFamily="2" charset="0"/>
              </a:rPr>
              <a:t> – rectum </a:t>
            </a:r>
          </a:p>
        </p:txBody>
      </p:sp>
      <p:sp>
        <p:nvSpPr>
          <p:cNvPr id="15" name="Tekstvak 9">
            <a:extLst>
              <a:ext uri="{FF2B5EF4-FFF2-40B4-BE49-F238E27FC236}">
                <a16:creationId xmlns:a16="http://schemas.microsoft.com/office/drawing/2014/main" id="{719C58E5-712F-F7A3-F203-B97711B975F5}"/>
              </a:ext>
            </a:extLst>
          </p:cNvPr>
          <p:cNvSpPr txBox="1"/>
          <p:nvPr/>
        </p:nvSpPr>
        <p:spPr>
          <a:xfrm>
            <a:off x="1924667" y="1785803"/>
            <a:ext cx="3093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Helvetica" pitchFamily="2" charset="0"/>
              </a:rPr>
              <a:t>Ballon</a:t>
            </a:r>
            <a:r>
              <a:rPr lang="en-GB" sz="2400" b="1" dirty="0">
                <a:latin typeface="Helvetica" pitchFamily="2" charset="0"/>
              </a:rPr>
              <a:t> </a:t>
            </a:r>
            <a:r>
              <a:rPr lang="en-GB" sz="2400" b="1" dirty="0" err="1">
                <a:latin typeface="Helvetica" pitchFamily="2" charset="0"/>
              </a:rPr>
              <a:t>distensie</a:t>
            </a:r>
            <a:endParaRPr lang="en-GB" sz="2400" b="1" dirty="0">
              <a:latin typeface="Helvetica" pitchFamily="2" charset="0"/>
            </a:endParaRPr>
          </a:p>
          <a:p>
            <a:pPr algn="ctr"/>
            <a:r>
              <a:rPr lang="en-GB" sz="2400" dirty="0" err="1">
                <a:latin typeface="Helvetica" pitchFamily="2" charset="0"/>
              </a:rPr>
              <a:t>Sensorisch</a:t>
            </a:r>
            <a:endParaRPr lang="en-GB" sz="2400" dirty="0">
              <a:latin typeface="Helvetica" pitchFamily="2" charset="0"/>
            </a:endParaRPr>
          </a:p>
        </p:txBody>
      </p:sp>
      <p:pic>
        <p:nvPicPr>
          <p:cNvPr id="6" name="Picture 2" descr="Manometric analysis of the influence of rectal content on anal pressures in  chronically constipated patients | Journal of Coloproctology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4" b="4221"/>
          <a:stretch/>
        </p:blipFill>
        <p:spPr bwMode="auto">
          <a:xfrm>
            <a:off x="2438478" y="2701555"/>
            <a:ext cx="2141028" cy="32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8">
            <a:extLst>
              <a:ext uri="{FF2B5EF4-FFF2-40B4-BE49-F238E27FC236}">
                <a16:creationId xmlns:a16="http://schemas.microsoft.com/office/drawing/2014/main" id="{5C980758-01A5-5156-A17A-090B1F63D335}"/>
              </a:ext>
            </a:extLst>
          </p:cNvPr>
          <p:cNvSpPr txBox="1"/>
          <p:nvPr/>
        </p:nvSpPr>
        <p:spPr>
          <a:xfrm>
            <a:off x="6791269" y="1807139"/>
            <a:ext cx="3732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Helvetica" pitchFamily="2" charset="0"/>
              </a:rPr>
              <a:t>Evacuatie</a:t>
            </a:r>
            <a:r>
              <a:rPr lang="en-GB" sz="2400" b="1" dirty="0">
                <a:latin typeface="Helvetica" pitchFamily="2" charset="0"/>
              </a:rPr>
              <a:t> </a:t>
            </a:r>
            <a:r>
              <a:rPr lang="en-GB" sz="2400" b="1" dirty="0" err="1">
                <a:latin typeface="Helvetica" pitchFamily="2" charset="0"/>
              </a:rPr>
              <a:t>proctografie</a:t>
            </a:r>
            <a:endParaRPr lang="en-GB" sz="2400" b="1" dirty="0">
              <a:latin typeface="Helvetica" pitchFamily="2" charset="0"/>
            </a:endParaRPr>
          </a:p>
          <a:p>
            <a:pPr algn="ctr"/>
            <a:r>
              <a:rPr lang="en-GB" sz="2400" dirty="0" err="1">
                <a:latin typeface="Helvetica" pitchFamily="2" charset="0"/>
              </a:rPr>
              <a:t>Functie</a:t>
            </a:r>
            <a:r>
              <a:rPr lang="en-GB" sz="2400" dirty="0">
                <a:latin typeface="Helvetica" pitchFamily="2" charset="0"/>
              </a:rPr>
              <a:t> </a:t>
            </a:r>
            <a:r>
              <a:rPr lang="en-GB" sz="2400" dirty="0" err="1">
                <a:latin typeface="Helvetica" pitchFamily="2" charset="0"/>
              </a:rPr>
              <a:t>én</a:t>
            </a:r>
            <a:r>
              <a:rPr lang="en-GB" sz="2400" dirty="0">
                <a:latin typeface="Helvetica" pitchFamily="2" charset="0"/>
              </a:rPr>
              <a:t> </a:t>
            </a:r>
            <a:r>
              <a:rPr lang="en-GB" sz="2400" dirty="0" err="1">
                <a:latin typeface="Helvetica" pitchFamily="2" charset="0"/>
              </a:rPr>
              <a:t>structuur</a:t>
            </a:r>
            <a:endParaRPr lang="en-GB" sz="24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5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4CF55D5-F4CA-B6DD-10CD-1DEBB21EA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"/>
          <a:stretch/>
        </p:blipFill>
        <p:spPr>
          <a:xfrm>
            <a:off x="2871787" y="582627"/>
            <a:ext cx="6448425" cy="56927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C76A02-667A-5FD3-13E6-734BD08A9A7A}"/>
              </a:ext>
            </a:extLst>
          </p:cNvPr>
          <p:cNvSpPr/>
          <p:nvPr/>
        </p:nvSpPr>
        <p:spPr>
          <a:xfrm>
            <a:off x="2871786" y="122944"/>
            <a:ext cx="6448424" cy="627537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B712AE8A-EE07-9A9B-EA79-44CD9B603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95" t="88461" r="17399" b="660"/>
          <a:stretch/>
        </p:blipFill>
        <p:spPr>
          <a:xfrm>
            <a:off x="3619724" y="5614909"/>
            <a:ext cx="4578879" cy="622781"/>
          </a:xfrm>
          <a:prstGeom prst="rect">
            <a:avLst/>
          </a:prstGeom>
        </p:spPr>
      </p:pic>
      <p:sp>
        <p:nvSpPr>
          <p:cNvPr id="7" name="Tekstvak 5">
            <a:extLst>
              <a:ext uri="{FF2B5EF4-FFF2-40B4-BE49-F238E27FC236}">
                <a16:creationId xmlns:a16="http://schemas.microsoft.com/office/drawing/2014/main" id="{F4A60D65-C344-8F7D-8E78-28705A5F25AC}"/>
              </a:ext>
            </a:extLst>
          </p:cNvPr>
          <p:cNvSpPr txBox="1"/>
          <p:nvPr/>
        </p:nvSpPr>
        <p:spPr>
          <a:xfrm>
            <a:off x="8696529" y="6140230"/>
            <a:ext cx="330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Assmann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et al.</a:t>
            </a:r>
            <a:b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</a:b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United European Gastroenterol J 2022 </a:t>
            </a:r>
          </a:p>
        </p:txBody>
      </p:sp>
    </p:spTree>
    <p:extLst>
      <p:ext uri="{BB962C8B-B14F-4D97-AF65-F5344CB8AC3E}">
        <p14:creationId xmlns:p14="http://schemas.microsoft.com/office/powerpoint/2010/main" val="1933681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at voor internal anal sphinc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2"/>
          <a:stretch/>
        </p:blipFill>
        <p:spPr bwMode="auto">
          <a:xfrm>
            <a:off x="3984979" y="2172382"/>
            <a:ext cx="3454402" cy="328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F6216E0-BFE0-8D80-BC64-0B77E26C7DD9}"/>
              </a:ext>
            </a:extLst>
          </p:cNvPr>
          <p:cNvCxnSpPr>
            <a:cxnSpLocks/>
            <a:stCxn id="110" idx="0"/>
          </p:cNvCxnSpPr>
          <p:nvPr/>
        </p:nvCxnSpPr>
        <p:spPr>
          <a:xfrm flipV="1">
            <a:off x="5810638" y="4513237"/>
            <a:ext cx="13806" cy="630406"/>
          </a:xfrm>
          <a:prstGeom prst="line">
            <a:avLst/>
          </a:prstGeom>
          <a:ln w="666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al 4"/>
          <p:cNvSpPr/>
          <p:nvPr/>
        </p:nvSpPr>
        <p:spPr>
          <a:xfrm>
            <a:off x="5204180" y="3778047"/>
            <a:ext cx="316087" cy="3295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 pitchFamily="2" charset="0"/>
            </a:endParaRPr>
          </a:p>
        </p:txBody>
      </p:sp>
      <p:cxnSp>
        <p:nvCxnSpPr>
          <p:cNvPr id="7" name="Rechte verbindingslijn met pijl 6"/>
          <p:cNvCxnSpPr>
            <a:cxnSpLocks/>
            <a:stCxn id="10" idx="2"/>
          </p:cNvCxnSpPr>
          <p:nvPr/>
        </p:nvCxnSpPr>
        <p:spPr>
          <a:xfrm>
            <a:off x="3984979" y="1878932"/>
            <a:ext cx="1217955" cy="18323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2418646" y="1509600"/>
            <a:ext cx="313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itchFamily="2" charset="0"/>
              </a:rPr>
              <a:t>sub-</a:t>
            </a:r>
            <a:r>
              <a:rPr lang="en-GB" dirty="0" err="1">
                <a:latin typeface="Helvetica" pitchFamily="2" charset="0"/>
              </a:rPr>
              <a:t>mucosale</a:t>
            </a:r>
            <a:r>
              <a:rPr lang="en-GB" dirty="0">
                <a:latin typeface="Helvetica" pitchFamily="2" charset="0"/>
              </a:rPr>
              <a:t> bulking agent</a:t>
            </a:r>
          </a:p>
        </p:txBody>
      </p:sp>
      <p:sp>
        <p:nvSpPr>
          <p:cNvPr id="13" name="Ovaal 12"/>
          <p:cNvSpPr/>
          <p:nvPr/>
        </p:nvSpPr>
        <p:spPr>
          <a:xfrm>
            <a:off x="6457245" y="3649322"/>
            <a:ext cx="316087" cy="3295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 pitchFamily="2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806272" y="1509600"/>
            <a:ext cx="3454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itchFamily="2" charset="0"/>
              </a:rPr>
              <a:t>inter </a:t>
            </a:r>
            <a:r>
              <a:rPr lang="en-GB" dirty="0" err="1">
                <a:latin typeface="Helvetica" pitchFamily="2" charset="0"/>
              </a:rPr>
              <a:t>sfincterische</a:t>
            </a:r>
            <a:r>
              <a:rPr lang="en-GB" dirty="0">
                <a:latin typeface="Helvetica" pitchFamily="2" charset="0"/>
              </a:rPr>
              <a:t> bulking agent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1797265" y="4467540"/>
            <a:ext cx="1888560" cy="380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Helvetica" pitchFamily="2" charset="0"/>
              </a:rPr>
              <a:t>sfincter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plastiek</a:t>
            </a:r>
            <a:endParaRPr lang="en-GB" dirty="0">
              <a:latin typeface="Helvetica" pitchFamily="2" charset="0"/>
            </a:endParaRPr>
          </a:p>
        </p:txBody>
      </p:sp>
      <p:cxnSp>
        <p:nvCxnSpPr>
          <p:cNvPr id="24" name="Rechte verbindingslijn met pijl 23"/>
          <p:cNvCxnSpPr/>
          <p:nvPr/>
        </p:nvCxnSpPr>
        <p:spPr>
          <a:xfrm flipV="1">
            <a:off x="3680177" y="4467540"/>
            <a:ext cx="795865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985248" y="5178833"/>
            <a:ext cx="2689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latin typeface="Helvetica" pitchFamily="2" charset="0"/>
              </a:rPr>
              <a:t>gracilis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plastiek</a:t>
            </a:r>
            <a:endParaRPr lang="en-GB" dirty="0">
              <a:latin typeface="Helvetica" pitchFamily="2" charset="0"/>
            </a:endParaRPr>
          </a:p>
          <a:p>
            <a:pPr algn="r"/>
            <a:r>
              <a:rPr lang="en-GB" dirty="0">
                <a:latin typeface="Helvetica" pitchFamily="2" charset="0"/>
              </a:rPr>
              <a:t>artificial bowel sphincter</a:t>
            </a:r>
          </a:p>
        </p:txBody>
      </p:sp>
      <p:cxnSp>
        <p:nvCxnSpPr>
          <p:cNvPr id="28" name="Rechte verbindingslijn met pijl 27"/>
          <p:cNvCxnSpPr/>
          <p:nvPr/>
        </p:nvCxnSpPr>
        <p:spPr>
          <a:xfrm flipV="1">
            <a:off x="3674530" y="4963383"/>
            <a:ext cx="1078092" cy="4001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>
            <a:extLst>
              <a:ext uri="{FF2B5EF4-FFF2-40B4-BE49-F238E27FC236}">
                <a16:creationId xmlns:a16="http://schemas.microsoft.com/office/drawing/2014/main" id="{AA35DF93-4D9A-7317-55E2-FAA6216E36D0}"/>
              </a:ext>
            </a:extLst>
          </p:cNvPr>
          <p:cNvSpPr txBox="1">
            <a:spLocks/>
          </p:cNvSpPr>
          <p:nvPr/>
        </p:nvSpPr>
        <p:spPr>
          <a:xfrm>
            <a:off x="282388" y="184037"/>
            <a:ext cx="116272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>
                <a:latin typeface="Helvetica" pitchFamily="2" charset="0"/>
              </a:rPr>
              <a:t>Therapie</a:t>
            </a:r>
            <a:endParaRPr lang="en-GB" sz="4800" b="1" dirty="0">
              <a:latin typeface="Helvetica" pitchFamily="2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DF5F9A0-3B24-8398-B5A9-7F5A1E2AFF4A}"/>
              </a:ext>
            </a:extLst>
          </p:cNvPr>
          <p:cNvCxnSpPr>
            <a:cxnSpLocks/>
          </p:cNvCxnSpPr>
          <p:nvPr/>
        </p:nvCxnSpPr>
        <p:spPr>
          <a:xfrm flipH="1">
            <a:off x="6532458" y="2631336"/>
            <a:ext cx="760866" cy="0"/>
          </a:xfrm>
          <a:prstGeom prst="line">
            <a:avLst/>
          </a:prstGeom>
          <a:ln w="66675">
            <a:solidFill>
              <a:srgbClr val="FDDA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9DF9907-F810-CD99-376E-40EF7D01DB40}"/>
              </a:ext>
            </a:extLst>
          </p:cNvPr>
          <p:cNvCxnSpPr>
            <a:cxnSpLocks/>
          </p:cNvCxnSpPr>
          <p:nvPr/>
        </p:nvCxnSpPr>
        <p:spPr>
          <a:xfrm flipH="1">
            <a:off x="7293728" y="2631336"/>
            <a:ext cx="130849" cy="0"/>
          </a:xfrm>
          <a:prstGeom prst="line">
            <a:avLst/>
          </a:prstGeom>
          <a:ln w="666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B8E22C2-3EBE-6F60-920E-342EB32909B6}"/>
              </a:ext>
            </a:extLst>
          </p:cNvPr>
          <p:cNvCxnSpPr>
            <a:cxnSpLocks/>
          </p:cNvCxnSpPr>
          <p:nvPr/>
        </p:nvCxnSpPr>
        <p:spPr>
          <a:xfrm flipH="1">
            <a:off x="5813812" y="2631336"/>
            <a:ext cx="399663" cy="0"/>
          </a:xfrm>
          <a:prstGeom prst="line">
            <a:avLst/>
          </a:prstGeom>
          <a:ln w="66675">
            <a:solidFill>
              <a:srgbClr val="D37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CCFC479-2919-9344-CBBB-BE66AD180FB2}"/>
              </a:ext>
            </a:extLst>
          </p:cNvPr>
          <p:cNvCxnSpPr>
            <a:cxnSpLocks/>
          </p:cNvCxnSpPr>
          <p:nvPr/>
        </p:nvCxnSpPr>
        <p:spPr>
          <a:xfrm flipH="1">
            <a:off x="6378924" y="2631336"/>
            <a:ext cx="153129" cy="0"/>
          </a:xfrm>
          <a:prstGeom prst="line">
            <a:avLst/>
          </a:prstGeom>
          <a:ln w="66675">
            <a:solidFill>
              <a:srgbClr val="F165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FB67EBF-C982-CF76-08A5-0F99D4EB99C1}"/>
              </a:ext>
            </a:extLst>
          </p:cNvPr>
          <p:cNvCxnSpPr>
            <a:cxnSpLocks/>
          </p:cNvCxnSpPr>
          <p:nvPr/>
        </p:nvCxnSpPr>
        <p:spPr>
          <a:xfrm flipH="1">
            <a:off x="6210300" y="2631336"/>
            <a:ext cx="169353" cy="0"/>
          </a:xfrm>
          <a:prstGeom prst="line">
            <a:avLst/>
          </a:prstGeom>
          <a:ln w="66675">
            <a:solidFill>
              <a:srgbClr val="8F4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E465B0B-02BD-72F5-6155-574A796278BB}"/>
              </a:ext>
            </a:extLst>
          </p:cNvPr>
          <p:cNvCxnSpPr>
            <a:cxnSpLocks/>
          </p:cNvCxnSpPr>
          <p:nvPr/>
        </p:nvCxnSpPr>
        <p:spPr>
          <a:xfrm flipH="1">
            <a:off x="6972912" y="3553757"/>
            <a:ext cx="355600" cy="0"/>
          </a:xfrm>
          <a:prstGeom prst="line">
            <a:avLst/>
          </a:prstGeom>
          <a:ln w="66675">
            <a:solidFill>
              <a:srgbClr val="FDDA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F6570B2-5EE5-C5AD-CD71-6D22A0E54486}"/>
              </a:ext>
            </a:extLst>
          </p:cNvPr>
          <p:cNvCxnSpPr>
            <a:cxnSpLocks/>
          </p:cNvCxnSpPr>
          <p:nvPr/>
        </p:nvCxnSpPr>
        <p:spPr>
          <a:xfrm flipH="1">
            <a:off x="7328512" y="3553757"/>
            <a:ext cx="74263" cy="0"/>
          </a:xfrm>
          <a:prstGeom prst="line">
            <a:avLst/>
          </a:prstGeom>
          <a:ln w="666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C3E92FB-1DE4-E3A4-5596-15176377D118}"/>
              </a:ext>
            </a:extLst>
          </p:cNvPr>
          <p:cNvCxnSpPr>
            <a:cxnSpLocks/>
          </p:cNvCxnSpPr>
          <p:nvPr/>
        </p:nvCxnSpPr>
        <p:spPr>
          <a:xfrm flipH="1">
            <a:off x="6694310" y="3553757"/>
            <a:ext cx="281777" cy="0"/>
          </a:xfrm>
          <a:prstGeom prst="line">
            <a:avLst/>
          </a:prstGeom>
          <a:ln w="66675">
            <a:solidFill>
              <a:srgbClr val="CD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12D472A-BEB1-55F7-4DAD-ADC145AE36AB}"/>
              </a:ext>
            </a:extLst>
          </p:cNvPr>
          <p:cNvCxnSpPr>
            <a:cxnSpLocks/>
          </p:cNvCxnSpPr>
          <p:nvPr/>
        </p:nvCxnSpPr>
        <p:spPr>
          <a:xfrm flipH="1">
            <a:off x="6591300" y="3553757"/>
            <a:ext cx="105387" cy="0"/>
          </a:xfrm>
          <a:prstGeom prst="line">
            <a:avLst/>
          </a:prstGeom>
          <a:ln w="66675">
            <a:solidFill>
              <a:srgbClr val="B8B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B91EE97-67FC-AFBA-A61C-16D3784FBECE}"/>
              </a:ext>
            </a:extLst>
          </p:cNvPr>
          <p:cNvCxnSpPr>
            <a:cxnSpLocks/>
          </p:cNvCxnSpPr>
          <p:nvPr/>
        </p:nvCxnSpPr>
        <p:spPr>
          <a:xfrm flipH="1">
            <a:off x="6455488" y="3553757"/>
            <a:ext cx="138703" cy="0"/>
          </a:xfrm>
          <a:prstGeom prst="line">
            <a:avLst/>
          </a:prstGeom>
          <a:ln w="66675">
            <a:solidFill>
              <a:srgbClr val="CD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52D6699-EDFA-BD80-EAEE-B775A618F8C4}"/>
              </a:ext>
            </a:extLst>
          </p:cNvPr>
          <p:cNvCxnSpPr>
            <a:cxnSpLocks/>
          </p:cNvCxnSpPr>
          <p:nvPr/>
        </p:nvCxnSpPr>
        <p:spPr>
          <a:xfrm flipH="1">
            <a:off x="6964712" y="4285569"/>
            <a:ext cx="415621" cy="0"/>
          </a:xfrm>
          <a:prstGeom prst="line">
            <a:avLst/>
          </a:prstGeom>
          <a:ln w="66675">
            <a:solidFill>
              <a:srgbClr val="FDDA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1681A7A-68A1-5E98-E71D-0259DC2BE177}"/>
              </a:ext>
            </a:extLst>
          </p:cNvPr>
          <p:cNvCxnSpPr>
            <a:cxnSpLocks/>
          </p:cNvCxnSpPr>
          <p:nvPr/>
        </p:nvCxnSpPr>
        <p:spPr>
          <a:xfrm flipH="1">
            <a:off x="7268789" y="4285569"/>
            <a:ext cx="130849" cy="0"/>
          </a:xfrm>
          <a:prstGeom prst="line">
            <a:avLst/>
          </a:prstGeom>
          <a:ln w="666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A97BECE-B1A5-D631-B2DF-292D30507B12}"/>
              </a:ext>
            </a:extLst>
          </p:cNvPr>
          <p:cNvSpPr/>
          <p:nvPr/>
        </p:nvSpPr>
        <p:spPr>
          <a:xfrm>
            <a:off x="5630638" y="5143643"/>
            <a:ext cx="360000" cy="27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latin typeface="Helvetica" pitchFamily="2" charset="0"/>
            </a:endParaRPr>
          </a:p>
        </p:txBody>
      </p:sp>
      <p:sp>
        <p:nvSpPr>
          <p:cNvPr id="111" name="Blokboog 21">
            <a:extLst>
              <a:ext uri="{FF2B5EF4-FFF2-40B4-BE49-F238E27FC236}">
                <a16:creationId xmlns:a16="http://schemas.microsoft.com/office/drawing/2014/main" id="{6D725B0A-1566-44D4-02F7-01D7104E3E5B}"/>
              </a:ext>
            </a:extLst>
          </p:cNvPr>
          <p:cNvSpPr/>
          <p:nvPr/>
        </p:nvSpPr>
        <p:spPr>
          <a:xfrm rot="10800000">
            <a:off x="4642189" y="3357176"/>
            <a:ext cx="2328167" cy="1786829"/>
          </a:xfrm>
          <a:prstGeom prst="blockArc">
            <a:avLst/>
          </a:prstGeom>
          <a:solidFill>
            <a:srgbClr val="D1385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Helvetica" pitchFamily="2" charset="0"/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D920D03-92A7-6595-A11C-8EF32DEB45FA}"/>
              </a:ext>
            </a:extLst>
          </p:cNvPr>
          <p:cNvCxnSpPr>
            <a:cxnSpLocks/>
          </p:cNvCxnSpPr>
          <p:nvPr/>
        </p:nvCxnSpPr>
        <p:spPr>
          <a:xfrm flipV="1">
            <a:off x="5824444" y="4285569"/>
            <a:ext cx="0" cy="227668"/>
          </a:xfrm>
          <a:prstGeom prst="line">
            <a:avLst/>
          </a:prstGeom>
          <a:ln w="66675">
            <a:solidFill>
              <a:srgbClr val="D37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6E75C7B-A0E6-1ED6-2EF5-3050F1E33949}"/>
              </a:ext>
            </a:extLst>
          </p:cNvPr>
          <p:cNvCxnSpPr>
            <a:cxnSpLocks/>
          </p:cNvCxnSpPr>
          <p:nvPr/>
        </p:nvCxnSpPr>
        <p:spPr>
          <a:xfrm flipH="1">
            <a:off x="6685023" y="4284621"/>
            <a:ext cx="281777" cy="0"/>
          </a:xfrm>
          <a:prstGeom prst="line">
            <a:avLst/>
          </a:prstGeom>
          <a:ln w="66675">
            <a:solidFill>
              <a:srgbClr val="CD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>
            <a:cxnSpLocks/>
            <a:stCxn id="15" idx="2"/>
          </p:cNvCxnSpPr>
          <p:nvPr/>
        </p:nvCxnSpPr>
        <p:spPr>
          <a:xfrm flipH="1">
            <a:off x="6694310" y="1878932"/>
            <a:ext cx="839163" cy="17478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5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3" grpId="0" animBg="1"/>
      <p:bldP spid="15" grpId="0"/>
      <p:bldP spid="23" grpId="0"/>
      <p:bldP spid="27" grpId="0"/>
      <p:bldP spid="1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Types of Neurons: Parts, Structure, and Fun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712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200" b="0" i="0" u="none" strike="noStrike" cap="none" normalizeH="0" baseline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4" descr="Posterior tibial nerve stimulation |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2" y="1868667"/>
            <a:ext cx="5724477" cy="39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6483370" y="3224750"/>
            <a:ext cx="5426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itchFamily="2" charset="0"/>
              </a:rPr>
              <a:t>Na </a:t>
            </a:r>
            <a:r>
              <a:rPr lang="en-GB" dirty="0" err="1">
                <a:latin typeface="Helvetica" pitchFamily="2" charset="0"/>
              </a:rPr>
              <a:t>exclusie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patienten</a:t>
            </a:r>
            <a:r>
              <a:rPr lang="en-GB" dirty="0">
                <a:latin typeface="Helvetica" pitchFamily="2" charset="0"/>
              </a:rPr>
              <a:t> met </a:t>
            </a:r>
            <a:r>
              <a:rPr lang="en-GB" dirty="0" err="1">
                <a:latin typeface="Helvetica" pitchFamily="2" charset="0"/>
              </a:rPr>
              <a:t>obstructieve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defaecatie</a:t>
            </a:r>
            <a:r>
              <a:rPr lang="en-GB" dirty="0">
                <a:latin typeface="Helvetica" pitchFamily="2" charset="0"/>
              </a:rPr>
              <a:t>:</a:t>
            </a:r>
          </a:p>
          <a:p>
            <a:endParaRPr lang="en-GB" dirty="0">
              <a:latin typeface="Helvetica" pitchFamily="2" charset="0"/>
            </a:endParaRPr>
          </a:p>
          <a:p>
            <a:r>
              <a:rPr lang="en-GB" dirty="0">
                <a:latin typeface="Helvetica" pitchFamily="2" charset="0"/>
              </a:rPr>
              <a:t>PTNS = 49% vs sham = 18%</a:t>
            </a:r>
          </a:p>
          <a:p>
            <a:r>
              <a:rPr lang="en-GB" dirty="0">
                <a:latin typeface="Helvetica" pitchFamily="2" charset="0"/>
              </a:rPr>
              <a:t>(</a:t>
            </a:r>
            <a:r>
              <a:rPr lang="en-GB" dirty="0" err="1">
                <a:latin typeface="Helvetica" pitchFamily="2" charset="0"/>
              </a:rPr>
              <a:t>reductie</a:t>
            </a:r>
            <a:r>
              <a:rPr lang="en-GB" dirty="0">
                <a:latin typeface="Helvetica" pitchFamily="2" charset="0"/>
              </a:rPr>
              <a:t> ≥50% </a:t>
            </a:r>
            <a:r>
              <a:rPr lang="en-GB" dirty="0" err="1">
                <a:latin typeface="Helvetica" pitchFamily="2" charset="0"/>
              </a:rPr>
              <a:t>incontinentie</a:t>
            </a:r>
            <a:r>
              <a:rPr lang="en-GB" dirty="0">
                <a:latin typeface="Helvetica" pitchFamily="2" charset="0"/>
              </a:rPr>
              <a:t> episodes per week)</a:t>
            </a:r>
          </a:p>
        </p:txBody>
      </p:sp>
      <p:sp>
        <p:nvSpPr>
          <p:cNvPr id="3" name="Tekstvak 5">
            <a:extLst>
              <a:ext uri="{FF2B5EF4-FFF2-40B4-BE49-F238E27FC236}">
                <a16:creationId xmlns:a16="http://schemas.microsoft.com/office/drawing/2014/main" id="{D3AEB3B1-7D33-C08A-B96D-FC4F9CD47A39}"/>
              </a:ext>
            </a:extLst>
          </p:cNvPr>
          <p:cNvSpPr txBox="1"/>
          <p:nvPr/>
        </p:nvSpPr>
        <p:spPr>
          <a:xfrm>
            <a:off x="8696529" y="6140230"/>
            <a:ext cx="330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Horrocks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et al.</a:t>
            </a:r>
            <a:b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</a:b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Clin Gastroenterol Hepatol 2017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17A4401-0842-776C-5A98-52B78A16B399}"/>
              </a:ext>
            </a:extLst>
          </p:cNvPr>
          <p:cNvSpPr txBox="1">
            <a:spLocks/>
          </p:cNvSpPr>
          <p:nvPr/>
        </p:nvSpPr>
        <p:spPr>
          <a:xfrm>
            <a:off x="282388" y="184037"/>
            <a:ext cx="116272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latin typeface="Helvetica" pitchFamily="2" charset="0"/>
              </a:rPr>
              <a:t>Posterior Tibial Nerve Stimulation</a:t>
            </a:r>
          </a:p>
        </p:txBody>
      </p:sp>
    </p:spTree>
    <p:extLst>
      <p:ext uri="{BB962C8B-B14F-4D97-AF65-F5344CB8AC3E}">
        <p14:creationId xmlns:p14="http://schemas.microsoft.com/office/powerpoint/2010/main" val="299755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2438" cy="4351338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nl-NL" dirty="0"/>
          </a:p>
          <a:p>
            <a:pPr algn="just"/>
            <a:endParaRPr lang="nl-NL" dirty="0"/>
          </a:p>
        </p:txBody>
      </p:sp>
      <p:pic>
        <p:nvPicPr>
          <p:cNvPr id="4" name="Picture 2" descr="Sacrale Neuromodulatie met InterStim Therapie - Bekkenbod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335" y="1693977"/>
            <a:ext cx="6669329" cy="375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FB155AC-505D-8473-A15F-D9E41F8C6FA2}"/>
              </a:ext>
            </a:extLst>
          </p:cNvPr>
          <p:cNvSpPr txBox="1">
            <a:spLocks/>
          </p:cNvSpPr>
          <p:nvPr/>
        </p:nvSpPr>
        <p:spPr>
          <a:xfrm>
            <a:off x="282388" y="184037"/>
            <a:ext cx="116272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>
                <a:latin typeface="Helvetica" pitchFamily="2" charset="0"/>
              </a:rPr>
              <a:t>Sacrale</a:t>
            </a:r>
            <a:r>
              <a:rPr lang="en-GB" sz="4800" b="1" dirty="0">
                <a:latin typeface="Helvetica" pitchFamily="2" charset="0"/>
              </a:rPr>
              <a:t> </a:t>
            </a:r>
            <a:r>
              <a:rPr lang="en-GB" sz="4800" b="1" dirty="0" err="1">
                <a:latin typeface="Helvetica" pitchFamily="2" charset="0"/>
              </a:rPr>
              <a:t>neuromodulatie</a:t>
            </a:r>
            <a:r>
              <a:rPr lang="en-GB" sz="4800" b="1" dirty="0">
                <a:latin typeface="Helvetica" pitchFamily="2" charset="0"/>
              </a:rPr>
              <a:t> (SNM)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8513C-9E15-0281-6A9F-0840FE9C17A6}"/>
              </a:ext>
            </a:extLst>
          </p:cNvPr>
          <p:cNvSpPr txBox="1"/>
          <p:nvPr/>
        </p:nvSpPr>
        <p:spPr>
          <a:xfrm>
            <a:off x="3022996" y="5698446"/>
            <a:ext cx="6146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latin typeface="Helvetica" pitchFamily="2" charset="0"/>
              </a:rPr>
              <a:t>Continue </a:t>
            </a:r>
            <a:r>
              <a:rPr lang="en-US" sz="1800" dirty="0" err="1">
                <a:latin typeface="Helvetica" pitchFamily="2" charset="0"/>
              </a:rPr>
              <a:t>stimulatie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sacrale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zenuw</a:t>
            </a:r>
            <a:r>
              <a:rPr lang="en-US" sz="1800" dirty="0">
                <a:latin typeface="Helvetica" pitchFamily="2" charset="0"/>
              </a:rPr>
              <a:t> (S3) met </a:t>
            </a:r>
            <a:r>
              <a:rPr lang="en-US" sz="1800" dirty="0" err="1">
                <a:latin typeface="Helvetica" pitchFamily="2" charset="0"/>
              </a:rPr>
              <a:t>lage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intensiteit</a:t>
            </a:r>
            <a:endParaRPr lang="en-US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61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mages.readcube-cdn.com/publishers/wiley/figures/62f2d16df50712faffb3168cfe7dd630ddea914126cf468ee370edd12199cf16/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0032" y="2749126"/>
            <a:ext cx="2747338" cy="25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1279510" y="1822367"/>
            <a:ext cx="3290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Helvetica" pitchFamily="2" charset="0"/>
              </a:rPr>
              <a:t>Stap 1:</a:t>
            </a:r>
          </a:p>
          <a:p>
            <a:pPr algn="ctr"/>
            <a:r>
              <a:rPr lang="nl-NL" sz="2400" dirty="0">
                <a:latin typeface="Helvetica" pitchFamily="2" charset="0"/>
              </a:rPr>
              <a:t>Trial/test fase</a:t>
            </a:r>
          </a:p>
        </p:txBody>
      </p:sp>
      <p:pic>
        <p:nvPicPr>
          <p:cNvPr id="6146" name="Picture 2" descr="https://images.readcube-cdn.com/publishers/wiley/figures/62f2d16df50712faffb3168cfe7dd630ddea914126cf468ee370edd12199cf16/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23" y="2633473"/>
            <a:ext cx="2323548" cy="27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8770433" y="1822367"/>
            <a:ext cx="3290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Helvetica" pitchFamily="2" charset="0"/>
              </a:rPr>
              <a:t>Stap 2:</a:t>
            </a:r>
          </a:p>
          <a:p>
            <a:pPr algn="ctr"/>
            <a:r>
              <a:rPr lang="nl-NL" sz="2400" dirty="0">
                <a:latin typeface="Helvetica" pitchFamily="2" charset="0"/>
              </a:rPr>
              <a:t>IPG plaatsing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955925" y="2191699"/>
            <a:ext cx="297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Helvetica" pitchFamily="2" charset="0"/>
              </a:rPr>
              <a:t>Incontinentie - 50%</a:t>
            </a:r>
          </a:p>
        </p:txBody>
      </p:sp>
      <p:pic>
        <p:nvPicPr>
          <p:cNvPr id="6150" name="Picture 6" descr="https://images.readcube-cdn.com/publishers/wiley/figures/62f2d16df50712faffb3168cfe7dd630ddea914126cf468ee370edd12199cf16/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979" y="2802174"/>
            <a:ext cx="2471712" cy="244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691923" y="5544717"/>
            <a:ext cx="625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Helvetica" pitchFamily="2" charset="0"/>
              </a:rPr>
              <a:t>S3: anale sfincter contractie + </a:t>
            </a:r>
            <a:r>
              <a:rPr lang="nl-NL" dirty="0" err="1">
                <a:latin typeface="Helvetica" pitchFamily="2" charset="0"/>
              </a:rPr>
              <a:t>plantair</a:t>
            </a:r>
            <a:r>
              <a:rPr lang="nl-NL" dirty="0">
                <a:latin typeface="Helvetica" pitchFamily="2" charset="0"/>
              </a:rPr>
              <a:t> flexie voet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A2B3C59-2CF9-8B14-C146-CA32C277F05F}"/>
              </a:ext>
            </a:extLst>
          </p:cNvPr>
          <p:cNvSpPr txBox="1">
            <a:spLocks/>
          </p:cNvSpPr>
          <p:nvPr/>
        </p:nvSpPr>
        <p:spPr>
          <a:xfrm>
            <a:off x="282388" y="184037"/>
            <a:ext cx="116272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latin typeface="Helvetica" pitchFamily="2" charset="0"/>
              </a:rPr>
              <a:t>SNM – Procedure</a:t>
            </a:r>
          </a:p>
        </p:txBody>
      </p:sp>
    </p:spTree>
    <p:extLst>
      <p:ext uri="{BB962C8B-B14F-4D97-AF65-F5344CB8AC3E}">
        <p14:creationId xmlns:p14="http://schemas.microsoft.com/office/powerpoint/2010/main" val="27074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0021817" y="2188230"/>
            <a:ext cx="17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Helvetica" pitchFamily="2" charset="0"/>
              </a:rPr>
              <a:t>Ballon distensie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450" y="498593"/>
            <a:ext cx="1242953" cy="166878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118" y="1978784"/>
            <a:ext cx="2569395" cy="179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/>
          <p:nvPr/>
        </p:nvSpPr>
        <p:spPr>
          <a:xfrm rot="5400000" flipH="1" flipV="1">
            <a:off x="5933881" y="2522408"/>
            <a:ext cx="667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>
                <a:solidFill>
                  <a:srgbClr val="000000"/>
                </a:solidFill>
                <a:latin typeface="Helvetica" pitchFamily="2" charset="0"/>
              </a:rPr>
              <a:t>FI </a:t>
            </a:r>
            <a:r>
              <a:rPr lang="en-GB" sz="1100" b="1" err="1">
                <a:solidFill>
                  <a:srgbClr val="000000"/>
                </a:solidFill>
                <a:latin typeface="Helvetica" pitchFamily="2" charset="0"/>
              </a:rPr>
              <a:t>QoL</a:t>
            </a:r>
            <a:r>
              <a:rPr lang="en-GB" sz="1100" b="1">
                <a:solidFill>
                  <a:srgbClr val="000000"/>
                </a:solidFill>
                <a:latin typeface="Helvetica" pitchFamily="2" charset="0"/>
              </a:rPr>
              <a:t> score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2560" y="3992226"/>
            <a:ext cx="2480222" cy="214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02"/>
          <p:cNvSpPr txBox="1"/>
          <p:nvPr/>
        </p:nvSpPr>
        <p:spPr>
          <a:xfrm rot="5400000" flipV="1">
            <a:off x="5712769" y="4664245"/>
            <a:ext cx="101958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>
                <a:latin typeface="Helvetica" pitchFamily="2" charset="0"/>
              </a:rPr>
              <a:t>Sensory volume </a:t>
            </a:r>
            <a:r>
              <a:rPr lang="en-GB" sz="1100" b="1" err="1">
                <a:latin typeface="Helvetica" pitchFamily="2" charset="0"/>
              </a:rPr>
              <a:t>mls</a:t>
            </a:r>
            <a:endParaRPr lang="en-US" sz="1100" b="1">
              <a:latin typeface="Helvetica" pitchFamily="2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47809F6-447E-D7EE-47CB-72650C18C679}"/>
              </a:ext>
            </a:extLst>
          </p:cNvPr>
          <p:cNvSpPr txBox="1">
            <a:spLocks/>
          </p:cNvSpPr>
          <p:nvPr/>
        </p:nvSpPr>
        <p:spPr>
          <a:xfrm>
            <a:off x="282388" y="184037"/>
            <a:ext cx="116272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latin typeface="Helvetica" pitchFamily="2" charset="0"/>
              </a:rPr>
              <a:t>SNM – Mechanism of action</a:t>
            </a:r>
          </a:p>
        </p:txBody>
      </p:sp>
      <p:sp>
        <p:nvSpPr>
          <p:cNvPr id="9" name="Tekstvak 5">
            <a:extLst>
              <a:ext uri="{FF2B5EF4-FFF2-40B4-BE49-F238E27FC236}">
                <a16:creationId xmlns:a16="http://schemas.microsoft.com/office/drawing/2014/main" id="{13D1222D-2ADC-4E95-78FF-E5CC38A668A6}"/>
              </a:ext>
            </a:extLst>
          </p:cNvPr>
          <p:cNvSpPr txBox="1"/>
          <p:nvPr/>
        </p:nvSpPr>
        <p:spPr>
          <a:xfrm>
            <a:off x="8696529" y="6140230"/>
            <a:ext cx="330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Carrington et al. </a:t>
            </a:r>
          </a:p>
          <a:p>
            <a:pPr algn="r"/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Neurogastroenterol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Motil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. 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128D98-9D15-B8F9-5E17-B0E9231D28D0}"/>
              </a:ext>
            </a:extLst>
          </p:cNvPr>
          <p:cNvSpPr txBox="1"/>
          <p:nvPr/>
        </p:nvSpPr>
        <p:spPr>
          <a:xfrm>
            <a:off x="282388" y="3317083"/>
            <a:ext cx="46744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b="1" dirty="0">
                <a:latin typeface="Helvetica" pitchFamily="2" charset="0"/>
              </a:rPr>
              <a:t>Vaak onderzocht (&gt; 40 studies)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nl-NL" sz="1800" dirty="0">
                <a:latin typeface="Helvetica" pitchFamily="2" charset="0"/>
              </a:rPr>
              <a:t>Afferente zenuwen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nl-NL" sz="1800" dirty="0">
                <a:latin typeface="Helvetica" pitchFamily="2" charset="0"/>
              </a:rPr>
              <a:t>Normaliseert rectale sensitiviteit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3456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994" y="1162069"/>
            <a:ext cx="8456012" cy="453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27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FDEEA59-8839-FB04-3498-7A6AC258D5FE}"/>
              </a:ext>
            </a:extLst>
          </p:cNvPr>
          <p:cNvSpPr txBox="1">
            <a:spLocks/>
          </p:cNvSpPr>
          <p:nvPr/>
        </p:nvSpPr>
        <p:spPr>
          <a:xfrm>
            <a:off x="282388" y="184037"/>
            <a:ext cx="116272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latin typeface="Helvetica" pitchFamily="2" charset="0"/>
              </a:rPr>
              <a:t>SNM</a:t>
            </a:r>
          </a:p>
        </p:txBody>
      </p:sp>
      <p:sp>
        <p:nvSpPr>
          <p:cNvPr id="10" name="Tekstvak 5">
            <a:extLst>
              <a:ext uri="{FF2B5EF4-FFF2-40B4-BE49-F238E27FC236}">
                <a16:creationId xmlns:a16="http://schemas.microsoft.com/office/drawing/2014/main" id="{A3199D55-BA8E-E6FA-545E-825A0924C969}"/>
              </a:ext>
            </a:extLst>
          </p:cNvPr>
          <p:cNvSpPr txBox="1"/>
          <p:nvPr/>
        </p:nvSpPr>
        <p:spPr>
          <a:xfrm>
            <a:off x="8696529" y="6140230"/>
            <a:ext cx="330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Thinn et al. </a:t>
            </a:r>
          </a:p>
          <a:p>
            <a:pPr algn="r"/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Br J Surg. 2013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863B60-E0C4-BA65-EC95-8C8D16FEC621}"/>
              </a:ext>
            </a:extLst>
          </p:cNvPr>
          <p:cNvSpPr txBox="1"/>
          <p:nvPr/>
        </p:nvSpPr>
        <p:spPr>
          <a:xfrm>
            <a:off x="282388" y="2507574"/>
            <a:ext cx="6098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>
                <a:latin typeface="Helvetica" pitchFamily="2" charset="0"/>
              </a:rPr>
              <a:t>Effectiviteit: 54% &gt;36 maanden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 err="1">
                <a:latin typeface="Helvetica" pitchFamily="2" charset="0"/>
              </a:rPr>
              <a:t>Kosten-effectief</a:t>
            </a:r>
            <a:endParaRPr lang="nl-NL" sz="2400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D50E45-7306-CE3D-E6EE-251B686C70DB}"/>
              </a:ext>
            </a:extLst>
          </p:cNvPr>
          <p:cNvSpPr txBox="1"/>
          <p:nvPr/>
        </p:nvSpPr>
        <p:spPr>
          <a:xfrm>
            <a:off x="282388" y="3601268"/>
            <a:ext cx="67320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Helvetica" pitchFamily="2" charset="0"/>
              </a:rPr>
              <a:t>Eerstelijns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chirurgische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behandeling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voor</a:t>
            </a:r>
            <a:r>
              <a:rPr lang="en-US" sz="2400" dirty="0">
                <a:latin typeface="Helvetica" pitchFamily="2" charset="0"/>
              </a:rPr>
              <a:t> de </a:t>
            </a:r>
            <a:r>
              <a:rPr lang="en-US" sz="2400" dirty="0" err="1">
                <a:latin typeface="Helvetica" pitchFamily="2" charset="0"/>
              </a:rPr>
              <a:t>meeste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volwassenen</a:t>
            </a:r>
            <a:r>
              <a:rPr lang="en-US" sz="2400" dirty="0">
                <a:latin typeface="Helvetica" pitchFamily="2" charset="0"/>
              </a:rPr>
              <a:t> met </a:t>
            </a:r>
            <a:r>
              <a:rPr lang="en-US" sz="2400" dirty="0" err="1">
                <a:latin typeface="Helvetica" pitchFamily="2" charset="0"/>
              </a:rPr>
              <a:t>fecale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incontinentie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bij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wie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niet-chirurgische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therapie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hebben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gefaald</a:t>
            </a:r>
            <a:endParaRPr lang="nl-NL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7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17558BE4-1663-8D08-A0A2-A99EBF4FD1C9}"/>
              </a:ext>
            </a:extLst>
          </p:cNvPr>
          <p:cNvSpPr txBox="1">
            <a:spLocks/>
          </p:cNvSpPr>
          <p:nvPr/>
        </p:nvSpPr>
        <p:spPr>
          <a:xfrm>
            <a:off x="282388" y="2365923"/>
            <a:ext cx="11627224" cy="2865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SzPct val="150000"/>
            </a:pPr>
            <a:r>
              <a:rPr lang="en-GB" sz="2400" b="1" dirty="0" err="1">
                <a:latin typeface="Helvetica" pitchFamily="2" charset="0"/>
              </a:rPr>
              <a:t>Fecale</a:t>
            </a:r>
            <a:r>
              <a:rPr lang="en-GB" sz="2400" b="1" dirty="0">
                <a:latin typeface="Helvetica" pitchFamily="2" charset="0"/>
              </a:rPr>
              <a:t> </a:t>
            </a:r>
            <a:r>
              <a:rPr lang="en-GB" sz="2400" b="1" dirty="0" err="1">
                <a:latin typeface="Helvetica" pitchFamily="2" charset="0"/>
              </a:rPr>
              <a:t>incontinentie</a:t>
            </a:r>
            <a:r>
              <a:rPr lang="en-GB" sz="2400" b="1" dirty="0">
                <a:latin typeface="Helvetica" pitchFamily="2" charset="0"/>
              </a:rPr>
              <a:t> is </a:t>
            </a:r>
            <a:r>
              <a:rPr lang="en-GB" sz="2400" b="1" dirty="0" err="1">
                <a:latin typeface="Helvetica" pitchFamily="2" charset="0"/>
              </a:rPr>
              <a:t>veel</a:t>
            </a:r>
            <a:r>
              <a:rPr lang="en-GB" sz="2400" b="1" dirty="0">
                <a:latin typeface="Helvetica" pitchFamily="2" charset="0"/>
              </a:rPr>
              <a:t> </a:t>
            </a:r>
            <a:r>
              <a:rPr lang="en-GB" sz="2400" b="1" dirty="0" err="1">
                <a:latin typeface="Helvetica" pitchFamily="2" charset="0"/>
              </a:rPr>
              <a:t>voorkomend</a:t>
            </a:r>
            <a:endParaRPr lang="en-GB" sz="2400" b="1" dirty="0">
              <a:latin typeface="Helvetica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50000"/>
            </a:pPr>
            <a:endParaRPr lang="en-GB" sz="2400" b="1" dirty="0">
              <a:latin typeface="Helvetica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50000"/>
            </a:pPr>
            <a:r>
              <a:rPr lang="en-GB" sz="2400" b="1" dirty="0" err="1">
                <a:latin typeface="Helvetica" pitchFamily="2" charset="0"/>
              </a:rPr>
              <a:t>Afferente</a:t>
            </a:r>
            <a:r>
              <a:rPr lang="en-GB" sz="2400" b="1" dirty="0">
                <a:latin typeface="Helvetica" pitchFamily="2" charset="0"/>
              </a:rPr>
              <a:t> </a:t>
            </a:r>
            <a:r>
              <a:rPr lang="en-GB" sz="2400" b="1" dirty="0" err="1">
                <a:latin typeface="Helvetica" pitchFamily="2" charset="0"/>
              </a:rPr>
              <a:t>zenuwen</a:t>
            </a:r>
            <a:r>
              <a:rPr lang="en-GB" sz="2400" b="1" dirty="0">
                <a:latin typeface="Helvetica" pitchFamily="2" charset="0"/>
              </a:rPr>
              <a:t> </a:t>
            </a:r>
            <a:r>
              <a:rPr lang="en-GB" sz="2400" b="1" dirty="0" err="1">
                <a:latin typeface="Helvetica" pitchFamily="2" charset="0"/>
              </a:rPr>
              <a:t>zijn</a:t>
            </a:r>
            <a:r>
              <a:rPr lang="en-GB" sz="2400" b="1" dirty="0">
                <a:latin typeface="Helvetica" pitchFamily="2" charset="0"/>
              </a:rPr>
              <a:t> </a:t>
            </a:r>
            <a:r>
              <a:rPr lang="en-GB" sz="2400" b="1" dirty="0" err="1">
                <a:latin typeface="Helvetica" pitchFamily="2" charset="0"/>
              </a:rPr>
              <a:t>essentieel</a:t>
            </a:r>
            <a:r>
              <a:rPr lang="en-GB" sz="2400" b="1" dirty="0">
                <a:latin typeface="Helvetica" pitchFamily="2" charset="0"/>
              </a:rPr>
              <a:t> </a:t>
            </a:r>
            <a:r>
              <a:rPr lang="en-GB" sz="2400" b="1" dirty="0" err="1">
                <a:latin typeface="Helvetica" pitchFamily="2" charset="0"/>
              </a:rPr>
              <a:t>voor</a:t>
            </a:r>
            <a:r>
              <a:rPr lang="en-GB" sz="2400" b="1" dirty="0">
                <a:latin typeface="Helvetica" pitchFamily="2" charset="0"/>
              </a:rPr>
              <a:t> </a:t>
            </a:r>
            <a:r>
              <a:rPr lang="en-GB" sz="2400" b="1" dirty="0" err="1">
                <a:latin typeface="Helvetica" pitchFamily="2" charset="0"/>
              </a:rPr>
              <a:t>behoud</a:t>
            </a:r>
            <a:r>
              <a:rPr lang="en-GB" sz="2400" b="1" dirty="0">
                <a:latin typeface="Helvetica" pitchFamily="2" charset="0"/>
              </a:rPr>
              <a:t> van </a:t>
            </a:r>
            <a:r>
              <a:rPr lang="en-GB" sz="2400" b="1" dirty="0" err="1">
                <a:latin typeface="Helvetica" pitchFamily="2" charset="0"/>
              </a:rPr>
              <a:t>continentie</a:t>
            </a:r>
            <a:endParaRPr lang="en-GB" sz="2400" b="1" dirty="0">
              <a:latin typeface="Helvetica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50000"/>
            </a:pPr>
            <a:endParaRPr lang="en-GB" sz="2400" b="1" dirty="0">
              <a:latin typeface="Helvetica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50000"/>
            </a:pPr>
            <a:r>
              <a:rPr lang="en-GB" sz="2400" b="1" dirty="0" err="1">
                <a:latin typeface="Helvetica" pitchFamily="2" charset="0"/>
              </a:rPr>
              <a:t>Incontinentie</a:t>
            </a:r>
            <a:r>
              <a:rPr lang="en-GB" sz="2400" b="1" dirty="0">
                <a:latin typeface="Helvetica" pitchFamily="2" charset="0"/>
              </a:rPr>
              <a:t> </a:t>
            </a:r>
            <a:r>
              <a:rPr lang="en-GB" sz="2400" b="1" dirty="0" err="1">
                <a:latin typeface="Helvetica" pitchFamily="2" charset="0"/>
              </a:rPr>
              <a:t>en</a:t>
            </a:r>
            <a:r>
              <a:rPr lang="en-GB" sz="2400" b="1" dirty="0">
                <a:latin typeface="Helvetica" pitchFamily="2" charset="0"/>
              </a:rPr>
              <a:t> </a:t>
            </a:r>
            <a:r>
              <a:rPr lang="en-GB" sz="2400" b="1" dirty="0" err="1">
                <a:latin typeface="Helvetica" pitchFamily="2" charset="0"/>
              </a:rPr>
              <a:t>obstipatie</a:t>
            </a:r>
            <a:r>
              <a:rPr lang="en-GB" sz="2400" b="1" dirty="0">
                <a:latin typeface="Helvetica" pitchFamily="2" charset="0"/>
              </a:rPr>
              <a:t> </a:t>
            </a:r>
            <a:r>
              <a:rPr lang="en-GB" sz="2400" b="1" dirty="0" err="1">
                <a:latin typeface="Helvetica" pitchFamily="2" charset="0"/>
              </a:rPr>
              <a:t>komen</a:t>
            </a:r>
            <a:r>
              <a:rPr lang="en-GB" sz="2400" b="1" dirty="0">
                <a:latin typeface="Helvetica" pitchFamily="2" charset="0"/>
              </a:rPr>
              <a:t> frequent </a:t>
            </a:r>
            <a:r>
              <a:rPr lang="en-GB" sz="2400" b="1" dirty="0" err="1">
                <a:latin typeface="Helvetica" pitchFamily="2" charset="0"/>
              </a:rPr>
              <a:t>samen</a:t>
            </a:r>
            <a:r>
              <a:rPr lang="en-GB" sz="2400" b="1" dirty="0">
                <a:latin typeface="Helvetica" pitchFamily="2" charset="0"/>
              </a:rPr>
              <a:t> </a:t>
            </a:r>
            <a:r>
              <a:rPr lang="en-GB" sz="2400" b="1" dirty="0" err="1">
                <a:latin typeface="Helvetica" pitchFamily="2" charset="0"/>
              </a:rPr>
              <a:t>voor</a:t>
            </a:r>
            <a:endParaRPr lang="en-GB" sz="2400" b="1" dirty="0">
              <a:latin typeface="Helvetica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50000"/>
            </a:pPr>
            <a:endParaRPr lang="en-GB" sz="2400" b="1" dirty="0">
              <a:latin typeface="Helvetica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50000"/>
            </a:pPr>
            <a:r>
              <a:rPr lang="en-GB" sz="2400" b="1" dirty="0" err="1">
                <a:latin typeface="Helvetica" pitchFamily="2" charset="0"/>
              </a:rPr>
              <a:t>Neuromodulatie</a:t>
            </a:r>
            <a:r>
              <a:rPr lang="en-GB" sz="2400" b="1" dirty="0">
                <a:latin typeface="Helvetica" pitchFamily="2" charset="0"/>
              </a:rPr>
              <a:t> </a:t>
            </a:r>
            <a:r>
              <a:rPr lang="en-GB" sz="2400" b="1" dirty="0" err="1">
                <a:latin typeface="Helvetica" pitchFamily="2" charset="0"/>
              </a:rPr>
              <a:t>krijgt</a:t>
            </a:r>
            <a:r>
              <a:rPr lang="en-GB" sz="2400" b="1" dirty="0">
                <a:latin typeface="Helvetica" pitchFamily="2" charset="0"/>
              </a:rPr>
              <a:t> centrale </a:t>
            </a:r>
            <a:r>
              <a:rPr lang="en-GB" sz="2400" b="1" dirty="0" err="1">
                <a:latin typeface="Helvetica" pitchFamily="2" charset="0"/>
              </a:rPr>
              <a:t>rol</a:t>
            </a:r>
            <a:r>
              <a:rPr lang="en-GB" sz="2400" b="1" dirty="0">
                <a:latin typeface="Helvetica" pitchFamily="2" charset="0"/>
              </a:rPr>
              <a:t> in </a:t>
            </a:r>
            <a:r>
              <a:rPr lang="en-GB" sz="2400" b="1" dirty="0" err="1">
                <a:latin typeface="Helvetica" pitchFamily="2" charset="0"/>
              </a:rPr>
              <a:t>behandeling</a:t>
            </a:r>
            <a:endParaRPr lang="en-GB" sz="2400" b="1" dirty="0">
              <a:latin typeface="Helvetica" pitchFamily="2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AB8EA77-CC45-21BB-8120-75513CABEB90}"/>
              </a:ext>
            </a:extLst>
          </p:cNvPr>
          <p:cNvSpPr txBox="1">
            <a:spLocks/>
          </p:cNvSpPr>
          <p:nvPr/>
        </p:nvSpPr>
        <p:spPr>
          <a:xfrm>
            <a:off x="282388" y="184037"/>
            <a:ext cx="116272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>
                <a:latin typeface="Helvetica" pitchFamily="2" charset="0"/>
              </a:rPr>
              <a:t>Conclusie</a:t>
            </a:r>
            <a:endParaRPr lang="en-GB" sz="48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54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2388" y="2626840"/>
            <a:ext cx="11137884" cy="160431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800" dirty="0" err="1">
                <a:latin typeface="Helvetica" pitchFamily="2" charset="0"/>
              </a:rPr>
              <a:t>Assmann</a:t>
            </a:r>
            <a:r>
              <a:rPr lang="en-GB" sz="1800" dirty="0">
                <a:latin typeface="Helvetica" pitchFamily="2" charset="0"/>
              </a:rPr>
              <a:t> SL, </a:t>
            </a:r>
            <a:r>
              <a:rPr lang="en-GB" sz="1800" dirty="0" err="1">
                <a:latin typeface="Helvetica" pitchFamily="2" charset="0"/>
              </a:rPr>
              <a:t>Keszthelyi</a:t>
            </a:r>
            <a:r>
              <a:rPr lang="en-GB" sz="1800" dirty="0">
                <a:latin typeface="Helvetica" pitchFamily="2" charset="0"/>
              </a:rPr>
              <a:t> D, </a:t>
            </a:r>
            <a:r>
              <a:rPr lang="en-GB" sz="1800" dirty="0" err="1">
                <a:latin typeface="Helvetica" pitchFamily="2" charset="0"/>
              </a:rPr>
              <a:t>Kleijnen</a:t>
            </a:r>
            <a:r>
              <a:rPr lang="en-GB" sz="1800" dirty="0">
                <a:latin typeface="Helvetica" pitchFamily="2" charset="0"/>
              </a:rPr>
              <a:t> J </a:t>
            </a:r>
            <a:r>
              <a:rPr lang="en-US" sz="1800" dirty="0">
                <a:latin typeface="Helvetica" pitchFamily="2" charset="0"/>
              </a:rPr>
              <a:t>et al. Guideline for the diagnosis and treatment of f</a:t>
            </a:r>
            <a:r>
              <a:rPr lang="en-GB" sz="1800" dirty="0" err="1">
                <a:latin typeface="Helvetica" pitchFamily="2" charset="0"/>
              </a:rPr>
              <a:t>aecal</a:t>
            </a:r>
            <a:r>
              <a:rPr lang="en-GB" sz="1800" dirty="0">
                <a:latin typeface="Helvetica" pitchFamily="2" charset="0"/>
              </a:rPr>
              <a:t> Incontinence ‐ A UEG/ESCP/ESNM/ESPCG collaboration. United European Gastroenterol J 2022;10:251–86.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800" dirty="0" err="1">
                <a:latin typeface="Helvetica" pitchFamily="2" charset="0"/>
              </a:rPr>
              <a:t>Heitmann</a:t>
            </a:r>
            <a:r>
              <a:rPr lang="en-GB" sz="1800" dirty="0">
                <a:latin typeface="Helvetica" pitchFamily="2" charset="0"/>
              </a:rPr>
              <a:t> PT, </a:t>
            </a:r>
            <a:r>
              <a:rPr lang="en-GB" sz="1800" dirty="0" err="1">
                <a:latin typeface="Helvetica" pitchFamily="2" charset="0"/>
              </a:rPr>
              <a:t>Vollebregt</a:t>
            </a:r>
            <a:r>
              <a:rPr lang="en-GB" sz="1800" dirty="0">
                <a:latin typeface="Helvetica" pitchFamily="2" charset="0"/>
              </a:rPr>
              <a:t> PF, Knowles CH, et al. Understanding the physiology of human defaecation and disorders of continence and evacuation. Nat Rev Gastroenterol Hepatol 2021;18:751–69.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69B2880-A326-5EC9-7CF6-5FD0344F31B0}"/>
              </a:ext>
            </a:extLst>
          </p:cNvPr>
          <p:cNvSpPr txBox="1">
            <a:spLocks/>
          </p:cNvSpPr>
          <p:nvPr/>
        </p:nvSpPr>
        <p:spPr>
          <a:xfrm>
            <a:off x="282388" y="184037"/>
            <a:ext cx="116272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>
                <a:latin typeface="Helvetica" pitchFamily="2" charset="0"/>
              </a:rPr>
              <a:t>Literatuur</a:t>
            </a:r>
            <a:endParaRPr lang="en-GB" sz="48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2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t="555"/>
          <a:stretch/>
        </p:blipFill>
        <p:spPr>
          <a:xfrm>
            <a:off x="2871787" y="582627"/>
            <a:ext cx="6448425" cy="5692746"/>
          </a:xfrm>
          <a:prstGeom prst="rect">
            <a:avLst/>
          </a:prstGeom>
        </p:spPr>
      </p:pic>
      <p:sp>
        <p:nvSpPr>
          <p:cNvPr id="7" name="Tekstvak 5">
            <a:extLst>
              <a:ext uri="{FF2B5EF4-FFF2-40B4-BE49-F238E27FC236}">
                <a16:creationId xmlns:a16="http://schemas.microsoft.com/office/drawing/2014/main" id="{42E36DCF-5622-47E5-52B3-8CAE5F540903}"/>
              </a:ext>
            </a:extLst>
          </p:cNvPr>
          <p:cNvSpPr txBox="1"/>
          <p:nvPr/>
        </p:nvSpPr>
        <p:spPr>
          <a:xfrm>
            <a:off x="8696529" y="6140230"/>
            <a:ext cx="330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Assmann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et al.</a:t>
            </a:r>
            <a:b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</a:b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United European Gastroenterol J 2022 </a:t>
            </a:r>
          </a:p>
        </p:txBody>
      </p:sp>
    </p:spTree>
    <p:extLst>
      <p:ext uri="{BB962C8B-B14F-4D97-AF65-F5344CB8AC3E}">
        <p14:creationId xmlns:p14="http://schemas.microsoft.com/office/powerpoint/2010/main" val="159528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5">
            <a:extLst>
              <a:ext uri="{FF2B5EF4-FFF2-40B4-BE49-F238E27FC236}">
                <a16:creationId xmlns:a16="http://schemas.microsoft.com/office/drawing/2014/main" id="{8FBF4C93-DFD9-9459-F55B-E833C159F615}"/>
              </a:ext>
            </a:extLst>
          </p:cNvPr>
          <p:cNvSpPr txBox="1"/>
          <p:nvPr/>
        </p:nvSpPr>
        <p:spPr>
          <a:xfrm>
            <a:off x="8696529" y="6140230"/>
            <a:ext cx="330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Assmann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et al.</a:t>
            </a:r>
            <a:b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</a:b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United European Gastroenterol J 2022 </a:t>
            </a:r>
          </a:p>
        </p:txBody>
      </p:sp>
      <p:pic>
        <p:nvPicPr>
          <p:cNvPr id="16" name="Afbeelding 3">
            <a:extLst>
              <a:ext uri="{FF2B5EF4-FFF2-40B4-BE49-F238E27FC236}">
                <a16:creationId xmlns:a16="http://schemas.microsoft.com/office/drawing/2014/main" id="{8AEF4CE7-2524-46EE-9E2B-AE92DFDFD9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"/>
          <a:stretch/>
        </p:blipFill>
        <p:spPr>
          <a:xfrm>
            <a:off x="2871787" y="582627"/>
            <a:ext cx="6448425" cy="569274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E1F7B52-6D30-EAD0-6A8A-F1DDD7C471E9}"/>
              </a:ext>
            </a:extLst>
          </p:cNvPr>
          <p:cNvSpPr/>
          <p:nvPr/>
        </p:nvSpPr>
        <p:spPr>
          <a:xfrm>
            <a:off x="2871786" y="122944"/>
            <a:ext cx="6448424" cy="627537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21" name="Afbeelding 3">
            <a:extLst>
              <a:ext uri="{FF2B5EF4-FFF2-40B4-BE49-F238E27FC236}">
                <a16:creationId xmlns:a16="http://schemas.microsoft.com/office/drawing/2014/main" id="{25A0F7DC-F6B9-12DC-2BC6-97D40E2189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90" t="18967" r="53857" b="72450"/>
          <a:stretch/>
        </p:blipFill>
        <p:spPr>
          <a:xfrm>
            <a:off x="4863992" y="1637124"/>
            <a:ext cx="983558" cy="4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3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3">
            <a:extLst>
              <a:ext uri="{FF2B5EF4-FFF2-40B4-BE49-F238E27FC236}">
                <a16:creationId xmlns:a16="http://schemas.microsoft.com/office/drawing/2014/main" id="{A9CE02F6-3B16-4A80-7A64-4F2C7468E6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"/>
          <a:stretch/>
        </p:blipFill>
        <p:spPr>
          <a:xfrm>
            <a:off x="2871787" y="582627"/>
            <a:ext cx="6448425" cy="56927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924F67-B74D-710B-C2E7-D46FD071FFD7}"/>
              </a:ext>
            </a:extLst>
          </p:cNvPr>
          <p:cNvSpPr/>
          <p:nvPr/>
        </p:nvSpPr>
        <p:spPr>
          <a:xfrm>
            <a:off x="2871787" y="388077"/>
            <a:ext cx="6448424" cy="627537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Afbeelding 3">
            <a:extLst>
              <a:ext uri="{FF2B5EF4-FFF2-40B4-BE49-F238E27FC236}">
                <a16:creationId xmlns:a16="http://schemas.microsoft.com/office/drawing/2014/main" id="{CB74D5A6-A515-EEB1-2AA7-1348E1376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89" t="18967" r="35299" b="72450"/>
          <a:stretch/>
        </p:blipFill>
        <p:spPr>
          <a:xfrm>
            <a:off x="6063309" y="1637124"/>
            <a:ext cx="980903" cy="491297"/>
          </a:xfrm>
          <a:prstGeom prst="rect">
            <a:avLst/>
          </a:prstGeom>
        </p:spPr>
      </p:pic>
      <p:sp>
        <p:nvSpPr>
          <p:cNvPr id="7" name="Tekstvak 5">
            <a:extLst>
              <a:ext uri="{FF2B5EF4-FFF2-40B4-BE49-F238E27FC236}">
                <a16:creationId xmlns:a16="http://schemas.microsoft.com/office/drawing/2014/main" id="{62FD0992-63E6-6204-9306-D5FF7D5C5584}"/>
              </a:ext>
            </a:extLst>
          </p:cNvPr>
          <p:cNvSpPr txBox="1"/>
          <p:nvPr/>
        </p:nvSpPr>
        <p:spPr>
          <a:xfrm>
            <a:off x="8696529" y="6140230"/>
            <a:ext cx="330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Assmann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et al.</a:t>
            </a:r>
            <a:b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</a:b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United European Gastroenterol J 2022 </a:t>
            </a:r>
          </a:p>
        </p:txBody>
      </p:sp>
    </p:spTree>
    <p:extLst>
      <p:ext uri="{BB962C8B-B14F-4D97-AF65-F5344CB8AC3E}">
        <p14:creationId xmlns:p14="http://schemas.microsoft.com/office/powerpoint/2010/main" val="428937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E252DB6-703F-F9AF-C807-69D8615966A7}"/>
              </a:ext>
            </a:extLst>
          </p:cNvPr>
          <p:cNvCxnSpPr>
            <a:cxnSpLocks/>
          </p:cNvCxnSpPr>
          <p:nvPr/>
        </p:nvCxnSpPr>
        <p:spPr>
          <a:xfrm>
            <a:off x="2718707" y="3759121"/>
            <a:ext cx="7462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A2C224E-3BF2-0E75-D5F1-1CF4B473AC13}"/>
              </a:ext>
            </a:extLst>
          </p:cNvPr>
          <p:cNvSpPr/>
          <p:nvPr/>
        </p:nvSpPr>
        <p:spPr>
          <a:xfrm>
            <a:off x="3070959" y="3575864"/>
            <a:ext cx="368608" cy="3686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E2D95EA-9105-A314-5586-457C98E5691C}"/>
              </a:ext>
            </a:extLst>
          </p:cNvPr>
          <p:cNvSpPr/>
          <p:nvPr/>
        </p:nvSpPr>
        <p:spPr>
          <a:xfrm>
            <a:off x="4475618" y="3429000"/>
            <a:ext cx="660236" cy="6602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041A9AA-4294-D811-D092-EF56A6EF8A3F}"/>
              </a:ext>
            </a:extLst>
          </p:cNvPr>
          <p:cNvSpPr/>
          <p:nvPr/>
        </p:nvSpPr>
        <p:spPr>
          <a:xfrm>
            <a:off x="6171906" y="3573768"/>
            <a:ext cx="370703" cy="37070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5BE44AF-9160-63EF-ACBD-EFFCD0C59709}"/>
              </a:ext>
            </a:extLst>
          </p:cNvPr>
          <p:cNvSpPr/>
          <p:nvPr/>
        </p:nvSpPr>
        <p:spPr>
          <a:xfrm>
            <a:off x="7723427" y="3573768"/>
            <a:ext cx="370703" cy="37070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36CE8E-0660-F7A8-2541-6AF120EC2FAB}"/>
              </a:ext>
            </a:extLst>
          </p:cNvPr>
          <p:cNvSpPr txBox="1"/>
          <p:nvPr/>
        </p:nvSpPr>
        <p:spPr>
          <a:xfrm>
            <a:off x="1331126" y="352828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L" sz="2400" b="1" dirty="0">
                <a:latin typeface="Helvetica" pitchFamily="2" charset="0"/>
              </a:rPr>
              <a:t>Leeftijd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6BFF2B-88C7-825C-7E4A-21650CDAB210}"/>
              </a:ext>
            </a:extLst>
          </p:cNvPr>
          <p:cNvSpPr txBox="1"/>
          <p:nvPr/>
        </p:nvSpPr>
        <p:spPr>
          <a:xfrm>
            <a:off x="2573007" y="2937983"/>
            <a:ext cx="126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latin typeface="Helvetica" pitchFamily="2" charset="0"/>
              </a:rPr>
              <a:t>Obstipatie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137619-283C-DFC8-860B-7E50D7F2A96E}"/>
              </a:ext>
            </a:extLst>
          </p:cNvPr>
          <p:cNvSpPr txBox="1"/>
          <p:nvPr/>
        </p:nvSpPr>
        <p:spPr>
          <a:xfrm>
            <a:off x="4171189" y="2937983"/>
            <a:ext cx="126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b="1" dirty="0">
                <a:latin typeface="Helvetica" pitchFamily="2" charset="0"/>
              </a:rPr>
              <a:t>Bevalling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F5AB64-8E41-BEBC-89B1-5AA9682AE0D4}"/>
              </a:ext>
            </a:extLst>
          </p:cNvPr>
          <p:cNvSpPr txBox="1"/>
          <p:nvPr/>
        </p:nvSpPr>
        <p:spPr>
          <a:xfrm>
            <a:off x="5581495" y="2937983"/>
            <a:ext cx="155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latin typeface="Helvetica" pitchFamily="2" charset="0"/>
              </a:rPr>
              <a:t>Menopauze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C7240B-5C95-57C0-5821-F734A2245ED2}"/>
              </a:ext>
            </a:extLst>
          </p:cNvPr>
          <p:cNvSpPr txBox="1"/>
          <p:nvPr/>
        </p:nvSpPr>
        <p:spPr>
          <a:xfrm>
            <a:off x="7274230" y="2937983"/>
            <a:ext cx="126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latin typeface="Helvetica" pitchFamily="2" charset="0"/>
              </a:rPr>
              <a:t>Cognitie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7B23D0-BF50-AEF8-8E62-FB177A3D3B8F}"/>
              </a:ext>
            </a:extLst>
          </p:cNvPr>
          <p:cNvSpPr txBox="1"/>
          <p:nvPr/>
        </p:nvSpPr>
        <p:spPr>
          <a:xfrm>
            <a:off x="8595461" y="2937983"/>
            <a:ext cx="172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b="1" dirty="0">
                <a:latin typeface="Helvetica" pitchFamily="2" charset="0"/>
              </a:rPr>
              <a:t>Incontinentie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5EA04FE-2840-BF4B-B50C-5321D17F32C0}"/>
              </a:ext>
            </a:extLst>
          </p:cNvPr>
          <p:cNvSpPr/>
          <p:nvPr/>
        </p:nvSpPr>
        <p:spPr>
          <a:xfrm>
            <a:off x="9130180" y="3429000"/>
            <a:ext cx="660236" cy="6602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6BBE6E-B5DC-3B51-DC99-48521A8C3389}"/>
              </a:ext>
            </a:extLst>
          </p:cNvPr>
          <p:cNvCxnSpPr>
            <a:cxnSpLocks/>
            <a:stCxn id="57" idx="7"/>
            <a:endCxn id="57" idx="3"/>
          </p:cNvCxnSpPr>
          <p:nvPr/>
        </p:nvCxnSpPr>
        <p:spPr>
          <a:xfrm flipH="1">
            <a:off x="9226869" y="3525689"/>
            <a:ext cx="466858" cy="466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0911A1E-AC86-D579-C128-E465474B3E72}"/>
              </a:ext>
            </a:extLst>
          </p:cNvPr>
          <p:cNvCxnSpPr>
            <a:cxnSpLocks/>
            <a:stCxn id="57" idx="1"/>
            <a:endCxn id="57" idx="5"/>
          </p:cNvCxnSpPr>
          <p:nvPr/>
        </p:nvCxnSpPr>
        <p:spPr>
          <a:xfrm>
            <a:off x="9226869" y="3525689"/>
            <a:ext cx="466858" cy="466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27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901" y="615286"/>
            <a:ext cx="5627427" cy="5627427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6590768" y="4147174"/>
            <a:ext cx="467833" cy="468000"/>
          </a:xfrm>
          <a:prstGeom prst="ellipse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kstvak 24"/>
          <p:cNvSpPr txBox="1"/>
          <p:nvPr/>
        </p:nvSpPr>
        <p:spPr>
          <a:xfrm>
            <a:off x="709672" y="4418487"/>
            <a:ext cx="451858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Intacte</a:t>
            </a:r>
            <a:r>
              <a:rPr lang="en-GB" sz="2400" b="1" dirty="0"/>
              <a:t> </a:t>
            </a:r>
            <a:r>
              <a:rPr lang="en-GB" sz="2400" b="1" dirty="0" err="1"/>
              <a:t>afferente</a:t>
            </a:r>
            <a:r>
              <a:rPr lang="en-GB" sz="2400" b="1" dirty="0"/>
              <a:t> </a:t>
            </a:r>
            <a:r>
              <a:rPr lang="en-GB" sz="2400" b="1" dirty="0" err="1"/>
              <a:t>banen</a:t>
            </a:r>
            <a:r>
              <a:rPr lang="en-GB" sz="2400" b="1" dirty="0"/>
              <a:t> </a:t>
            </a:r>
            <a:r>
              <a:rPr lang="en-GB" sz="2400" b="1" dirty="0" err="1"/>
              <a:t>essentieel</a:t>
            </a:r>
            <a:endParaRPr lang="en-GB" sz="2400" b="1" dirty="0"/>
          </a:p>
        </p:txBody>
      </p:sp>
      <p:sp>
        <p:nvSpPr>
          <p:cNvPr id="26" name="Rechthoek 25"/>
          <p:cNvSpPr/>
          <p:nvPr/>
        </p:nvSpPr>
        <p:spPr>
          <a:xfrm>
            <a:off x="6463018" y="4097110"/>
            <a:ext cx="723331" cy="56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D5A7DC-026C-29B3-716C-251B0BC512FD}"/>
              </a:ext>
            </a:extLst>
          </p:cNvPr>
          <p:cNvSpPr txBox="1"/>
          <p:nvPr/>
        </p:nvSpPr>
        <p:spPr>
          <a:xfrm>
            <a:off x="521963" y="2208182"/>
            <a:ext cx="30134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NL" sz="2400" dirty="0"/>
              <a:t>Basal phase</a:t>
            </a:r>
          </a:p>
          <a:p>
            <a:pPr marL="342900" indent="-342900">
              <a:buFont typeface="+mj-lt"/>
              <a:buAutoNum type="arabicPeriod"/>
            </a:pPr>
            <a:endParaRPr lang="en-NL" sz="2400" dirty="0"/>
          </a:p>
          <a:p>
            <a:pPr marL="342900" indent="-342900">
              <a:buFont typeface="+mj-lt"/>
              <a:buAutoNum type="arabicPeriod"/>
            </a:pPr>
            <a:r>
              <a:rPr lang="en-NL" sz="2400" dirty="0"/>
              <a:t>Pre-expulsive phase</a:t>
            </a:r>
          </a:p>
          <a:p>
            <a:pPr marL="342900" indent="-342900">
              <a:buFont typeface="+mj-lt"/>
              <a:buAutoNum type="arabicPeriod"/>
            </a:pPr>
            <a:endParaRPr lang="en-NL" sz="2400" dirty="0"/>
          </a:p>
          <a:p>
            <a:pPr marL="342900" indent="-342900">
              <a:buFont typeface="+mj-lt"/>
              <a:buAutoNum type="arabicPeriod"/>
            </a:pPr>
            <a:r>
              <a:rPr lang="en-NL" sz="2400" dirty="0"/>
              <a:t>Expulsive phase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9E0C2-E97D-9990-3F88-5CA37885B54E}"/>
              </a:ext>
            </a:extLst>
          </p:cNvPr>
          <p:cNvSpPr txBox="1"/>
          <p:nvPr/>
        </p:nvSpPr>
        <p:spPr>
          <a:xfrm>
            <a:off x="3971908" y="2208182"/>
            <a:ext cx="2171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L" sz="2400" dirty="0"/>
          </a:p>
          <a:p>
            <a:r>
              <a:rPr lang="en-NL" sz="2400" dirty="0"/>
              <a:t>Phase switching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97C7438F-0121-9421-E7F3-032F38CC31E3}"/>
              </a:ext>
            </a:extLst>
          </p:cNvPr>
          <p:cNvSpPr/>
          <p:nvPr/>
        </p:nvSpPr>
        <p:spPr>
          <a:xfrm>
            <a:off x="3024557" y="2477538"/>
            <a:ext cx="947279" cy="704407"/>
          </a:xfrm>
          <a:prstGeom prst="arc">
            <a:avLst>
              <a:gd name="adj1" fmla="val 16200000"/>
              <a:gd name="adj2" fmla="val 5430369"/>
            </a:avLst>
          </a:prstGeom>
          <a:ln w="381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" name="Tekstvak 5">
            <a:extLst>
              <a:ext uri="{FF2B5EF4-FFF2-40B4-BE49-F238E27FC236}">
                <a16:creationId xmlns:a16="http://schemas.microsoft.com/office/drawing/2014/main" id="{BFA214CD-AFC9-CB95-6D24-401CA8F76F57}"/>
              </a:ext>
            </a:extLst>
          </p:cNvPr>
          <p:cNvSpPr txBox="1"/>
          <p:nvPr/>
        </p:nvSpPr>
        <p:spPr>
          <a:xfrm>
            <a:off x="8696529" y="6140230"/>
            <a:ext cx="330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Heitmann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et al.</a:t>
            </a:r>
            <a:b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</a:b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Nat Rev Gastroenterol Hepatol. 2021</a:t>
            </a:r>
          </a:p>
        </p:txBody>
      </p:sp>
    </p:spTree>
    <p:extLst>
      <p:ext uri="{BB962C8B-B14F-4D97-AF65-F5344CB8AC3E}">
        <p14:creationId xmlns:p14="http://schemas.microsoft.com/office/powerpoint/2010/main" val="6364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4.375E-6 0.00023 C -0.00209 -0.00579 -0.0043 -0.01135 -0.00625 -0.01713 C -0.00704 -0.01968 -0.00717 -0.02246 -0.00795 -0.025 C -0.00873 -0.02732 -0.00977 -0.02917 -0.01055 -0.03125 C -0.01342 -0.0382 -0.0112 -0.0338 -0.0142 -0.03912 C -0.01836 -0.05417 -0.01667 -0.04746 -0.01941 -0.05949 C -0.01967 -0.06736 -0.0198 -0.07523 -0.02032 -0.0831 C -0.02045 -0.08472 -0.02097 -0.08611 -0.02123 -0.08773 C -0.02162 -0.09028 -0.02175 -0.09306 -0.02201 -0.0956 C -0.02149 -0.09885 -0.02162 -0.10278 -0.02032 -0.1051 C -0.01589 -0.11297 -0.01758 -0.10857 -0.01498 -0.1176 C -0.01433 -0.12222 -0.01407 -0.12616 -0.01237 -0.1301 C -0.01107 -0.1331 -0.0099 -0.13658 -0.00795 -0.13797 C -0.00651 -0.13912 -0.00495 -0.13982 -0.00352 -0.14121 C 0.00143 -0.1456 -0.00313 -0.14468 0.00442 -0.14746 C 0.00586 -0.14792 0.00742 -0.14815 0.00885 -0.14908 C 0.01054 -0.14977 0.01406 -0.15209 0.01406 -0.15185 C 0.01224 -0.15371 0.01002 -0.15486 0.00885 -0.15834 C 0.00533 -0.16852 0.01067 -0.15834 0.00612 -0.16621 C 0.00586 -0.16783 0.00572 -0.16945 0.00533 -0.17084 C 0.00481 -0.17269 0.0039 -0.17385 0.00351 -0.1757 C 0.00182 -0.18264 0.00351 -0.18056 0.00169 -0.18658 C 0.0013 -0.1882 0.00052 -0.18982 4.375E-6 -0.19121 C -0.00026 -0.19352 -0.00066 -0.19537 -0.00092 -0.19769 C -0.00131 -0.2007 -0.00118 -0.20394 -0.00183 -0.20695 C -0.00209 -0.2088 -0.003 -0.21019 -0.00352 -0.21181 C -0.00326 -0.21898 -0.00313 -0.22639 -0.00261 -0.23357 C -0.00261 -0.23542 -0.00235 -0.23704 -0.00183 -0.23843 C -0.00118 -0.23982 4.375E-6 -0.24028 0.00091 -0.24144 C 0.00182 -0.24283 0.00247 -0.24491 0.00351 -0.2463 C 0.00455 -0.24769 0.00586 -0.24815 0.00703 -0.24931 C 0.00885 -0.25139 0.01067 -0.25347 0.01237 -0.25556 C 0.01302 -0.25648 0.01341 -0.2581 0.01406 -0.2588 C 0.01484 -0.25972 0.0177 -0.26042 0.01679 -0.26042 C 0.01523 -0.26042 0.0138 -0.25926 0.01237 -0.2588 C 0.0108 -0.25625 0.00963 -0.25301 0.00794 -0.25093 C 0.00703 -0.25 0.00612 -0.24908 0.00533 -0.24769 C 0.00403 -0.24584 0.00169 -0.24144 0.00169 -0.24121 C 0.00143 -0.24005 0.0013 -0.2382 0.00091 -0.23681 C 0.00039 -0.23565 -0.00066 -0.23519 -0.00092 -0.23357 C -0.00131 -0.23148 -0.00261 -0.20602 -0.00261 -0.20533 C -0.00235 -0.20232 -0.00274 -0.19885 -0.00183 -0.19607 C -0.00053 -0.19213 0.00182 -0.18982 0.00351 -0.18658 C 0.01289 -0.16806 0.00156 -0.18843 0.00794 -0.17732 C 0.0082 -0.1757 0.00859 -0.17408 0.00885 -0.17246 C 0.00911 -0.17037 0.00911 -0.16806 0.00963 -0.16621 C 0.01028 -0.16435 0.01132 -0.16297 0.01237 -0.16158 C 0.01497 -0.15764 0.01992 -0.15463 0.00885 -0.1632 C 0.0082 -0.16459 0.00755 -0.16621 0.00703 -0.16783 C 0.00377 -0.1794 0.00533 -0.18079 0.00442 -0.19769 C 0.00416 -0.20139 0.00377 -0.20486 0.00351 -0.20857 C 0.00312 -0.21482 0.00286 -0.22107 0.0026 -0.22732 C 0.00286 -0.23519 0.00273 -0.24329 0.00351 -0.25093 C 0.00364 -0.25232 0.00455 -0.25324 0.00533 -0.25417 C 0.0069 -0.25602 0.00872 -0.25787 0.01054 -0.2588 C 0.01289 -0.25996 0.01523 -0.25972 0.01757 -0.26042 C 0.02057 -0.26111 0.02278 -0.26227 0.02552 -0.26343 C 0.03072 -0.29074 0.02708 -0.26991 0.02474 -0.34028 C 0.02461 -0.3419 0.02408 -0.34352 0.02382 -0.34514 C 0.02343 -0.34746 0.02278 -0.35347 0.022 -0.35602 C 0.02161 -0.35764 0.0207 -0.35903 0.02031 -0.36065 C 0.01601 -0.37755 0.0207 -0.36412 0.01679 -0.37477 C 0.0164 -0.37755 0.01588 -0.3801 0.01588 -0.38264 C 0.01588 -0.42222 0.01367 -0.40903 0.0388 -0.4125 C 0.04205 -0.41505 0.04518 -0.41806 0.04856 -0.42037 C 0.04961 -0.42107 0.05078 -0.42199 0.05208 -0.42199 C 0.05703 -0.42199 0.06197 -0.42084 0.06705 -0.42037 C 0.06796 -0.41991 0.06888 -0.41945 0.06966 -0.41875 C 0.07161 -0.41736 0.07421 -0.41505 0.07591 -0.4125 C 0.07656 -0.41158 0.07708 -0.41042 0.0776 -0.40949 C 0.07825 -0.40625 0.07838 -0.40278 0.07942 -0.4 C 0.07994 -0.39838 0.08099 -0.3963 0.08203 -0.39676 C 0.08476 -0.39815 0.08671 -0.40209 0.08906 -0.40463 C 0.09401 -0.40996 0.09531 -0.41181 0.09974 -0.41412 C 0.10091 -0.41459 0.10208 -0.41505 0.10325 -0.41574 C 0.10403 -0.41667 0.10494 -0.41806 0.10586 -0.41875 C 0.10859 -0.4213 0.11315 -0.4213 0.11562 -0.42199 C 0.12174 -0.42084 0.12799 -0.4206 0.13411 -0.41875 C 0.13841 -0.4176 0.13802 -0.41273 0.14114 -0.40787 C 0.14179 -0.40672 0.14296 -0.40672 0.14375 -0.40625 C 0.1444 -0.4051 0.14505 -0.40417 0.14557 -0.40301 C 0.14622 -0.40162 0.14622 -0.39815 0.14726 -0.39838 C 0.14947 -0.39885 0.15846 -0.40926 0.16054 -0.41088 C 0.16197 -0.41204 0.16354 -0.41181 0.16497 -0.4125 C 0.16653 -0.41343 0.16783 -0.41482 0.1694 -0.41574 C 0.17408 -0.41829 0.18242 -0.41829 0.18619 -0.41875 C 0.18763 -0.41922 0.18906 -0.42037 0.19049 -0.42037 C 0.19362 -0.42037 0.19921 -0.41806 0.20208 -0.41574 C 0.21419 -0.40486 0.2026 -0.41204 0.21002 -0.40787 C 0.21054 -0.40625 0.21263 -0.40394 0.21171 -0.40301 C 0.21054 -0.40209 0.20924 -0.40486 0.2082 -0.40625 C 0.20755 -0.40695 0.20716 -0.40857 0.20638 -0.40949 C 0.20507 -0.41088 0.20351 -0.41158 0.20208 -0.4125 C 0.19531 -0.41204 0.18854 -0.41181 0.18177 -0.41088 C 0.17968 -0.41065 0.1776 -0.41042 0.17552 -0.40949 C 0.17447 -0.4088 0.17044 -0.40486 0.1694 -0.40301 C 0.16718 -0.39954 0.16562 -0.39491 0.16315 -0.39213 L 0.16054 -0.38889 C 0.16002 -0.39051 0.15924 -0.3919 0.15885 -0.39375 C 0.15807 -0.39676 0.15872 -0.40162 0.15703 -0.40301 C 0.15586 -0.40417 0.15468 -0.40533 0.15351 -0.40625 C 0.14974 -0.40903 0.14309 -0.41019 0.14023 -0.41088 C 0.08632 -0.425 0.13815 -0.41065 0.09791 -0.42199 C 0.09505 -0.42037 0.09166 -0.4206 0.08997 -0.41574 C 0.08945 -0.41412 0.08945 -0.4125 0.08906 -0.41088 C 0.08867 -0.40926 0.08802 -0.40764 0.08737 -0.40625 C 0.08658 -0.40486 0.08372 -0.40232 0.08463 -0.40301 C 0.08684 -0.4051 0.0888 -0.40741 0.09088 -0.40949 C 0.09166 -0.41019 0.0927 -0.41019 0.09349 -0.41088 C 0.09466 -0.41181 0.09583 -0.41297 0.097 -0.41412 C 0.0983 -0.41551 0.10312 -0.42084 0.10494 -0.42199 C 0.10664 -0.42292 0.10846 -0.42292 0.11028 -0.42338 C 0.11796 -0.42292 0.12552 -0.42292 0.1332 -0.42199 C 0.13411 -0.42176 0.13502 -0.4213 0.1358 -0.42037 C 0.13893 -0.4169 0.14153 -0.4125 0.14466 -0.40949 C 0.1457 -0.40834 0.147 -0.40834 0.14817 -0.40787 C 0.14974 -0.40625 0.1513 -0.4051 0.1526 -0.40301 C 0.15377 -0.40139 0.15429 -0.39885 0.1552 -0.39676 C 0.15586 -0.3956 0.15638 -0.39468 0.15703 -0.39375 C 0.15885 -0.39584 0.16041 -0.39815 0.16237 -0.4 C 0.16315 -0.4007 0.16406 -0.40093 0.16497 -0.40162 C 0.16614 -0.40255 0.16731 -0.40371 0.16849 -0.40463 C 0.17083 -0.40648 0.17291 -0.40695 0.17552 -0.40787 C 0.17669 -0.4088 0.17773 -0.41088 0.17903 -0.41088 C 0.18385 -0.41135 0.18854 -0.41065 0.19322 -0.40949 C 0.19453 -0.40903 0.19557 -0.40741 0.19674 -0.40625 C 0.19908 -0.40371 0.20156 -0.40139 0.20377 -0.39838 C 0.21393 -0.38496 0.20716 -0.38959 0.21354 -0.38588 C 0.21406 -0.38426 0.21445 -0.38241 0.21523 -0.38125 C 0.21601 -0.3801 0.21705 -0.38033 0.21783 -0.37963 C 0.21914 -0.37871 0.22031 -0.37778 0.22148 -0.37639 C 0.2263 -0.3706 0.21966 -0.37547 0.22578 -0.37176 C 0.23463 -0.37222 0.24349 -0.37176 0.25234 -0.37338 C 0.25338 -0.37338 0.25403 -0.3757 0.25494 -0.37639 C 0.26953 -0.38935 0.24752 -0.3676 0.26471 -0.38426 C 0.26614 -0.38565 0.26744 -0.38797 0.26901 -0.38889 C 0.27304 -0.39121 0.27734 -0.3919 0.28138 -0.39375 C 0.28229 -0.39398 0.2832 -0.39468 0.28411 -0.39537 L 0.29114 -0.39051 C 0.29205 -0.39005 0.29309 -0.39005 0.29375 -0.38889 C 0.29466 -0.38773 0.29492 -0.38565 0.29557 -0.38426 C 0.30247 -0.36875 0.30078 -0.37176 0.3052 -0.36389 C 0.30859 -0.3456 0.30846 -0.35301 0.30703 -0.33241 C 0.30677 -0.32986 0.30664 -0.32709 0.30612 -0.32477 C 0.30572 -0.32292 0.30481 -0.32153 0.30442 -0.31991 C 0.30312 -0.31574 0.30078 -0.30741 0.30078 -0.30718 C 0.29974 -0.29445 0.29921 -0.29306 0.30078 -0.27755 C 0.30104 -0.27523 0.30195 -0.27338 0.3026 -0.2713 C 0.30312 -0.26713 0.30507 -0.26297 0.30442 -0.2588 C 0.30403 -0.25718 0.30403 -0.25533 0.30351 -0.25417 C 0.30169 -0.25 0.29895 -0.24746 0.29726 -0.24306 L 0.29557 -0.23843 C 0.29596 -0.22847 0.297 -0.19815 0.29817 -0.18982 C 0.29869 -0.18611 0.30052 -0.18357 0.30169 -0.18033 L 0.30351 -0.1757 C 0.30169 -0.17454 0.29987 -0.17408 0.29817 -0.17246 C 0.29739 -0.17176 0.29713 -0.16991 0.29648 -0.16945 C 0.29531 -0.16829 0.29401 -0.16829 0.29283 -0.16783 C 0.27734 -0.14931 0.28802 -0.16621 0.28411 -0.15371 C 0.28307 -0.15047 0.28177 -0.14746 0.28059 -0.14422 C 0.27799 -0.12616 0.28151 -0.14838 0.27786 -0.13334 C 0.27747 -0.13125 0.27734 -0.12917 0.27695 -0.12709 C 0.27669 -0.12014 0.27591 -0.11343 0.27617 -0.10672 C 0.27643 -0.0963 0.27812 -0.09074 0.27968 -0.08148 C 0.27994 -0.0794 0.2802 -0.07732 0.28059 -0.07523 C 0.28099 -0.07246 0.2819 -0.07014 0.28229 -0.06736 C 0.28268 -0.06482 0.28281 -0.06204 0.2832 -0.05949 C 0.28372 -0.05533 0.28437 -0.05116 0.28489 -0.04699 C 0.28528 -0.04491 0.28554 -0.04283 0.2858 -0.04074 C 0.28645 -0.03704 0.28711 -0.03334 0.28763 -0.02963 C 0.28802 -0.02662 0.28815 -0.02338 0.28854 -0.02037 C 0.28763 -0.01922 0.28684 -0.0176 0.2858 -0.01713 C 0.28489 -0.0169 0.28411 -0.01829 0.2832 -0.01875 C 0.28177 -0.01968 0.2802 -0.02084 0.27877 -0.02199 C 0.27838 -0.02269 0.27369 -0.03658 0.26992 -0.03611 C 0.26731 -0.03565 0.26471 -0.03403 0.26197 -0.03287 C 0.2608 -0.03172 0.25963 -0.03102 0.25846 -0.02963 C 0.2569 -0.02778 0.25546 -0.0257 0.25403 -0.02338 C 0.25338 -0.02246 0.25299 -0.02107 0.25234 -0.02037 C 0.25156 -0.01945 0.25052 -0.01922 0.24961 -0.01875 C 0.24908 -0.01783 0.24856 -0.01644 0.24791 -0.01551 C 0.2444 -0.01065 0.2457 -0.01459 0.24257 -0.00787 C 0.24192 -0.00625 0.24166 -0.00417 0.24088 -0.00301 C 0.23984 -0.00162 0.23854 -0.0007 0.23737 2.59259E-6 C 0.23385 0.00231 0.23033 0.00463 0.22669 0.00625 C 0.22552 0.00694 0.22434 0.00717 0.22317 0.00787 C 0.22018 0.00972 0.21731 0.01227 0.21432 0.01412 C 0.21132 0.0162 0.21171 0.01551 0.2082 0.01736 C 0.20729 0.01782 0.20651 0.01852 0.20559 0.01898 C 0.20117 0.02014 0.19674 0.02083 0.19231 0.02199 C 0.19114 0.02245 0.18997 0.02315 0.1888 0.02361 C 0.18645 0.0243 0.18411 0.02453 0.18177 0.02523 C 0.175 0.02453 0.16809 0.025 0.16145 0.02361 C 0.15572 0.02245 0.15026 0.0199 0.14466 0.01736 C 0.14336 0.01666 0.14244 0.01481 0.14114 0.01412 C 0.12734 0.00694 0.12604 0.00671 0.1164 0.00324 C 0.11705 2.59259E-6 0.11692 -0.00394 0.11822 -0.00625 C 0.12656 -0.02107 0.11862 -0.00741 0.12708 -0.02037 C 0.1276 -0.0213 0.12812 -0.02269 0.12877 -0.02338 C 0.12994 -0.02477 0.13112 -0.02547 0.13229 -0.02662 C 0.14583 -0.02523 0.14479 -0.03125 0.15091 -0.01875 C 0.15156 -0.01736 0.15208 -0.01551 0.1526 -0.01412 C 0.15234 -0.01135 0.15234 -0.00857 0.15169 -0.00625 C 0.15117 -0.00417 0.15 -0.00301 0.14908 -0.00139 C 0.14674 0.00185 0.14648 0.00162 0.14375 0.00324 C 0.1375 -0.00047 0.13958 0.00278 0.13671 -0.00463 C 0.13697 -0.00672 0.13684 -0.00926 0.13763 -0.01088 C 0.13841 -0.01273 0.14244 -0.01482 0.14375 -0.01551 C 0.15234 -0.01435 0.15364 -0.01644 0.15963 -0.01088 C 0.16067 -0.00996 0.16145 -0.0088 0.16237 -0.00787 C 0.16197 -0.0051 0.16197 -0.00232 0.16145 2.59259E-6 C 0.16106 0.00208 0.15872 0.00926 0.15703 0.01111 C 0.15156 0.0169 0.15013 0.01713 0.14466 0.02037 C 0.1414 0.01944 0.13776 0.0206 0.13502 0.01736 C 0.13346 0.01551 0.13463 0.01088 0.13411 0.00787 C 0.13372 0.00602 0.13294 0.00486 0.13229 0.00324 C 0.13268 -0.00093 0.13281 -0.0051 0.1332 -0.00926 C 0.13346 -0.01158 0.13346 -0.01389 0.13411 -0.01551 C 0.13528 -0.01875 0.13684 -0.0213 0.13854 -0.02338 C 0.13958 -0.025 0.14088 -0.02547 0.14205 -0.02662 L 0.14817 -0.025 C 0.15091 -0.02454 0.15351 -0.02431 0.15612 -0.02338 C 0.1582 -0.02269 0.16028 -0.0213 0.16237 -0.02037 C 0.16289 -0.01829 0.16341 -0.01597 0.16406 -0.01412 C 0.16458 -0.0125 0.16575 -0.01111 0.16588 -0.00926 C 0.1664 -0.00047 0.16471 0.00347 0.16145 0.00949 C 0.16041 0.01134 0.15924 0.01296 0.15794 0.01412 C 0.15677 0.01504 0.15559 0.01528 0.15442 0.01574 C 0.14961 0.01458 0.1483 0.01551 0.14466 0.01111 C 0.14401 0.01018 0.14349 0.00903 0.14296 0.00787 C 0.14231 0.00532 0.14166 0.00278 0.14114 2.59259E-6 C 0.13997 -0.00625 0.13906 -0.0125 0.13763 -0.01875 C 0.13724 -0.0206 0.13645 -0.02199 0.1358 -0.02338 C 0.13671 -0.025 0.13737 -0.02732 0.13854 -0.02824 C 0.15273 -0.0382 0.13945 -0.02338 0.14726 -0.03287 C 0.16211 -0.02755 0.15638 -0.03125 0.16497 -0.025 C 0.16549 -0.02338 0.16666 -0.02222 0.16679 -0.02037 C 0.16692 -0.01667 0.16679 -0.01273 0.16588 -0.00926 C 0.16497 -0.00602 0.16328 -0.00347 0.16145 -0.00139 C 0.16002 2.59259E-6 0.15846 0.00162 0.15703 0.00324 C 0.15612 0.00416 0.15533 0.00555 0.15442 0.00625 C 0.15273 0.00764 0.15091 0.00833 0.14908 0.00949 C 0.14557 0.00833 0.14153 0.00972 0.13854 0.00625 C 0.13658 0.0044 0.13658 -0.00093 0.1358 -0.00463 C 0.12643 -0.05 0.13593 -0.00718 0.13059 -0.03125 C 0.13268 -0.03241 0.13476 -0.0331 0.13671 -0.03449 C 0.13776 -0.03519 0.13828 -0.0375 0.13932 -0.0375 L 0.15442 -0.03611 C 0.15559 -0.03449 0.15677 -0.03287 0.15794 -0.03125 C 0.15872 -0.03033 0.16002 -0.02963 0.16054 -0.02824 C 0.16119 -0.02639 0.16119 -0.02408 0.16145 -0.02199 C 0.15937 -0.00764 0.16171 -0.02523 0.15963 -0.00463 C 0.1595 -0.00255 0.1595 -0.00023 0.15885 0.00162 C 0.1569 0.00648 0.15104 0.00578 0.14908 0.00625 C 0.14765 0.00671 0.14609 0.0074 0.14466 0.00787 C 0.14062 0.00694 0.13671 0.00833 0.13411 0.00162 C 0.13333 -0.00023 0.13346 -0.00255 0.1332 -0.00463 C 0.13346 -0.00718 0.13333 -0.01019 0.13411 -0.0125 C 0.13541 -0.01621 0.13776 -0.01852 0.13932 -0.02199 L 0.14296 -0.02963 C 0.1444 -0.02917 0.14583 -0.02871 0.14726 -0.02824 C 0.14934 -0.02732 0.15273 -0.02454 0.15442 -0.02338 C 0.1552 -0.02292 0.15612 -0.02246 0.15703 -0.02199 C 0.15937 -0.01135 0.16106 -0.00787 0.15703 0.00625 C 0.15638 0.00879 0.15403 0.00717 0.1526 0.00787 C 0.15169 0.00833 0.15091 0.00903 0.15 0.00949 C 0.14778 0.00903 0.14049 0.01157 0.13854 0.00486 C 0.13802 0.00278 0.13789 0.00069 0.13763 -0.00139 C 0.13789 -0.00625 0.1375 -0.01135 0.13854 -0.01551 C 0.14036 -0.02338 0.14283 -0.02338 0.14648 -0.025 C 0.14791 -0.02454 0.14934 -0.02408 0.15091 -0.02338 C 0.15208 -0.02292 0.15312 -0.02222 0.15442 -0.02199 C 0.15638 -0.0213 0.15846 -0.02084 0.16054 -0.02037 C 0.17044 -0.01158 0.16614 -0.01389 0.17291 -0.01088 C 0.17461 -0.00857 0.17682 -0.00625 0.17825 -0.00301 C 0.18112 0.00347 0.17864 0.00023 0.18255 0.00625 C 0.18802 0.01458 0.18411 0.0081 0.18971 0.01412 C 0.19088 0.01551 0.19192 0.01759 0.19322 0.01898 C 0.19401 0.01967 0.19492 0.0199 0.19583 0.02037 C 0.19726 0.02153 0.19882 0.02245 0.20026 0.02361 C 0.20612 0.02245 0.21211 0.02245 0.21783 0.02037 C 0.21875 0.02014 0.21901 0.01805 0.21966 0.01736 C 0.22109 0.01597 0.22265 0.01528 0.22408 0.01412 C 0.23151 0.00092 0.22656 0.00787 0.23463 2.59259E-6 C 0.23671 -0.00185 0.2388 -0.00417 0.24088 -0.00625 C 0.24205 -0.00741 0.24309 -0.0088 0.2444 -0.00926 C 0.247 -0.01042 0.24961 -0.01042 0.25234 -0.01088 L 0.27617 -0.00926 C 0.28242 -0.0088 0.28463 -0.00787 0.29023 -0.00625 C 0.29231 -0.00672 0.29492 -0.0051 0.29648 -0.00787 C 0.29739 -0.00949 0.29414 -0.01019 0.29283 -0.01088 C 0.29153 -0.01181 0.28997 -0.01204 0.28854 -0.0125 C 0.28671 -0.01505 0.28229 -0.02037 0.28138 -0.025 C 0.28059 -0.02963 0.28086 -0.03449 0.28059 -0.03912 C 0.2802 -0.05324 0.27968 -0.06736 0.27968 -0.08148 C 0.27968 -0.09468 0.27955 -0.10764 0.28059 -0.12084 C 0.28086 -0.12431 0.28216 -0.12709 0.2832 -0.1301 C 0.28476 -0.13496 0.28841 -0.14722 0.29205 -0.15209 C 0.29336 -0.15394 0.29492 -0.15556 0.29648 -0.15672 C 0.29895 -0.15903 0.30286 -0.15926 0.3052 -0.15996 C 0.30677 -0.16042 0.3082 -0.16088 0.30963 -0.16158 C 0.30846 -0.16366 0.30703 -0.16528 0.30612 -0.16783 C 0.30403 -0.17361 0.30221 -0.17801 0.30078 -0.18496 L 0.3 -0.18982 C 0.29961 -0.1956 0.29947 -0.20139 0.29908 -0.20695 C 0.29895 -0.20857 0.29817 -0.20996 0.29817 -0.21181 C 0.29817 -0.22894 0.29778 -0.2463 0.29908 -0.26343 C 0.29934 -0.26713 0.30143 -0.26968 0.3026 -0.27292 C 0.30403 -0.27662 0.30481 -0.27963 0.30703 -0.28241 C 0.30716 -0.28241 0.31393 -0.2875 0.31315 -0.29005 C 0.31263 -0.29213 0.3108 -0.28912 0.30963 -0.28866 C 0.30846 -0.28704 0.30429 -0.28195 0.30351 -0.27917 C 0.3026 -0.27639 0.30247 -0.27269 0.30169 -0.26968 C 0.30065 -0.26551 0.29817 -0.25718 0.29817 -0.25695 C 0.29791 -0.25417 0.29765 -0.25093 0.29726 -0.24769 C 0.297 -0.24514 0.29661 -0.2426 0.29648 -0.24005 C 0.29596 -0.2338 0.29583 -0.22732 0.29557 -0.22107 C 0.29583 -0.21597 0.29583 -0.21065 0.29648 -0.20533 C 0.29674 -0.20209 0.29765 -0.19931 0.29817 -0.19607 C 0.29882 -0.1919 0.29947 -0.18773 0.3 -0.18357 C 0.30091 -0.17616 0.30156 -0.16875 0.3026 -0.16158 C 0.30312 -0.15787 0.30364 -0.15417 0.30442 -0.15047 C 0.30481 -0.14838 0.30716 -0.1456 0.30612 -0.14422 C 0.30481 -0.1426 0.30312 -0.1463 0.30169 -0.14746 C 0.30065 -0.14931 0.2957 -0.15695 0.29466 -0.16158 C 0.28893 -0.18681 0.28984 -0.1831 0.28763 -0.20533 C 0.28789 -0.21644 0.28802 -0.22732 0.28854 -0.23843 C 0.28867 -0.24352 0.29336 -0.25463 0.29375 -0.25556 C 0.2944 -0.25718 0.29492 -0.2588 0.29557 -0.26042 C 0.29609 -0.26181 0.29661 -0.26366 0.29726 -0.26505 C 0.29908 -0.26875 0.30065 -0.27269 0.3026 -0.27593 C 0.3052 -0.28056 0.3082 -0.28264 0.31145 -0.28542 C 0.31106 -0.2838 0.31106 -0.28218 0.31054 -0.28079 C 0.31015 -0.2794 0.30924 -0.27871 0.30872 -0.27755 C 0.30807 -0.27616 0.30768 -0.27431 0.30703 -0.27292 C 0.30559 -0.26968 0.3039 -0.2669 0.3026 -0.26343 C 0.30182 -0.26158 0.30143 -0.25926 0.30078 -0.25718 C 0.30052 -0.25463 0.30052 -0.25185 0.3 -0.24931 C 0.29961 -0.24769 0.29856 -0.24653 0.29817 -0.24468 C 0.29765 -0.24213 0.29765 -0.23935 0.29726 -0.23681 C 0.29713 -0.23519 0.29674 -0.23357 0.29648 -0.23218 C 0.297 -0.22176 0.29739 -0.21111 0.29817 -0.2007 C 0.2983 -0.19861 0.29869 -0.19653 0.29908 -0.19445 C 0.29947 -0.19236 0.30039 -0.19028 0.30078 -0.1882 C 0.3013 -0.18611 0.30117 -0.1838 0.30169 -0.18195 C 0.3026 -0.17847 0.30403 -0.1757 0.3052 -0.17246 L 0.30703 -0.16783 L 0.30872 -0.1632 C 0.30638 -0.16204 0.30377 -0.16135 0.30169 -0.15834 C 0.28645 -0.13611 0.30104 -0.15394 0.29283 -0.14422 C 0.28945 -0.13519 0.29244 -0.14398 0.29023 -0.13496 C 0.28645 -0.11898 0.29062 -0.1419 0.2858 -0.11435 C 0.28346 -0.1007 0.28541 -0.10718 0.28229 -0.09885 C 0.28112 -0.08773 0.28059 -0.08472 0.28059 -0.0706 C 0.28059 -0.06783 0.28177 -0.04537 0.28229 -0.04074 C 0.28281 -0.03658 0.28359 -0.03241 0.28411 -0.02824 C 0.28437 -0.02547 0.28489 -0.02292 0.28489 -0.02037 C 0.28489 -0.01875 0.28437 -0.02338 0.28411 -0.025 C 0.28372 -0.03033 0.28359 -0.03542 0.2832 -0.04074 C 0.28307 -0.04236 0.28255 -0.04375 0.28229 -0.04537 C 0.28164 -0.04954 0.28099 -0.05371 0.28059 -0.05787 C 0.27981 -0.06528 0.27942 -0.07269 0.27877 -0.07986 C 0.27968 -0.10139 0.28007 -0.12292 0.28138 -0.14422 C 0.28203 -0.1551 0.28437 -0.15116 0.28854 -0.15834 C 0.29231 -0.16505 0.28841 -0.15949 0.29726 -0.16459 C 0.30429 -0.16875 0.30078 -0.16713 0.30794 -0.16945 C 0.30703 -0.16991 0.30599 -0.17014 0.3052 -0.17084 C 0.30455 -0.17176 0.30416 -0.17338 0.30351 -0.17408 C 0.30234 -0.175 0.30117 -0.175 0.3 -0.1757 C 0.29817 -0.17871 0.29622 -0.18148 0.29466 -0.18496 C 0.29414 -0.18635 0.29375 -0.1882 0.29375 -0.18982 C 0.29375 -0.20255 0.2927 -0.21273 0.29648 -0.22269 C 0.29804 -0.22709 0.3 -0.23102 0.30169 -0.23519 C 0.30195 -0.23797 0.30221 -0.24051 0.3026 -0.24306 C 0.30286 -0.24468 0.30325 -0.24607 0.30351 -0.24769 C 0.3039 -0.25139 0.30338 -0.25556 0.30442 -0.2588 C 0.30507 -0.26111 0.30677 -0.26181 0.30794 -0.26343 C 0.3082 -0.26505 0.30807 -0.26713 0.30872 -0.26829 C 0.31354 -0.2757 0.31458 -0.27547 0.3194 -0.27755 C 0.31992 -0.27871 0.32135 -0.2794 0.32109 -0.28079 C 0.32083 -0.28241 0.31914 -0.28334 0.31849 -0.28241 C 0.31666 -0.27963 0.3164 -0.27477 0.31497 -0.2713 C 0.31432 -0.26991 0.31315 -0.26945 0.31224 -0.26829 C 0.31067 -0.26574 0.30898 -0.26343 0.30794 -0.26042 C 0.30729 -0.2588 0.3069 -0.25695 0.30612 -0.25556 C 0.30533 -0.2544 0.30442 -0.25347 0.30351 -0.25255 C 0.30286 -0.25047 0.30234 -0.24815 0.30169 -0.2463 C 0.30117 -0.24468 0.30039 -0.24329 0.3 -0.24144 C 0.29947 -0.23959 0.29974 -0.23704 0.29908 -0.23519 C 0.29791 -0.23172 0.29609 -0.22894 0.29466 -0.22593 C 0.2944 -0.22222 0.29414 -0.21852 0.29375 -0.21482 C 0.29362 -0.2132 0.29283 -0.21181 0.29283 -0.21019 C 0.29322 -0.2051 0.29726 -0.19468 0.29817 -0.19121 C 0.29921 -0.18727 0.30013 -0.1831 0.30078 -0.17871 C 0.30182 -0.17315 0.3026 -0.16736 0.30351 -0.16158 C 0.3039 -0.15903 0.3052 -0.15579 0.30442 -0.15371 C 0.30364 -0.15185 0.30195 -0.15463 0.30078 -0.15533 C 0.29726 -0.15463 0.29375 -0.1544 0.29023 -0.15371 C 0.28671 -0.15278 0.28789 -0.15232 0.28671 -0.14746 C 0.28619 -0.14514 0.28554 -0.14329 0.28489 -0.14121 C 0.28203 -0.12963 0.2845 -0.13681 0.28138 -0.12847 C 0.28112 -0.12639 0.28086 -0.12431 0.28059 -0.12222 C 0.27994 -0.11852 0.27916 -0.11505 0.27877 -0.11135 C 0.27825 -0.10718 0.27825 -0.10301 0.27786 -0.09885 C 0.27825 -0.08773 0.27838 -0.07292 0.27968 -0.06111 C 0.28007 -0.05695 0.28007 -0.05209 0.28138 -0.04861 C 0.28203 -0.04699 0.28268 -0.0456 0.2832 -0.04375 C 0.28463 -0.03843 0.28515 -0.03519 0.2858 -0.02963 C 0.28645 -0.025 0.28697 -0.02037 0.28763 -0.01551 C 0.28789 -0.01343 0.28919 -0.01111 0.28854 -0.00926 C 0.28802 -0.00787 0.28671 -0.01042 0.2858 -0.01088 C 0.28424 -0.01273 0.28177 -0.01482 0.28138 -0.01875 C 0.27929 -0.04121 0.27617 -0.08611 0.27617 -0.08588 C 0.27747 -0.11111 0.27656 -0.09954 0.28059 -0.13334 C 0.28072 -0.13542 0.28099 -0.1375 0.28138 -0.13959 C 0.28281 -0.14699 0.28476 -0.15394 0.2858 -0.16158 C 0.28606 -0.16366 0.2858 -0.16644 0.28671 -0.16783 C 0.28841 -0.17014 0.29075 -0.17014 0.29283 -0.17084 C 0.29674 -0.17222 0.30052 -0.17292 0.30442 -0.17408 C 0.3052 -0.17454 0.30612 -0.17523 0.30703 -0.1757 C 0.30872 -0.17639 0.31106 -0.175 0.31224 -0.17732 C 0.31315 -0.17871 0.30989 -0.17824 0.30872 -0.17871 C 0.30416 -0.18426 0.30403 -0.18357 0.3 -0.19607 C 0.29492 -0.21135 0.2858 -0.24306 0.2858 -0.24283 C 0.28606 -0.25047 0.28567 -0.25787 0.28671 -0.26505 C 0.28724 -0.26829 0.28906 -0.27037 0.29023 -0.27292 C 0.29648 -0.28588 0.30156 -0.27662 0.31588 -0.27755 C 0.3082 -0.27084 0.31549 -0.27871 0.31054 -0.26968 C 0.30976 -0.26852 0.30872 -0.26783 0.30794 -0.26667 C 0.30703 -0.26528 0.29778 -0.25023 0.29557 -0.24306 C 0.29479 -0.24074 0.2944 -0.23797 0.29375 -0.23519 C 0.29244 -0.21806 0.28997 -0.19746 0.29283 -0.18033 C 0.29349 -0.17709 0.29648 -0.17847 0.29817 -0.17732 C 0.29934 -0.17639 0.30052 -0.175 0.30169 -0.17408 C 0.2957 -0.1706 0.30299 -0.17523 0.29466 -0.16783 C 0.29388 -0.16713 0.29283 -0.16713 0.29205 -0.16621 C 0.2901 -0.16435 0.28671 -0.15996 0.28671 -0.15972 C 0.28606 -0.15834 0.28541 -0.15695 0.28489 -0.15533 C 0.28333 -0.14931 0.2832 -0.14722 0.28229 -0.14121 C 0.28203 -0.13635 0.2819 -0.13172 0.28138 -0.12709 C 0.28099 -0.12222 0.27981 -0.1176 0.27968 -0.11297 C 0.27942 -0.10301 0.28046 -0.09283 0.28138 -0.0831 C 0.28203 -0.06528 0.28294 -0.04746 0.2832 -0.02963 C 0.2832 -0.02547 0.2832 -0.02107 0.28229 -0.01713 C 0.28099 -0.01158 0.27864 -0.00695 0.27526 -0.00625 C 0.2694 -0.00486 0.25755 -0.00301 0.25755 -0.00278 C 0.24192 0.00625 0.2694 -0.01042 0.25234 0.00162 C 0.23567 0.01342 0.25755 -0.00533 0.23906 0.00949 C 0.23541 0.01227 0.23242 0.01759 0.22851 0.01898 C 0.2207 0.02129 0.21263 0.0199 0.20468 0.02037 C 0.18906 0.02731 0.19778 0.02407 0.16237 0.02037 C 0.15989 0.02014 0.15755 0.01898 0.1552 0.01736 L 0.15091 0.01412 C 0.15026 0.01273 0.14974 0.01088 0.14908 0.00949 C 0.1483 0.00787 0.14713 0.00648 0.14648 0.00486 C 0.1457 0.00278 0.14531 0.00069 0.14466 -0.00139 C 0.14531 -0.0051 0.14583 -0.0088 0.14648 -0.0125 C 0.14739 -0.01852 0.14674 -0.01968 0.15 -0.02338 C 0.15078 -0.02431 0.15169 -0.02454 0.1526 -0.025 C 0.15677 -0.02454 0.16093 -0.02523 0.16497 -0.02338 C 0.16601 -0.02292 0.16679 -0.0206 0.16679 -0.01875 C 0.16679 -0.01135 0.16614 -0.00394 0.16497 0.00324 C 0.16471 0.00486 0.15716 0.02801 0.15612 0.02986 C 0.15533 0.03148 0.15377 0.03102 0.1526 0.03148 C 0.14765 0.02847 0.15182 0.03217 0.14817 0.02361 C 0.14726 0.02129 0.14466 0.01736 0.14466 0.01759 C 0.14375 0.01365 0.14296 0.00995 0.14205 0.00625 C 0.13815 -0.00718 0.14023 0.00416 0.13854 -0.00787 C 0.1388 -0.00996 0.13854 -0.0125 0.13932 -0.01412 C 0.14023 -0.01551 0.14179 -0.01482 0.14296 -0.01551 C 0.15273 -0.02338 0.14075 -0.01898 0.1552 -0.02199 C 0.15677 -0.0213 0.15846 -0.02199 0.15963 -0.02037 C 0.16054 -0.01898 0.1608 -0.01621 0.16054 -0.01412 C 0.15989 -0.00764 0.15807 -0.00162 0.15703 0.00486 C 0.15664 0.0074 0.15664 0.00995 0.15612 0.01273 C 0.15572 0.01528 0.15494 0.01782 0.15442 0.02037 C 0.15377 0.02361 0.1526 0.02986 0.1526 0.03009 C 0.15 0.02893 0.14713 0.0287 0.14466 0.02685 C 0.14336 0.02569 0.13997 0.01736 0.13932 0.01574 C 0.13789 0.00509 0.13815 0.00972 0.13932 -0.00625 C 0.13958 -0.00834 0.13984 -0.01042 0.14023 -0.0125 C 0.14062 -0.01412 0.1414 -0.01551 0.14205 -0.01713 C 0.14414 -0.0169 0.15586 -0.01736 0.15963 -0.0125 C 0.16041 -0.01158 0.16028 -0.00926 0.16054 -0.00787 C 0.16106 2.59259E-6 0.16237 0.01273 0.16054 0.02037 C 0.15898 0.02708 0.15559 0.02847 0.1526 0.03148 C 0.15052 0.03356 0.14843 0.03565 0.14648 0.03773 C 0.1444 0.03727 0.14192 0.03842 0.14023 0.03611 C 0.13867 0.03379 0.13737 0.02338 0.13671 0.01898 C 0.13737 0.00578 0.1375 -0.00741 0.13854 -0.02037 C 0.13867 -0.02222 0.13932 -0.02593 0.14023 -0.025 C 0.14166 -0.02385 0.14153 -0.01991 0.14205 -0.01713 C 0.1427 -0.01412 0.14336 -0.01088 0.14375 -0.00787 C 0.1444 -0.00324 0.14531 0.01041 0.14557 0.01412 C 0.14583 0.02824 0.14596 0.04236 0.14648 0.05648 C 0.14648 0.0581 0.14687 0.05972 0.14726 0.06134 C 0.14778 0.06296 0.14843 0.06435 0.14908 0.06597 C 0.15403 0.13194 0.14791 0.03264 0.14726 0.1287 C 0.14687 0.19745 0.14804 0.21157 0.15091 0.2574 L 0.15 0.28727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5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7614" t="52607" r="20972" b="4938"/>
          <a:stretch/>
        </p:blipFill>
        <p:spPr>
          <a:xfrm>
            <a:off x="1783404" y="2786025"/>
            <a:ext cx="4312596" cy="128594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461" y="2313333"/>
            <a:ext cx="3471283" cy="1373831"/>
          </a:xfrm>
          <a:prstGeom prst="rect">
            <a:avLst/>
          </a:prstGeom>
        </p:spPr>
      </p:pic>
      <p:sp>
        <p:nvSpPr>
          <p:cNvPr id="5" name="Tekstvak 5">
            <a:extLst>
              <a:ext uri="{FF2B5EF4-FFF2-40B4-BE49-F238E27FC236}">
                <a16:creationId xmlns:a16="http://schemas.microsoft.com/office/drawing/2014/main" id="{8081D5F5-5707-5D0E-4A50-3B4678458369}"/>
              </a:ext>
            </a:extLst>
          </p:cNvPr>
          <p:cNvSpPr txBox="1"/>
          <p:nvPr/>
        </p:nvSpPr>
        <p:spPr>
          <a:xfrm>
            <a:off x="8696529" y="6140230"/>
            <a:ext cx="330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Snooks et al.</a:t>
            </a:r>
            <a:b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</a:b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Gastroenterology 1985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14A605-D8CD-DB38-7D3F-A3F7CF9793DF}"/>
              </a:ext>
            </a:extLst>
          </p:cNvPr>
          <p:cNvSpPr txBox="1"/>
          <p:nvPr/>
        </p:nvSpPr>
        <p:spPr>
          <a:xfrm>
            <a:off x="7809051" y="3787392"/>
            <a:ext cx="182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" pitchFamily="2" charset="0"/>
              </a:rPr>
              <a:t>A</a:t>
            </a:r>
            <a:r>
              <a:rPr lang="en-NL" dirty="0">
                <a:latin typeface="Helvetica" pitchFamily="2" charset="0"/>
              </a:rPr>
              <a:t>fferente banen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F39956-C232-E010-090A-7E824F538C81}"/>
              </a:ext>
            </a:extLst>
          </p:cNvPr>
          <p:cNvSpPr/>
          <p:nvPr/>
        </p:nvSpPr>
        <p:spPr>
          <a:xfrm>
            <a:off x="10324654" y="2341742"/>
            <a:ext cx="80387" cy="130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432E1-6CF7-1DB2-342E-AF668BF1F34D}"/>
              </a:ext>
            </a:extLst>
          </p:cNvPr>
          <p:cNvSpPr/>
          <p:nvPr/>
        </p:nvSpPr>
        <p:spPr>
          <a:xfrm>
            <a:off x="10033754" y="2341742"/>
            <a:ext cx="290900" cy="44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784273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492</Words>
  <Application>Microsoft Office PowerPoint</Application>
  <PresentationFormat>Breedbeeld</PresentationFormat>
  <Paragraphs>136</Paragraphs>
  <Slides>32</Slides>
  <Notes>32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8" baseType="lpstr">
      <vt:lpstr>Arial</vt:lpstr>
      <vt:lpstr>BlinkMacSystemFont</vt:lpstr>
      <vt:lpstr>Calibri</vt:lpstr>
      <vt:lpstr>Calibri Light</vt:lpstr>
      <vt:lpstr>Helvetica</vt:lpstr>
      <vt:lpstr>Kantoorthema</vt:lpstr>
      <vt:lpstr>Fecale incontinentie</vt:lpstr>
      <vt:lpstr>Prevalentie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Vollebregt, Paul</dc:creator>
  <cp:lastModifiedBy>Roelie Koeleman</cp:lastModifiedBy>
  <cp:revision>229</cp:revision>
  <dcterms:created xsi:type="dcterms:W3CDTF">2022-04-26T20:02:55Z</dcterms:created>
  <dcterms:modified xsi:type="dcterms:W3CDTF">2023-11-16T10:00:19Z</dcterms:modified>
</cp:coreProperties>
</file>