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15"/>
  </p:notesMasterIdLst>
  <p:handoutMasterIdLst>
    <p:handoutMasterId r:id="rId16"/>
  </p:handoutMasterIdLst>
  <p:sldIdLst>
    <p:sldId id="256" r:id="rId3"/>
    <p:sldId id="268" r:id="rId4"/>
    <p:sldId id="264" r:id="rId5"/>
    <p:sldId id="257" r:id="rId6"/>
    <p:sldId id="259" r:id="rId7"/>
    <p:sldId id="258" r:id="rId8"/>
    <p:sldId id="265" r:id="rId9"/>
    <p:sldId id="260" r:id="rId10"/>
    <p:sldId id="262" r:id="rId11"/>
    <p:sldId id="263" r:id="rId12"/>
    <p:sldId id="267" r:id="rId13"/>
    <p:sldId id="269" r:id="rId14"/>
  </p:sldIdLst>
  <p:sldSz cx="9144000" cy="6858000" type="screen4x3"/>
  <p:notesSz cx="6858000" cy="9144000"/>
  <p:defaultTextStyle>
    <a:defPPr>
      <a:defRPr lang="nl-NL"/>
    </a:defPPr>
    <a:lvl1pPr algn="ctr" rtl="0" fontAlgn="base">
      <a:lnSpc>
        <a:spcPts val="3700"/>
      </a:lnSpc>
      <a:spcBef>
        <a:spcPct val="20000"/>
      </a:spcBef>
      <a:spcAft>
        <a:spcPct val="0"/>
      </a:spcAft>
      <a:buFont typeface="Wingdings" pitchFamily="2" charset="2"/>
      <a:defRPr sz="1900" kern="1200">
        <a:solidFill>
          <a:schemeClr val="tx1"/>
        </a:solidFill>
        <a:latin typeface="Lucida Sans" pitchFamily="34" charset="0"/>
        <a:ea typeface="+mn-ea"/>
        <a:cs typeface="+mn-cs"/>
      </a:defRPr>
    </a:lvl1pPr>
    <a:lvl2pPr marL="457200" algn="ctr" rtl="0" fontAlgn="base">
      <a:lnSpc>
        <a:spcPts val="3700"/>
      </a:lnSpc>
      <a:spcBef>
        <a:spcPct val="20000"/>
      </a:spcBef>
      <a:spcAft>
        <a:spcPct val="0"/>
      </a:spcAft>
      <a:buFont typeface="Wingdings" pitchFamily="2" charset="2"/>
      <a:defRPr sz="1900" kern="1200">
        <a:solidFill>
          <a:schemeClr val="tx1"/>
        </a:solidFill>
        <a:latin typeface="Lucida Sans" pitchFamily="34" charset="0"/>
        <a:ea typeface="+mn-ea"/>
        <a:cs typeface="+mn-cs"/>
      </a:defRPr>
    </a:lvl2pPr>
    <a:lvl3pPr marL="914400" algn="ctr" rtl="0" fontAlgn="base">
      <a:lnSpc>
        <a:spcPts val="3700"/>
      </a:lnSpc>
      <a:spcBef>
        <a:spcPct val="20000"/>
      </a:spcBef>
      <a:spcAft>
        <a:spcPct val="0"/>
      </a:spcAft>
      <a:buFont typeface="Wingdings" pitchFamily="2" charset="2"/>
      <a:defRPr sz="1900" kern="1200">
        <a:solidFill>
          <a:schemeClr val="tx1"/>
        </a:solidFill>
        <a:latin typeface="Lucida Sans" pitchFamily="34" charset="0"/>
        <a:ea typeface="+mn-ea"/>
        <a:cs typeface="+mn-cs"/>
      </a:defRPr>
    </a:lvl3pPr>
    <a:lvl4pPr marL="1371600" algn="ctr" rtl="0" fontAlgn="base">
      <a:lnSpc>
        <a:spcPts val="3700"/>
      </a:lnSpc>
      <a:spcBef>
        <a:spcPct val="20000"/>
      </a:spcBef>
      <a:spcAft>
        <a:spcPct val="0"/>
      </a:spcAft>
      <a:buFont typeface="Wingdings" pitchFamily="2" charset="2"/>
      <a:defRPr sz="1900" kern="1200">
        <a:solidFill>
          <a:schemeClr val="tx1"/>
        </a:solidFill>
        <a:latin typeface="Lucida Sans" pitchFamily="34" charset="0"/>
        <a:ea typeface="+mn-ea"/>
        <a:cs typeface="+mn-cs"/>
      </a:defRPr>
    </a:lvl4pPr>
    <a:lvl5pPr marL="1828800" algn="ctr" rtl="0" fontAlgn="base">
      <a:lnSpc>
        <a:spcPts val="3700"/>
      </a:lnSpc>
      <a:spcBef>
        <a:spcPct val="20000"/>
      </a:spcBef>
      <a:spcAft>
        <a:spcPct val="0"/>
      </a:spcAft>
      <a:buFont typeface="Wingdings" pitchFamily="2" charset="2"/>
      <a:defRPr sz="1900" kern="1200">
        <a:solidFill>
          <a:schemeClr val="tx1"/>
        </a:solidFill>
        <a:latin typeface="Lucida Sans" pitchFamily="34" charset="0"/>
        <a:ea typeface="+mn-ea"/>
        <a:cs typeface="+mn-cs"/>
      </a:defRPr>
    </a:lvl5pPr>
    <a:lvl6pPr marL="2286000" algn="l" defTabSz="914400" rtl="0" eaLnBrk="1" latinLnBrk="0" hangingPunct="1">
      <a:defRPr sz="1900" kern="1200">
        <a:solidFill>
          <a:schemeClr val="tx1"/>
        </a:solidFill>
        <a:latin typeface="Lucida Sans" pitchFamily="34" charset="0"/>
        <a:ea typeface="+mn-ea"/>
        <a:cs typeface="+mn-cs"/>
      </a:defRPr>
    </a:lvl6pPr>
    <a:lvl7pPr marL="2743200" algn="l" defTabSz="914400" rtl="0" eaLnBrk="1" latinLnBrk="0" hangingPunct="1">
      <a:defRPr sz="1900" kern="1200">
        <a:solidFill>
          <a:schemeClr val="tx1"/>
        </a:solidFill>
        <a:latin typeface="Lucida Sans" pitchFamily="34" charset="0"/>
        <a:ea typeface="+mn-ea"/>
        <a:cs typeface="+mn-cs"/>
      </a:defRPr>
    </a:lvl7pPr>
    <a:lvl8pPr marL="3200400" algn="l" defTabSz="914400" rtl="0" eaLnBrk="1" latinLnBrk="0" hangingPunct="1">
      <a:defRPr sz="1900" kern="1200">
        <a:solidFill>
          <a:schemeClr val="tx1"/>
        </a:solidFill>
        <a:latin typeface="Lucida Sans" pitchFamily="34" charset="0"/>
        <a:ea typeface="+mn-ea"/>
        <a:cs typeface="+mn-cs"/>
      </a:defRPr>
    </a:lvl8pPr>
    <a:lvl9pPr marL="3657600" algn="l" defTabSz="914400" rtl="0" eaLnBrk="1" latinLnBrk="0" hangingPunct="1">
      <a:defRPr sz="1900" kern="1200">
        <a:solidFill>
          <a:schemeClr val="tx1"/>
        </a:solidFill>
        <a:latin typeface="Lucida San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atin typeface="Arial" charset="0"/>
              </a:defRPr>
            </a:lvl1pPr>
          </a:lstStyle>
          <a:p>
            <a:endParaRPr lang="nl-NL" altLang="nl-NL"/>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Arial" charset="0"/>
              </a:defRPr>
            </a:lvl1pPr>
          </a:lstStyle>
          <a:p>
            <a:fld id="{0D555170-A83D-4192-98D3-8E53CBA7AF8F}" type="datetime2">
              <a:rPr lang="nl-NL" altLang="nl-NL"/>
              <a:pPr/>
              <a:t>dinsdag 21 maart 2023</a:t>
            </a:fld>
            <a:endParaRPr lang="nl-NL" altLang="nl-NL"/>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atin typeface="Arial" charset="0"/>
              </a:defRPr>
            </a:lvl1pPr>
          </a:lstStyle>
          <a:p>
            <a:endParaRPr lang="nl-NL" altLang="nl-NL"/>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Arial" charset="0"/>
              </a:defRPr>
            </a:lvl1pPr>
          </a:lstStyle>
          <a:p>
            <a:fld id="{3DB0F14C-BE32-4D17-9FCE-221D7EDA1D01}" type="slidenum">
              <a:rPr lang="nl-NL" altLang="nl-NL"/>
              <a:pPr/>
              <a:t>‹nr.›</a:t>
            </a:fld>
            <a:endParaRPr lang="nl-NL" altLang="nl-NL"/>
          </a:p>
        </p:txBody>
      </p:sp>
    </p:spTree>
    <p:extLst>
      <p:ext uri="{BB962C8B-B14F-4D97-AF65-F5344CB8AC3E}">
        <p14:creationId xmlns:p14="http://schemas.microsoft.com/office/powerpoint/2010/main" val="880448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atin typeface="Arial" charset="0"/>
              </a:defRPr>
            </a:lvl1pPr>
          </a:lstStyle>
          <a:p>
            <a:endParaRPr lang="nl-NL" altLang="nl-NL"/>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Arial" charset="0"/>
              </a:defRPr>
            </a:lvl1pPr>
          </a:lstStyle>
          <a:p>
            <a:fld id="{DD82AAE5-B73D-445E-980D-ABCA5850BFBE}" type="datetime2">
              <a:rPr lang="nl-NL" altLang="nl-NL"/>
              <a:pPr/>
              <a:t>dinsdag 21 maart 2023</a:t>
            </a:fld>
            <a:endParaRPr lang="nl-NL" alt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atin typeface="Arial" charset="0"/>
              </a:defRPr>
            </a:lvl1pPr>
          </a:lstStyle>
          <a:p>
            <a:endParaRPr lang="nl-NL" alt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Arial" charset="0"/>
              </a:defRPr>
            </a:lvl1pPr>
          </a:lstStyle>
          <a:p>
            <a:fld id="{A463BF9F-6AF3-4047-A3C6-C1F58B0F5E43}" type="slidenum">
              <a:rPr lang="nl-NL" altLang="nl-NL"/>
              <a:pPr/>
              <a:t>‹nr.›</a:t>
            </a:fld>
            <a:endParaRPr lang="nl-NL" altLang="nl-NL"/>
          </a:p>
        </p:txBody>
      </p:sp>
    </p:spTree>
    <p:extLst>
      <p:ext uri="{BB962C8B-B14F-4D97-AF65-F5344CB8AC3E}">
        <p14:creationId xmlns:p14="http://schemas.microsoft.com/office/powerpoint/2010/main" val="365839862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fld id="{DD82AAE5-B73D-445E-980D-ABCA5850BFBE}" type="datetime2">
              <a:rPr lang="nl-NL" altLang="nl-NL" smtClean="0"/>
              <a:pPr/>
              <a:t>dinsdag 21 maart 2023</a:t>
            </a:fld>
            <a:endParaRPr lang="nl-NL" altLang="nl-NL"/>
          </a:p>
        </p:txBody>
      </p:sp>
      <p:sp>
        <p:nvSpPr>
          <p:cNvPr id="5" name="Tijdelijke aanduiding voor dianummer 4"/>
          <p:cNvSpPr>
            <a:spLocks noGrp="1"/>
          </p:cNvSpPr>
          <p:nvPr>
            <p:ph type="sldNum" sz="quarter" idx="5"/>
          </p:nvPr>
        </p:nvSpPr>
        <p:spPr/>
        <p:txBody>
          <a:bodyPr/>
          <a:lstStyle/>
          <a:p>
            <a:fld id="{A463BF9F-6AF3-4047-A3C6-C1F58B0F5E43}" type="slidenum">
              <a:rPr lang="nl-NL" altLang="nl-NL" smtClean="0"/>
              <a:pPr/>
              <a:t>9</a:t>
            </a:fld>
            <a:endParaRPr lang="nl-NL" altLang="nl-NL"/>
          </a:p>
        </p:txBody>
      </p:sp>
    </p:spTree>
    <p:extLst>
      <p:ext uri="{BB962C8B-B14F-4D97-AF65-F5344CB8AC3E}">
        <p14:creationId xmlns:p14="http://schemas.microsoft.com/office/powerpoint/2010/main" val="2166498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descr="Klik om de titel in te geven (max 3 regels)"/>
          <p:cNvSpPr>
            <a:spLocks noGrp="1" noChangeArrowheads="1"/>
          </p:cNvSpPr>
          <p:nvPr>
            <p:ph type="ctrTitle"/>
          </p:nvPr>
        </p:nvSpPr>
        <p:spPr>
          <a:xfrm>
            <a:off x="0" y="2338388"/>
            <a:ext cx="9144000" cy="1470025"/>
          </a:xfrm>
        </p:spPr>
        <p:txBody>
          <a:bodyPr lIns="720000" tIns="0" rIns="720000"/>
          <a:lstStyle>
            <a:lvl1pPr algn="ctr">
              <a:lnSpc>
                <a:spcPts val="4000"/>
              </a:lnSpc>
              <a:defRPr/>
            </a:lvl1pPr>
          </a:lstStyle>
          <a:p>
            <a:pPr lvl="0"/>
            <a:r>
              <a:rPr lang="nl-NL" altLang="nl-NL" noProof="0"/>
              <a:t>Klik om de stijl te bewerken</a:t>
            </a:r>
          </a:p>
        </p:txBody>
      </p:sp>
      <p:sp>
        <p:nvSpPr>
          <p:cNvPr id="3075" name="Rectangle 3"/>
          <p:cNvSpPr>
            <a:spLocks noGrp="1" noChangeArrowheads="1"/>
          </p:cNvSpPr>
          <p:nvPr>
            <p:ph type="subTitle" idx="1"/>
          </p:nvPr>
        </p:nvSpPr>
        <p:spPr>
          <a:xfrm>
            <a:off x="1371600" y="3886200"/>
            <a:ext cx="6400800" cy="622300"/>
          </a:xfrm>
        </p:spPr>
        <p:txBody>
          <a:bodyPr lIns="91440" rIns="91440"/>
          <a:lstStyle>
            <a:lvl1pPr marL="0" indent="0" algn="ctr">
              <a:buFont typeface="Wingdings" pitchFamily="2" charset="2"/>
              <a:buNone/>
              <a:defRPr sz="1900"/>
            </a:lvl1pPr>
          </a:lstStyle>
          <a:p>
            <a:pPr lvl="0"/>
            <a:r>
              <a:rPr lang="nl-NL" altLang="nl-NL" noProof="0"/>
              <a:t>Klik om de ondertitelstijl van het model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BF673C6D-DDD5-4784-B996-581397598327}" type="slidenum">
              <a:rPr lang="nl-NL" altLang="nl-NL"/>
              <a:pPr/>
              <a:t>‹nr.›</a:t>
            </a:fld>
            <a:endParaRPr lang="nl-NL" altLang="nl-NL"/>
          </a:p>
        </p:txBody>
      </p:sp>
    </p:spTree>
    <p:extLst>
      <p:ext uri="{BB962C8B-B14F-4D97-AF65-F5344CB8AC3E}">
        <p14:creationId xmlns:p14="http://schemas.microsoft.com/office/powerpoint/2010/main" val="188706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908050"/>
            <a:ext cx="2286000" cy="521811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0" y="908050"/>
            <a:ext cx="6705600" cy="521811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EAAB279F-2201-46DB-9E19-F2A31C7D2BF8}" type="slidenum">
              <a:rPr lang="nl-NL" altLang="nl-NL"/>
              <a:pPr/>
              <a:t>‹nr.›</a:t>
            </a:fld>
            <a:endParaRPr lang="nl-NL" altLang="nl-NL"/>
          </a:p>
        </p:txBody>
      </p:sp>
    </p:spTree>
    <p:extLst>
      <p:ext uri="{BB962C8B-B14F-4D97-AF65-F5344CB8AC3E}">
        <p14:creationId xmlns:p14="http://schemas.microsoft.com/office/powerpoint/2010/main" val="58769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97094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0786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83368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4958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3050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61984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68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86146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20DE4C47-168E-4FB4-87A9-B4EE3E38DE1F}" type="slidenum">
              <a:rPr lang="nl-NL" altLang="nl-NL"/>
              <a:pPr/>
              <a:t>‹nr.›</a:t>
            </a:fld>
            <a:endParaRPr lang="nl-NL" altLang="nl-NL"/>
          </a:p>
        </p:txBody>
      </p:sp>
    </p:spTree>
    <p:extLst>
      <p:ext uri="{BB962C8B-B14F-4D97-AF65-F5344CB8AC3E}">
        <p14:creationId xmlns:p14="http://schemas.microsoft.com/office/powerpoint/2010/main" val="171739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441612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44441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600200"/>
            <a:ext cx="2071687" cy="45259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95288" y="1600200"/>
            <a:ext cx="6067425" cy="452596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4826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3EB0E92C-EF9F-4FB1-ABA0-A177F131B486}" type="slidenum">
              <a:rPr lang="nl-NL" altLang="nl-NL"/>
              <a:pPr/>
              <a:t>‹nr.›</a:t>
            </a:fld>
            <a:endParaRPr lang="nl-NL" altLang="nl-NL"/>
          </a:p>
        </p:txBody>
      </p:sp>
    </p:spTree>
    <p:extLst>
      <p:ext uri="{BB962C8B-B14F-4D97-AF65-F5344CB8AC3E}">
        <p14:creationId xmlns:p14="http://schemas.microsoft.com/office/powerpoint/2010/main" val="167313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8B80D412-9FB8-4B35-9830-3DDEFDF91EDC}" type="slidenum">
              <a:rPr lang="nl-NL" altLang="nl-NL"/>
              <a:pPr/>
              <a:t>‹nr.›</a:t>
            </a:fld>
            <a:endParaRPr lang="nl-NL" altLang="nl-NL"/>
          </a:p>
        </p:txBody>
      </p:sp>
    </p:spTree>
    <p:extLst>
      <p:ext uri="{BB962C8B-B14F-4D97-AF65-F5344CB8AC3E}">
        <p14:creationId xmlns:p14="http://schemas.microsoft.com/office/powerpoint/2010/main" val="81681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ED0CE546-393E-4E5F-B959-CD8A4DF3C35B}" type="slidenum">
              <a:rPr lang="nl-NL" altLang="nl-NL"/>
              <a:pPr/>
              <a:t>‹nr.›</a:t>
            </a:fld>
            <a:endParaRPr lang="nl-NL" altLang="nl-NL"/>
          </a:p>
        </p:txBody>
      </p:sp>
    </p:spTree>
    <p:extLst>
      <p:ext uri="{BB962C8B-B14F-4D97-AF65-F5344CB8AC3E}">
        <p14:creationId xmlns:p14="http://schemas.microsoft.com/office/powerpoint/2010/main" val="256047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A861DB0C-3BE3-473F-B578-677BEAB26A2C}" type="slidenum">
              <a:rPr lang="nl-NL" altLang="nl-NL"/>
              <a:pPr/>
              <a:t>‹nr.›</a:t>
            </a:fld>
            <a:endParaRPr lang="nl-NL" altLang="nl-NL"/>
          </a:p>
        </p:txBody>
      </p:sp>
    </p:spTree>
    <p:extLst>
      <p:ext uri="{BB962C8B-B14F-4D97-AF65-F5344CB8AC3E}">
        <p14:creationId xmlns:p14="http://schemas.microsoft.com/office/powerpoint/2010/main" val="242408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2D704C43-128F-4E0A-8331-B0816C582849}" type="slidenum">
              <a:rPr lang="nl-NL" altLang="nl-NL"/>
              <a:pPr/>
              <a:t>‹nr.›</a:t>
            </a:fld>
            <a:endParaRPr lang="nl-NL" altLang="nl-NL"/>
          </a:p>
        </p:txBody>
      </p:sp>
    </p:spTree>
    <p:extLst>
      <p:ext uri="{BB962C8B-B14F-4D97-AF65-F5344CB8AC3E}">
        <p14:creationId xmlns:p14="http://schemas.microsoft.com/office/powerpoint/2010/main" val="108277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8E01E7DB-1CA0-4FC2-89B6-4E064C7C7243}" type="slidenum">
              <a:rPr lang="nl-NL" altLang="nl-NL"/>
              <a:pPr/>
              <a:t>‹nr.›</a:t>
            </a:fld>
            <a:endParaRPr lang="nl-NL" altLang="nl-NL"/>
          </a:p>
        </p:txBody>
      </p:sp>
    </p:spTree>
    <p:extLst>
      <p:ext uri="{BB962C8B-B14F-4D97-AF65-F5344CB8AC3E}">
        <p14:creationId xmlns:p14="http://schemas.microsoft.com/office/powerpoint/2010/main" val="411326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ADD392C5-5AAF-4252-A0E6-7EC8086095DF}" type="slidenum">
              <a:rPr lang="nl-NL" altLang="nl-NL"/>
              <a:pPr/>
              <a:t>‹nr.›</a:t>
            </a:fld>
            <a:endParaRPr lang="nl-NL" altLang="nl-NL"/>
          </a:p>
        </p:txBody>
      </p:sp>
    </p:spTree>
    <p:extLst>
      <p:ext uri="{BB962C8B-B14F-4D97-AF65-F5344CB8AC3E}">
        <p14:creationId xmlns:p14="http://schemas.microsoft.com/office/powerpoint/2010/main" val="410148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08050"/>
            <a:ext cx="91440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000" tIns="45720" rIns="828000" bIns="45720" numCol="1" anchor="t" anchorCtr="0" compatLnSpc="1">
            <a:prstTxWarp prst="textNoShape">
              <a:avLst/>
            </a:prstTxWarp>
          </a:bodyPr>
          <a:lstStyle/>
          <a:p>
            <a:pPr lvl="0"/>
            <a:r>
              <a:rPr lang="nl-NL" altLang="nl-NL"/>
              <a:t>Klik om de dia titel in te geven</a:t>
            </a:r>
          </a:p>
        </p:txBody>
      </p:sp>
      <p:sp>
        <p:nvSpPr>
          <p:cNvPr id="1027" name="Rectangle 3"/>
          <p:cNvSpPr>
            <a:spLocks noGrp="1" noChangeArrowheads="1"/>
          </p:cNvSpPr>
          <p:nvPr>
            <p:ph type="body" idx="1"/>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000" tIns="45720" rIns="82800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p:txBody>
      </p:sp>
      <p:sp>
        <p:nvSpPr>
          <p:cNvPr id="1030" name="Rectangle 6"/>
          <p:cNvSpPr>
            <a:spLocks noGrp="1" noChangeArrowheads="1"/>
          </p:cNvSpPr>
          <p:nvPr>
            <p:ph type="sldNum" sz="quarter" idx="4"/>
          </p:nvPr>
        </p:nvSpPr>
        <p:spPr bwMode="auto">
          <a:xfrm>
            <a:off x="0" y="6440488"/>
            <a:ext cx="2960688"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000" tIns="45720" rIns="91440" bIns="45720" numCol="1" anchor="t" anchorCtr="0" compatLnSpc="1">
            <a:prstTxWarp prst="textNoShape">
              <a:avLst/>
            </a:prstTxWarp>
          </a:bodyPr>
          <a:lstStyle>
            <a:lvl1pPr algn="l">
              <a:lnSpc>
                <a:spcPct val="100000"/>
              </a:lnSpc>
              <a:spcBef>
                <a:spcPct val="0"/>
              </a:spcBef>
              <a:buFontTx/>
              <a:buNone/>
              <a:defRPr sz="1100"/>
            </a:lvl1pPr>
          </a:lstStyle>
          <a:p>
            <a:fld id="{66D191DF-F1F5-46D5-9FC2-E0E377ACF4EB}"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lnSpc>
          <a:spcPts val="3700"/>
        </a:lnSpc>
        <a:spcBef>
          <a:spcPct val="0"/>
        </a:spcBef>
        <a:spcAft>
          <a:spcPct val="0"/>
        </a:spcAft>
        <a:defRPr sz="2900" b="1">
          <a:solidFill>
            <a:schemeClr val="tx2"/>
          </a:solidFill>
          <a:latin typeface="+mj-lt"/>
          <a:ea typeface="+mj-ea"/>
          <a:cs typeface="+mj-cs"/>
        </a:defRPr>
      </a:lvl1pPr>
      <a:lvl2pPr algn="l" rtl="0" eaLnBrk="1" fontAlgn="base" hangingPunct="1">
        <a:lnSpc>
          <a:spcPts val="3700"/>
        </a:lnSpc>
        <a:spcBef>
          <a:spcPct val="0"/>
        </a:spcBef>
        <a:spcAft>
          <a:spcPct val="0"/>
        </a:spcAft>
        <a:defRPr sz="2900" b="1">
          <a:solidFill>
            <a:schemeClr val="tx2"/>
          </a:solidFill>
          <a:latin typeface="Lucida Sans" pitchFamily="34" charset="0"/>
        </a:defRPr>
      </a:lvl2pPr>
      <a:lvl3pPr algn="l" rtl="0" eaLnBrk="1" fontAlgn="base" hangingPunct="1">
        <a:lnSpc>
          <a:spcPts val="3700"/>
        </a:lnSpc>
        <a:spcBef>
          <a:spcPct val="0"/>
        </a:spcBef>
        <a:spcAft>
          <a:spcPct val="0"/>
        </a:spcAft>
        <a:defRPr sz="2900" b="1">
          <a:solidFill>
            <a:schemeClr val="tx2"/>
          </a:solidFill>
          <a:latin typeface="Lucida Sans" pitchFamily="34" charset="0"/>
        </a:defRPr>
      </a:lvl3pPr>
      <a:lvl4pPr algn="l" rtl="0" eaLnBrk="1" fontAlgn="base" hangingPunct="1">
        <a:lnSpc>
          <a:spcPts val="3700"/>
        </a:lnSpc>
        <a:spcBef>
          <a:spcPct val="0"/>
        </a:spcBef>
        <a:spcAft>
          <a:spcPct val="0"/>
        </a:spcAft>
        <a:defRPr sz="2900" b="1">
          <a:solidFill>
            <a:schemeClr val="tx2"/>
          </a:solidFill>
          <a:latin typeface="Lucida Sans" pitchFamily="34" charset="0"/>
        </a:defRPr>
      </a:lvl4pPr>
      <a:lvl5pPr algn="l" rtl="0" eaLnBrk="1" fontAlgn="base" hangingPunct="1">
        <a:lnSpc>
          <a:spcPts val="3700"/>
        </a:lnSpc>
        <a:spcBef>
          <a:spcPct val="0"/>
        </a:spcBef>
        <a:spcAft>
          <a:spcPct val="0"/>
        </a:spcAft>
        <a:defRPr sz="2900" b="1">
          <a:solidFill>
            <a:schemeClr val="tx2"/>
          </a:solidFill>
          <a:latin typeface="Lucida Sans" pitchFamily="34" charset="0"/>
        </a:defRPr>
      </a:lvl5pPr>
      <a:lvl6pPr marL="457200" algn="l" rtl="0" eaLnBrk="1" fontAlgn="base" hangingPunct="1">
        <a:lnSpc>
          <a:spcPts val="3700"/>
        </a:lnSpc>
        <a:spcBef>
          <a:spcPct val="0"/>
        </a:spcBef>
        <a:spcAft>
          <a:spcPct val="0"/>
        </a:spcAft>
        <a:defRPr sz="2900" b="1">
          <a:solidFill>
            <a:schemeClr val="tx2"/>
          </a:solidFill>
          <a:latin typeface="Lucida Sans" pitchFamily="34" charset="0"/>
        </a:defRPr>
      </a:lvl6pPr>
      <a:lvl7pPr marL="914400" algn="l" rtl="0" eaLnBrk="1" fontAlgn="base" hangingPunct="1">
        <a:lnSpc>
          <a:spcPts val="3700"/>
        </a:lnSpc>
        <a:spcBef>
          <a:spcPct val="0"/>
        </a:spcBef>
        <a:spcAft>
          <a:spcPct val="0"/>
        </a:spcAft>
        <a:defRPr sz="2900" b="1">
          <a:solidFill>
            <a:schemeClr val="tx2"/>
          </a:solidFill>
          <a:latin typeface="Lucida Sans" pitchFamily="34" charset="0"/>
        </a:defRPr>
      </a:lvl7pPr>
      <a:lvl8pPr marL="1371600" algn="l" rtl="0" eaLnBrk="1" fontAlgn="base" hangingPunct="1">
        <a:lnSpc>
          <a:spcPts val="3700"/>
        </a:lnSpc>
        <a:spcBef>
          <a:spcPct val="0"/>
        </a:spcBef>
        <a:spcAft>
          <a:spcPct val="0"/>
        </a:spcAft>
        <a:defRPr sz="2900" b="1">
          <a:solidFill>
            <a:schemeClr val="tx2"/>
          </a:solidFill>
          <a:latin typeface="Lucida Sans" pitchFamily="34" charset="0"/>
        </a:defRPr>
      </a:lvl8pPr>
      <a:lvl9pPr marL="1828800" algn="l" rtl="0" eaLnBrk="1" fontAlgn="base" hangingPunct="1">
        <a:lnSpc>
          <a:spcPts val="3700"/>
        </a:lnSpc>
        <a:spcBef>
          <a:spcPct val="0"/>
        </a:spcBef>
        <a:spcAft>
          <a:spcPct val="0"/>
        </a:spcAft>
        <a:defRPr sz="2900" b="1">
          <a:solidFill>
            <a:schemeClr val="tx2"/>
          </a:solidFill>
          <a:latin typeface="Lucida Sans" pitchFamily="34" charset="0"/>
        </a:defRPr>
      </a:lvl9pPr>
    </p:titleStyle>
    <p:bodyStyle>
      <a:lvl1pPr marL="342900" indent="-342900" algn="l" rtl="0" eaLnBrk="1" fontAlgn="base" hangingPunct="1">
        <a:lnSpc>
          <a:spcPts val="3700"/>
        </a:lnSpc>
        <a:spcBef>
          <a:spcPct val="20000"/>
        </a:spcBef>
        <a:spcAft>
          <a:spcPct val="0"/>
        </a:spcAft>
        <a:buFont typeface="Wingdings" pitchFamily="2" charset="2"/>
        <a:buChar char="§"/>
        <a:defRPr sz="2300">
          <a:solidFill>
            <a:schemeClr val="tx1"/>
          </a:solidFill>
          <a:latin typeface="+mn-lt"/>
          <a:ea typeface="+mn-ea"/>
          <a:cs typeface="+mn-cs"/>
        </a:defRPr>
      </a:lvl1pPr>
      <a:lvl2pPr marL="742950" indent="-285750" algn="l" rtl="0" eaLnBrk="1" fontAlgn="base" hangingPunct="1">
        <a:lnSpc>
          <a:spcPts val="3700"/>
        </a:lnSpc>
        <a:spcBef>
          <a:spcPct val="20000"/>
        </a:spcBef>
        <a:spcAft>
          <a:spcPct val="0"/>
        </a:spcAft>
        <a:buFont typeface="Lucida Sans" pitchFamily="34" charset="0"/>
        <a:buChar char="–"/>
        <a:defRPr sz="2300">
          <a:solidFill>
            <a:schemeClr val="tx1"/>
          </a:solidFill>
          <a:latin typeface="+mn-lt"/>
        </a:defRPr>
      </a:lvl2pPr>
      <a:lvl3pPr marL="1143000" indent="-228600" algn="l" rtl="0" eaLnBrk="1" fontAlgn="base" hangingPunct="1">
        <a:lnSpc>
          <a:spcPts val="3700"/>
        </a:lnSpc>
        <a:spcBef>
          <a:spcPct val="20000"/>
        </a:spcBef>
        <a:spcAft>
          <a:spcPct val="0"/>
        </a:spcAft>
        <a:buChar char="•"/>
        <a:defRPr sz="23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95288" y="4221163"/>
            <a:ext cx="82296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(Eindblad) Klik om de afzender in te geven</a:t>
            </a:r>
            <a:br>
              <a:rPr lang="nl-NL" altLang="nl-NL"/>
            </a:br>
            <a:r>
              <a:rPr lang="nl-NL" altLang="nl-NL"/>
              <a:t>Klik om de datum in te geven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1100">
          <a:solidFill>
            <a:schemeClr val="tx2"/>
          </a:solidFill>
          <a:latin typeface="+mj-lt"/>
          <a:ea typeface="+mj-ea"/>
          <a:cs typeface="+mj-cs"/>
        </a:defRPr>
      </a:lvl1pPr>
      <a:lvl2pPr algn="ctr" rtl="0" fontAlgn="base">
        <a:spcBef>
          <a:spcPct val="0"/>
        </a:spcBef>
        <a:spcAft>
          <a:spcPct val="0"/>
        </a:spcAft>
        <a:defRPr sz="1100">
          <a:solidFill>
            <a:schemeClr val="tx2"/>
          </a:solidFill>
          <a:latin typeface="Lucida Sans" pitchFamily="34" charset="0"/>
        </a:defRPr>
      </a:lvl2pPr>
      <a:lvl3pPr algn="ctr" rtl="0" fontAlgn="base">
        <a:spcBef>
          <a:spcPct val="0"/>
        </a:spcBef>
        <a:spcAft>
          <a:spcPct val="0"/>
        </a:spcAft>
        <a:defRPr sz="1100">
          <a:solidFill>
            <a:schemeClr val="tx2"/>
          </a:solidFill>
          <a:latin typeface="Lucida Sans" pitchFamily="34" charset="0"/>
        </a:defRPr>
      </a:lvl3pPr>
      <a:lvl4pPr algn="ctr" rtl="0" fontAlgn="base">
        <a:spcBef>
          <a:spcPct val="0"/>
        </a:spcBef>
        <a:spcAft>
          <a:spcPct val="0"/>
        </a:spcAft>
        <a:defRPr sz="1100">
          <a:solidFill>
            <a:schemeClr val="tx2"/>
          </a:solidFill>
          <a:latin typeface="Lucida Sans" pitchFamily="34" charset="0"/>
        </a:defRPr>
      </a:lvl4pPr>
      <a:lvl5pPr algn="ctr" rtl="0" fontAlgn="base">
        <a:spcBef>
          <a:spcPct val="0"/>
        </a:spcBef>
        <a:spcAft>
          <a:spcPct val="0"/>
        </a:spcAft>
        <a:defRPr sz="1100">
          <a:solidFill>
            <a:schemeClr val="tx2"/>
          </a:solidFill>
          <a:latin typeface="Lucida Sans" pitchFamily="34" charset="0"/>
        </a:defRPr>
      </a:lvl5pPr>
      <a:lvl6pPr marL="457200" algn="ctr" rtl="0" fontAlgn="base">
        <a:spcBef>
          <a:spcPct val="0"/>
        </a:spcBef>
        <a:spcAft>
          <a:spcPct val="0"/>
        </a:spcAft>
        <a:defRPr sz="1100">
          <a:solidFill>
            <a:schemeClr val="tx2"/>
          </a:solidFill>
          <a:latin typeface="Lucida Sans" pitchFamily="34" charset="0"/>
        </a:defRPr>
      </a:lvl6pPr>
      <a:lvl7pPr marL="914400" algn="ctr" rtl="0" fontAlgn="base">
        <a:spcBef>
          <a:spcPct val="0"/>
        </a:spcBef>
        <a:spcAft>
          <a:spcPct val="0"/>
        </a:spcAft>
        <a:defRPr sz="1100">
          <a:solidFill>
            <a:schemeClr val="tx2"/>
          </a:solidFill>
          <a:latin typeface="Lucida Sans" pitchFamily="34" charset="0"/>
        </a:defRPr>
      </a:lvl7pPr>
      <a:lvl8pPr marL="1371600" algn="ctr" rtl="0" fontAlgn="base">
        <a:spcBef>
          <a:spcPct val="0"/>
        </a:spcBef>
        <a:spcAft>
          <a:spcPct val="0"/>
        </a:spcAft>
        <a:defRPr sz="1100">
          <a:solidFill>
            <a:schemeClr val="tx2"/>
          </a:solidFill>
          <a:latin typeface="Lucida Sans" pitchFamily="34" charset="0"/>
        </a:defRPr>
      </a:lvl8pPr>
      <a:lvl9pPr marL="1828800" algn="ctr" rtl="0" fontAlgn="base">
        <a:spcBef>
          <a:spcPct val="0"/>
        </a:spcBef>
        <a:spcAft>
          <a:spcPct val="0"/>
        </a:spcAft>
        <a:defRPr sz="1100">
          <a:solidFill>
            <a:schemeClr val="tx2"/>
          </a:solidFill>
          <a:latin typeface="Lucida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Klik om de titel in te geven (max 3 regels)"/>
          <p:cNvSpPr>
            <a:spLocks noGrp="1" noChangeArrowheads="1"/>
          </p:cNvSpPr>
          <p:nvPr>
            <p:ph type="ctrTitle"/>
          </p:nvPr>
        </p:nvSpPr>
        <p:spPr>
          <a:xfrm>
            <a:off x="0" y="495533"/>
            <a:ext cx="9144000" cy="1168405"/>
          </a:xfrm>
        </p:spPr>
        <p:txBody>
          <a:bodyPr/>
          <a:lstStyle/>
          <a:p>
            <a:r>
              <a:rPr lang="nl-NL" altLang="nl-NL"/>
              <a:t>Tucht moet er zijn! </a:t>
            </a:r>
            <a:br>
              <a:rPr lang="nl-NL" altLang="nl-NL"/>
            </a:br>
            <a:r>
              <a:rPr lang="nl-NL" altLang="nl-NL" sz="1800"/>
              <a:t>Cursorisch onderwijs MDL 21 maart 2023</a:t>
            </a:r>
            <a:br>
              <a:rPr lang="nl-NL" altLang="nl-NL" sz="1600"/>
            </a:br>
            <a:endParaRPr lang="nl-NL" altLang="nl-NL" sz="1600" dirty="0"/>
          </a:p>
        </p:txBody>
      </p:sp>
      <p:sp>
        <p:nvSpPr>
          <p:cNvPr id="2051" name="Rectangle 3"/>
          <p:cNvSpPr>
            <a:spLocks noGrp="1" noChangeArrowheads="1"/>
          </p:cNvSpPr>
          <p:nvPr>
            <p:ph type="subTitle" idx="1"/>
          </p:nvPr>
        </p:nvSpPr>
        <p:spPr>
          <a:xfrm>
            <a:off x="4572000" y="5101462"/>
            <a:ext cx="4320480" cy="934350"/>
          </a:xfrm>
        </p:spPr>
        <p:txBody>
          <a:bodyPr/>
          <a:lstStyle/>
          <a:p>
            <a:r>
              <a:rPr lang="nl-NL" altLang="nl-NL" sz="1800"/>
              <a:t>Peter Wahab</a:t>
            </a:r>
          </a:p>
          <a:p>
            <a:r>
              <a:rPr lang="nl-NL" altLang="nl-NL" sz="1800"/>
              <a:t>Arnhem</a:t>
            </a:r>
            <a:endParaRPr lang="nl-NL" altLang="nl-NL" sz="1800" dirty="0"/>
          </a:p>
        </p:txBody>
      </p:sp>
      <p:pic>
        <p:nvPicPr>
          <p:cNvPr id="1026" name="Picture 2" descr="Van Nul tot Nu: een pak slaag was heel gewoon - De Limburger Mobile">
            <a:extLst>
              <a:ext uri="{FF2B5EF4-FFF2-40B4-BE49-F238E27FC236}">
                <a16:creationId xmlns:a16="http://schemas.microsoft.com/office/drawing/2014/main" id="{75C3D14E-BC6B-DF71-7418-7616D3D7F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63938"/>
            <a:ext cx="5688632" cy="3196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040" y="627713"/>
            <a:ext cx="9144000" cy="720080"/>
          </a:xfrm>
        </p:spPr>
        <p:txBody>
          <a:bodyPr/>
          <a:lstStyle/>
          <a:p>
            <a:r>
              <a:rPr lang="nl-NL" sz="3200" dirty="0"/>
              <a:t>Aangeklaagd: wat nu?</a:t>
            </a:r>
          </a:p>
        </p:txBody>
      </p:sp>
      <p:sp>
        <p:nvSpPr>
          <p:cNvPr id="3" name="Tijdelijke aanduiding voor inhoud 2"/>
          <p:cNvSpPr>
            <a:spLocks noGrp="1"/>
          </p:cNvSpPr>
          <p:nvPr>
            <p:ph idx="1"/>
          </p:nvPr>
        </p:nvSpPr>
        <p:spPr>
          <a:xfrm>
            <a:off x="26040" y="1444892"/>
            <a:ext cx="9144000" cy="4785395"/>
          </a:xfrm>
        </p:spPr>
        <p:txBody>
          <a:bodyPr/>
          <a:lstStyle/>
          <a:p>
            <a:r>
              <a:rPr lang="nl-NL" dirty="0"/>
              <a:t>Betrek collegae; deel het met anderen</a:t>
            </a:r>
          </a:p>
          <a:p>
            <a:r>
              <a:rPr lang="nl-NL" dirty="0"/>
              <a:t>Zoek (juridische) hulp</a:t>
            </a:r>
          </a:p>
          <a:p>
            <a:r>
              <a:rPr lang="nl-NL" dirty="0"/>
              <a:t>Zoek naar leerpunten en deel die met anderen</a:t>
            </a:r>
          </a:p>
          <a:p>
            <a:r>
              <a:rPr lang="nl-NL" dirty="0"/>
              <a:t>Relativeer de situatie: een fout of klacht maakt je niet tot een slecht arts; het kan/zal een ieder overkomen</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10</a:t>
            </a:fld>
            <a:endParaRPr lang="nl-NL" altLang="nl-NL"/>
          </a:p>
        </p:txBody>
      </p:sp>
      <p:pic>
        <p:nvPicPr>
          <p:cNvPr id="1026" name="Picture 2" descr="De betekenis van catharsis in de psychologie">
            <a:extLst>
              <a:ext uri="{FF2B5EF4-FFF2-40B4-BE49-F238E27FC236}">
                <a16:creationId xmlns:a16="http://schemas.microsoft.com/office/drawing/2014/main" id="{1602A55B-A924-4D51-985C-8E0CE561C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4077072"/>
            <a:ext cx="4117943" cy="257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25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1E25CE-142B-44ED-8660-FAD5F1D9C216}"/>
              </a:ext>
            </a:extLst>
          </p:cNvPr>
          <p:cNvSpPr>
            <a:spLocks noGrp="1"/>
          </p:cNvSpPr>
          <p:nvPr>
            <p:ph type="title"/>
          </p:nvPr>
        </p:nvSpPr>
        <p:spPr/>
        <p:txBody>
          <a:bodyPr/>
          <a:lstStyle/>
          <a:p>
            <a:pPr algn="ctr"/>
            <a:r>
              <a:rPr lang="nl-NL" dirty="0"/>
              <a:t>Slager keurt zijn eigen vlees</a:t>
            </a:r>
          </a:p>
        </p:txBody>
      </p:sp>
      <p:sp>
        <p:nvSpPr>
          <p:cNvPr id="2" name="Tijdelijke aanduiding voor dianummer 1">
            <a:extLst>
              <a:ext uri="{FF2B5EF4-FFF2-40B4-BE49-F238E27FC236}">
                <a16:creationId xmlns:a16="http://schemas.microsoft.com/office/drawing/2014/main" id="{50520308-8CF0-40BC-95D5-22BBC44DD56B}"/>
              </a:ext>
            </a:extLst>
          </p:cNvPr>
          <p:cNvSpPr>
            <a:spLocks noGrp="1"/>
          </p:cNvSpPr>
          <p:nvPr>
            <p:ph type="sldNum" sz="quarter" idx="10"/>
          </p:nvPr>
        </p:nvSpPr>
        <p:spPr/>
        <p:txBody>
          <a:bodyPr/>
          <a:lstStyle/>
          <a:p>
            <a:fld id="{2D704C43-128F-4E0A-8331-B0816C582849}" type="slidenum">
              <a:rPr lang="nl-NL" altLang="nl-NL" smtClean="0"/>
              <a:pPr/>
              <a:t>11</a:t>
            </a:fld>
            <a:endParaRPr lang="nl-NL" altLang="nl-NL"/>
          </a:p>
        </p:txBody>
      </p:sp>
      <p:pic>
        <p:nvPicPr>
          <p:cNvPr id="4" name="Afbeelding 3">
            <a:extLst>
              <a:ext uri="{FF2B5EF4-FFF2-40B4-BE49-F238E27FC236}">
                <a16:creationId xmlns:a16="http://schemas.microsoft.com/office/drawing/2014/main" id="{5B3A3EB5-FCA9-4F19-A9FA-09AA5896F8EE}"/>
              </a:ext>
            </a:extLst>
          </p:cNvPr>
          <p:cNvPicPr>
            <a:picLocks noChangeAspect="1"/>
          </p:cNvPicPr>
          <p:nvPr/>
        </p:nvPicPr>
        <p:blipFill>
          <a:blip r:embed="rId2"/>
          <a:stretch>
            <a:fillRect/>
          </a:stretch>
        </p:blipFill>
        <p:spPr>
          <a:xfrm>
            <a:off x="971600" y="1668651"/>
            <a:ext cx="7200800" cy="4669269"/>
          </a:xfrm>
          <a:prstGeom prst="rect">
            <a:avLst/>
          </a:prstGeom>
        </p:spPr>
      </p:pic>
    </p:spTree>
    <p:extLst>
      <p:ext uri="{BB962C8B-B14F-4D97-AF65-F5344CB8AC3E}">
        <p14:creationId xmlns:p14="http://schemas.microsoft.com/office/powerpoint/2010/main" val="50730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1B8C6-0E37-4973-BCB3-F89C9A42C456}"/>
              </a:ext>
            </a:extLst>
          </p:cNvPr>
          <p:cNvSpPr>
            <a:spLocks noGrp="1"/>
          </p:cNvSpPr>
          <p:nvPr>
            <p:ph type="title"/>
          </p:nvPr>
        </p:nvSpPr>
        <p:spPr/>
        <p:txBody>
          <a:bodyPr/>
          <a:lstStyle/>
          <a:p>
            <a:r>
              <a:rPr lang="nl-NL" dirty="0" err="1"/>
              <a:t>Toetsvraag</a:t>
            </a:r>
            <a:r>
              <a:rPr lang="nl-NL" dirty="0"/>
              <a:t>: Wat is waar?</a:t>
            </a:r>
          </a:p>
        </p:txBody>
      </p:sp>
      <p:sp>
        <p:nvSpPr>
          <p:cNvPr id="3" name="Tijdelijke aanduiding voor inhoud 2">
            <a:extLst>
              <a:ext uri="{FF2B5EF4-FFF2-40B4-BE49-F238E27FC236}">
                <a16:creationId xmlns:a16="http://schemas.microsoft.com/office/drawing/2014/main" id="{9AC4DCEB-0C17-4D92-B581-7A0E299362EB}"/>
              </a:ext>
            </a:extLst>
          </p:cNvPr>
          <p:cNvSpPr>
            <a:spLocks noGrp="1"/>
          </p:cNvSpPr>
          <p:nvPr>
            <p:ph idx="1"/>
          </p:nvPr>
        </p:nvSpPr>
        <p:spPr/>
        <p:txBody>
          <a:bodyPr/>
          <a:lstStyle/>
          <a:p>
            <a:pPr marL="457200" indent="-457200">
              <a:buFont typeface="+mj-lt"/>
              <a:buAutoNum type="arabicPeriod"/>
            </a:pPr>
            <a:r>
              <a:rPr lang="nl-NL" dirty="0"/>
              <a:t>Tuchtrecht maakt defensief en beperkt de arts in de uitoefening van haar vak.</a:t>
            </a:r>
          </a:p>
          <a:p>
            <a:pPr marL="457200" indent="-457200">
              <a:buFont typeface="+mj-lt"/>
              <a:buAutoNum type="arabicPeriod"/>
            </a:pPr>
            <a:r>
              <a:rPr lang="nl-NL" dirty="0"/>
              <a:t>Tuchtrecht is weer zo’n elitaire club van slagers die hun eigen </a:t>
            </a:r>
            <a:r>
              <a:rPr lang="nl-NL"/>
              <a:t>vlees keuren.</a:t>
            </a:r>
            <a:endParaRPr lang="nl-NL" dirty="0"/>
          </a:p>
          <a:p>
            <a:pPr marL="457200" indent="-457200">
              <a:buFont typeface="+mj-lt"/>
              <a:buAutoNum type="arabicPeriod"/>
            </a:pPr>
            <a:r>
              <a:rPr lang="nl-NL" dirty="0"/>
              <a:t>Tuchtrecht is een nuttig instrument om de kwaliteit in de gezondheidszorg te verbeteren.</a:t>
            </a:r>
          </a:p>
          <a:p>
            <a:pPr marL="457200" indent="-457200">
              <a:buFont typeface="+mj-lt"/>
              <a:buAutoNum type="arabicPeriod"/>
            </a:pPr>
            <a:r>
              <a:rPr lang="nl-NL" dirty="0"/>
              <a:t>Als je consciëntieus handelt en alles goed documenteert zul je niet voor de tuchtraad gesleept worden.</a:t>
            </a:r>
          </a:p>
          <a:p>
            <a:pPr marL="457200" indent="-457200">
              <a:buFont typeface="+mj-lt"/>
              <a:buAutoNum type="arabicPeriod"/>
            </a:pPr>
            <a:endParaRPr lang="nl-NL" dirty="0"/>
          </a:p>
          <a:p>
            <a:pPr marL="457200" indent="-457200">
              <a:buFont typeface="+mj-lt"/>
              <a:buAutoNum type="arabicPeriod"/>
            </a:pPr>
            <a:endParaRPr lang="nl-NL" dirty="0"/>
          </a:p>
        </p:txBody>
      </p:sp>
      <p:sp>
        <p:nvSpPr>
          <p:cNvPr id="4" name="Tijdelijke aanduiding voor dianummer 3">
            <a:extLst>
              <a:ext uri="{FF2B5EF4-FFF2-40B4-BE49-F238E27FC236}">
                <a16:creationId xmlns:a16="http://schemas.microsoft.com/office/drawing/2014/main" id="{30D8F2D1-ECF7-4EA2-9875-01B6AAA80FB1}"/>
              </a:ext>
            </a:extLst>
          </p:cNvPr>
          <p:cNvSpPr>
            <a:spLocks noGrp="1"/>
          </p:cNvSpPr>
          <p:nvPr>
            <p:ph type="sldNum" sz="quarter" idx="10"/>
          </p:nvPr>
        </p:nvSpPr>
        <p:spPr/>
        <p:txBody>
          <a:bodyPr/>
          <a:lstStyle/>
          <a:p>
            <a:fld id="{20DE4C47-168E-4FB4-87A9-B4EE3E38DE1F}" type="slidenum">
              <a:rPr lang="nl-NL" altLang="nl-NL" smtClean="0"/>
              <a:pPr/>
              <a:t>12</a:t>
            </a:fld>
            <a:endParaRPr lang="nl-NL" altLang="nl-NL"/>
          </a:p>
        </p:txBody>
      </p:sp>
    </p:spTree>
    <p:extLst>
      <p:ext uri="{BB962C8B-B14F-4D97-AF65-F5344CB8AC3E}">
        <p14:creationId xmlns:p14="http://schemas.microsoft.com/office/powerpoint/2010/main" val="312055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5038C-1F32-4B83-A7D4-5BEFA2657873}"/>
              </a:ext>
            </a:extLst>
          </p:cNvPr>
          <p:cNvSpPr>
            <a:spLocks noGrp="1"/>
          </p:cNvSpPr>
          <p:nvPr>
            <p:ph type="title"/>
          </p:nvPr>
        </p:nvSpPr>
        <p:spPr/>
        <p:txBody>
          <a:bodyPr/>
          <a:lstStyle/>
          <a:p>
            <a:pPr algn="ctr"/>
            <a:r>
              <a:rPr lang="nl-NL" dirty="0"/>
              <a:t>Doel</a:t>
            </a:r>
          </a:p>
        </p:txBody>
      </p:sp>
      <p:sp>
        <p:nvSpPr>
          <p:cNvPr id="3" name="Tijdelijke aanduiding voor inhoud 2">
            <a:extLst>
              <a:ext uri="{FF2B5EF4-FFF2-40B4-BE49-F238E27FC236}">
                <a16:creationId xmlns:a16="http://schemas.microsoft.com/office/drawing/2014/main" id="{04ADCAA9-14E0-4404-BDD7-94342C90833D}"/>
              </a:ext>
            </a:extLst>
          </p:cNvPr>
          <p:cNvSpPr>
            <a:spLocks noGrp="1"/>
          </p:cNvSpPr>
          <p:nvPr>
            <p:ph idx="1"/>
          </p:nvPr>
        </p:nvSpPr>
        <p:spPr>
          <a:xfrm>
            <a:off x="25648" y="2392958"/>
            <a:ext cx="9144000" cy="3556992"/>
          </a:xfrm>
        </p:spPr>
        <p:txBody>
          <a:bodyPr/>
          <a:lstStyle/>
          <a:p>
            <a:r>
              <a:rPr lang="nl-NL" dirty="0"/>
              <a:t>Het tuchtrecht voor de gezondheidszorg heeft als doel de kwaliteit van de individuele gezondheidszorg te bewaken en te bevorderen en de patiënt te beschermen tegen ondeskundig en onzorgvuldig handelen van een zorgverlener. Het gaat om een algemeen belang.</a:t>
            </a:r>
          </a:p>
        </p:txBody>
      </p:sp>
      <p:sp>
        <p:nvSpPr>
          <p:cNvPr id="4" name="Tijdelijke aanduiding voor dianummer 3">
            <a:extLst>
              <a:ext uri="{FF2B5EF4-FFF2-40B4-BE49-F238E27FC236}">
                <a16:creationId xmlns:a16="http://schemas.microsoft.com/office/drawing/2014/main" id="{9783CA71-20E7-4A8E-97E3-B139E958DC1D}"/>
              </a:ext>
            </a:extLst>
          </p:cNvPr>
          <p:cNvSpPr>
            <a:spLocks noGrp="1"/>
          </p:cNvSpPr>
          <p:nvPr>
            <p:ph type="sldNum" sz="quarter" idx="10"/>
          </p:nvPr>
        </p:nvSpPr>
        <p:spPr/>
        <p:txBody>
          <a:bodyPr/>
          <a:lstStyle/>
          <a:p>
            <a:fld id="{20DE4C47-168E-4FB4-87A9-B4EE3E38DE1F}" type="slidenum">
              <a:rPr lang="nl-NL" altLang="nl-NL" smtClean="0"/>
              <a:pPr/>
              <a:t>2</a:t>
            </a:fld>
            <a:endParaRPr lang="nl-NL" altLang="nl-NL"/>
          </a:p>
        </p:txBody>
      </p:sp>
    </p:spTree>
    <p:extLst>
      <p:ext uri="{BB962C8B-B14F-4D97-AF65-F5344CB8AC3E}">
        <p14:creationId xmlns:p14="http://schemas.microsoft.com/office/powerpoint/2010/main" val="349978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Twee Tuchtnormen</a:t>
            </a:r>
            <a:br>
              <a:rPr lang="nl-NL" dirty="0"/>
            </a:br>
            <a:endParaRPr lang="nl-NL" dirty="0"/>
          </a:p>
        </p:txBody>
      </p:sp>
      <p:sp>
        <p:nvSpPr>
          <p:cNvPr id="3" name="Tijdelijke aanduiding voor inhoud 2"/>
          <p:cNvSpPr>
            <a:spLocks noGrp="1"/>
          </p:cNvSpPr>
          <p:nvPr>
            <p:ph idx="1"/>
          </p:nvPr>
        </p:nvSpPr>
        <p:spPr/>
        <p:txBody>
          <a:bodyPr/>
          <a:lstStyle/>
          <a:p>
            <a:pPr lvl="1"/>
            <a:r>
              <a:rPr lang="nl-NL" dirty="0"/>
              <a:t>1. het handelen of nalaten in strijd met de zorg die de beroepsbeoefenaar in die hoedanigheid behoort te betrachten (diagnose, behandeling)</a:t>
            </a:r>
          </a:p>
          <a:p>
            <a:pPr lvl="1"/>
            <a:r>
              <a:rPr lang="nl-NL" dirty="0"/>
              <a:t>2. het handelen of nalaten in de hoedanigheid van hulpverlener dat in strijd is met het belang van een goede uitoefening van individuele gezondheidszorg (mediaoptreden, fraude, intercollegiaal conflict)</a:t>
            </a:r>
          </a:p>
          <a:p>
            <a:endParaRPr lang="nl-NL" dirty="0"/>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3</a:t>
            </a:fld>
            <a:endParaRPr lang="nl-NL" altLang="nl-NL"/>
          </a:p>
        </p:txBody>
      </p:sp>
    </p:spTree>
    <p:extLst>
      <p:ext uri="{BB962C8B-B14F-4D97-AF65-F5344CB8AC3E}">
        <p14:creationId xmlns:p14="http://schemas.microsoft.com/office/powerpoint/2010/main" val="31563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560" y="476672"/>
            <a:ext cx="9612560" cy="936774"/>
          </a:xfrm>
        </p:spPr>
        <p:txBody>
          <a:bodyPr/>
          <a:lstStyle/>
          <a:p>
            <a:r>
              <a:rPr lang="nl-NL" sz="2800" dirty="0"/>
              <a:t>Tuchtrecht Gezondheidszorg Nederland</a:t>
            </a:r>
          </a:p>
        </p:txBody>
      </p:sp>
      <p:sp>
        <p:nvSpPr>
          <p:cNvPr id="3" name="Tijdelijke aanduiding voor inhoud 2"/>
          <p:cNvSpPr>
            <a:spLocks noGrp="1"/>
          </p:cNvSpPr>
          <p:nvPr>
            <p:ph idx="1"/>
          </p:nvPr>
        </p:nvSpPr>
        <p:spPr>
          <a:xfrm>
            <a:off x="-431447" y="1124744"/>
            <a:ext cx="7969240" cy="4824536"/>
          </a:xfrm>
        </p:spPr>
        <p:txBody>
          <a:bodyPr/>
          <a:lstStyle/>
          <a:p>
            <a:r>
              <a:rPr lang="nl-NL" dirty="0"/>
              <a:t>Tuchtrecht is gebaseerd de Wet op de beroepen in de individuele gezondheidszorg (Wet BIG)</a:t>
            </a:r>
          </a:p>
          <a:p>
            <a:r>
              <a:rPr lang="nl-NL" dirty="0"/>
              <a:t>3 regionale- 1 centraal tuchtcollege gezondheidszorg</a:t>
            </a:r>
          </a:p>
          <a:p>
            <a:r>
              <a:rPr lang="nl-NL" dirty="0"/>
              <a:t>Leden:</a:t>
            </a:r>
          </a:p>
          <a:p>
            <a:pPr lvl="1"/>
            <a:r>
              <a:rPr lang="nl-NL" dirty="0"/>
              <a:t>juristen</a:t>
            </a:r>
          </a:p>
          <a:p>
            <a:pPr lvl="1"/>
            <a:r>
              <a:rPr lang="nl-NL" dirty="0"/>
              <a:t>beroepsgenoten</a:t>
            </a:r>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4</a:t>
            </a:fld>
            <a:endParaRPr lang="nl-NL" altLang="nl-NL"/>
          </a:p>
        </p:txBody>
      </p:sp>
      <p:pic>
        <p:nvPicPr>
          <p:cNvPr id="1026" name="Picture 2" descr="Opluchting overheerst: MH17-nabestaanden 'wilden de waarheid en hebben die  nu' | RTL Nieuws">
            <a:extLst>
              <a:ext uri="{FF2B5EF4-FFF2-40B4-BE49-F238E27FC236}">
                <a16:creationId xmlns:a16="http://schemas.microsoft.com/office/drawing/2014/main" id="{B5DAF5DC-15DB-7CB8-B2DE-3C6F94118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284984"/>
            <a:ext cx="5271273" cy="2989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ic Schutte">
            <a:extLst>
              <a:ext uri="{FF2B5EF4-FFF2-40B4-BE49-F238E27FC236}">
                <a16:creationId xmlns:a16="http://schemas.microsoft.com/office/drawing/2014/main" id="{992D0E14-8750-CB8D-4EB1-4D4A2BFA9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05735"/>
            <a:ext cx="1561445" cy="132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1250944"/>
            <a:ext cx="9144000" cy="649288"/>
          </a:xfrm>
        </p:spPr>
        <p:txBody>
          <a:bodyPr/>
          <a:lstStyle/>
          <a:p>
            <a:pPr algn="ctr"/>
            <a:r>
              <a:rPr lang="nl-NL" sz="4000" dirty="0"/>
              <a:t>	procedure</a:t>
            </a:r>
          </a:p>
        </p:txBody>
      </p:sp>
      <p:sp>
        <p:nvSpPr>
          <p:cNvPr id="3" name="Tijdelijke aanduiding voor inhoud 2"/>
          <p:cNvSpPr>
            <a:spLocks noGrp="1"/>
          </p:cNvSpPr>
          <p:nvPr>
            <p:ph idx="1"/>
          </p:nvPr>
        </p:nvSpPr>
        <p:spPr>
          <a:xfrm>
            <a:off x="179512" y="3284984"/>
            <a:ext cx="9144000" cy="3699792"/>
          </a:xfrm>
        </p:spPr>
        <p:txBody>
          <a:bodyPr/>
          <a:lstStyle/>
          <a:p>
            <a:r>
              <a:rPr lang="nl-NL" dirty="0"/>
              <a:t>Klaagschrift indienen bij RTG (tot 10 jaar na dato)</a:t>
            </a:r>
          </a:p>
          <a:p>
            <a:r>
              <a:rPr lang="nl-NL" dirty="0"/>
              <a:t>Vooronderzoek door secretaris RTG</a:t>
            </a:r>
          </a:p>
          <a:p>
            <a:r>
              <a:rPr lang="nl-NL" dirty="0"/>
              <a:t>Raadkamer </a:t>
            </a:r>
            <a:r>
              <a:rPr lang="nl-NL" dirty="0" err="1"/>
              <a:t>vrz</a:t>
            </a:r>
            <a:r>
              <a:rPr lang="nl-NL" dirty="0"/>
              <a:t> jurist, 2 beroepsgenoten</a:t>
            </a:r>
          </a:p>
          <a:p>
            <a:r>
              <a:rPr lang="nl-NL" dirty="0"/>
              <a:t>Zitting: 2 juristen (</a:t>
            </a:r>
            <a:r>
              <a:rPr lang="nl-NL" dirty="0" err="1"/>
              <a:t>vzr</a:t>
            </a:r>
            <a:r>
              <a:rPr lang="nl-NL" dirty="0"/>
              <a:t>), 3 beroepsgenoten. </a:t>
            </a:r>
          </a:p>
          <a:p>
            <a:r>
              <a:rPr lang="nl-NL" dirty="0"/>
              <a:t>Uitspraak binnen 6 </a:t>
            </a:r>
            <a:r>
              <a:rPr lang="nl-NL" dirty="0" err="1"/>
              <a:t>wk</a:t>
            </a:r>
            <a:r>
              <a:rPr lang="nl-NL" dirty="0"/>
              <a:t>; beroep </a:t>
            </a:r>
            <a:r>
              <a:rPr lang="nl-NL" dirty="0" err="1"/>
              <a:t>mgl</a:t>
            </a:r>
            <a:r>
              <a:rPr lang="nl-NL" dirty="0"/>
              <a:t> CTG</a:t>
            </a:r>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5</a:t>
            </a:fld>
            <a:endParaRPr lang="nl-NL" altLang="nl-NL"/>
          </a:p>
        </p:txBody>
      </p:sp>
      <p:pic>
        <p:nvPicPr>
          <p:cNvPr id="2050" name="Picture 2" descr="stapelspapiers - Bevio">
            <a:extLst>
              <a:ext uri="{FF2B5EF4-FFF2-40B4-BE49-F238E27FC236}">
                <a16:creationId xmlns:a16="http://schemas.microsoft.com/office/drawing/2014/main" id="{B698230E-DC46-6BE6-6523-5DAC20EDD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31683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7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20688"/>
            <a:ext cx="9144000" cy="649288"/>
          </a:xfrm>
        </p:spPr>
        <p:txBody>
          <a:bodyPr/>
          <a:lstStyle/>
          <a:p>
            <a:r>
              <a:rPr lang="nl-NL" dirty="0"/>
              <a:t>Maatregelen</a:t>
            </a:r>
          </a:p>
        </p:txBody>
      </p:sp>
      <p:sp>
        <p:nvSpPr>
          <p:cNvPr id="3" name="Tijdelijke aanduiding voor inhoud 2"/>
          <p:cNvSpPr>
            <a:spLocks noGrp="1"/>
          </p:cNvSpPr>
          <p:nvPr>
            <p:ph idx="1"/>
          </p:nvPr>
        </p:nvSpPr>
        <p:spPr>
          <a:xfrm>
            <a:off x="-324544" y="1484784"/>
            <a:ext cx="9468544" cy="4320480"/>
          </a:xfrm>
        </p:spPr>
        <p:txBody>
          <a:bodyPr/>
          <a:lstStyle/>
          <a:p>
            <a:r>
              <a:rPr lang="nl-NL" dirty="0"/>
              <a:t>waarschuwing, </a:t>
            </a:r>
          </a:p>
          <a:p>
            <a:r>
              <a:rPr lang="nl-NL" dirty="0"/>
              <a:t>berisping, </a:t>
            </a:r>
          </a:p>
          <a:p>
            <a:r>
              <a:rPr lang="nl-NL" dirty="0"/>
              <a:t>geldboete van ten hoogste €4500, </a:t>
            </a:r>
          </a:p>
          <a:p>
            <a:r>
              <a:rPr lang="nl-NL" dirty="0"/>
              <a:t>(voorwaardelijke) schorsing van maximaal 1 jaar, </a:t>
            </a:r>
          </a:p>
          <a:p>
            <a:r>
              <a:rPr lang="nl-NL" dirty="0"/>
              <a:t>gedeeltelijke ontzegging, </a:t>
            </a:r>
          </a:p>
          <a:p>
            <a:r>
              <a:rPr lang="nl-NL" dirty="0"/>
              <a:t>doorhaling in het BIG-register</a:t>
            </a:r>
          </a:p>
          <a:p>
            <a:r>
              <a:rPr lang="nl-NL" dirty="0"/>
              <a:t>Ontzegging recht wederom in register te worden ingeschreven</a:t>
            </a:r>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6</a:t>
            </a:fld>
            <a:endParaRPr lang="nl-NL" altLang="nl-NL"/>
          </a:p>
        </p:txBody>
      </p:sp>
      <p:pic>
        <p:nvPicPr>
          <p:cNvPr id="3074" name="Picture 2" descr="Rechtbank weigert voorwaardelijke straf om te zetten: 'Dit verzet zich  tegen ieders rechtvaardigheidsgevoel' | Arnhem | gelderlander.nl">
            <a:extLst>
              <a:ext uri="{FF2B5EF4-FFF2-40B4-BE49-F238E27FC236}">
                <a16:creationId xmlns:a16="http://schemas.microsoft.com/office/drawing/2014/main" id="{52F4970C-EA9F-F9D9-EBE9-0FF1E3E51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001389" cy="22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5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984" y="469106"/>
            <a:ext cx="9144000" cy="649288"/>
          </a:xfrm>
        </p:spPr>
        <p:txBody>
          <a:bodyPr/>
          <a:lstStyle/>
          <a:p>
            <a:pPr algn="r"/>
            <a:r>
              <a:rPr lang="nl-NL" dirty="0"/>
              <a:t>Openbaarmaking</a:t>
            </a:r>
          </a:p>
        </p:txBody>
      </p:sp>
      <p:sp>
        <p:nvSpPr>
          <p:cNvPr id="3" name="Tijdelijke aanduiding voor inhoud 2"/>
          <p:cNvSpPr>
            <a:spLocks noGrp="1"/>
          </p:cNvSpPr>
          <p:nvPr>
            <p:ph idx="1"/>
          </p:nvPr>
        </p:nvSpPr>
        <p:spPr>
          <a:xfrm>
            <a:off x="16073" y="1073199"/>
            <a:ext cx="9144000" cy="4525963"/>
          </a:xfrm>
        </p:spPr>
        <p:txBody>
          <a:bodyPr/>
          <a:lstStyle/>
          <a:p>
            <a:pPr marL="0" indent="0">
              <a:buNone/>
            </a:pPr>
            <a:r>
              <a:rPr lang="nl-NL" dirty="0"/>
              <a:t>Bij maatregelen zwaarder dan berisping onder vermelding van de naam van de beroepsbeoefenaar, de maatregel en de aard van het vergrijp openbaarmaking via aantekening in het BIG-register, publicatie in de Staatscourant en een of meer lokale dag- of weekbladen en op een lijst op de website van het BIG-register.</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7</a:t>
            </a:fld>
            <a:endParaRPr lang="nl-NL" altLang="nl-NL"/>
          </a:p>
        </p:txBody>
      </p:sp>
      <p:pic>
        <p:nvPicPr>
          <p:cNvPr id="4098" name="Picture 2" descr="Krantenkop - Wikipedia">
            <a:extLst>
              <a:ext uri="{FF2B5EF4-FFF2-40B4-BE49-F238E27FC236}">
                <a16:creationId xmlns:a16="http://schemas.microsoft.com/office/drawing/2014/main" id="{B50EF376-F95E-676B-DE81-8CF11F73C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246" y="4437112"/>
            <a:ext cx="19621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5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625288"/>
            <a:ext cx="9144000" cy="649288"/>
          </a:xfrm>
        </p:spPr>
        <p:txBody>
          <a:bodyPr/>
          <a:lstStyle/>
          <a:p>
            <a:r>
              <a:rPr lang="nl-NL" dirty="0"/>
              <a:t>Voorbeeld casus</a:t>
            </a:r>
          </a:p>
        </p:txBody>
      </p:sp>
      <p:sp>
        <p:nvSpPr>
          <p:cNvPr id="3" name="Tijdelijke aanduiding voor inhoud 2"/>
          <p:cNvSpPr>
            <a:spLocks noGrp="1"/>
          </p:cNvSpPr>
          <p:nvPr>
            <p:ph idx="1"/>
          </p:nvPr>
        </p:nvSpPr>
        <p:spPr>
          <a:xfrm>
            <a:off x="-12443" y="1696853"/>
            <a:ext cx="9073008" cy="4752528"/>
          </a:xfrm>
        </p:spPr>
        <p:txBody>
          <a:bodyPr/>
          <a:lstStyle/>
          <a:p>
            <a:r>
              <a:rPr lang="nl-NL" b="1" dirty="0" err="1"/>
              <a:t>Informed</a:t>
            </a:r>
            <a:r>
              <a:rPr lang="nl-NL" b="1" dirty="0"/>
              <a:t> consent</a:t>
            </a:r>
            <a:r>
              <a:rPr lang="nl-NL" dirty="0"/>
              <a:t>: NTBR communicatie (W)</a:t>
            </a:r>
          </a:p>
          <a:p>
            <a:r>
              <a:rPr lang="nl-NL" b="1" dirty="0"/>
              <a:t>Diagnose</a:t>
            </a:r>
            <a:r>
              <a:rPr lang="nl-NL" dirty="0"/>
              <a:t>: 3 x darmbloeding: </a:t>
            </a:r>
            <a:r>
              <a:rPr lang="nl-NL" dirty="0" err="1"/>
              <a:t>diverticulosis</a:t>
            </a:r>
            <a:r>
              <a:rPr lang="nl-NL" dirty="0"/>
              <a:t>? (W)</a:t>
            </a:r>
          </a:p>
          <a:p>
            <a:r>
              <a:rPr lang="nl-NL" b="1" dirty="0"/>
              <a:t>Diagnose: </a:t>
            </a:r>
            <a:r>
              <a:rPr lang="nl-NL" dirty="0"/>
              <a:t>gemiste tumor bij gastroscopie (W)</a:t>
            </a:r>
          </a:p>
          <a:p>
            <a:r>
              <a:rPr lang="nl-NL" b="1" dirty="0"/>
              <a:t>Behandeling</a:t>
            </a:r>
            <a:r>
              <a:rPr lang="nl-NL" dirty="0"/>
              <a:t>: post </a:t>
            </a:r>
            <a:r>
              <a:rPr lang="nl-NL" dirty="0" err="1"/>
              <a:t>poliepectomie</a:t>
            </a:r>
            <a:r>
              <a:rPr lang="nl-NL" dirty="0"/>
              <a:t> pijn (O)</a:t>
            </a:r>
          </a:p>
          <a:p>
            <a:r>
              <a:rPr lang="nl-NL" b="1" dirty="0"/>
              <a:t>Beëindiging behandelrelatie: </a:t>
            </a:r>
            <a:r>
              <a:rPr lang="nl-NL" dirty="0"/>
              <a:t>conflict (B)</a:t>
            </a:r>
          </a:p>
          <a:p>
            <a:r>
              <a:rPr lang="nl-NL" b="1" dirty="0"/>
              <a:t>Beroepsgeheim</a:t>
            </a:r>
            <a:r>
              <a:rPr lang="nl-NL" dirty="0"/>
              <a:t>: conflict van plichten (O)</a:t>
            </a:r>
          </a:p>
          <a:p>
            <a:r>
              <a:rPr lang="nl-NL" b="1" dirty="0"/>
              <a:t>Regievoering</a:t>
            </a:r>
            <a:r>
              <a:rPr lang="nl-NL" dirty="0"/>
              <a:t>: supervisie over AIOS (W, O)</a:t>
            </a:r>
          </a:p>
          <a:p>
            <a:r>
              <a:rPr lang="nl-NL" b="1" dirty="0"/>
              <a:t>Behandeling</a:t>
            </a:r>
            <a:r>
              <a:rPr lang="nl-NL" dirty="0"/>
              <a:t>: bejegening patiënt (</a:t>
            </a:r>
            <a:r>
              <a:rPr lang="nl-NL" dirty="0" err="1"/>
              <a:t>B,geen</a:t>
            </a:r>
            <a:r>
              <a:rPr lang="nl-NL" dirty="0"/>
              <a:t> </a:t>
            </a:r>
            <a:r>
              <a:rPr lang="nl-NL" dirty="0" err="1"/>
              <a:t>mtrgl</a:t>
            </a:r>
            <a:r>
              <a:rPr lang="nl-NL" dirty="0"/>
              <a:t>)</a:t>
            </a:r>
          </a:p>
          <a:p>
            <a:endParaRPr lang="nl-NL" b="1" dirty="0"/>
          </a:p>
          <a:p>
            <a:endParaRPr lang="nl-NL" b="1" dirty="0"/>
          </a:p>
          <a:p>
            <a:endParaRPr lang="nl-NL" b="1" dirty="0"/>
          </a:p>
          <a:p>
            <a:endParaRPr lang="nl-NL" b="1" dirty="0"/>
          </a:p>
          <a:p>
            <a:endParaRPr lang="nl-NL" dirty="0"/>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8</a:t>
            </a:fld>
            <a:endParaRPr lang="nl-NL" altLang="nl-NL"/>
          </a:p>
        </p:txBody>
      </p:sp>
    </p:spTree>
    <p:extLst>
      <p:ext uri="{BB962C8B-B14F-4D97-AF65-F5344CB8AC3E}">
        <p14:creationId xmlns:p14="http://schemas.microsoft.com/office/powerpoint/2010/main" val="414433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46348"/>
            <a:ext cx="9144000" cy="1700808"/>
          </a:xfrm>
        </p:spPr>
        <p:txBody>
          <a:bodyPr/>
          <a:lstStyle/>
          <a:p>
            <a:pPr algn="ctr"/>
            <a:r>
              <a:rPr lang="nl-NL" dirty="0"/>
              <a:t>Gedragscode Openheid medische incidenten; betere afwikkeling Medische Aansprakelijkheid (GOMA)</a:t>
            </a:r>
          </a:p>
        </p:txBody>
      </p:sp>
      <p:sp>
        <p:nvSpPr>
          <p:cNvPr id="3" name="Tijdelijke aanduiding voor inhoud 2"/>
          <p:cNvSpPr>
            <a:spLocks noGrp="1"/>
          </p:cNvSpPr>
          <p:nvPr>
            <p:ph idx="1"/>
          </p:nvPr>
        </p:nvSpPr>
        <p:spPr>
          <a:xfrm>
            <a:off x="-684584" y="1863590"/>
            <a:ext cx="9144000" cy="3528392"/>
          </a:xfrm>
        </p:spPr>
        <p:txBody>
          <a:bodyPr/>
          <a:lstStyle/>
          <a:p>
            <a:pPr marL="0" indent="0">
              <a:buNone/>
            </a:pPr>
            <a:r>
              <a:rPr lang="nl-NL" dirty="0"/>
              <a:t>Bij incident:</a:t>
            </a:r>
          </a:p>
          <a:p>
            <a:pPr lvl="1"/>
            <a:r>
              <a:rPr lang="nl-NL" dirty="0"/>
              <a:t>Contact opnemen met </a:t>
            </a:r>
            <a:r>
              <a:rPr lang="nl-NL" dirty="0" err="1"/>
              <a:t>pt</a:t>
            </a:r>
            <a:endParaRPr lang="nl-NL" dirty="0"/>
          </a:p>
          <a:p>
            <a:pPr lvl="1"/>
            <a:r>
              <a:rPr lang="nl-NL" dirty="0"/>
              <a:t>Acties om negatieve gevolgen te beperken</a:t>
            </a:r>
          </a:p>
          <a:p>
            <a:pPr lvl="1"/>
            <a:r>
              <a:rPr lang="nl-NL" dirty="0"/>
              <a:t>Onderzoek naar oorzaak, verbetertraject</a:t>
            </a:r>
          </a:p>
          <a:p>
            <a:pPr lvl="1"/>
            <a:r>
              <a:rPr lang="nl-NL" dirty="0"/>
              <a:t>Bij fout erkenning en verontschuldiging</a:t>
            </a:r>
            <a:endParaRPr lang="nl-NL" b="1" dirty="0"/>
          </a:p>
          <a:p>
            <a:endParaRPr lang="nl-NL" dirty="0"/>
          </a:p>
        </p:txBody>
      </p:sp>
      <p:sp>
        <p:nvSpPr>
          <p:cNvPr id="4" name="Tijdelijke aanduiding voor dianummer 3"/>
          <p:cNvSpPr>
            <a:spLocks noGrp="1"/>
          </p:cNvSpPr>
          <p:nvPr>
            <p:ph type="sldNum" sz="quarter" idx="10"/>
          </p:nvPr>
        </p:nvSpPr>
        <p:spPr/>
        <p:txBody>
          <a:bodyPr/>
          <a:lstStyle/>
          <a:p>
            <a:fld id="{20DE4C47-168E-4FB4-87A9-B4EE3E38DE1F}" type="slidenum">
              <a:rPr lang="nl-NL" altLang="nl-NL" smtClean="0"/>
              <a:pPr/>
              <a:t>9</a:t>
            </a:fld>
            <a:endParaRPr lang="nl-NL" altLang="nl-NL"/>
          </a:p>
        </p:txBody>
      </p:sp>
      <p:pic>
        <p:nvPicPr>
          <p:cNvPr id="5122" name="Picture 2" descr="Onschuldige engel stock afbeelding. Image of hemel, christendom - 208397151">
            <a:extLst>
              <a:ext uri="{FF2B5EF4-FFF2-40B4-BE49-F238E27FC236}">
                <a16:creationId xmlns:a16="http://schemas.microsoft.com/office/drawing/2014/main" id="{75822B03-087E-EAC1-1DC8-3E36AE844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318" y="4581128"/>
            <a:ext cx="2987166" cy="19878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elebrate the 100th birthday of Richard Nixon | National Archives">
            <a:extLst>
              <a:ext uri="{FF2B5EF4-FFF2-40B4-BE49-F238E27FC236}">
                <a16:creationId xmlns:a16="http://schemas.microsoft.com/office/drawing/2014/main" id="{0D7478AC-B6A2-8C75-C0B9-B55BD5894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433" y="3429000"/>
            <a:ext cx="1819275"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11927"/>
      </p:ext>
    </p:extLst>
  </p:cSld>
  <p:clrMapOvr>
    <a:masterClrMapping/>
  </p:clrMapOvr>
</p:sld>
</file>

<file path=ppt/theme/theme1.xml><?xml version="1.0" encoding="utf-8"?>
<a:theme xmlns:a="http://schemas.openxmlformats.org/drawingml/2006/main" name="blank">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Lucida Sans"/>
        <a:ea typeface=""/>
        <a:cs typeface=""/>
      </a:majorFont>
      <a:minorFont>
        <a:latin typeface="Lucida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ts val="3700"/>
          </a:lnSpc>
          <a:spcBef>
            <a:spcPct val="20000"/>
          </a:spcBef>
          <a:spcAft>
            <a:spcPct val="0"/>
          </a:spcAft>
          <a:buClrTx/>
          <a:buSzTx/>
          <a:buFont typeface="Wingdings" pitchFamily="2" charset="2"/>
          <a:buNone/>
          <a:tabLst/>
          <a:defRPr kumimoji="0" lang="nl-NL" altLang="nl-NL" sz="1900" b="0"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ts val="3700"/>
          </a:lnSpc>
          <a:spcBef>
            <a:spcPct val="20000"/>
          </a:spcBef>
          <a:spcAft>
            <a:spcPct val="0"/>
          </a:spcAft>
          <a:buClrTx/>
          <a:buSzTx/>
          <a:buFont typeface="Wingdings" pitchFamily="2" charset="2"/>
          <a:buNone/>
          <a:tabLst/>
          <a:defRPr kumimoji="0" lang="nl-NL" altLang="nl-NL" sz="1900" b="0"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Lucida Sans"/>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ts val="3700"/>
          </a:lnSpc>
          <a:spcBef>
            <a:spcPct val="20000"/>
          </a:spcBef>
          <a:spcAft>
            <a:spcPct val="0"/>
          </a:spcAft>
          <a:buClrTx/>
          <a:buSzTx/>
          <a:buFont typeface="Wingdings" pitchFamily="2" charset="2"/>
          <a:buNone/>
          <a:tabLst/>
          <a:defRPr kumimoji="0" lang="nl-NL" altLang="nl-NL" sz="1900" b="0"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ts val="3700"/>
          </a:lnSpc>
          <a:spcBef>
            <a:spcPct val="20000"/>
          </a:spcBef>
          <a:spcAft>
            <a:spcPct val="0"/>
          </a:spcAft>
          <a:buClrTx/>
          <a:buSzTx/>
          <a:buFont typeface="Wingdings" pitchFamily="2" charset="2"/>
          <a:buNone/>
          <a:tabLst/>
          <a:defRPr kumimoji="0" lang="nl-NL" altLang="nl-NL" sz="1900" b="0"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354</TotalTime>
  <Words>516</Words>
  <Application>Microsoft Office PowerPoint</Application>
  <PresentationFormat>Diavoorstelling (4:3)</PresentationFormat>
  <Paragraphs>73</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12</vt:i4>
      </vt:variant>
    </vt:vector>
  </HeadingPairs>
  <TitlesOfParts>
    <vt:vector size="17" baseType="lpstr">
      <vt:lpstr>Arial</vt:lpstr>
      <vt:lpstr>Lucida Sans</vt:lpstr>
      <vt:lpstr>Wingdings</vt:lpstr>
      <vt:lpstr>blank</vt:lpstr>
      <vt:lpstr>Aangepast ontwerp</vt:lpstr>
      <vt:lpstr>Tucht moet er zijn!  Cursorisch onderwijs MDL 21 maart 2023 </vt:lpstr>
      <vt:lpstr>Doel</vt:lpstr>
      <vt:lpstr>Twee Tuchtnormen </vt:lpstr>
      <vt:lpstr>Tuchtrecht Gezondheidszorg Nederland</vt:lpstr>
      <vt:lpstr> procedure</vt:lpstr>
      <vt:lpstr>Maatregelen</vt:lpstr>
      <vt:lpstr>Openbaarmaking</vt:lpstr>
      <vt:lpstr>Voorbeeld casus</vt:lpstr>
      <vt:lpstr>Gedragscode Openheid medische incidenten; betere afwikkeling Medische Aansprakelijkheid (GOMA)</vt:lpstr>
      <vt:lpstr>Aangeklaagd: wat nu?</vt:lpstr>
      <vt:lpstr>Slager keurt zijn eigen vlees</vt:lpstr>
      <vt:lpstr>Toetsvraag: Wat is waar?</vt:lpstr>
    </vt:vector>
  </TitlesOfParts>
  <Company>Rijnstate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Tucht moet er zijn!</dc:title>
  <dc:creator>p924620</dc:creator>
  <cp:lastModifiedBy>Wahab, Peter</cp:lastModifiedBy>
  <cp:revision>32</cp:revision>
  <dcterms:created xsi:type="dcterms:W3CDTF">2018-08-28T18:59:37Z</dcterms:created>
  <dcterms:modified xsi:type="dcterms:W3CDTF">2023-03-21T06:35:33Z</dcterms:modified>
</cp:coreProperties>
</file>