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64" r:id="rId5"/>
    <p:sldId id="259" r:id="rId6"/>
    <p:sldId id="265" r:id="rId7"/>
    <p:sldId id="258" r:id="rId8"/>
    <p:sldId id="267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nl-NL"/>
    </a:defPPr>
    <a:lvl1pPr algn="ctr" rtl="0" fontAlgn="base">
      <a:lnSpc>
        <a:spcPts val="3700"/>
      </a:lnSpc>
      <a:spcBef>
        <a:spcPct val="20000"/>
      </a:spcBef>
      <a:spcAft>
        <a:spcPct val="0"/>
      </a:spcAft>
      <a:buFont typeface="Wingdings" pitchFamily="2" charset="2"/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ctr" rtl="0" fontAlgn="base">
      <a:lnSpc>
        <a:spcPts val="3700"/>
      </a:lnSpc>
      <a:spcBef>
        <a:spcPct val="20000"/>
      </a:spcBef>
      <a:spcAft>
        <a:spcPct val="0"/>
      </a:spcAft>
      <a:buFont typeface="Wingdings" pitchFamily="2" charset="2"/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ctr" rtl="0" fontAlgn="base">
      <a:lnSpc>
        <a:spcPts val="3700"/>
      </a:lnSpc>
      <a:spcBef>
        <a:spcPct val="20000"/>
      </a:spcBef>
      <a:spcAft>
        <a:spcPct val="0"/>
      </a:spcAft>
      <a:buFont typeface="Wingdings" pitchFamily="2" charset="2"/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ctr" rtl="0" fontAlgn="base">
      <a:lnSpc>
        <a:spcPts val="3700"/>
      </a:lnSpc>
      <a:spcBef>
        <a:spcPct val="20000"/>
      </a:spcBef>
      <a:spcAft>
        <a:spcPct val="0"/>
      </a:spcAft>
      <a:buFont typeface="Wingdings" pitchFamily="2" charset="2"/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ctr" rtl="0" fontAlgn="base">
      <a:lnSpc>
        <a:spcPts val="3700"/>
      </a:lnSpc>
      <a:spcBef>
        <a:spcPct val="20000"/>
      </a:spcBef>
      <a:spcAft>
        <a:spcPct val="0"/>
      </a:spcAft>
      <a:buFont typeface="Wingdings" pitchFamily="2" charset="2"/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nl-NL" alt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0D555170-A83D-4192-98D3-8E53CBA7AF8F}" type="datetime2">
              <a:rPr lang="nl-NL" altLang="nl-NL"/>
              <a:pPr/>
              <a:t>maandag 28 oktober 2019</a:t>
            </a:fld>
            <a:endParaRPr lang="nl-NL" altLang="nl-NL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nl-NL" altLang="nl-N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3DB0F14C-BE32-4D17-9FCE-221D7EDA1D0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0448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nl-NL" alt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DD82AAE5-B73D-445E-980D-ABCA5850BFBE}" type="datetime2">
              <a:rPr lang="nl-NL" altLang="nl-NL"/>
              <a:pPr/>
              <a:t>maandag 28 oktober 2019</a:t>
            </a:fld>
            <a:endParaRPr lang="nl-NL" alt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nl-NL" alt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A463BF9F-6AF3-4047-A3C6-C1F58B0F5E4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583986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Klik om de titel in te geven (max 3 regels)"/>
          <p:cNvSpPr>
            <a:spLocks noGrp="1" noChangeArrowheads="1"/>
          </p:cNvSpPr>
          <p:nvPr>
            <p:ph type="ctrTitle"/>
          </p:nvPr>
        </p:nvSpPr>
        <p:spPr>
          <a:xfrm>
            <a:off x="0" y="2338388"/>
            <a:ext cx="9144000" cy="1470025"/>
          </a:xfrm>
        </p:spPr>
        <p:txBody>
          <a:bodyPr lIns="720000" tIns="0" rIns="720000"/>
          <a:lstStyle>
            <a:lvl1pPr algn="ctr">
              <a:lnSpc>
                <a:spcPts val="4000"/>
              </a:lnSpc>
              <a:defRPr/>
            </a:lvl1pPr>
          </a:lstStyle>
          <a:p>
            <a:pPr lvl="0"/>
            <a:r>
              <a:rPr lang="nl-NL" altLang="nl-NL" noProof="0"/>
              <a:t>Klik om de stijl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223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sz="1900"/>
            </a:lvl1pPr>
          </a:lstStyle>
          <a:p>
            <a:pPr lvl="0"/>
            <a:r>
              <a:rPr lang="nl-NL" altLang="nl-NL" noProof="0"/>
              <a:t>Klik om de ondertitelstijl van het model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673C6D-DDD5-4784-B996-58139759832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8706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908050"/>
            <a:ext cx="2286000" cy="521811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0" y="908050"/>
            <a:ext cx="6705600" cy="521811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AB279F-2201-46DB-9E19-F2A31C7D2BF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8769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094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786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33684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49589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30508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61984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68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6146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DE4C47-168E-4FB4-87A9-B4EE3E38DE1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17398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41612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44441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15113" y="1600200"/>
            <a:ext cx="2071687" cy="452596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88" y="1600200"/>
            <a:ext cx="60674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4826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0E92C-EF9F-4FB1-ABA0-A177F131B48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7313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80D412-9FB8-4B35-9830-3DDEFDF91ED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1681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0CE546-393E-4E5F-B959-CD8A4DF3C35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047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61DB0C-3BE3-473F-B578-677BEAB26A2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2408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704C43-128F-4E0A-8331-B0816C58284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8277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01E7DB-1CA0-4FC2-89B6-4E064C7C724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1326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D392C5-5AAF-4252-A0E6-7EC8086095D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148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0"/>
            <a:ext cx="91440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000" tIns="45720" rIns="82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dia titel in te geven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000" tIns="45720" rIns="82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40488"/>
            <a:ext cx="296068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00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100"/>
            </a:lvl1pPr>
          </a:lstStyle>
          <a:p>
            <a:fld id="{66D191DF-F1F5-46D5-9FC2-E0E377ACF4EB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Lucida Sans" pitchFamily="34" charset="0"/>
        </a:defRPr>
      </a:lvl2pPr>
      <a:lvl3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Lucida Sans" pitchFamily="34" charset="0"/>
        </a:defRPr>
      </a:lvl3pPr>
      <a:lvl4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Lucida Sans" pitchFamily="34" charset="0"/>
        </a:defRPr>
      </a:lvl4pPr>
      <a:lvl5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Lucida Sans" pitchFamily="34" charset="0"/>
        </a:defRPr>
      </a:lvl5pPr>
      <a:lvl6pPr marL="4572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Lucida Sans" pitchFamily="34" charset="0"/>
        </a:defRPr>
      </a:lvl6pPr>
      <a:lvl7pPr marL="9144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Lucida Sans" pitchFamily="34" charset="0"/>
        </a:defRPr>
      </a:lvl7pPr>
      <a:lvl8pPr marL="13716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Lucida Sans" pitchFamily="34" charset="0"/>
        </a:defRPr>
      </a:lvl8pPr>
      <a:lvl9pPr marL="18288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lnSpc>
          <a:spcPts val="37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3700"/>
        </a:lnSpc>
        <a:spcBef>
          <a:spcPct val="20000"/>
        </a:spcBef>
        <a:spcAft>
          <a:spcPct val="0"/>
        </a:spcAft>
        <a:buFont typeface="Lucida Sans" pitchFamily="34" charset="0"/>
        <a:buChar char="–"/>
        <a:defRPr sz="23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3700"/>
        </a:lnSpc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221163"/>
            <a:ext cx="82296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(Eindblad) Klik om de afzender in te geven</a:t>
            </a:r>
            <a:br>
              <a:rPr lang="nl-NL" altLang="nl-NL"/>
            </a:br>
            <a:r>
              <a:rPr lang="nl-NL" altLang="nl-NL"/>
              <a:t>Klik om de datum in te geven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Klik om de titel in te geven (max 3 regels)"/>
          <p:cNvSpPr>
            <a:spLocks noGrp="1" noChangeArrowheads="1"/>
          </p:cNvSpPr>
          <p:nvPr>
            <p:ph type="ctrTitle"/>
          </p:nvPr>
        </p:nvSpPr>
        <p:spPr>
          <a:xfrm>
            <a:off x="0" y="404664"/>
            <a:ext cx="9144000" cy="1440160"/>
          </a:xfrm>
        </p:spPr>
        <p:txBody>
          <a:bodyPr/>
          <a:lstStyle/>
          <a:p>
            <a:r>
              <a:rPr lang="nl-NL" altLang="nl-NL" dirty="0"/>
              <a:t>Tucht moet er zijn! </a:t>
            </a:r>
            <a:br>
              <a:rPr lang="nl-NL" altLang="nl-NL" dirty="0"/>
            </a:br>
            <a:r>
              <a:rPr lang="nl-NL" altLang="nl-NL" sz="1600" dirty="0"/>
              <a:t>landelijke opleidingsdag MDL, Amersfoort, 1 november 2019</a:t>
            </a:r>
            <a:br>
              <a:rPr lang="nl-NL" altLang="nl-NL" sz="1600" dirty="0"/>
            </a:br>
            <a:r>
              <a:rPr lang="nl-NL" altLang="nl-NL" sz="1600" dirty="0"/>
              <a:t>Peter Wahab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429000"/>
            <a:ext cx="6400800" cy="1054968"/>
          </a:xfrm>
        </p:spPr>
        <p:txBody>
          <a:bodyPr/>
          <a:lstStyle/>
          <a:p>
            <a:endParaRPr lang="nl-NL" altLang="nl-NL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18" y="1988840"/>
            <a:ext cx="5146363" cy="296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700808"/>
          </a:xfrm>
        </p:spPr>
        <p:txBody>
          <a:bodyPr/>
          <a:lstStyle/>
          <a:p>
            <a:pPr algn="ctr"/>
            <a:r>
              <a:rPr lang="nl-NL" dirty="0"/>
              <a:t>Gedragscode Openheid medische incidenten; betere afwikkeling Medische Aansprakelijkheid (GOMA)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352839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Bij incident:</a:t>
            </a:r>
          </a:p>
          <a:p>
            <a:pPr lvl="1"/>
            <a:r>
              <a:rPr lang="nl-NL" dirty="0"/>
              <a:t>Contact opnemen met </a:t>
            </a:r>
            <a:r>
              <a:rPr lang="nl-NL" dirty="0" err="1"/>
              <a:t>pt</a:t>
            </a:r>
            <a:endParaRPr lang="nl-NL" dirty="0"/>
          </a:p>
          <a:p>
            <a:pPr lvl="1"/>
            <a:r>
              <a:rPr lang="nl-NL" dirty="0"/>
              <a:t>Acties om negatieve gevolgen te beperken</a:t>
            </a:r>
          </a:p>
          <a:p>
            <a:pPr lvl="1"/>
            <a:r>
              <a:rPr lang="nl-NL" dirty="0"/>
              <a:t>Onderzoek naar oorzaak, verbetertraject</a:t>
            </a:r>
          </a:p>
          <a:p>
            <a:pPr lvl="1"/>
            <a:r>
              <a:rPr lang="nl-NL" dirty="0"/>
              <a:t>Bij fout erkenning en verontschuldiging</a:t>
            </a:r>
            <a:endParaRPr lang="nl-NL" b="1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2321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649288"/>
          </a:xfrm>
        </p:spPr>
        <p:txBody>
          <a:bodyPr/>
          <a:lstStyle/>
          <a:p>
            <a:pPr algn="ctr"/>
            <a:r>
              <a:rPr lang="nl-NL" dirty="0"/>
              <a:t>Hoe te handelen?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85395"/>
          </a:xfrm>
        </p:spPr>
        <p:txBody>
          <a:bodyPr/>
          <a:lstStyle/>
          <a:p>
            <a:r>
              <a:rPr lang="nl-NL" dirty="0"/>
              <a:t>Betrek collegae; deel het met anderen</a:t>
            </a:r>
          </a:p>
          <a:p>
            <a:endParaRPr lang="nl-NL" dirty="0"/>
          </a:p>
          <a:p>
            <a:r>
              <a:rPr lang="nl-NL" dirty="0"/>
              <a:t>Zoek (juridische) hulp</a:t>
            </a:r>
          </a:p>
          <a:p>
            <a:endParaRPr lang="nl-NL" dirty="0"/>
          </a:p>
          <a:p>
            <a:r>
              <a:rPr lang="nl-NL" dirty="0"/>
              <a:t>Zoek naar leerpunten en deel die met anderen</a:t>
            </a:r>
          </a:p>
          <a:p>
            <a:endParaRPr lang="nl-NL" dirty="0"/>
          </a:p>
          <a:p>
            <a:r>
              <a:rPr lang="nl-NL" dirty="0"/>
              <a:t>Relativeer de situatie: een fout of klacht maakt je niet tot een slecht arts; het kan/zal een ieder overkomen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1425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68560" y="476672"/>
            <a:ext cx="9612560" cy="936774"/>
          </a:xfrm>
        </p:spPr>
        <p:txBody>
          <a:bodyPr/>
          <a:lstStyle/>
          <a:p>
            <a:r>
              <a:rPr lang="nl-NL" sz="2800" dirty="0"/>
              <a:t>Tuchtrecht Gezondheidszorg Nederland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824536"/>
          </a:xfrm>
        </p:spPr>
        <p:txBody>
          <a:bodyPr/>
          <a:lstStyle/>
          <a:p>
            <a:r>
              <a:rPr lang="nl-NL" dirty="0"/>
              <a:t>Tuchtrecht is gebaseerd de Wet op de beroepen in de individuele gezondheidszorg (Wet BIG)</a:t>
            </a:r>
          </a:p>
          <a:p>
            <a:r>
              <a:rPr lang="nl-NL" dirty="0"/>
              <a:t>5 regionale- 1 centraal tuchtcollege gezondheidszorg</a:t>
            </a:r>
          </a:p>
          <a:p>
            <a:r>
              <a:rPr lang="nl-NL" dirty="0"/>
              <a:t>Leden:</a:t>
            </a:r>
          </a:p>
          <a:p>
            <a:pPr lvl="1"/>
            <a:r>
              <a:rPr lang="nl-NL" dirty="0"/>
              <a:t>juristen</a:t>
            </a:r>
          </a:p>
          <a:p>
            <a:pPr lvl="1"/>
            <a:r>
              <a:rPr lang="nl-NL" dirty="0"/>
              <a:t>beroepsgenoten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82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Twee Tuchtnormen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/>
              <a:t>1. het handelen of nalaten in strijd met de zorg die de beroepsbeoefenaar in die hoedanigheid behoort te betrachten (diagnose, behandeling)</a:t>
            </a:r>
          </a:p>
          <a:p>
            <a:pPr lvl="1"/>
            <a:r>
              <a:rPr lang="nl-NL" dirty="0"/>
              <a:t>2. het handelen of nalaten in de hoedanigheid van hulpverlener dat in strijd is met het belang van een goede uitoefening van individuele gezondheidszorg (mediaoptreden, fraude, intercollegiaal conflict)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5632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37" y="980728"/>
            <a:ext cx="9144000" cy="649288"/>
          </a:xfrm>
        </p:spPr>
        <p:txBody>
          <a:bodyPr/>
          <a:lstStyle/>
          <a:p>
            <a:pPr algn="ctr"/>
            <a:r>
              <a:rPr lang="nl-NL" dirty="0"/>
              <a:t>procedure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699792"/>
          </a:xfrm>
        </p:spPr>
        <p:txBody>
          <a:bodyPr/>
          <a:lstStyle/>
          <a:p>
            <a:r>
              <a:rPr lang="nl-NL" dirty="0"/>
              <a:t>Klacht indienen bij RTG (tot 10 jaar na dato)</a:t>
            </a:r>
          </a:p>
          <a:p>
            <a:r>
              <a:rPr lang="nl-NL" dirty="0"/>
              <a:t>Vooronderzoek door secretaris RTG</a:t>
            </a:r>
          </a:p>
          <a:p>
            <a:r>
              <a:rPr lang="nl-NL" dirty="0"/>
              <a:t>Raadkamer </a:t>
            </a:r>
            <a:r>
              <a:rPr lang="nl-NL" dirty="0" err="1"/>
              <a:t>vrz</a:t>
            </a:r>
            <a:r>
              <a:rPr lang="nl-NL" dirty="0"/>
              <a:t> jurist, 2 beroepsgenoten</a:t>
            </a:r>
          </a:p>
          <a:p>
            <a:r>
              <a:rPr lang="nl-NL" dirty="0"/>
              <a:t>Zitting: 2 juristen (</a:t>
            </a:r>
            <a:r>
              <a:rPr lang="nl-NL" dirty="0" err="1"/>
              <a:t>vzr</a:t>
            </a:r>
            <a:r>
              <a:rPr lang="nl-NL" dirty="0"/>
              <a:t>), 3 beroepsgenoten. </a:t>
            </a:r>
          </a:p>
          <a:p>
            <a:r>
              <a:rPr lang="nl-NL" dirty="0"/>
              <a:t>Uitspraak binnen 6 </a:t>
            </a:r>
            <a:r>
              <a:rPr lang="nl-NL" dirty="0" err="1"/>
              <a:t>wk</a:t>
            </a:r>
            <a:r>
              <a:rPr lang="nl-NL" dirty="0"/>
              <a:t>; beroep </a:t>
            </a:r>
            <a:r>
              <a:rPr lang="nl-NL" dirty="0" err="1"/>
              <a:t>mgl</a:t>
            </a:r>
            <a:r>
              <a:rPr lang="nl-NL" dirty="0"/>
              <a:t> CTG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5087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Openbaarmaking vindt – onder vermelding van de naam van de beroepsbeoefenaar, de maatregel en de aard van het vergrijp - plaats via aantekening in het BIG-register, publicatie in de Staatscourant en een of meer lokale dag- of weekbladen en op een lijst op de website van het BIG-register.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5955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649288"/>
          </a:xfrm>
        </p:spPr>
        <p:txBody>
          <a:bodyPr/>
          <a:lstStyle/>
          <a:p>
            <a:pPr algn="ctr"/>
            <a:r>
              <a:rPr lang="nl-NL" dirty="0"/>
              <a:t>Maatregelen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24544" y="1988840"/>
            <a:ext cx="9468544" cy="4320480"/>
          </a:xfrm>
        </p:spPr>
        <p:txBody>
          <a:bodyPr/>
          <a:lstStyle/>
          <a:p>
            <a:r>
              <a:rPr lang="nl-NL" dirty="0"/>
              <a:t>waarschuwing, </a:t>
            </a:r>
          </a:p>
          <a:p>
            <a:r>
              <a:rPr lang="nl-NL" dirty="0"/>
              <a:t>berisping, </a:t>
            </a:r>
          </a:p>
          <a:p>
            <a:r>
              <a:rPr lang="nl-NL" dirty="0"/>
              <a:t>geldboete van ten hoogste €4500, </a:t>
            </a:r>
          </a:p>
          <a:p>
            <a:r>
              <a:rPr lang="nl-NL" dirty="0"/>
              <a:t>(voorwaardelijke) schorsing van maximaal 1 jaar, </a:t>
            </a:r>
          </a:p>
          <a:p>
            <a:r>
              <a:rPr lang="nl-NL" dirty="0"/>
              <a:t>gedeeltelijke ontzegging, </a:t>
            </a:r>
          </a:p>
          <a:p>
            <a:r>
              <a:rPr lang="nl-NL" dirty="0"/>
              <a:t>doorhaling in het BIG-register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6925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D71E25CE-142B-44ED-8660-FAD5F1D9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Slager keurt zijn eigen vlees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50520308-8CF0-40BC-95D5-22BBC44DD5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04C43-128F-4E0A-8331-B0816C582849}" type="slidenum">
              <a:rPr lang="nl-NL" altLang="nl-NL" smtClean="0"/>
              <a:pPr/>
              <a:t>7</a:t>
            </a:fld>
            <a:endParaRPr lang="nl-NL" alt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5B3A3EB5-FCA9-4F19-A9FA-09AA5896F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68651"/>
            <a:ext cx="7200800" cy="466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0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518" y="116632"/>
            <a:ext cx="9144000" cy="649288"/>
          </a:xfrm>
        </p:spPr>
        <p:txBody>
          <a:bodyPr/>
          <a:lstStyle/>
          <a:p>
            <a:pPr algn="ctr"/>
            <a:r>
              <a:rPr lang="nl-NL" dirty="0"/>
              <a:t>Casus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900608" y="764704"/>
            <a:ext cx="10513168" cy="5832648"/>
          </a:xfrm>
        </p:spPr>
        <p:txBody>
          <a:bodyPr/>
          <a:lstStyle/>
          <a:p>
            <a:r>
              <a:rPr lang="nl-NL" b="1" dirty="0"/>
              <a:t>Behandeling</a:t>
            </a:r>
            <a:r>
              <a:rPr lang="nl-NL" dirty="0"/>
              <a:t>: MDL arts: lokalisatie poliep (O)</a:t>
            </a:r>
          </a:p>
          <a:p>
            <a:endParaRPr lang="nl-NL" b="1" dirty="0"/>
          </a:p>
          <a:p>
            <a:r>
              <a:rPr lang="nl-NL" b="1" dirty="0"/>
              <a:t>Behandeling</a:t>
            </a:r>
            <a:r>
              <a:rPr lang="nl-NL" dirty="0"/>
              <a:t>: MDL arts: post </a:t>
            </a:r>
            <a:r>
              <a:rPr lang="nl-NL" dirty="0" err="1"/>
              <a:t>poliepectomie</a:t>
            </a:r>
            <a:r>
              <a:rPr lang="nl-NL" dirty="0"/>
              <a:t> pijn (O)</a:t>
            </a:r>
          </a:p>
          <a:p>
            <a:endParaRPr lang="nl-NL" b="1" dirty="0"/>
          </a:p>
          <a:p>
            <a:r>
              <a:rPr lang="nl-NL" b="1" dirty="0"/>
              <a:t>Diagnose: </a:t>
            </a:r>
            <a:r>
              <a:rPr lang="nl-NL" dirty="0"/>
              <a:t>MDL arts: gemiste tumor bij gastroscopie (W)</a:t>
            </a:r>
          </a:p>
          <a:p>
            <a:endParaRPr lang="nl-NL" b="1" dirty="0"/>
          </a:p>
          <a:p>
            <a:r>
              <a:rPr lang="nl-NL" b="1" dirty="0"/>
              <a:t>Diagnose</a:t>
            </a:r>
            <a:r>
              <a:rPr lang="nl-NL" dirty="0"/>
              <a:t>: internist: 3 x darmbloeding: diverticulosis? (W)</a:t>
            </a:r>
          </a:p>
          <a:p>
            <a:endParaRPr lang="nl-NL" b="1" dirty="0"/>
          </a:p>
          <a:p>
            <a:r>
              <a:rPr lang="nl-NL" b="1" dirty="0"/>
              <a:t>Behandeling</a:t>
            </a:r>
            <a:r>
              <a:rPr lang="nl-NL" dirty="0"/>
              <a:t>: anesthesist pijnbestrijding onvoldoende (W)</a:t>
            </a:r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4433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9288"/>
          </a:xfrm>
        </p:spPr>
        <p:txBody>
          <a:bodyPr/>
          <a:lstStyle/>
          <a:p>
            <a:pPr algn="ctr"/>
            <a:r>
              <a:rPr lang="nl-NL" dirty="0"/>
              <a:t>Casus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540568" y="809328"/>
            <a:ext cx="10295322" cy="6048672"/>
          </a:xfrm>
        </p:spPr>
        <p:txBody>
          <a:bodyPr/>
          <a:lstStyle/>
          <a:p>
            <a:r>
              <a:rPr lang="nl-NL" b="1" dirty="0"/>
              <a:t>Behandelrelatie</a:t>
            </a:r>
            <a:r>
              <a:rPr lang="nl-NL" dirty="0"/>
              <a:t>: chirurg: complexe vaatoperatie (W)</a:t>
            </a:r>
          </a:p>
          <a:p>
            <a:endParaRPr lang="nl-NL" b="1" dirty="0"/>
          </a:p>
          <a:p>
            <a:r>
              <a:rPr lang="nl-NL" b="1" dirty="0"/>
              <a:t>Beëindiging behandelrelatie: </a:t>
            </a:r>
            <a:r>
              <a:rPr lang="nl-NL" dirty="0"/>
              <a:t>internist: conflict (B)</a:t>
            </a:r>
          </a:p>
          <a:p>
            <a:endParaRPr lang="nl-NL" b="1" dirty="0"/>
          </a:p>
          <a:p>
            <a:r>
              <a:rPr lang="nl-NL" b="1" dirty="0"/>
              <a:t>Regievoering</a:t>
            </a:r>
            <a:r>
              <a:rPr lang="nl-NL" dirty="0"/>
              <a:t>: gynaecoloog: supervisie over AIOS (W, O)</a:t>
            </a:r>
          </a:p>
          <a:p>
            <a:endParaRPr lang="nl-NL" b="1" dirty="0"/>
          </a:p>
          <a:p>
            <a:r>
              <a:rPr lang="nl-NL" b="1" dirty="0" err="1"/>
              <a:t>Informed</a:t>
            </a:r>
            <a:r>
              <a:rPr lang="nl-NL" b="1" dirty="0"/>
              <a:t> consent</a:t>
            </a:r>
            <a:r>
              <a:rPr lang="nl-NL" dirty="0"/>
              <a:t>: internist: NTBR communicatie (W)</a:t>
            </a:r>
          </a:p>
          <a:p>
            <a:endParaRPr lang="nl-NL" dirty="0"/>
          </a:p>
          <a:p>
            <a:r>
              <a:rPr lang="nl-NL" b="1" dirty="0"/>
              <a:t>Beroepsgeheim</a:t>
            </a:r>
            <a:r>
              <a:rPr lang="nl-NL" dirty="0"/>
              <a:t>: psychiater: conflict van plichten (O)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9805052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37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nl-NL" altLang="nl-NL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37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nl-NL" altLang="nl-NL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37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nl-NL" altLang="nl-NL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37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nl-NL" altLang="nl-NL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211</TotalTime>
  <Words>417</Words>
  <Application>Microsoft Office PowerPoint</Application>
  <PresentationFormat>Diavoorstelling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blank</vt:lpstr>
      <vt:lpstr>Aangepast ontwerp</vt:lpstr>
      <vt:lpstr>Tucht moet er zijn!  landelijke opleidingsdag MDL, Amersfoort, 1 november 2019 Peter Wahab</vt:lpstr>
      <vt:lpstr>Tuchtrecht Gezondheidszorg Nederland</vt:lpstr>
      <vt:lpstr>Twee Tuchtnormen </vt:lpstr>
      <vt:lpstr>procedure</vt:lpstr>
      <vt:lpstr>PowerPoint-presentatie</vt:lpstr>
      <vt:lpstr>Maatregelen</vt:lpstr>
      <vt:lpstr>Slager keurt zijn eigen vlees</vt:lpstr>
      <vt:lpstr>Casus</vt:lpstr>
      <vt:lpstr>Casus (2)</vt:lpstr>
      <vt:lpstr>Gedragscode Openheid medische incidenten; betere afwikkeling Medische Aansprakelijkheid (GOMA)</vt:lpstr>
      <vt:lpstr>Hoe te handelen?</vt:lpstr>
    </vt:vector>
  </TitlesOfParts>
  <Company>Rijnstate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Tucht moet er zijn!</dc:title>
  <dc:creator>p924620</dc:creator>
  <cp:lastModifiedBy>p924620</cp:lastModifiedBy>
  <cp:revision>19</cp:revision>
  <dcterms:created xsi:type="dcterms:W3CDTF">2018-08-28T18:59:37Z</dcterms:created>
  <dcterms:modified xsi:type="dcterms:W3CDTF">2019-10-28T07:04:49Z</dcterms:modified>
</cp:coreProperties>
</file>