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3" r:id="rId19"/>
    <p:sldId id="274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B7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99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AFE3E-F090-48A0-A152-C40B2F082B66}" type="datetimeFigureOut">
              <a:rPr lang="nl-NL" smtClean="0"/>
              <a:pPr/>
              <a:t>31-10-2019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C74C3-619A-4274-97CE-0BCD41E62AA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C74C3-619A-4274-97CE-0BCD41E62AA8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0159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no Pro" pitchFamily="18" charset="0"/>
              </a:defRPr>
            </a:lvl1pPr>
          </a:lstStyle>
          <a:p>
            <a:r>
              <a:rPr lang="nl-NL"/>
              <a:t>1 november 2019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no Pro" pitchFamily="18" charset="0"/>
              </a:defRPr>
            </a:lvl1pPr>
          </a:lstStyle>
          <a:p>
            <a:r>
              <a:rPr lang="nl-NL"/>
              <a:t>MDL Concilium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no Pro" pitchFamily="18" charset="0"/>
              </a:defRPr>
            </a:lvl1pPr>
          </a:lstStyle>
          <a:p>
            <a:fld id="{E66319A2-EFC2-4911-8347-13F47D4AF4E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 november 2019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MDL Concilium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319A2-EFC2-4911-8347-13F47D4AF4E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 november 2019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MDL Concilium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319A2-EFC2-4911-8347-13F47D4AF4E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 november 2019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MDL Concilium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319A2-EFC2-4911-8347-13F47D4AF4E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 november 2019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MDL Concilium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319A2-EFC2-4911-8347-13F47D4AF4E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 november 2019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MDL Concilium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319A2-EFC2-4911-8347-13F47D4AF4E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 november 2019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MDL Concilium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319A2-EFC2-4911-8347-13F47D4AF4E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 november 2019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MDL Concilium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319A2-EFC2-4911-8347-13F47D4AF4E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 november 2019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MDL Concilium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319A2-EFC2-4911-8347-13F47D4AF4E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 november 2019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MDL Concilium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319A2-EFC2-4911-8347-13F47D4AF4E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 november 2019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MDL Concilium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319A2-EFC2-4911-8347-13F47D4AF4E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4B743"/>
                </a:solidFill>
                <a:latin typeface="Arno Pro" pitchFamily="18" charset="0"/>
              </a:defRPr>
            </a:lvl1pPr>
          </a:lstStyle>
          <a:p>
            <a:r>
              <a:rPr lang="nl-NL"/>
              <a:t>1 november 2019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79613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4B743"/>
                </a:solidFill>
                <a:latin typeface="Arno Pro" pitchFamily="18" charset="0"/>
              </a:defRPr>
            </a:lvl1pPr>
          </a:lstStyle>
          <a:p>
            <a:r>
              <a:rPr lang="nl-NL"/>
              <a:t>MDL Concilium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400" b="0" kern="1200">
          <a:solidFill>
            <a:srgbClr val="74B743"/>
          </a:solidFill>
          <a:latin typeface="Arno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4B743"/>
        </a:buClr>
        <a:buFont typeface="Arno Pro" pitchFamily="18" charset="0"/>
        <a:buChar char="»"/>
        <a:defRPr sz="3200" kern="1200">
          <a:solidFill>
            <a:schemeClr val="tx1"/>
          </a:solidFill>
          <a:latin typeface="Frutiger LT Std 45 Ligh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Frutiger LT Std 45 Ligh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Frutiger LT Std 45 Ligh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Frutiger LT Std 45 Ligh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Frutiger LT Std 45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40421">
            <a:off x="312549" y="3067316"/>
            <a:ext cx="2980201" cy="410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772400" cy="1470025"/>
          </a:xfrm>
        </p:spPr>
        <p:txBody>
          <a:bodyPr>
            <a:noAutofit/>
          </a:bodyPr>
          <a:lstStyle/>
          <a:p>
            <a:pPr algn="r"/>
            <a:r>
              <a:rPr lang="nl-NL" sz="6000" b="1" dirty="0">
                <a:solidFill>
                  <a:srgbClr val="74B74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BURN-OUT</a:t>
            </a:r>
            <a:r>
              <a:rPr lang="nl-NL" sz="1000" b="1" dirty="0">
                <a:solidFill>
                  <a:srgbClr val="74B74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nl-NL" sz="6000" b="1" dirty="0">
                <a:solidFill>
                  <a:srgbClr val="74B74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br>
              <a:rPr lang="nl-NL" sz="6000" b="1" dirty="0">
                <a:solidFill>
                  <a:srgbClr val="74B74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NL" sz="6000" b="1" dirty="0">
                <a:solidFill>
                  <a:srgbClr val="74B74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KEEP OUT!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4139952" y="3645024"/>
            <a:ext cx="4352528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Laurens Baas</a:t>
            </a:r>
            <a:r>
              <a:rPr kumimoji="0" lang="nl-NL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nl-NL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Medicoaching</a:t>
            </a:r>
            <a:endParaRPr kumimoji="0" lang="nl-NL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baseline="0" dirty="0">
                <a:latin typeface="Tahoma" pitchFamily="34" charset="0"/>
                <a:ea typeface="Tahoma" pitchFamily="34" charset="0"/>
                <a:cs typeface="Tahoma" pitchFamily="34" charset="0"/>
              </a:rPr>
              <a:t>Utrecht</a:t>
            </a:r>
            <a:endParaRPr kumimoji="0" lang="nl-N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74B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>
                <a:solidFill>
                  <a:srgbClr val="74B74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Ademhalingsoefening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74B743"/>
              </a:buClr>
              <a:buFont typeface="Arno Pro" pitchFamily="18" charset="0"/>
              <a:buChar char="»"/>
            </a:pPr>
            <a:endParaRPr lang="nl-NL" dirty="0">
              <a:latin typeface="Arno Pro" pitchFamily="18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74B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 november 2019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MDL Concilium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3458" y="1700808"/>
            <a:ext cx="2334212" cy="436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/>
          <a:lstStyle/>
          <a:p>
            <a:pPr algn="l"/>
            <a:r>
              <a:rPr lang="nl-NL" dirty="0">
                <a:solidFill>
                  <a:srgbClr val="74B74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Ontspannen door mediteren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359421"/>
            <a:ext cx="4762872" cy="4525963"/>
          </a:xfrm>
        </p:spPr>
        <p:txBody>
          <a:bodyPr/>
          <a:lstStyle/>
          <a:p>
            <a:pPr>
              <a:buClr>
                <a:srgbClr val="74B743"/>
              </a:buClr>
              <a:buFont typeface="Arial" pitchFamily="34" charset="0"/>
              <a:buChar char="»"/>
            </a:pPr>
            <a: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  <a:t>Mediteren is oefenen in </a:t>
            </a:r>
            <a:b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NL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gedachtenmanagement</a:t>
            </a:r>
            <a: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NL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én</a:t>
            </a:r>
            <a: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  <a:t>mentale ontspanning</a:t>
            </a:r>
          </a:p>
          <a:p>
            <a:pPr lvl="0">
              <a:buClr>
                <a:srgbClr val="74B743"/>
              </a:buClr>
              <a:buFont typeface="Arial" pitchFamily="34" charset="0"/>
              <a:buChar char="»"/>
            </a:pP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74B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 november 2019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MDL Concilium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293096"/>
            <a:ext cx="3661211" cy="143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31232"/>
            <a:ext cx="3240360" cy="220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1143000"/>
          </a:xfrm>
        </p:spPr>
        <p:txBody>
          <a:bodyPr/>
          <a:lstStyle/>
          <a:p>
            <a:pPr algn="l"/>
            <a:r>
              <a:rPr lang="nl-NL" dirty="0">
                <a:solidFill>
                  <a:srgbClr val="74B74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Kunst van het nietsdoen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3340149"/>
            <a:ext cx="8229600" cy="2465115"/>
          </a:xfrm>
        </p:spPr>
        <p:txBody>
          <a:bodyPr/>
          <a:lstStyle/>
          <a:p>
            <a:pPr lvl="0">
              <a:buClr>
                <a:srgbClr val="74B743"/>
              </a:buClr>
              <a:buFont typeface="Arial" pitchFamily="34" charset="0"/>
              <a:buChar char="»"/>
            </a:pPr>
            <a: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  <a:t>Taoïstisch </a:t>
            </a:r>
            <a:r>
              <a:rPr lang="nl-NL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Wu</a:t>
            </a:r>
            <a:r>
              <a:rPr lang="nl-NL" i="1" dirty="0">
                <a:latin typeface="Tahoma" pitchFamily="34" charset="0"/>
                <a:ea typeface="Tahoma" pitchFamily="34" charset="0"/>
                <a:cs typeface="Tahoma" pitchFamily="34" charset="0"/>
              </a:rPr>
              <a:t> Wei</a:t>
            </a:r>
          </a:p>
          <a:p>
            <a:pPr lvl="0">
              <a:buClr>
                <a:srgbClr val="74B743"/>
              </a:buClr>
              <a:buFont typeface="Arial" pitchFamily="34" charset="0"/>
              <a:buChar char="»"/>
            </a:pPr>
            <a: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  <a:t>Oordeelvrij waarnemen</a:t>
            </a:r>
          </a:p>
          <a:p>
            <a:pPr lvl="0">
              <a:buClr>
                <a:srgbClr val="74B743"/>
              </a:buClr>
              <a:buFont typeface="Arial" pitchFamily="34" charset="0"/>
              <a:buChar char="»"/>
            </a:pPr>
            <a: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  <a:t>Loslaten</a:t>
            </a:r>
          </a:p>
        </p:txBody>
      </p:sp>
      <p:sp>
        <p:nvSpPr>
          <p:cNvPr id="4" name="Rechthoek 3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74B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 november 2019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MDL Concilium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74B74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Domein van invloed 2: </a:t>
            </a:r>
            <a:br>
              <a:rPr lang="nl-NL" dirty="0">
                <a:solidFill>
                  <a:srgbClr val="74B74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NL" sz="3100" dirty="0"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  <a:t> je </a:t>
            </a:r>
            <a:r>
              <a:rPr lang="nl-NL" dirty="0" err="1">
                <a:solidFill>
                  <a:srgbClr val="74B74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privé-leven</a:t>
            </a:r>
            <a:endParaRPr lang="nl-NL" dirty="0">
              <a:solidFill>
                <a:srgbClr val="74B74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604045"/>
            <a:ext cx="5915000" cy="3993307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74B743"/>
              </a:buClr>
              <a:buFont typeface="Arial" pitchFamily="34" charset="0"/>
              <a:buChar char="»"/>
            </a:pPr>
            <a: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  <a:t>Het leven is niet altijd rozengeur en maneschijn</a:t>
            </a:r>
          </a:p>
          <a:p>
            <a:pPr lvl="0">
              <a:buClr>
                <a:srgbClr val="74B743"/>
              </a:buClr>
              <a:buFont typeface="Arial" pitchFamily="34" charset="0"/>
              <a:buChar char="»"/>
            </a:pPr>
            <a: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  <a:t>Maak keuzes en creëer je eigen </a:t>
            </a:r>
            <a:r>
              <a:rPr lang="nl-NL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empowerment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Clr>
                <a:srgbClr val="74B743"/>
              </a:buClr>
              <a:buFont typeface="Arial" pitchFamily="34" charset="0"/>
              <a:buChar char="»"/>
            </a:pPr>
            <a: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  <a:t>Je opleiding is een investering die je betaalt met </a:t>
            </a:r>
            <a:r>
              <a:rPr lang="nl-NL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privé-leven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Clr>
                <a:srgbClr val="74B743"/>
              </a:buClr>
              <a:buFont typeface="Arial" pitchFamily="34" charset="0"/>
              <a:buChar char="»"/>
            </a:pPr>
            <a: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  <a:t>Vitaliteit is belangrijker dan geluk</a:t>
            </a:r>
          </a:p>
        </p:txBody>
      </p:sp>
      <p:sp>
        <p:nvSpPr>
          <p:cNvPr id="4" name="Rechthoek 3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74B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 november 2019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MDL Concilium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74B74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Domein van invloed 3: </a:t>
            </a:r>
            <a:br>
              <a:rPr lang="nl-NL" dirty="0">
                <a:solidFill>
                  <a:srgbClr val="74B74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NL" sz="3100" dirty="0">
                <a:latin typeface="Tahoma" pitchFamily="34" charset="0"/>
                <a:ea typeface="Tahoma" pitchFamily="34" charset="0"/>
                <a:cs typeface="Tahoma" pitchFamily="34" charset="0"/>
              </a:rPr>
              <a:t> •</a:t>
            </a:r>
            <a: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  <a:t> je </a:t>
            </a:r>
            <a:r>
              <a:rPr lang="nl-NL" dirty="0">
                <a:solidFill>
                  <a:srgbClr val="74B74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interactie met collega’s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20888"/>
            <a:ext cx="5698976" cy="3705275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74B743"/>
              </a:buClr>
              <a:buFont typeface="Arial" pitchFamily="34" charset="0"/>
              <a:buChar char="»"/>
            </a:pPr>
            <a: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  <a:t>Werken aan sociale effectiviteit</a:t>
            </a:r>
          </a:p>
          <a:p>
            <a:pPr lvl="1">
              <a:buClr>
                <a:srgbClr val="74B743"/>
              </a:buClr>
              <a:buFont typeface="Arial" pitchFamily="34" charset="0"/>
              <a:buChar char="»"/>
            </a:pPr>
            <a: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  <a:t>Transparante communicatie</a:t>
            </a:r>
          </a:p>
          <a:p>
            <a:pPr lvl="1">
              <a:buClr>
                <a:srgbClr val="74B743"/>
              </a:buClr>
              <a:buFont typeface="Arial" pitchFamily="34" charset="0"/>
              <a:buChar char="»"/>
            </a:pPr>
            <a: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  <a:t>In verbinding zijn in collectieve </a:t>
            </a:r>
            <a:r>
              <a:rPr lang="nl-NL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ambitie-visie-doelen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Clr>
                <a:srgbClr val="74B743"/>
              </a:buClr>
              <a:buFont typeface="Arial" pitchFamily="34" charset="0"/>
              <a:buChar char="»"/>
            </a:pPr>
            <a: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  <a:t>Werken aan een inspirerend team</a:t>
            </a:r>
          </a:p>
        </p:txBody>
      </p:sp>
      <p:sp>
        <p:nvSpPr>
          <p:cNvPr id="4" name="Rechthoek 3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74B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 november 2019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MDL Concilium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>
                <a:solidFill>
                  <a:srgbClr val="74B74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Transparante communicatie: ANNA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74B743"/>
              </a:buClr>
              <a:buFont typeface="Arno Pro" pitchFamily="18" charset="0"/>
              <a:buChar char="»"/>
            </a:pPr>
            <a:endParaRPr lang="nl-NL" dirty="0">
              <a:latin typeface="Arno Pro" pitchFamily="18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74B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 november 2019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MDL Concilium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154482" cy="295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8840" y="4509120"/>
            <a:ext cx="18731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53EFF79-D446-2E4D-A956-41419B1D6805}"/>
              </a:ext>
            </a:extLst>
          </p:cNvPr>
          <p:cNvSpPr txBox="1"/>
          <p:nvPr/>
        </p:nvSpPr>
        <p:spPr>
          <a:xfrm>
            <a:off x="4500736" y="4868751"/>
            <a:ext cx="3785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74B74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ANNA</a:t>
            </a:r>
            <a:r>
              <a:rPr lang="nl-NL" dirty="0">
                <a:solidFill>
                  <a:srgbClr val="74B74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br>
              <a:rPr lang="nl-NL" dirty="0">
                <a:solidFill>
                  <a:srgbClr val="74B74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NL" dirty="0">
                <a:solidFill>
                  <a:srgbClr val="74B74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nl-NL" dirty="0">
                <a:solidFill>
                  <a:srgbClr val="74B74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NL" b="1" dirty="0">
                <a:solidFill>
                  <a:srgbClr val="74B74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nl-NL" dirty="0">
                <a:solidFill>
                  <a:srgbClr val="74B74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ltijd </a:t>
            </a:r>
            <a:r>
              <a:rPr lang="nl-NL" b="1" dirty="0">
                <a:solidFill>
                  <a:srgbClr val="74B74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</a:t>
            </a:r>
            <a:r>
              <a:rPr lang="nl-NL" dirty="0">
                <a:solidFill>
                  <a:srgbClr val="74B74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agaan </a:t>
            </a:r>
            <a:r>
              <a:rPr lang="nl-NL" b="1" dirty="0">
                <a:solidFill>
                  <a:srgbClr val="74B74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</a:t>
            </a:r>
            <a:r>
              <a:rPr lang="nl-NL" dirty="0">
                <a:solidFill>
                  <a:srgbClr val="74B74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ooit </a:t>
            </a:r>
            <a:r>
              <a:rPr lang="nl-NL" b="1" dirty="0">
                <a:solidFill>
                  <a:srgbClr val="74B74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nl-NL" dirty="0">
                <a:solidFill>
                  <a:srgbClr val="74B74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annemen</a:t>
            </a:r>
          </a:p>
        </p:txBody>
      </p:sp>
      <p:sp>
        <p:nvSpPr>
          <p:cNvPr id="11" name="Pijl links 10">
            <a:extLst>
              <a:ext uri="{FF2B5EF4-FFF2-40B4-BE49-F238E27FC236}">
                <a16:creationId xmlns:a16="http://schemas.microsoft.com/office/drawing/2014/main" id="{303CD524-69AC-5A48-B265-3A72BCF4C992}"/>
              </a:ext>
            </a:extLst>
          </p:cNvPr>
          <p:cNvSpPr/>
          <p:nvPr/>
        </p:nvSpPr>
        <p:spPr>
          <a:xfrm>
            <a:off x="1232417" y="2040421"/>
            <a:ext cx="276351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92D050"/>
              </a:solidFill>
            </a:endParaRPr>
          </a:p>
        </p:txBody>
      </p:sp>
      <p:sp>
        <p:nvSpPr>
          <p:cNvPr id="14" name="Pijl links 13">
            <a:extLst>
              <a:ext uri="{FF2B5EF4-FFF2-40B4-BE49-F238E27FC236}">
                <a16:creationId xmlns:a16="http://schemas.microsoft.com/office/drawing/2014/main" id="{384959B2-3F75-DE47-B2B4-0E4A02CAFB1A}"/>
              </a:ext>
            </a:extLst>
          </p:cNvPr>
          <p:cNvSpPr/>
          <p:nvPr/>
        </p:nvSpPr>
        <p:spPr>
          <a:xfrm>
            <a:off x="5192857" y="2060848"/>
            <a:ext cx="276351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>
                <a:solidFill>
                  <a:srgbClr val="74B74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Werken aan een inspirerend team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74B743"/>
              </a:buClr>
              <a:buFont typeface="Arial" pitchFamily="34" charset="0"/>
              <a:buChar char="»"/>
            </a:pPr>
            <a:r>
              <a:rPr lang="nl-NL" b="1" dirty="0">
                <a:solidFill>
                  <a:srgbClr val="74B74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Samen willen winnen</a:t>
            </a:r>
          </a:p>
        </p:txBody>
      </p:sp>
      <p:sp>
        <p:nvSpPr>
          <p:cNvPr id="4" name="Rechthoek 3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74B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 november 2019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MDL Concilium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273027"/>
            <a:ext cx="4340643" cy="43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 november 2019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MDL Concilium</a:t>
            </a:r>
          </a:p>
        </p:txBody>
      </p:sp>
      <p:sp>
        <p:nvSpPr>
          <p:cNvPr id="6" name="Rechthoek 5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74B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028" y="1011039"/>
            <a:ext cx="5941316" cy="767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610E61C-A283-714A-ADD1-2141EFC4EF21}"/>
              </a:ext>
            </a:extLst>
          </p:cNvPr>
          <p:cNvSpPr txBox="1"/>
          <p:nvPr/>
        </p:nvSpPr>
        <p:spPr>
          <a:xfrm>
            <a:off x="467544" y="404664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74B74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QUICKSCAN </a:t>
            </a:r>
            <a:r>
              <a:rPr lang="nl-NL" b="1" dirty="0">
                <a:solidFill>
                  <a:srgbClr val="74B74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SOCIALE EFFECTIVITEIT VAN DE VAKGROEP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74B74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Domein van invloed 4: </a:t>
            </a:r>
            <a:br>
              <a:rPr lang="nl-NL" dirty="0">
                <a:solidFill>
                  <a:srgbClr val="74B74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NL" sz="3100" dirty="0">
                <a:latin typeface="Tahoma" pitchFamily="34" charset="0"/>
                <a:ea typeface="Tahoma" pitchFamily="34" charset="0"/>
                <a:cs typeface="Tahoma" pitchFamily="34" charset="0"/>
              </a:rPr>
              <a:t> •</a:t>
            </a:r>
            <a: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  <a:t> je verhouding</a:t>
            </a:r>
            <a:r>
              <a:rPr lang="nl-NL" dirty="0">
                <a:solidFill>
                  <a:srgbClr val="74B74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tot de organisatie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88840"/>
            <a:ext cx="8579296" cy="4536504"/>
          </a:xfrm>
        </p:spPr>
        <p:txBody>
          <a:bodyPr>
            <a:normAutofit/>
          </a:bodyPr>
          <a:lstStyle/>
          <a:p>
            <a:pPr lvl="0">
              <a:buClr>
                <a:srgbClr val="74B743"/>
              </a:buClr>
              <a:buFont typeface="Arial" pitchFamily="34" charset="0"/>
              <a:buChar char="»"/>
            </a:pPr>
            <a: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  <a:t>Van allergie 	    naar 		synergie</a:t>
            </a:r>
          </a:p>
          <a:p>
            <a:pPr lvl="0">
              <a:buClr>
                <a:srgbClr val="74B743"/>
              </a:buClr>
              <a:buFont typeface="Arial" pitchFamily="34" charset="0"/>
              <a:buChar char="»"/>
            </a:pP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Clr>
                <a:srgbClr val="74B743"/>
              </a:buClr>
              <a:buFont typeface="Arial" pitchFamily="34" charset="0"/>
              <a:buChar char="»"/>
            </a:pP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Clr>
                <a:srgbClr val="74B743"/>
              </a:buClr>
              <a:buFont typeface="Arial" pitchFamily="34" charset="0"/>
              <a:buChar char="»"/>
            </a:pP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Clr>
                <a:srgbClr val="74B743"/>
              </a:buClr>
              <a:buFont typeface="Arial" pitchFamily="34" charset="0"/>
              <a:buChar char="»"/>
            </a:pP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Clr>
                <a:srgbClr val="74B743"/>
              </a:buClr>
              <a:buFont typeface="Arial" pitchFamily="34" charset="0"/>
              <a:buChar char="»"/>
            </a:pP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>
              <a:buClr>
                <a:srgbClr val="74B743"/>
              </a:buClr>
              <a:buNone/>
            </a:pPr>
            <a: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  <a:t>Naar een ziekenhuis van medisch specialisten</a:t>
            </a:r>
          </a:p>
        </p:txBody>
      </p:sp>
      <p:sp>
        <p:nvSpPr>
          <p:cNvPr id="4" name="Rechthoek 3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74B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 november 2019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MDL Concilium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708920"/>
            <a:ext cx="2461155" cy="230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602" y="2708920"/>
            <a:ext cx="270030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251520" y="0"/>
            <a:ext cx="8892480" cy="6858000"/>
          </a:xfrm>
          <a:prstGeom prst="rect">
            <a:avLst/>
          </a:prstGeom>
          <a:solidFill>
            <a:srgbClr val="74B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l="7033" t="1882" r="5087" b="2765"/>
          <a:stretch>
            <a:fillRect/>
          </a:stretch>
        </p:blipFill>
        <p:spPr bwMode="auto">
          <a:xfrm rot="20943201">
            <a:off x="4093008" y="2083984"/>
            <a:ext cx="3813024" cy="498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/>
          <a:p>
            <a:pPr algn="l"/>
            <a:r>
              <a:rPr lang="nl-NL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Dank voor uw aandacht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2132856"/>
            <a:ext cx="3096344" cy="3993307"/>
          </a:xfrm>
        </p:spPr>
        <p:txBody>
          <a:bodyPr/>
          <a:lstStyle/>
          <a:p>
            <a:pPr lvl="0">
              <a:buClr>
                <a:srgbClr val="74B743"/>
              </a:buClr>
              <a:buFont typeface="Arno Pro" pitchFamily="18" charset="0"/>
              <a:buChar char="»"/>
            </a:pPr>
            <a:endParaRPr lang="nl-NL" dirty="0">
              <a:latin typeface="Arno Pro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74B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 november 2019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MDL Concilium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3713" b="12825"/>
          <a:stretch>
            <a:fillRect/>
          </a:stretch>
        </p:blipFill>
        <p:spPr bwMode="auto">
          <a:xfrm>
            <a:off x="896233" y="620688"/>
            <a:ext cx="735153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>
                <a:solidFill>
                  <a:srgbClr val="74B74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Code ROOD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0" y="2564904"/>
            <a:ext cx="4248472" cy="187220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  <a:t>1 op de 5 jonge artsen </a:t>
            </a:r>
          </a:p>
          <a:p>
            <a:pPr>
              <a:buNone/>
            </a:pPr>
            <a: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  <a:t>meldt last van </a:t>
            </a:r>
            <a:r>
              <a:rPr lang="nl-NL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burn-out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  <a:t>klachten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44397"/>
            <a:ext cx="3460263" cy="344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hoek 5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74B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 november 2019</a:t>
            </a: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MDL Concilium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5272" y="2564904"/>
            <a:ext cx="8219256" cy="1066130"/>
          </a:xfrm>
        </p:spPr>
        <p:txBody>
          <a:bodyPr>
            <a:noAutofit/>
          </a:bodyPr>
          <a:lstStyle/>
          <a:p>
            <a:pPr algn="l"/>
            <a:r>
              <a:rPr lang="nl-NL" sz="10400" b="1" dirty="0">
                <a:solidFill>
                  <a:srgbClr val="74B743"/>
                </a:solidFill>
                <a:latin typeface="Georgia" pitchFamily="18" charset="0"/>
              </a:rPr>
              <a:t>Stresstest</a:t>
            </a:r>
          </a:p>
        </p:txBody>
      </p:sp>
      <p:sp>
        <p:nvSpPr>
          <p:cNvPr id="4" name="Rechthoek 3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74B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 november 2019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MDL Concilium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pPr algn="l"/>
            <a:r>
              <a:rPr lang="nl-NL" sz="3600" dirty="0">
                <a:solidFill>
                  <a:srgbClr val="74B74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Domein van invloed en betrokkenheid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>
              <a:latin typeface="Arno Pro" pitchFamily="18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74B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 november 2019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MDL Concilium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556792"/>
            <a:ext cx="4869178" cy="485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nl-NL" dirty="0">
              <a:solidFill>
                <a:srgbClr val="74B743"/>
              </a:solidFill>
              <a:latin typeface="Frutiger LT Std 45 Light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/>
          <a:lstStyle/>
          <a:p>
            <a:pPr>
              <a:buClr>
                <a:srgbClr val="74B743"/>
              </a:buClr>
              <a:buFont typeface="Arial" pitchFamily="34" charset="0"/>
              <a:buChar char="»"/>
            </a:pPr>
            <a: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  <a:t>Domeinen van invloed in volgorde van mate van invloed</a:t>
            </a:r>
          </a:p>
          <a:p>
            <a:pPr marL="971550" lvl="1" indent="-514350">
              <a:buClr>
                <a:srgbClr val="74B743"/>
              </a:buClr>
              <a:buSzPct val="80000"/>
              <a:buFont typeface="+mj-lt"/>
              <a:buAutoNum type="arabicPeriod"/>
            </a:pPr>
            <a: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  <a:t>je eigen brein</a:t>
            </a:r>
          </a:p>
          <a:p>
            <a:pPr marL="971550" lvl="1" indent="-514350">
              <a:buClr>
                <a:srgbClr val="74B743"/>
              </a:buClr>
              <a:buSzPct val="80000"/>
              <a:buFont typeface="+mj-lt"/>
              <a:buAutoNum type="arabicPeriod"/>
            </a:pPr>
            <a: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  <a:t>je privéleven</a:t>
            </a:r>
          </a:p>
          <a:p>
            <a:pPr marL="971550" lvl="1" indent="-514350">
              <a:buClr>
                <a:srgbClr val="74B743"/>
              </a:buClr>
              <a:buSzPct val="80000"/>
              <a:buFont typeface="+mj-lt"/>
              <a:buAutoNum type="arabicPeriod"/>
            </a:pPr>
            <a: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  <a:t>je interactie met collega’s</a:t>
            </a:r>
          </a:p>
          <a:p>
            <a:pPr marL="971550" lvl="1" indent="-514350">
              <a:buClr>
                <a:srgbClr val="74B743"/>
              </a:buClr>
              <a:buSzPct val="80000"/>
              <a:buFont typeface="+mj-lt"/>
              <a:buAutoNum type="arabicPeriod"/>
            </a:pPr>
            <a: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  <a:t>je verhouding tot de organisatie</a:t>
            </a:r>
          </a:p>
        </p:txBody>
      </p:sp>
      <p:sp>
        <p:nvSpPr>
          <p:cNvPr id="4" name="Rechthoek 3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74B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 november 2019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MDL Concilium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solidFill>
                  <a:srgbClr val="74B74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Domein van invloed 1: je brein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964085"/>
            <a:ext cx="5266928" cy="3705275"/>
          </a:xfrm>
        </p:spPr>
        <p:txBody>
          <a:bodyPr/>
          <a:lstStyle/>
          <a:p>
            <a:pPr lvl="0">
              <a:buClr>
                <a:srgbClr val="74B743"/>
              </a:buClr>
              <a:buFont typeface="Arial" pitchFamily="34" charset="0"/>
              <a:buChar char="»"/>
            </a:pPr>
            <a: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  <a:t>Over moeten en willen</a:t>
            </a:r>
          </a:p>
          <a:p>
            <a:pPr lvl="0">
              <a:buClr>
                <a:srgbClr val="74B743"/>
              </a:buClr>
              <a:buFont typeface="Arial" pitchFamily="34" charset="0"/>
              <a:buChar char="»"/>
            </a:pPr>
            <a: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  <a:t>Over ontspannen</a:t>
            </a:r>
          </a:p>
          <a:p>
            <a:pPr>
              <a:buClr>
                <a:srgbClr val="74B743"/>
              </a:buClr>
              <a:buFont typeface="Arial" pitchFamily="34" charset="0"/>
              <a:buChar char="»"/>
            </a:pPr>
            <a: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  <a:t>Over de kunst van het nietsdoen en loslaten</a:t>
            </a:r>
          </a:p>
        </p:txBody>
      </p:sp>
      <p:sp>
        <p:nvSpPr>
          <p:cNvPr id="4" name="Rechthoek 3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74B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 november 2019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MDL Concilium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/>
          <a:lstStyle/>
          <a:p>
            <a:pPr algn="l"/>
            <a:r>
              <a:rPr lang="nl-NL" dirty="0">
                <a:solidFill>
                  <a:srgbClr val="74B74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MOETEN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647453"/>
            <a:ext cx="8229600" cy="4525963"/>
          </a:xfrm>
        </p:spPr>
        <p:txBody>
          <a:bodyPr/>
          <a:lstStyle/>
          <a:p>
            <a:pPr lvl="0">
              <a:buClr>
                <a:srgbClr val="74B743"/>
              </a:buClr>
              <a:buFont typeface="Arial" pitchFamily="34" charset="0"/>
              <a:buChar char="»"/>
            </a:pPr>
            <a: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  <a:t>Angst</a:t>
            </a:r>
          </a:p>
          <a:p>
            <a:pPr>
              <a:buClr>
                <a:srgbClr val="74B743"/>
              </a:buClr>
              <a:buFont typeface="Arial" pitchFamily="34" charset="0"/>
              <a:buChar char="»"/>
            </a:pPr>
            <a: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  <a:t>Straf</a:t>
            </a:r>
          </a:p>
          <a:p>
            <a:pPr>
              <a:buClr>
                <a:srgbClr val="74B743"/>
              </a:buClr>
              <a:buFont typeface="Arial" pitchFamily="34" charset="0"/>
              <a:buChar char="»"/>
            </a:pPr>
            <a: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  <a:t>Moeilijk</a:t>
            </a:r>
          </a:p>
          <a:p>
            <a:pPr lvl="1">
              <a:buClr>
                <a:srgbClr val="74B743"/>
              </a:buClr>
              <a:buFont typeface="Arial" pitchFamily="34" charset="0"/>
              <a:buChar char="»"/>
            </a:pPr>
            <a:r>
              <a:rPr lang="nl-NL">
                <a:latin typeface="Tahoma" pitchFamily="34" charset="0"/>
                <a:ea typeface="Tahoma" pitchFamily="34" charset="0"/>
                <a:cs typeface="Tahoma" pitchFamily="34" charset="0"/>
              </a:rPr>
              <a:t>Reduceert potentieel</a:t>
            </a:r>
            <a:br>
              <a:rPr lang="nl-NL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NL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nl-NL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NL">
                <a:latin typeface="Tahoma" pitchFamily="34" charset="0"/>
                <a:ea typeface="Tahoma" pitchFamily="34" charset="0"/>
                <a:cs typeface="Tahoma" pitchFamily="34" charset="0"/>
              </a:rPr>
              <a:t>Van wie?</a:t>
            </a:r>
          </a:p>
          <a:p>
            <a:pPr lvl="1">
              <a:buClr>
                <a:srgbClr val="74B743"/>
              </a:buClr>
              <a:buFont typeface="Arial" pitchFamily="34" charset="0"/>
              <a:buChar char="»"/>
            </a:pP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74B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 november 2019</a:t>
            </a: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MDL Concilium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/>
          <a:lstStyle/>
          <a:p>
            <a:pPr algn="l"/>
            <a:r>
              <a:rPr lang="nl-NL" dirty="0">
                <a:solidFill>
                  <a:srgbClr val="74B74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WILLEN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536304"/>
            <a:ext cx="8229600" cy="3412976"/>
          </a:xfrm>
        </p:spPr>
        <p:txBody>
          <a:bodyPr/>
          <a:lstStyle/>
          <a:p>
            <a:pPr lvl="0">
              <a:buClr>
                <a:srgbClr val="74B743"/>
              </a:buClr>
              <a:buFont typeface="Arial" pitchFamily="34" charset="0"/>
              <a:buChar char="»"/>
            </a:pPr>
            <a: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  <a:t>Verlangen</a:t>
            </a:r>
          </a:p>
          <a:p>
            <a:pPr lvl="0">
              <a:buClr>
                <a:srgbClr val="74B743"/>
              </a:buClr>
              <a:buFont typeface="Arial" pitchFamily="34" charset="0"/>
              <a:buChar char="»"/>
            </a:pPr>
            <a: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  <a:t>Verbinding</a:t>
            </a:r>
          </a:p>
          <a:p>
            <a:pPr lvl="0">
              <a:buClr>
                <a:srgbClr val="74B743"/>
              </a:buClr>
              <a:buFont typeface="Arial" pitchFamily="34" charset="0"/>
              <a:buChar char="»"/>
            </a:pPr>
            <a: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  <a:t>Beloning</a:t>
            </a:r>
          </a:p>
          <a:p>
            <a:pPr>
              <a:buClr>
                <a:srgbClr val="74B743"/>
              </a:buClr>
              <a:buFont typeface="Arial" pitchFamily="34" charset="0"/>
              <a:buChar char="»"/>
            </a:pPr>
            <a: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  <a:t>Interessant / uitdagend / uitnodigend</a:t>
            </a:r>
          </a:p>
          <a:p>
            <a:pPr lvl="1">
              <a:buClr>
                <a:srgbClr val="74B743"/>
              </a:buClr>
              <a:buFont typeface="Arial" pitchFamily="34" charset="0"/>
              <a:buChar char="»"/>
            </a:pPr>
            <a:r>
              <a:rPr lang="nl-NL" dirty="0">
                <a:latin typeface="Tahoma" pitchFamily="34" charset="0"/>
                <a:ea typeface="Tahoma" pitchFamily="34" charset="0"/>
                <a:cs typeface="Tahoma" pitchFamily="34" charset="0"/>
              </a:rPr>
              <a:t>Optimaliseert potentieel</a:t>
            </a:r>
          </a:p>
        </p:txBody>
      </p:sp>
      <p:sp>
        <p:nvSpPr>
          <p:cNvPr id="4" name="Rechthoek 3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74B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 november 2019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MDL Concilium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278</Words>
  <Application>Microsoft Office PowerPoint</Application>
  <PresentationFormat>Diavoorstelling (4:3)</PresentationFormat>
  <Paragraphs>95</Paragraphs>
  <Slides>19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6" baseType="lpstr">
      <vt:lpstr>Arial</vt:lpstr>
      <vt:lpstr>Arno Pro</vt:lpstr>
      <vt:lpstr>Calibri</vt:lpstr>
      <vt:lpstr>Frutiger LT Std 45 Light</vt:lpstr>
      <vt:lpstr>Georgia</vt:lpstr>
      <vt:lpstr>Tahoma</vt:lpstr>
      <vt:lpstr>Office-thema</vt:lpstr>
      <vt:lpstr>BURN-OUT : KEEP OUT!</vt:lpstr>
      <vt:lpstr>PowerPoint-presentatie</vt:lpstr>
      <vt:lpstr>Code ROOD</vt:lpstr>
      <vt:lpstr>Stresstest</vt:lpstr>
      <vt:lpstr>Domein van invloed en betrokkenheid</vt:lpstr>
      <vt:lpstr>PowerPoint-presentatie</vt:lpstr>
      <vt:lpstr>Domein van invloed 1: je brein</vt:lpstr>
      <vt:lpstr>MOETEN</vt:lpstr>
      <vt:lpstr>WILLEN</vt:lpstr>
      <vt:lpstr>Ademhalingsoefening</vt:lpstr>
      <vt:lpstr>Ontspannen door mediteren</vt:lpstr>
      <vt:lpstr>Kunst van het nietsdoen</vt:lpstr>
      <vt:lpstr>Domein van invloed 2:  • je privé-leven</vt:lpstr>
      <vt:lpstr>Domein van invloed 3:   • je interactie met collega’s</vt:lpstr>
      <vt:lpstr>Transparante communicatie: ANNA</vt:lpstr>
      <vt:lpstr>Werken aan een inspirerend team</vt:lpstr>
      <vt:lpstr>PowerPoint-presentatie</vt:lpstr>
      <vt:lpstr>Domein van invloed 4:   • je verhouding tot de organisatie</vt:lpstr>
      <vt:lpstr>Dank voor uw aandacht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Vincent van der Vliet</dc:creator>
  <cp:lastModifiedBy>Emma Bocxe</cp:lastModifiedBy>
  <cp:revision>33</cp:revision>
  <dcterms:created xsi:type="dcterms:W3CDTF">2019-10-29T08:54:07Z</dcterms:created>
  <dcterms:modified xsi:type="dcterms:W3CDTF">2019-10-31T10:49:27Z</dcterms:modified>
</cp:coreProperties>
</file>