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70" r:id="rId2"/>
    <p:sldMasterId id="2147483799" r:id="rId3"/>
    <p:sldMasterId id="2147483832" r:id="rId4"/>
    <p:sldMasterId id="2147483961" r:id="rId5"/>
    <p:sldMasterId id="2147484000" r:id="rId6"/>
    <p:sldMasterId id="2147484039" r:id="rId7"/>
  </p:sldMasterIdLst>
  <p:notesMasterIdLst>
    <p:notesMasterId r:id="rId30"/>
  </p:notesMasterIdLst>
  <p:sldIdLst>
    <p:sldId id="362" r:id="rId8"/>
    <p:sldId id="848" r:id="rId9"/>
    <p:sldId id="356" r:id="rId10"/>
    <p:sldId id="365" r:id="rId11"/>
    <p:sldId id="336" r:id="rId12"/>
    <p:sldId id="364" r:id="rId13"/>
    <p:sldId id="511" r:id="rId14"/>
    <p:sldId id="355" r:id="rId15"/>
    <p:sldId id="344" r:id="rId16"/>
    <p:sldId id="345" r:id="rId17"/>
    <p:sldId id="346" r:id="rId18"/>
    <p:sldId id="347" r:id="rId19"/>
    <p:sldId id="367" r:id="rId20"/>
    <p:sldId id="319" r:id="rId21"/>
    <p:sldId id="320" r:id="rId22"/>
    <p:sldId id="321" r:id="rId23"/>
    <p:sldId id="326" r:id="rId24"/>
    <p:sldId id="363" r:id="rId25"/>
    <p:sldId id="353" r:id="rId26"/>
    <p:sldId id="849" r:id="rId27"/>
    <p:sldId id="350" r:id="rId28"/>
    <p:sldId id="3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64E67418-E2B9-4B18-9547-955028723A03}">
          <p14:sldIdLst>
            <p14:sldId id="362"/>
            <p14:sldId id="848"/>
            <p14:sldId id="356"/>
            <p14:sldId id="365"/>
          </p14:sldIdLst>
        </p14:section>
        <p14:section name="Klinische praktijk" id="{0C8E3166-A350-4BA0-9562-B7E39059CB17}">
          <p14:sldIdLst>
            <p14:sldId id="336"/>
            <p14:sldId id="364"/>
          </p14:sldIdLst>
        </p14:section>
        <p14:section name="Big Data in de zorg" id="{25031A8F-56A6-4299-BB08-F35FB4DE6BDE}">
          <p14:sldIdLst>
            <p14:sldId id="511"/>
            <p14:sldId id="355"/>
            <p14:sldId id="344"/>
            <p14:sldId id="345"/>
            <p14:sldId id="346"/>
            <p14:sldId id="347"/>
            <p14:sldId id="367"/>
            <p14:sldId id="319"/>
            <p14:sldId id="320"/>
            <p14:sldId id="321"/>
            <p14:sldId id="326"/>
            <p14:sldId id="363"/>
            <p14:sldId id="353"/>
            <p14:sldId id="849"/>
            <p14:sldId id="350"/>
            <p14:sldId id="3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 Cefas" initials="DC" lastIdx="1" clrIdx="0">
    <p:extLst>
      <p:ext uri="{19B8F6BF-5375-455C-9EA6-DF929625EA0E}">
        <p15:presenceInfo xmlns:p15="http://schemas.microsoft.com/office/powerpoint/2012/main" userId="S-1-5-21-74642-3284969411-2123768488-1252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215" autoAdjust="0"/>
  </p:normalViewPr>
  <p:slideViewPr>
    <p:cSldViewPr snapToGrid="0">
      <p:cViewPr varScale="1">
        <p:scale>
          <a:sx n="69" d="100"/>
          <a:sy n="69" d="100"/>
        </p:scale>
        <p:origin x="13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DF72D-ED8B-4341-B58B-51F512B546E7}" type="datetimeFigureOut">
              <a:rPr lang="en-US" smtClean="0"/>
              <a:pPr/>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42F45-87B7-455E-93C9-9E7D287041BB}" type="slidenum">
              <a:rPr lang="en-US" smtClean="0"/>
              <a:pPr/>
              <a:t>‹nr.›</a:t>
            </a:fld>
            <a:endParaRPr lang="en-US"/>
          </a:p>
        </p:txBody>
      </p:sp>
    </p:spTree>
    <p:extLst>
      <p:ext uri="{BB962C8B-B14F-4D97-AF65-F5344CB8AC3E}">
        <p14:creationId xmlns:p14="http://schemas.microsoft.com/office/powerpoint/2010/main" val="172378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um.com/foursquare-direct/foursquare-predicts-chipotle-s-q1-sales-down-nearly-30-foot-traffic-reveals-the-start-of-a-mixed-78515b2389a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washingtonpost.com/news/innovations/wp/2016/04/28/how-foursquare-knew-before-almost-anyone-how-bad-things-were-for-chipotle/" TargetMode="External"/><Relationship Id="rId5" Type="http://schemas.openxmlformats.org/officeDocument/2006/relationships/hyperlink" Target="http://www.apple.com/pr/library/2015/09/28Apple-Announces-Record-iPhone-6s-iPhone-6s-Plus-Sales.html" TargetMode="External"/><Relationship Id="rId4" Type="http://schemas.openxmlformats.org/officeDocument/2006/relationships/hyperlink" Target="https://medium.com/foursquare-direct/foursquare-s-prediction-apple-will-sell-13-15-million-iphones-this-weekend-d7aca59a67d8"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Omdat inspiratie het thema is neem ik jullie mee in wat mij inspireert en ook hoe ik de mijn reis binnen Zorgautomatisering ervaar. </a:t>
            </a:r>
            <a:br>
              <a:rPr lang="nl-NL" dirty="0"/>
            </a:br>
            <a:br>
              <a:rPr lang="nl-NL" dirty="0"/>
            </a:br>
            <a:r>
              <a:rPr lang="nl-NL" dirty="0"/>
              <a:t>Ik houd van wielrennen, vanwege de vrijheid, omdat het inherent oneerlijk is, wat mij fascineert en omdat het mij helpt.</a:t>
            </a:r>
            <a:br>
              <a:rPr lang="nl-NL" dirty="0"/>
            </a:br>
            <a:r>
              <a:rPr lang="nl-NL" dirty="0"/>
              <a:t>In de bergen maakt het mij nederig en ontstaat een echte “</a:t>
            </a:r>
            <a:r>
              <a:rPr lang="nl-NL" dirty="0" err="1"/>
              <a:t>overlevings</a:t>
            </a:r>
            <a:r>
              <a:rPr lang="nl-NL" dirty="0"/>
              <a:t> modus” ik ben geen goede klimmer. Maar de bergen zijn eerlijk. Als je nog 30 km moet (dit is de laatste 8 km van de </a:t>
            </a:r>
            <a:r>
              <a:rPr lang="nl-NL" dirty="0" err="1"/>
              <a:t>Stelvio</a:t>
            </a:r>
            <a:r>
              <a:rPr lang="nl-NL" dirty="0"/>
              <a:t> van 30km ongeveer. lijkt zo’n berg onbedwingbaar. Maar als je er aan start en niet nadenkt hoever je nog moet, dan kom je er. </a:t>
            </a:r>
            <a:br>
              <a:rPr lang="nl-NL" dirty="0"/>
            </a:br>
            <a:br>
              <a:rPr lang="nl-NL" dirty="0"/>
            </a:br>
            <a:br>
              <a:rPr lang="nl-NL" dirty="0"/>
            </a:br>
            <a:r>
              <a:rPr lang="nl-NL" dirty="0"/>
              <a:t>DE ZORG, IS NET ZO. Na iedere bocht een nieuwe. Nooit likt het af en toch….</a:t>
            </a:r>
            <a:br>
              <a:rPr lang="nl-NL" dirty="0"/>
            </a:br>
            <a:r>
              <a:rPr lang="nl-NL" dirty="0"/>
              <a:t>Voor mij staat de zorg gelijk aan IT, hoe kan ik een bijdrage leveren vanuit de automatisering om Medewerkers gelukkiger te maken, </a:t>
            </a:r>
            <a:r>
              <a:rPr lang="nl-NL" dirty="0" err="1"/>
              <a:t>Patienten</a:t>
            </a:r>
            <a:r>
              <a:rPr lang="nl-NL" dirty="0"/>
              <a:t> zorg te bieden die werkelijk persoonlijk is en data gedreven. </a:t>
            </a:r>
            <a:br>
              <a:rPr lang="nl-NL" dirty="0"/>
            </a:br>
            <a:br>
              <a:rPr lang="nl-NL" dirty="0"/>
            </a:br>
            <a:r>
              <a:rPr lang="nl-NL" dirty="0"/>
              <a:t>Mijn advies. Start die reis, ga alleen naar de eerste bocht, leer, heb plezier en deel met je collega’s. Het </a:t>
            </a:r>
            <a:r>
              <a:rPr lang="nl-NL" dirty="0" err="1"/>
              <a:t>peleton</a:t>
            </a:r>
            <a:r>
              <a:rPr lang="nl-NL" dirty="0"/>
              <a:t> zal groeien en de bochten volgen elkaar sneller en sneller op. </a:t>
            </a:r>
            <a:br>
              <a:rPr lang="nl-NL" dirty="0"/>
            </a:br>
            <a:r>
              <a:rPr lang="nl-NL" dirty="0"/>
              <a:t>Want digitalisering, is voor altijd.</a:t>
            </a:r>
          </a:p>
        </p:txBody>
      </p:sp>
      <p:sp>
        <p:nvSpPr>
          <p:cNvPr id="4" name="Slide Number Placeholder 3"/>
          <p:cNvSpPr>
            <a:spLocks noGrp="1"/>
          </p:cNvSpPr>
          <p:nvPr>
            <p:ph type="sldNum" sz="quarter" idx="5"/>
          </p:nvPr>
        </p:nvSpPr>
        <p:spPr/>
        <p:txBody>
          <a:bodyPr/>
          <a:lstStyle/>
          <a:p>
            <a:pPr algn="ctr">
              <a:defRPr/>
            </a:pPr>
            <a:fld id="{7D8C2C35-2B8A-446E-BEC0-FD36716C29AC}" type="slidenum">
              <a:rPr sz="700" smtClean="0">
                <a:solidFill>
                  <a:srgbClr val="000000"/>
                </a:solidFill>
              </a:rPr>
              <a:pPr algn="ctr">
                <a:defRPr/>
              </a:pPr>
              <a:t>1</a:t>
            </a:fld>
            <a:endParaRPr sz="700" dirty="0">
              <a:solidFill>
                <a:srgbClr val="000000"/>
              </a:solidFill>
            </a:endParaRPr>
          </a:p>
        </p:txBody>
      </p:sp>
    </p:spTree>
    <p:extLst>
      <p:ext uri="{BB962C8B-B14F-4D97-AF65-F5344CB8AC3E}">
        <p14:creationId xmlns:p14="http://schemas.microsoft.com/office/powerpoint/2010/main" val="243881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ctr" defTabSz="1068416">
              <a:defRPr/>
            </a:pPr>
            <a:fld id="{7D8C2C35-2B8A-446E-BEC0-FD36716C29AC}" type="slidenum">
              <a:rPr lang="de-DE" sz="1000" smtClean="0">
                <a:solidFill>
                  <a:srgbClr val="000000"/>
                </a:solidFill>
                <a:latin typeface="Arial"/>
              </a:rPr>
              <a:pPr algn="ctr" defTabSz="1068416">
                <a:defRPr/>
              </a:pPr>
              <a:t>10</a:t>
            </a:fld>
            <a:endParaRPr lang="de-DE" sz="1000" dirty="0">
              <a:solidFill>
                <a:srgbClr val="000000"/>
              </a:solidFill>
              <a:latin typeface="Arial"/>
            </a:endParaRPr>
          </a:p>
        </p:txBody>
      </p:sp>
    </p:spTree>
    <p:extLst>
      <p:ext uri="{BB962C8B-B14F-4D97-AF65-F5344CB8AC3E}">
        <p14:creationId xmlns:p14="http://schemas.microsoft.com/office/powerpoint/2010/main" val="66635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a:t>
            </a:r>
            <a:r>
              <a:rPr lang="en-US" baseline="0" dirty="0"/>
              <a:t> some of you know very well that already in the 80’s 90’s multiple powerful machine learning algorithms were available. Still at this time, machine learning was a niche and the discussion was rather dominated by artificial intelligence, which applied more heuristics than data driven learning. </a:t>
            </a:r>
          </a:p>
          <a:p>
            <a:endParaRPr lang="en-US" baseline="0" dirty="0"/>
          </a:p>
          <a:p>
            <a:r>
              <a:rPr lang="en-US" baseline="0" dirty="0"/>
              <a:t>Without data one has to meet important assumptions and models. Speaking more informally, one is forced to use strong heuristics to explain observations and predict outcomes.</a:t>
            </a:r>
          </a:p>
          <a:p>
            <a:endParaRPr lang="en-US" baseline="0" dirty="0"/>
          </a:p>
          <a:p>
            <a:r>
              <a:rPr lang="en-US" baseline="0" dirty="0"/>
              <a:t>Today, when tons of data is available multiple industries found innovative ways to leverage the enormous value in these datasets. Models are directly derived from the data without a priori assumptions that would constrain the solution space or generate bias. Working data driven opens to door to generate insights about hidden </a:t>
            </a:r>
            <a:r>
              <a:rPr lang="en-US" baseline="0" dirty="0" err="1"/>
              <a:t>interdidependencies</a:t>
            </a:r>
            <a:r>
              <a:rPr lang="en-US" baseline="0" dirty="0"/>
              <a:t>, for example discover early indicators for sepsis, that one would have never thought of before.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lgn="ctr" defTabSz="1068416">
              <a:defRPr/>
            </a:pPr>
            <a:fld id="{7D8C2C35-2B8A-446E-BEC0-FD36716C29AC}" type="slidenum">
              <a:rPr lang="de-DE" sz="1000" smtClean="0">
                <a:solidFill>
                  <a:srgbClr val="000000"/>
                </a:solidFill>
                <a:latin typeface="Arial"/>
              </a:rPr>
              <a:pPr algn="ctr" defTabSz="1068416">
                <a:defRPr/>
              </a:pPr>
              <a:t>11</a:t>
            </a:fld>
            <a:endParaRPr lang="de-DE" sz="1000" dirty="0">
              <a:solidFill>
                <a:srgbClr val="000000"/>
              </a:solidFill>
              <a:latin typeface="Arial"/>
            </a:endParaRPr>
          </a:p>
        </p:txBody>
      </p:sp>
    </p:spTree>
    <p:extLst>
      <p:ext uri="{BB962C8B-B14F-4D97-AF65-F5344CB8AC3E}">
        <p14:creationId xmlns:p14="http://schemas.microsoft.com/office/powerpoint/2010/main" val="185021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a:t>
            </a:r>
            <a:r>
              <a:rPr lang="en-US" baseline="0" dirty="0"/>
              <a:t> some of you know very well that already in the 80’s 90’s multiple powerful machine learning algorithms were available. Still at this time, machine learning was a niche and the discussion was rather dominated by artificial intelligence, which applied more heuristics than data driven learning. </a:t>
            </a:r>
          </a:p>
          <a:p>
            <a:endParaRPr lang="en-US" baseline="0" dirty="0"/>
          </a:p>
          <a:p>
            <a:r>
              <a:rPr lang="en-US" baseline="0" dirty="0"/>
              <a:t>Without data one has to meet important assumptions and models. Speaking more informally, one is forced to use strong heuristics to explain observations and predict outcomes.</a:t>
            </a:r>
          </a:p>
          <a:p>
            <a:endParaRPr lang="en-US" baseline="0" dirty="0"/>
          </a:p>
          <a:p>
            <a:r>
              <a:rPr lang="en-US" baseline="0" dirty="0"/>
              <a:t>Today, when tons of data is available multiple industries found innovative ways to leverage the enormous value in these datasets. Models are directly derived from the data without a priori assumptions that would constrain the solution space or generate bias. Working data driven opens to door to generate insights about hidden </a:t>
            </a:r>
            <a:r>
              <a:rPr lang="en-US" baseline="0" dirty="0" err="1"/>
              <a:t>interdidependencies</a:t>
            </a:r>
            <a:r>
              <a:rPr lang="en-US" baseline="0" dirty="0"/>
              <a:t>, for example discover early indicators for sepsis, that one would have never thought of before.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lgn="ctr" defTabSz="1068416">
              <a:defRPr/>
            </a:pPr>
            <a:fld id="{7D8C2C35-2B8A-446E-BEC0-FD36716C29AC}" type="slidenum">
              <a:rPr lang="de-DE" sz="1000" smtClean="0">
                <a:solidFill>
                  <a:srgbClr val="000000"/>
                </a:solidFill>
                <a:latin typeface="Arial"/>
              </a:rPr>
              <a:pPr algn="ctr" defTabSz="1068416">
                <a:defRPr/>
              </a:pPr>
              <a:t>12</a:t>
            </a:fld>
            <a:endParaRPr lang="de-DE" sz="1000" dirty="0">
              <a:solidFill>
                <a:srgbClr val="000000"/>
              </a:solidFill>
              <a:latin typeface="Arial"/>
            </a:endParaRPr>
          </a:p>
        </p:txBody>
      </p:sp>
    </p:spTree>
    <p:extLst>
      <p:ext uri="{BB962C8B-B14F-4D97-AF65-F5344CB8AC3E}">
        <p14:creationId xmlns:p14="http://schemas.microsoft.com/office/powerpoint/2010/main" val="2761715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fontAlgn="base"/>
            <a:r>
              <a:rPr lang="en-US" sz="1300" dirty="0"/>
              <a:t>What does digital transformation imply and how can businesses succeed? ​</a:t>
            </a:r>
          </a:p>
          <a:p>
            <a:pPr rtl="0" fontAlgn="base"/>
            <a:r>
              <a:rPr lang="en-US" sz="1300" dirty="0"/>
              <a:t>New forms of systems of intelligence are emerging with embedding AI, ML, Big Data, Analytics, IoT and blockchain.​</a:t>
            </a:r>
          </a:p>
          <a:p>
            <a:pPr rtl="0" fontAlgn="base"/>
            <a:r>
              <a:rPr lang="en-US" sz="1300" dirty="0"/>
              <a:t>These new data driven systems of Intelligence enable us to reap unprecedented value from data, unlock new business models and re-imagine business process – across supply chains, customer interactions, work force experiences and many more.​</a:t>
            </a:r>
          </a:p>
          <a:p>
            <a:pPr rtl="0" fontAlgn="base"/>
            <a:r>
              <a:rPr lang="en-US" sz="1300" dirty="0"/>
              <a:t>​​</a:t>
            </a:r>
          </a:p>
          <a:p>
            <a:pPr rtl="0" fontAlgn="base"/>
            <a:r>
              <a:rPr lang="en-US" sz="1300" dirty="0"/>
              <a:t>Digital Transformation Tool Chest:​</a:t>
            </a:r>
          </a:p>
          <a:p>
            <a:pPr rtl="0" fontAlgn="base"/>
            <a:r>
              <a:rPr lang="en-US" sz="1300" dirty="0"/>
              <a:t>According to world bank, there were more than 7.2 bio mobile subscriptions in 2015; 325,000 mobile health apps available in 2017, robust growth of 25% year-on-year (https://research2guidance.com/325000-mobile-health-apps-available-in-2017/)​</a:t>
            </a:r>
          </a:p>
          <a:p>
            <a:pPr rtl="0" fontAlgn="base"/>
            <a:r>
              <a:rPr lang="en-US" sz="1300" dirty="0"/>
              <a:t>Medical Sensors Market worth 15.01 Billion USD by 2022 (</a:t>
            </a:r>
            <a:r>
              <a:rPr lang="en-US" sz="1300" dirty="0" err="1"/>
              <a:t>marketsandmarkets</a:t>
            </a:r>
            <a:r>
              <a:rPr lang="en-US" sz="1300" dirty="0"/>
              <a:t> report) – </a:t>
            </a:r>
            <a:r>
              <a:rPr lang="en-US" sz="1300" dirty="0" err="1"/>
              <a:t>ingestibles</a:t>
            </a:r>
            <a:r>
              <a:rPr lang="en-US" sz="1300" dirty="0"/>
              <a:t>, </a:t>
            </a:r>
            <a:r>
              <a:rPr lang="en-US" sz="1300" dirty="0" err="1"/>
              <a:t>implantables</a:t>
            </a:r>
            <a:r>
              <a:rPr lang="en-US" sz="1300" dirty="0"/>
              <a:t> etc. ​</a:t>
            </a:r>
          </a:p>
          <a:p>
            <a:pPr rtl="0" fontAlgn="base"/>
            <a:r>
              <a:rPr lang="en-US" sz="1300" dirty="0"/>
              <a:t>IoT – estimate 50 billion connected devices by 2020 (in logistics) – predictive maintenance use cases, </a:t>
            </a:r>
            <a:r>
              <a:rPr lang="en-US" sz="1300" b="1" dirty="0"/>
              <a:t>also at home diagnostics &amp; healthcare e.g. startups like Cue, healthy.io</a:t>
            </a:r>
            <a:r>
              <a:rPr lang="en-US" sz="1300" dirty="0"/>
              <a:t>​</a:t>
            </a:r>
          </a:p>
          <a:p>
            <a:pPr rtl="0" fontAlgn="base"/>
            <a:r>
              <a:rPr lang="en-US" sz="1300" dirty="0"/>
              <a:t>Machine learning &amp; AI in the cloud: By 2018, </a:t>
            </a:r>
            <a:r>
              <a:rPr lang="en-US" sz="1300" b="1" dirty="0"/>
              <a:t>75</a:t>
            </a:r>
            <a:r>
              <a:rPr lang="en-US" sz="1300" dirty="0"/>
              <a:t>% of enterprise and ISV development will </a:t>
            </a:r>
            <a:r>
              <a:rPr lang="en-US" sz="1300" b="1" dirty="0"/>
              <a:t>include AI or ML</a:t>
            </a:r>
            <a:r>
              <a:rPr lang="en-US" sz="1300" dirty="0"/>
              <a:t>. – IDC​</a:t>
            </a:r>
          </a:p>
          <a:p>
            <a:pPr rtl="0" fontAlgn="base"/>
            <a:r>
              <a:rPr lang="en-US" sz="1300" dirty="0"/>
              <a:t>Use cases: quick evolution to detect and identify anomalies, automate processes, and provide prescriptive problem resolution​</a:t>
            </a:r>
          </a:p>
          <a:p>
            <a:pPr rtl="0" fontAlgn="base"/>
            <a:r>
              <a:rPr lang="en-US" sz="1300" dirty="0"/>
              <a:t>Blockchain – securing supply chain to optimize processes, increase transparency and trust among stakeholders​</a:t>
            </a:r>
          </a:p>
          <a:p>
            <a:pPr rtl="0" fontAlgn="base"/>
            <a:r>
              <a:rPr lang="en-US" sz="1300" dirty="0"/>
              <a:t>APIs - By 2019, </a:t>
            </a:r>
            <a:r>
              <a:rPr lang="en-US" sz="1300" b="1" dirty="0"/>
              <a:t>API</a:t>
            </a:r>
            <a:r>
              <a:rPr lang="en-US" sz="1300" dirty="0"/>
              <a:t>s</a:t>
            </a:r>
            <a:r>
              <a:rPr lang="en-US" sz="1300" b="1" dirty="0"/>
              <a:t> , will be the primary mechanism </a:t>
            </a:r>
            <a:r>
              <a:rPr lang="en-US" sz="1300" dirty="0"/>
              <a:t>to connect data, algorithms, and decision services. – IDC​</a:t>
            </a:r>
          </a:p>
          <a:p>
            <a:pPr rtl="0" fontAlgn="base"/>
            <a:r>
              <a:rPr lang="en-US" sz="1300" dirty="0"/>
              <a:t>Conversational UIs: By 2019, </a:t>
            </a:r>
            <a:r>
              <a:rPr lang="en-US" sz="1300" b="1" dirty="0"/>
              <a:t>natural-language generation </a:t>
            </a:r>
            <a:r>
              <a:rPr lang="en-US" sz="1300" dirty="0"/>
              <a:t>will be a standard feature of </a:t>
            </a:r>
            <a:r>
              <a:rPr lang="en-US" sz="1300" b="1" dirty="0"/>
              <a:t>90% </a:t>
            </a:r>
            <a:r>
              <a:rPr lang="en-US" sz="1300" dirty="0"/>
              <a:t>of modern BI platforms. – Gartner​</a:t>
            </a:r>
          </a:p>
          <a:p>
            <a:pPr rtl="0" fontAlgn="base"/>
            <a:r>
              <a:rPr lang="en-US" sz="1300" dirty="0"/>
              <a:t>​</a:t>
            </a:r>
          </a:p>
          <a:p>
            <a:r>
              <a:rPr lang="de-DE"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730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Personalized</a:t>
            </a:r>
            <a:r>
              <a:rPr lang="en-US" baseline="0" dirty="0"/>
              <a:t> medicine is today more an aspiration than reality.</a:t>
            </a:r>
            <a:endParaRPr lang="en-US" dirty="0"/>
          </a:p>
          <a:p>
            <a:endParaRPr lang="en-US" dirty="0"/>
          </a:p>
          <a:p>
            <a:r>
              <a:rPr lang="en-US" dirty="0"/>
              <a:t>Clinical trials are run on</a:t>
            </a:r>
            <a:r>
              <a:rPr lang="en-US" baseline="0" dirty="0"/>
              <a:t> a very small and carefully selected cohort of patients. Such a limited data set is enabling only very limited insights in the root nature and diversity of biological mechanisms and diseases.</a:t>
            </a:r>
          </a:p>
          <a:p>
            <a:endParaRPr lang="en-US" baseline="0" dirty="0"/>
          </a:p>
          <a:p>
            <a:r>
              <a:rPr lang="en-US" dirty="0"/>
              <a:t>No wonder that due to missing data, drug efficacy</a:t>
            </a:r>
            <a:r>
              <a:rPr lang="en-US" baseline="0" dirty="0"/>
              <a:t> for all common complex diseases is limited to around 20 to 40% with no understanding when, why and for whom a drug works and when not.</a:t>
            </a:r>
          </a:p>
          <a:p>
            <a:endParaRPr lang="en-US" baseline="0" dirty="0"/>
          </a:p>
          <a:p>
            <a:r>
              <a:rPr lang="en-US" baseline="0" dirty="0"/>
              <a:t>It is probably painful to admit, but in several cases, we cannot do more than </a:t>
            </a:r>
            <a:r>
              <a:rPr lang="en-US" baseline="0" noProof="0" dirty="0"/>
              <a:t>to apply really smart, but heuristic rules: e.g. we look at the origin of the tumor, we check pathology, etc. </a:t>
            </a:r>
          </a:p>
          <a:p>
            <a:endParaRPr lang="en-US" baseline="0" noProof="0" dirty="0"/>
          </a:p>
          <a:p>
            <a:endParaRPr lang="en-US" baseline="0" noProof="0" dirty="0"/>
          </a:p>
          <a:p>
            <a:r>
              <a:rPr lang="en-US" baseline="0" noProof="0" dirty="0"/>
              <a:t>Source:</a:t>
            </a:r>
          </a:p>
          <a:p>
            <a:r>
              <a:rPr lang="en-US" dirty="0"/>
              <a:t>http://</a:t>
            </a:r>
            <a:r>
              <a:rPr lang="en-US" dirty="0" err="1"/>
              <a:t>www.fda.gov</a:t>
            </a:r>
            <a:r>
              <a:rPr lang="en-US" dirty="0"/>
              <a:t>/downloads/</a:t>
            </a:r>
            <a:r>
              <a:rPr lang="en-US" dirty="0" err="1"/>
              <a:t>ScienceResearch</a:t>
            </a:r>
            <a:r>
              <a:rPr lang="en-US" dirty="0"/>
              <a:t>/</a:t>
            </a:r>
            <a:r>
              <a:rPr lang="en-US" dirty="0" err="1"/>
              <a:t>SpecialTopics</a:t>
            </a:r>
            <a:r>
              <a:rPr lang="en-US" dirty="0"/>
              <a:t>/</a:t>
            </a:r>
            <a:r>
              <a:rPr lang="en-US" dirty="0" err="1"/>
              <a:t>PersonalizedMedicine</a:t>
            </a:r>
            <a:r>
              <a:rPr lang="en-US" dirty="0"/>
              <a:t>/UCM372421.pdf</a:t>
            </a:r>
          </a:p>
          <a:p>
            <a:r>
              <a:rPr lang="en-US" dirty="0"/>
              <a:t>Spear, B.B., Heath-</a:t>
            </a:r>
            <a:r>
              <a:rPr lang="en-US" dirty="0" err="1"/>
              <a:t>Chiozzi</a:t>
            </a:r>
            <a:r>
              <a:rPr lang="en-US" dirty="0"/>
              <a:t>, M., &amp; Huff, J. (2001). Clinical application of </a:t>
            </a:r>
            <a:r>
              <a:rPr lang="en-US" dirty="0" err="1"/>
              <a:t>pharmacogenetics</a:t>
            </a:r>
            <a:r>
              <a:rPr lang="en-US" dirty="0"/>
              <a:t>. TRENDS in Molecular Medicine, 7(5), 201-204</a:t>
            </a:r>
          </a:p>
          <a:p>
            <a:endParaRPr lang="en-US" dirty="0"/>
          </a:p>
          <a:p>
            <a:endParaRPr lang="en-US" noProof="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14</a:t>
            </a:fld>
            <a:endParaRPr dirty="0">
              <a:solidFill>
                <a:srgbClr val="000000"/>
              </a:solidFill>
            </a:endParaRPr>
          </a:p>
        </p:txBody>
      </p:sp>
    </p:spTree>
    <p:extLst>
      <p:ext uri="{BB962C8B-B14F-4D97-AF65-F5344CB8AC3E}">
        <p14:creationId xmlns:p14="http://schemas.microsoft.com/office/powerpoint/2010/main" val="221209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noProof="0" dirty="0"/>
              <a:t>Let´s look at some big players from like </a:t>
            </a:r>
            <a:r>
              <a:rPr lang="en-US" noProof="0" dirty="0" err="1"/>
              <a:t>facebook</a:t>
            </a:r>
            <a:r>
              <a:rPr lang="en-US" baseline="0" noProof="0" dirty="0"/>
              <a:t> and </a:t>
            </a:r>
            <a:r>
              <a:rPr lang="en-US" baseline="0" noProof="0" dirty="0" err="1"/>
              <a:t>instagram</a:t>
            </a:r>
            <a:r>
              <a:rPr lang="en-US" baseline="0" noProof="0" dirty="0"/>
              <a:t>, </a:t>
            </a:r>
            <a:r>
              <a:rPr lang="en-US" noProof="0" dirty="0"/>
              <a:t>who have managed to motivate stakeholders</a:t>
            </a:r>
            <a:r>
              <a:rPr lang="en-US" baseline="0" noProof="0" dirty="0"/>
              <a:t> to record and more importantly share their data. </a:t>
            </a:r>
          </a:p>
          <a:p>
            <a:endParaRPr lang="en-US" baseline="0" noProof="0" dirty="0"/>
          </a:p>
          <a:p>
            <a:r>
              <a:rPr lang="en-US" baseline="0" noProof="0" dirty="0"/>
              <a:t>The enormous amount of collected data can be instantly turned into mind blowing insights about economic trends, consumer preferences and individual profiles. Recently just from the changing pattern of geospatial information of consumers entering into a Chipotle it was possible to predict a significant drop in a companies revenues. This insight had material consequences on the companies market value and share price well before its quarterly reports. (see details below)</a:t>
            </a:r>
          </a:p>
          <a:p>
            <a:endParaRPr lang="en-US" baseline="0" noProof="0" dirty="0"/>
          </a:p>
          <a:p>
            <a:r>
              <a:rPr lang="en-US" baseline="0" noProof="0" dirty="0"/>
              <a:t>How could we generate similar valuable insights in healthcare? For example understand the reason certain clinics using different treatment guidelines as others. Understanding complex patters of patients with different co-morbidities reacting to certain treatments and selecting the statistically most promising ones. Predict the emergence of certain disease and recommend prevention as early as possible?</a:t>
            </a:r>
          </a:p>
          <a:p>
            <a:endParaRPr lang="en-US" baseline="0" noProof="0" dirty="0"/>
          </a:p>
          <a:p>
            <a:r>
              <a:rPr lang="en-GB" sz="1400" kern="1200" dirty="0">
                <a:solidFill>
                  <a:schemeClr val="tx1"/>
                </a:solidFill>
                <a:latin typeface="+mn-lt"/>
                <a:ea typeface="+mn-ea"/>
                <a:cs typeface="+mn-cs"/>
              </a:rPr>
              <a:t>Chipotle announced its first loss as a public company Tuesday. But two weeks earlier, an unlikely source —the social media</a:t>
            </a:r>
            <a:r>
              <a:rPr lang="en-GB" sz="1400" b="1" kern="1200" dirty="0">
                <a:solidFill>
                  <a:schemeClr val="tx1"/>
                </a:solidFill>
                <a:latin typeface="+mn-lt"/>
                <a:ea typeface="+mn-ea"/>
                <a:cs typeface="+mn-cs"/>
              </a:rPr>
              <a:t> </a:t>
            </a:r>
            <a:r>
              <a:rPr lang="en-GB" sz="1400" b="0" kern="1200" dirty="0">
                <a:solidFill>
                  <a:schemeClr val="tx1"/>
                </a:solidFill>
                <a:latin typeface="+mn-lt"/>
                <a:ea typeface="+mn-ea"/>
                <a:cs typeface="+mn-cs"/>
              </a:rPr>
              <a:t>app Foursquare — had beat Chipotle to the punch, </a:t>
            </a:r>
            <a:r>
              <a:rPr lang="en-GB" sz="1400" b="0" kern="1200" dirty="0">
                <a:solidFill>
                  <a:schemeClr val="tx1"/>
                </a:solidFill>
                <a:latin typeface="+mn-lt"/>
                <a:ea typeface="+mn-ea"/>
                <a:cs typeface="+mn-cs"/>
                <a:hlinkClick r:id="rId3"/>
              </a:rPr>
              <a:t>predicting in a blog post that the burrito maker’s sales would drop nearly 30 percent. Chipotle made it official Tuesday afternoon — reporting a drop of 29.7 percent. </a:t>
            </a:r>
          </a:p>
          <a:p>
            <a:r>
              <a:rPr lang="en-GB" sz="1400" b="0" kern="1200" dirty="0">
                <a:solidFill>
                  <a:schemeClr val="tx1"/>
                </a:solidFill>
                <a:latin typeface="+mn-lt"/>
                <a:ea typeface="+mn-ea"/>
                <a:cs typeface="+mn-cs"/>
              </a:rPr>
              <a:t>The remarkably accurate prediction from a company consumers know for restaurant tips and the ability to check in at locations highlights the emerging power of the gobs of data our smartphones collect and the opportunity for savvy companies to convert that information into piles of cash.</a:t>
            </a:r>
          </a:p>
          <a:p>
            <a:r>
              <a:rPr lang="en-GB" sz="1400" b="0" kern="1200" dirty="0">
                <a:solidFill>
                  <a:schemeClr val="tx1"/>
                </a:solidFill>
                <a:latin typeface="+mn-lt"/>
                <a:ea typeface="+mn-ea"/>
                <a:cs typeface="+mn-cs"/>
              </a:rPr>
              <a:t>“In biology the microscope changed the world. In physics and astronomy, the telescope,” said University of Illinois at Urbana-Champaign professor </a:t>
            </a:r>
            <a:r>
              <a:rPr lang="en-GB" sz="1400" b="0" kern="1200" dirty="0" err="1">
                <a:solidFill>
                  <a:schemeClr val="tx1"/>
                </a:solidFill>
                <a:latin typeface="+mn-lt"/>
                <a:ea typeface="+mn-ea"/>
                <a:cs typeface="+mn-cs"/>
              </a:rPr>
              <a:t>Lav</a:t>
            </a:r>
            <a:r>
              <a:rPr lang="en-GB" sz="1400" b="0" kern="1200" dirty="0">
                <a:solidFill>
                  <a:schemeClr val="tx1"/>
                </a:solidFill>
                <a:latin typeface="+mn-lt"/>
                <a:ea typeface="+mn-ea"/>
                <a:cs typeface="+mn-cs"/>
              </a:rPr>
              <a:t> </a:t>
            </a:r>
            <a:r>
              <a:rPr lang="en-GB" sz="1400" b="0" kern="1200" dirty="0" err="1">
                <a:solidFill>
                  <a:schemeClr val="tx1"/>
                </a:solidFill>
                <a:latin typeface="+mn-lt"/>
                <a:ea typeface="+mn-ea"/>
                <a:cs typeface="+mn-cs"/>
              </a:rPr>
              <a:t>Varshney</a:t>
            </a:r>
            <a:r>
              <a:rPr lang="en-GB" sz="1400" b="0" kern="1200" dirty="0">
                <a:solidFill>
                  <a:schemeClr val="tx1"/>
                </a:solidFill>
                <a:latin typeface="+mn-lt"/>
                <a:ea typeface="+mn-ea"/>
                <a:cs typeface="+mn-cs"/>
              </a:rPr>
              <a:t>. “These data sets give a very detailed view of human </a:t>
            </a:r>
            <a:r>
              <a:rPr lang="en-GB" sz="1400" b="0" kern="1200" dirty="0" err="1">
                <a:solidFill>
                  <a:schemeClr val="tx1"/>
                </a:solidFill>
                <a:latin typeface="+mn-lt"/>
                <a:ea typeface="+mn-ea"/>
                <a:cs typeface="+mn-cs"/>
              </a:rPr>
              <a:t>behavior</a:t>
            </a:r>
            <a:r>
              <a:rPr lang="en-GB" sz="1400" b="0" kern="1200" dirty="0">
                <a:solidFill>
                  <a:schemeClr val="tx1"/>
                </a:solidFill>
                <a:latin typeface="+mn-lt"/>
                <a:ea typeface="+mn-ea"/>
                <a:cs typeface="+mn-cs"/>
              </a:rPr>
              <a:t>. It’s a really powerful instrument in all kinds of settings.”</a:t>
            </a:r>
          </a:p>
          <a:p>
            <a:r>
              <a:rPr lang="en-GB" sz="1400" b="0" kern="1200" dirty="0">
                <a:solidFill>
                  <a:schemeClr val="tx1"/>
                </a:solidFill>
                <a:latin typeface="+mn-lt"/>
                <a:ea typeface="+mn-ea"/>
                <a:cs typeface="+mn-cs"/>
              </a:rPr>
              <a:t>Foursquare has spent seven years collecting data and has 85 million places in its database. It describes its data trove as the “biggest foot traffic panel in the world.” Clients that buy </a:t>
            </a:r>
            <a:r>
              <a:rPr lang="en-GB" sz="1400" b="0" kern="1200" dirty="0" err="1">
                <a:solidFill>
                  <a:schemeClr val="tx1"/>
                </a:solidFill>
                <a:latin typeface="+mn-lt"/>
                <a:ea typeface="+mn-ea"/>
                <a:cs typeface="+mn-cs"/>
              </a:rPr>
              <a:t>Foursquare’s</a:t>
            </a:r>
            <a:r>
              <a:rPr lang="en-GB" sz="1400" b="0" kern="1200" dirty="0">
                <a:solidFill>
                  <a:schemeClr val="tx1"/>
                </a:solidFill>
                <a:latin typeface="+mn-lt"/>
                <a:ea typeface="+mn-ea"/>
                <a:cs typeface="+mn-cs"/>
              </a:rPr>
              <a:t> data to glean insights include retailers, real estate developers, Wall Street traders and consumer package-goods companies.</a:t>
            </a:r>
          </a:p>
          <a:p>
            <a:r>
              <a:rPr lang="en-GB" sz="1400" b="0" kern="1200" dirty="0">
                <a:solidFill>
                  <a:schemeClr val="tx1"/>
                </a:solidFill>
                <a:latin typeface="+mn-lt"/>
                <a:ea typeface="+mn-ea"/>
                <a:cs typeface="+mn-cs"/>
              </a:rPr>
              <a:t>Foursquare, the seven-year-old start-up, cleverly turned smartphone data into predictions on Chipotle sales that matched Wall Street analysts with far more experience in projecting the successes of businesses such as Chipotle. Last year, Foursquare used its foot-traffic data to </a:t>
            </a:r>
            <a:r>
              <a:rPr lang="en-GB" sz="1400" b="0" kern="1200" dirty="0">
                <a:solidFill>
                  <a:schemeClr val="tx1"/>
                </a:solidFill>
                <a:latin typeface="+mn-lt"/>
                <a:ea typeface="+mn-ea"/>
                <a:cs typeface="+mn-cs"/>
                <a:hlinkClick r:id="rId4"/>
              </a:rPr>
              <a:t>predict how many iPhones Apple would sell on a given weekend. Foursquare predicted sales of 13 million to 15 million. Apple then </a:t>
            </a:r>
            <a:r>
              <a:rPr lang="en-GB" sz="1400" b="0" kern="1200" dirty="0">
                <a:solidFill>
                  <a:schemeClr val="tx1"/>
                </a:solidFill>
                <a:latin typeface="+mn-lt"/>
                <a:ea typeface="+mn-ea"/>
                <a:cs typeface="+mn-cs"/>
                <a:hlinkClick r:id="rId5"/>
              </a:rPr>
              <a:t>announced sales of more than 13 million.</a:t>
            </a:r>
          </a:p>
          <a:p>
            <a:endParaRPr lang="en-GB" sz="1400" b="0" kern="1200" dirty="0">
              <a:solidFill>
                <a:schemeClr val="tx1"/>
              </a:solidFill>
              <a:latin typeface="+mn-lt"/>
              <a:ea typeface="+mn-ea"/>
              <a:cs typeface="+mn-cs"/>
            </a:endParaRPr>
          </a:p>
          <a:p>
            <a:r>
              <a:rPr lang="en-GB" sz="1400" b="0" u="sng" kern="1200" dirty="0">
                <a:solidFill>
                  <a:schemeClr val="tx1"/>
                </a:solidFill>
                <a:latin typeface="+mn-lt"/>
                <a:ea typeface="+mn-ea"/>
                <a:cs typeface="+mn-cs"/>
                <a:hlinkClick r:id="rId6"/>
              </a:rPr>
              <a:t>https://www.washingtonpost.com/news/innovations/wp/2016/04/28/how-foursquare-knew-before-almost-anyone-how-bad-things-were-for-chipotle/</a:t>
            </a:r>
            <a:endParaRPr lang="en-US" noProof="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15</a:t>
            </a:fld>
            <a:endParaRPr lang="de-DE" dirty="0"/>
          </a:p>
        </p:txBody>
      </p:sp>
    </p:spTree>
    <p:extLst>
      <p:ext uri="{BB962C8B-B14F-4D97-AF65-F5344CB8AC3E}">
        <p14:creationId xmlns:p14="http://schemas.microsoft.com/office/powerpoint/2010/main" val="70453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a physician could instantly query</a:t>
            </a:r>
            <a:r>
              <a:rPr lang="en-US" baseline="0" dirty="0"/>
              <a:t> in a large database for patients that show similar symptoms, sets of diagnosis, vital parameters, </a:t>
            </a:r>
            <a:r>
              <a:rPr lang="en-US" baseline="0" dirty="0" err="1"/>
              <a:t>etc</a:t>
            </a:r>
            <a:r>
              <a:rPr lang="en-US" baseline="0" dirty="0"/>
              <a:t> as hers to figure out how they have reacted to multiple treatment options. </a:t>
            </a:r>
          </a:p>
          <a:p>
            <a:endParaRPr lang="en-US" baseline="0" dirty="0"/>
          </a:p>
          <a:p>
            <a:r>
              <a:rPr lang="en-US" baseline="0" dirty="0"/>
              <a:t>Gaining insights from real world evidence would allow her to select the best possible treatment. </a:t>
            </a:r>
          </a:p>
          <a:p>
            <a:endParaRPr lang="en-US" baseline="0" dirty="0"/>
          </a:p>
          <a:p>
            <a:r>
              <a:rPr lang="en-US" baseline="0" dirty="0"/>
              <a:t>And even better: now seeing the value of entering high quality data in electronic systems she would be highly motivated to share her observations and follow up information on her patients. </a:t>
            </a:r>
          </a:p>
          <a:p>
            <a:endParaRPr lang="en-US" baseline="0" dirty="0"/>
          </a:p>
          <a:p>
            <a:r>
              <a:rPr lang="en-US" baseline="0" dirty="0"/>
              <a:t>By allowing such data sharing mechanisms digital health systems grow beyond serving billing and other transactional purposes. In the eyes of physicians at the point of care data entry is a unpleasant necessity and and information ”cemetery”. If his information was </a:t>
            </a:r>
            <a:r>
              <a:rPr lang="en-US" baseline="0" dirty="0" err="1"/>
              <a:t>queryable</a:t>
            </a:r>
            <a:r>
              <a:rPr lang="en-US" baseline="0" dirty="0"/>
              <a:t> over multiple dimensions and long time follow ups the value would become immediately apparent.</a:t>
            </a:r>
          </a:p>
          <a:p>
            <a:endParaRPr lang="en-US" baseline="0" dirty="0"/>
          </a:p>
          <a:p>
            <a:r>
              <a:rPr lang="en-US" baseline="0" dirty="0"/>
              <a:t>Such feedback loop can and will create virtuous circles of data sharing and knowledge generation.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16</a:t>
            </a:fld>
            <a:endParaRPr lang="de-DE" dirty="0"/>
          </a:p>
        </p:txBody>
      </p:sp>
    </p:spTree>
    <p:extLst>
      <p:ext uri="{BB962C8B-B14F-4D97-AF65-F5344CB8AC3E}">
        <p14:creationId xmlns:p14="http://schemas.microsoft.com/office/powerpoint/2010/main" val="87903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SAP’s product Medical Research Insights runs on the Connected</a:t>
            </a:r>
            <a:r>
              <a:rPr lang="en-US" baseline="0" dirty="0"/>
              <a:t> Health Platform</a:t>
            </a:r>
          </a:p>
          <a:p>
            <a:r>
              <a:rPr lang="en-US" baseline="0" dirty="0"/>
              <a:t>This tool supports rich analytic capabilities to explore patient data that are integrated in the Connected Health Platform. This tool support translational medical research as well as can be use at the point of care.</a:t>
            </a:r>
          </a:p>
          <a:p>
            <a:r>
              <a:rPr lang="en-US" baseline="0" dirty="0"/>
              <a:t>Some example application opportunities are</a:t>
            </a:r>
          </a:p>
          <a:p>
            <a:pPr marL="285750" indent="-285750">
              <a:buFontTx/>
              <a:buChar char="-"/>
            </a:pPr>
            <a:r>
              <a:rPr lang="en-US" baseline="0" dirty="0"/>
              <a:t>Compile patient cohorts for further exploration</a:t>
            </a:r>
          </a:p>
          <a:p>
            <a:pPr marL="285750" indent="-285750">
              <a:buFontTx/>
              <a:buChar char="-"/>
            </a:pPr>
            <a:r>
              <a:rPr lang="en-US" baseline="0" dirty="0"/>
              <a:t>Obtain patient distributions</a:t>
            </a:r>
          </a:p>
          <a:p>
            <a:pPr marL="285750" indent="-285750">
              <a:buFontTx/>
              <a:buChar char="-"/>
            </a:pPr>
            <a:r>
              <a:rPr lang="en-US" baseline="0" dirty="0"/>
              <a:t>Explore survival probabilities for different treatments for a specific patient group (this is highly useful if no evidence or treatment guidelines are available for patients with particular </a:t>
            </a:r>
            <a:r>
              <a:rPr lang="en-US" baseline="0" dirty="0" err="1"/>
              <a:t>comorbities</a:t>
            </a:r>
            <a:r>
              <a:rPr lang="en-US" baseline="0" dirty="0"/>
              <a:t>)</a:t>
            </a:r>
          </a:p>
          <a:p>
            <a:pPr marL="285750" indent="-285750">
              <a:buFontTx/>
              <a:buChar char="-"/>
            </a:pPr>
            <a:r>
              <a:rPr lang="en-US" baseline="0" dirty="0"/>
              <a:t>Identify genetic markers – correlate genetic properties with patient outcomes, histology, </a:t>
            </a:r>
            <a:r>
              <a:rPr lang="en-US" baseline="0" dirty="0" err="1"/>
              <a:t>etc</a:t>
            </a:r>
            <a:endParaRPr lang="en-US" baseline="0" dirty="0"/>
          </a:p>
        </p:txBody>
      </p:sp>
      <p:sp>
        <p:nvSpPr>
          <p:cNvPr id="4" name="Slide Number Placeholder 3"/>
          <p:cNvSpPr>
            <a:spLocks noGrp="1"/>
          </p:cNvSpPr>
          <p:nvPr>
            <p:ph type="sldNum" sz="quarter" idx="10"/>
          </p:nvPr>
        </p:nvSpPr>
        <p:spPr/>
        <p:txBody>
          <a:bodyPr/>
          <a:lstStyle/>
          <a:p>
            <a:fld id="{7D8C2C35-2B8A-446E-BEC0-FD36716C29AC}" type="slidenum">
              <a:rPr smtClean="0">
                <a:solidFill>
                  <a:srgbClr val="000000"/>
                </a:solidFill>
              </a:rPr>
              <a:pPr/>
              <a:t>17</a:t>
            </a:fld>
            <a:endParaRPr dirty="0">
              <a:solidFill>
                <a:srgbClr val="000000"/>
              </a:solidFill>
            </a:endParaRPr>
          </a:p>
        </p:txBody>
      </p:sp>
    </p:spTree>
    <p:extLst>
      <p:ext uri="{BB962C8B-B14F-4D97-AF65-F5344CB8AC3E}">
        <p14:creationId xmlns:p14="http://schemas.microsoft.com/office/powerpoint/2010/main" val="3086210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Waar gaan we heen? Wat is die zorg van morgen?</a:t>
            </a:r>
            <a:br>
              <a:rPr lang="nl-NL" dirty="0"/>
            </a:br>
            <a:br>
              <a:rPr lang="nl-NL" dirty="0"/>
            </a:br>
            <a:r>
              <a:rPr lang="nl-NL" dirty="0"/>
              <a:t>Alle </a:t>
            </a:r>
            <a:r>
              <a:rPr lang="nl-NL" dirty="0" err="1"/>
              <a:t>persona’s</a:t>
            </a:r>
            <a:r>
              <a:rPr lang="nl-NL" dirty="0"/>
              <a:t> in de zorg hebben een afhankelijkheid. Maar het stelsel richt zich niet op de gehele keten. </a:t>
            </a:r>
            <a:br>
              <a:rPr lang="nl-NL" dirty="0"/>
            </a:br>
            <a:r>
              <a:rPr lang="nl-NL" dirty="0"/>
              <a:t>Toelichting bij deze afhankelijkheden. </a:t>
            </a:r>
            <a:br>
              <a:rPr lang="nl-NL" dirty="0"/>
            </a:br>
            <a:br>
              <a:rPr lang="nl-NL" dirty="0"/>
            </a:br>
            <a:r>
              <a:rPr lang="nl-NL" dirty="0"/>
              <a:t>* Zorg wordt pas beter als deze keten wordt gesloten, maar hoe?</a:t>
            </a:r>
            <a:br>
              <a:rPr lang="nl-NL" dirty="0"/>
            </a:br>
            <a:r>
              <a:rPr lang="nl-NL" dirty="0"/>
              <a:t>* Hoe wordt de zorg van morgen: </a:t>
            </a:r>
            <a:r>
              <a:rPr lang="nl-NL" dirty="0" err="1"/>
              <a:t>Evidence</a:t>
            </a:r>
            <a:r>
              <a:rPr lang="nl-NL" dirty="0"/>
              <a:t> </a:t>
            </a:r>
            <a:r>
              <a:rPr lang="nl-NL" dirty="0" err="1"/>
              <a:t>based</a:t>
            </a:r>
            <a:r>
              <a:rPr lang="nl-NL" dirty="0"/>
              <a:t>, data </a:t>
            </a:r>
            <a:r>
              <a:rPr lang="nl-NL" dirty="0" err="1"/>
              <a:t>driven</a:t>
            </a:r>
            <a:r>
              <a:rPr lang="nl-NL" dirty="0"/>
              <a:t>, </a:t>
            </a:r>
            <a:r>
              <a:rPr lang="nl-NL" dirty="0" err="1"/>
              <a:t>Outcomes</a:t>
            </a:r>
            <a:r>
              <a:rPr lang="nl-NL" dirty="0"/>
              <a:t>, Value </a:t>
            </a:r>
            <a:r>
              <a:rPr lang="nl-NL" dirty="0" err="1"/>
              <a:t>based</a:t>
            </a:r>
            <a:r>
              <a:rPr lang="nl-NL" dirty="0"/>
              <a:t> Healthcare?</a:t>
            </a:r>
            <a:br>
              <a:rPr lang="nl-NL" dirty="0"/>
            </a:br>
            <a:br>
              <a:rPr lang="nl-NL" dirty="0"/>
            </a:br>
            <a:r>
              <a:rPr lang="nl-NL" dirty="0"/>
              <a:t>De perspectieven moeten gelijk worden. We hebben allemaal, dezelfde data nodig. </a:t>
            </a:r>
            <a:br>
              <a:rPr lang="nl-NL" dirty="0"/>
            </a:br>
            <a:r>
              <a:rPr lang="nl-NL" dirty="0"/>
              <a:t>ZORG WORDT ALLEEN BETAALBAAR ALS ZORGDATA WORDT ALS HET WARE EEN NUTSVOORZIENING. </a:t>
            </a:r>
            <a:br>
              <a:rPr lang="nl-NL" dirty="0"/>
            </a:br>
            <a:br>
              <a:rPr lang="nl-NL" dirty="0"/>
            </a:br>
            <a:br>
              <a:rPr lang="nl-NL" dirty="0"/>
            </a:br>
            <a:r>
              <a:rPr lang="nl-NL" dirty="0"/>
              <a:t>HOE MAKEN WE DIT MOGELIJK, WAT DOET SAP?</a:t>
            </a:r>
          </a:p>
        </p:txBody>
      </p:sp>
      <p:sp>
        <p:nvSpPr>
          <p:cNvPr id="4" name="Slide Number Placeholder 3"/>
          <p:cNvSpPr>
            <a:spLocks noGrp="1"/>
          </p:cNvSpPr>
          <p:nvPr>
            <p:ph type="sldNum" sz="quarter" idx="5"/>
          </p:nvPr>
        </p:nvSpPr>
        <p:spPr/>
        <p:txBody>
          <a:bodyPr/>
          <a:lstStyle/>
          <a:p>
            <a:fld id="{7D8C2C35-2B8A-446E-BEC0-FD36716C29AC}" type="slidenum">
              <a:rPr smtClean="0">
                <a:solidFill>
                  <a:prstClr val="black"/>
                </a:solidFill>
              </a:rPr>
              <a:pPr/>
              <a:t>18</a:t>
            </a:fld>
            <a:endParaRPr>
              <a:solidFill>
                <a:prstClr val="black"/>
              </a:solidFill>
            </a:endParaRPr>
          </a:p>
        </p:txBody>
      </p:sp>
    </p:spTree>
    <p:extLst>
      <p:ext uri="{BB962C8B-B14F-4D97-AF65-F5344CB8AC3E}">
        <p14:creationId xmlns:p14="http://schemas.microsoft.com/office/powerpoint/2010/main" val="565026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Waar gaan we heen? Wat is die zorg van morgen?</a:t>
            </a:r>
            <a:br>
              <a:rPr lang="nl-NL" dirty="0"/>
            </a:br>
            <a:br>
              <a:rPr lang="nl-NL" dirty="0"/>
            </a:br>
            <a:r>
              <a:rPr lang="nl-NL" dirty="0"/>
              <a:t>Alle </a:t>
            </a:r>
            <a:r>
              <a:rPr lang="nl-NL" dirty="0" err="1"/>
              <a:t>persona’s</a:t>
            </a:r>
            <a:r>
              <a:rPr lang="nl-NL" dirty="0"/>
              <a:t> in de zorg hebben een afhankelijkheid. Maar het stelsel richt zich niet op de gehele keten. </a:t>
            </a:r>
            <a:br>
              <a:rPr lang="nl-NL" dirty="0"/>
            </a:br>
            <a:r>
              <a:rPr lang="nl-NL" dirty="0"/>
              <a:t>Toelichting bij deze afhankelijkheden. </a:t>
            </a:r>
            <a:br>
              <a:rPr lang="nl-NL" dirty="0"/>
            </a:br>
            <a:br>
              <a:rPr lang="nl-NL" dirty="0"/>
            </a:br>
            <a:r>
              <a:rPr lang="nl-NL" dirty="0"/>
              <a:t>* Zorg wordt pas beter als deze keten wordt gesloten, maar hoe?</a:t>
            </a:r>
            <a:br>
              <a:rPr lang="nl-NL" dirty="0"/>
            </a:br>
            <a:r>
              <a:rPr lang="nl-NL" dirty="0"/>
              <a:t>* Hoe wordt de zorg van morgen: </a:t>
            </a:r>
            <a:r>
              <a:rPr lang="nl-NL" dirty="0" err="1"/>
              <a:t>Evidence</a:t>
            </a:r>
            <a:r>
              <a:rPr lang="nl-NL" dirty="0"/>
              <a:t> </a:t>
            </a:r>
            <a:r>
              <a:rPr lang="nl-NL" dirty="0" err="1"/>
              <a:t>based</a:t>
            </a:r>
            <a:r>
              <a:rPr lang="nl-NL" dirty="0"/>
              <a:t>, data </a:t>
            </a:r>
            <a:r>
              <a:rPr lang="nl-NL" dirty="0" err="1"/>
              <a:t>driven</a:t>
            </a:r>
            <a:r>
              <a:rPr lang="nl-NL" dirty="0"/>
              <a:t>, </a:t>
            </a:r>
            <a:r>
              <a:rPr lang="nl-NL" dirty="0" err="1"/>
              <a:t>Outcomes</a:t>
            </a:r>
            <a:r>
              <a:rPr lang="nl-NL" dirty="0"/>
              <a:t>, Value </a:t>
            </a:r>
            <a:r>
              <a:rPr lang="nl-NL" dirty="0" err="1"/>
              <a:t>based</a:t>
            </a:r>
            <a:r>
              <a:rPr lang="nl-NL" dirty="0"/>
              <a:t> Healthcare?</a:t>
            </a:r>
            <a:br>
              <a:rPr lang="nl-NL" dirty="0"/>
            </a:br>
            <a:br>
              <a:rPr lang="nl-NL" dirty="0"/>
            </a:br>
            <a:r>
              <a:rPr lang="nl-NL" dirty="0"/>
              <a:t>De perspectieven moeten gelijk worden. We hebben allemaal, dezelfde data nodig. </a:t>
            </a:r>
            <a:br>
              <a:rPr lang="nl-NL" dirty="0"/>
            </a:br>
            <a:r>
              <a:rPr lang="nl-NL" dirty="0"/>
              <a:t>ZORG WORDT ALLEEN BETAALBAAR ALS ZORGDATA WORDT ALS HET WARE EEN NUTSVOORZIENING. </a:t>
            </a:r>
            <a:br>
              <a:rPr lang="nl-NL" dirty="0"/>
            </a:br>
            <a:br>
              <a:rPr lang="nl-NL" dirty="0"/>
            </a:br>
            <a:br>
              <a:rPr lang="nl-NL" dirty="0"/>
            </a:br>
            <a:r>
              <a:rPr lang="nl-NL" dirty="0"/>
              <a:t>HOE MAKEN WE DIT MOGELIJK, WAT DOET SAP?</a:t>
            </a:r>
          </a:p>
        </p:txBody>
      </p:sp>
      <p:sp>
        <p:nvSpPr>
          <p:cNvPr id="4" name="Slide Number Placeholder 3"/>
          <p:cNvSpPr>
            <a:spLocks noGrp="1"/>
          </p:cNvSpPr>
          <p:nvPr>
            <p:ph type="sldNum" sz="quarter" idx="5"/>
          </p:nvPr>
        </p:nvSpPr>
        <p:spPr/>
        <p:txBody>
          <a:bodyPr/>
          <a:lstStyle/>
          <a:p>
            <a:fld id="{7D8C2C35-2B8A-446E-BEC0-FD36716C29AC}" type="slidenum">
              <a:rPr smtClean="0">
                <a:solidFill>
                  <a:prstClr val="black"/>
                </a:solidFill>
              </a:rPr>
              <a:pPr/>
              <a:t>19</a:t>
            </a:fld>
            <a:endParaRPr>
              <a:solidFill>
                <a:prstClr val="black"/>
              </a:solidFill>
            </a:endParaRPr>
          </a:p>
        </p:txBody>
      </p:sp>
    </p:spTree>
    <p:extLst>
      <p:ext uri="{BB962C8B-B14F-4D97-AF65-F5344CB8AC3E}">
        <p14:creationId xmlns:p14="http://schemas.microsoft.com/office/powerpoint/2010/main" val="249381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2</a:t>
            </a:fld>
            <a:endParaRPr lang="en-US" dirty="0"/>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96697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lgn="ctr">
              <a:defRPr/>
            </a:pPr>
            <a:fld id="{F8A42F45-87B7-455E-93C9-9E7D287041BB}" type="slidenum">
              <a:rPr lang="en-US" sz="800" smtClean="0">
                <a:solidFill>
                  <a:srgbClr val="000000"/>
                </a:solidFill>
              </a:rPr>
              <a:pPr algn="ctr">
                <a:defRPr/>
              </a:pPr>
              <a:t>21</a:t>
            </a:fld>
            <a:endParaRPr lang="en-US" sz="800" dirty="0">
              <a:solidFill>
                <a:srgbClr val="000000"/>
              </a:solidFill>
            </a:endParaRPr>
          </a:p>
        </p:txBody>
      </p:sp>
    </p:spTree>
    <p:extLst>
      <p:ext uri="{BB962C8B-B14F-4D97-AF65-F5344CB8AC3E}">
        <p14:creationId xmlns:p14="http://schemas.microsoft.com/office/powerpoint/2010/main" val="347920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fld id="{7D8C2C35-2B8A-446E-BEC0-FD36716C29AC}" type="slidenum">
              <a:rPr sz="800" smtClean="0">
                <a:solidFill>
                  <a:srgbClr val="000000"/>
                </a:solidFill>
              </a:rPr>
              <a:pPr algn="ctr">
                <a:defRPr/>
              </a:pPr>
              <a:t>22</a:t>
            </a:fld>
            <a:endParaRPr sz="800" dirty="0">
              <a:solidFill>
                <a:srgbClr val="000000"/>
              </a:solidFill>
            </a:endParaRPr>
          </a:p>
        </p:txBody>
      </p:sp>
      <p:sp>
        <p:nvSpPr>
          <p:cNvPr id="6" name="Slide Image Placeholder 5"/>
          <p:cNvSpPr>
            <a:spLocks noGrp="1" noRot="1" noChangeAspect="1"/>
          </p:cNvSpPr>
          <p:nvPr>
            <p:ph type="sldImg"/>
          </p:nvPr>
        </p:nvSpPr>
        <p:spPr>
          <a:xfrm>
            <a:off x="485775" y="593725"/>
            <a:ext cx="5591175" cy="3144838"/>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9208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fld id="{7D8C2C35-2B8A-446E-BEC0-FD36716C29AC}" type="slidenum">
              <a:rPr sz="700" smtClean="0">
                <a:solidFill>
                  <a:srgbClr val="000000"/>
                </a:solidFill>
              </a:rPr>
              <a:pPr algn="ctr">
                <a:defRPr/>
              </a:pPr>
              <a:t>3</a:t>
            </a:fld>
            <a:endParaRPr sz="700" dirty="0">
              <a:solidFill>
                <a:srgbClr val="000000"/>
              </a:solidFill>
            </a:endParaRPr>
          </a:p>
        </p:txBody>
      </p:sp>
      <p:sp>
        <p:nvSpPr>
          <p:cNvPr id="9" name="Slide Image Placeholder 8"/>
          <p:cNvSpPr>
            <a:spLocks noGrp="1" noRot="1" noChangeAspect="1"/>
          </p:cNvSpPr>
          <p:nvPr>
            <p:ph type="sldImg"/>
          </p:nvPr>
        </p:nvSpPr>
        <p:spPr>
          <a:xfrm>
            <a:off x="736600" y="547688"/>
            <a:ext cx="5148263" cy="289560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26591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a:t>Big data in de </a:t>
            </a:r>
            <a:r>
              <a:rPr lang="en-GB" dirty="0" err="1"/>
              <a:t>zorg</a:t>
            </a:r>
            <a:r>
              <a:rPr lang="en-GB" dirty="0"/>
              <a:t>, </a:t>
            </a:r>
            <a:r>
              <a:rPr lang="en-GB" dirty="0" err="1"/>
              <a:t>laten</a:t>
            </a:r>
            <a:r>
              <a:rPr lang="en-GB" dirty="0"/>
              <a:t> we </a:t>
            </a:r>
            <a:r>
              <a:rPr lang="en-GB" dirty="0" err="1"/>
              <a:t>eens</a:t>
            </a:r>
            <a:r>
              <a:rPr lang="en-GB" dirty="0"/>
              <a:t> </a:t>
            </a:r>
            <a:r>
              <a:rPr lang="en-GB" dirty="0" err="1"/>
              <a:t>bepalen</a:t>
            </a:r>
            <a:r>
              <a:rPr lang="en-GB" dirty="0"/>
              <a:t> </a:t>
            </a:r>
            <a:r>
              <a:rPr lang="en-GB" dirty="0" err="1"/>
              <a:t>waar</a:t>
            </a:r>
            <a:r>
              <a:rPr lang="en-GB" dirty="0"/>
              <a:t> we </a:t>
            </a:r>
            <a:r>
              <a:rPr lang="en-GB" dirty="0" err="1"/>
              <a:t>staan</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70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This</a:t>
            </a:r>
            <a:r>
              <a:rPr lang="nl-NL" dirty="0"/>
              <a:t> is </a:t>
            </a:r>
            <a:r>
              <a:rPr lang="nl-NL" dirty="0" err="1"/>
              <a:t>what</a:t>
            </a:r>
            <a:r>
              <a:rPr lang="nl-NL" dirty="0"/>
              <a:t> </a:t>
            </a:r>
            <a:r>
              <a:rPr lang="nl-NL" dirty="0" err="1"/>
              <a:t>it</a:t>
            </a:r>
            <a:r>
              <a:rPr lang="nl-NL" dirty="0"/>
              <a:t> </a:t>
            </a:r>
            <a:r>
              <a:rPr lang="nl-NL" dirty="0" err="1"/>
              <a:t>feels</a:t>
            </a:r>
            <a:r>
              <a:rPr lang="nl-NL" dirty="0"/>
              <a:t> like.</a:t>
            </a:r>
          </a:p>
          <a:p>
            <a:endParaRPr lang="nl-NL" dirty="0"/>
          </a:p>
          <a:p>
            <a:r>
              <a:rPr lang="nl-NL" dirty="0" err="1"/>
              <a:t>To</a:t>
            </a:r>
            <a:r>
              <a:rPr lang="nl-NL" dirty="0"/>
              <a:t> do a machine</a:t>
            </a:r>
            <a:r>
              <a:rPr lang="nl-NL" baseline="0" dirty="0"/>
              <a:t> </a:t>
            </a:r>
            <a:r>
              <a:rPr lang="nl-NL" baseline="0" dirty="0" err="1"/>
              <a:t>learning</a:t>
            </a:r>
            <a:r>
              <a:rPr lang="nl-NL" baseline="0" dirty="0"/>
              <a:t> </a:t>
            </a:r>
            <a:r>
              <a:rPr lang="nl-NL" baseline="0" dirty="0" err="1"/>
              <a:t>study</a:t>
            </a:r>
            <a:r>
              <a:rPr lang="nl-NL" baseline="0" dirty="0"/>
              <a:t> in </a:t>
            </a:r>
            <a:r>
              <a:rPr lang="nl-NL" baseline="0" dirty="0" err="1"/>
              <a:t>the</a:t>
            </a:r>
            <a:r>
              <a:rPr lang="nl-NL" baseline="0" dirty="0"/>
              <a:t> </a:t>
            </a:r>
            <a:r>
              <a:rPr lang="nl-NL" baseline="0" dirty="0" err="1"/>
              <a:t>medical</a:t>
            </a:r>
            <a:r>
              <a:rPr lang="nl-NL" baseline="0" dirty="0"/>
              <a:t> </a:t>
            </a:r>
            <a:r>
              <a:rPr lang="nl-NL" baseline="0" dirty="0" err="1"/>
              <a:t>space</a:t>
            </a:r>
            <a:endParaRPr lang="nl-NL" baseline="0" dirty="0"/>
          </a:p>
          <a:p>
            <a:pPr marL="171450" indent="-171450">
              <a:buFontTx/>
              <a:buChar char="-"/>
            </a:pPr>
            <a:r>
              <a:rPr lang="nl-NL" baseline="0" dirty="0" err="1"/>
              <a:t>Derive</a:t>
            </a:r>
            <a:r>
              <a:rPr lang="nl-NL" baseline="0" dirty="0"/>
              <a:t> a plan / </a:t>
            </a:r>
            <a:r>
              <a:rPr lang="nl-NL" baseline="0" dirty="0" err="1"/>
              <a:t>Study</a:t>
            </a:r>
            <a:endParaRPr lang="nl-NL" baseline="0" dirty="0"/>
          </a:p>
          <a:p>
            <a:pPr marL="171450" indent="-171450">
              <a:buFontTx/>
              <a:buChar char="-"/>
            </a:pPr>
            <a:r>
              <a:rPr lang="nl-NL" baseline="0" dirty="0"/>
              <a:t>Go 2 </a:t>
            </a:r>
            <a:r>
              <a:rPr lang="nl-NL" baseline="0" dirty="0" err="1"/>
              <a:t>Medical</a:t>
            </a:r>
            <a:r>
              <a:rPr lang="nl-NL" baseline="0" dirty="0"/>
              <a:t> </a:t>
            </a:r>
            <a:r>
              <a:rPr lang="nl-NL" baseline="0" dirty="0" err="1"/>
              <a:t>Ethical</a:t>
            </a:r>
            <a:r>
              <a:rPr lang="nl-NL" baseline="0" dirty="0"/>
              <a:t> </a:t>
            </a:r>
            <a:r>
              <a:rPr lang="nl-NL" baseline="0" dirty="0" err="1"/>
              <a:t>Committee</a:t>
            </a:r>
            <a:endParaRPr lang="nl-NL" baseline="0" dirty="0"/>
          </a:p>
          <a:p>
            <a:pPr marL="171450" indent="-171450">
              <a:buFontTx/>
              <a:buChar char="-"/>
            </a:pPr>
            <a:r>
              <a:rPr lang="nl-NL" baseline="0" dirty="0" err="1"/>
              <a:t>Identify</a:t>
            </a:r>
            <a:r>
              <a:rPr lang="nl-NL" baseline="0" dirty="0"/>
              <a:t> </a:t>
            </a:r>
            <a:r>
              <a:rPr lang="nl-NL" baseline="0" dirty="0" err="1"/>
              <a:t>the</a:t>
            </a:r>
            <a:r>
              <a:rPr lang="nl-NL" baseline="0" dirty="0"/>
              <a:t> dataset </a:t>
            </a:r>
            <a:r>
              <a:rPr lang="nl-NL" baseline="0" dirty="0" err="1"/>
              <a:t>you</a:t>
            </a:r>
            <a:r>
              <a:rPr lang="nl-NL" baseline="0" dirty="0"/>
              <a:t> </a:t>
            </a:r>
            <a:r>
              <a:rPr lang="nl-NL" baseline="0" dirty="0" err="1"/>
              <a:t>require</a:t>
            </a:r>
            <a:endParaRPr lang="nl-NL" baseline="0" dirty="0"/>
          </a:p>
          <a:p>
            <a:pPr marL="171450" indent="-171450">
              <a:buFontTx/>
              <a:buChar char="-"/>
            </a:pPr>
            <a:r>
              <a:rPr lang="nl-NL" baseline="0" dirty="0"/>
              <a:t>Connect </a:t>
            </a:r>
            <a:r>
              <a:rPr lang="nl-NL" baseline="0" dirty="0" err="1"/>
              <a:t>to</a:t>
            </a:r>
            <a:r>
              <a:rPr lang="nl-NL" baseline="0" dirty="0"/>
              <a:t> </a:t>
            </a:r>
            <a:r>
              <a:rPr lang="nl-NL" baseline="0" dirty="0" err="1"/>
              <a:t>the</a:t>
            </a:r>
            <a:r>
              <a:rPr lang="nl-NL" baseline="0" dirty="0"/>
              <a:t> </a:t>
            </a:r>
            <a:r>
              <a:rPr lang="nl-NL" baseline="0" dirty="0" err="1"/>
              <a:t>various</a:t>
            </a:r>
            <a:r>
              <a:rPr lang="nl-NL" baseline="0" dirty="0"/>
              <a:t> </a:t>
            </a:r>
            <a:r>
              <a:rPr lang="nl-NL" baseline="0" dirty="0" err="1"/>
              <a:t>hospitals</a:t>
            </a:r>
            <a:r>
              <a:rPr lang="nl-NL" baseline="0" dirty="0"/>
              <a:t> </a:t>
            </a:r>
            <a:r>
              <a:rPr lang="nl-NL" baseline="0" dirty="0" err="1"/>
              <a:t>and</a:t>
            </a:r>
            <a:r>
              <a:rPr lang="nl-NL" baseline="0" dirty="0"/>
              <a:t> </a:t>
            </a:r>
            <a:r>
              <a:rPr lang="nl-NL" baseline="0" dirty="0" err="1"/>
              <a:t>colleagues</a:t>
            </a:r>
            <a:r>
              <a:rPr lang="nl-NL" baseline="0" dirty="0"/>
              <a:t> </a:t>
            </a:r>
          </a:p>
          <a:p>
            <a:pPr marL="171450" indent="-171450">
              <a:buFontTx/>
              <a:buChar char="-"/>
            </a:pPr>
            <a:r>
              <a:rPr lang="nl-NL" baseline="0" dirty="0" err="1"/>
              <a:t>Create</a:t>
            </a:r>
            <a:r>
              <a:rPr lang="nl-NL" baseline="0" dirty="0"/>
              <a:t> a </a:t>
            </a:r>
            <a:r>
              <a:rPr lang="nl-NL" baseline="0" dirty="0" err="1"/>
              <a:t>legal</a:t>
            </a:r>
            <a:r>
              <a:rPr lang="nl-NL" baseline="0" dirty="0"/>
              <a:t> </a:t>
            </a:r>
            <a:r>
              <a:rPr lang="nl-NL" baseline="0" dirty="0" err="1"/>
              <a:t>framework</a:t>
            </a:r>
            <a:r>
              <a:rPr lang="nl-NL" baseline="0" dirty="0"/>
              <a:t> (most </a:t>
            </a:r>
            <a:r>
              <a:rPr lang="nl-NL" baseline="0" dirty="0" err="1"/>
              <a:t>difficult</a:t>
            </a:r>
            <a:r>
              <a:rPr lang="nl-NL" baseline="0" dirty="0"/>
              <a:t>) </a:t>
            </a:r>
          </a:p>
          <a:p>
            <a:pPr marL="171450" indent="-171450">
              <a:buFontTx/>
              <a:buChar char="-"/>
            </a:pPr>
            <a:r>
              <a:rPr lang="nl-NL" baseline="0" dirty="0" err="1"/>
              <a:t>Create</a:t>
            </a:r>
            <a:r>
              <a:rPr lang="nl-NL" baseline="0" dirty="0"/>
              <a:t> a </a:t>
            </a:r>
            <a:r>
              <a:rPr lang="nl-NL" baseline="0" dirty="0" err="1"/>
              <a:t>technical</a:t>
            </a:r>
            <a:r>
              <a:rPr lang="nl-NL" baseline="0" dirty="0"/>
              <a:t> environment </a:t>
            </a:r>
          </a:p>
          <a:p>
            <a:pPr marL="171450" indent="-171450">
              <a:buFontTx/>
              <a:buChar char="-"/>
            </a:pPr>
            <a:r>
              <a:rPr lang="nl-NL" baseline="0" dirty="0" err="1"/>
              <a:t>Find</a:t>
            </a:r>
            <a:r>
              <a:rPr lang="nl-NL" baseline="0" dirty="0"/>
              <a:t> </a:t>
            </a:r>
            <a:r>
              <a:rPr lang="nl-NL" baseline="0" dirty="0" err="1"/>
              <a:t>the</a:t>
            </a:r>
            <a:r>
              <a:rPr lang="nl-NL" baseline="0" dirty="0"/>
              <a:t> data &gt; </a:t>
            </a:r>
            <a:r>
              <a:rPr lang="nl-NL" baseline="0" dirty="0" err="1"/>
              <a:t>Cleanse</a:t>
            </a:r>
            <a:r>
              <a:rPr lang="nl-NL" baseline="0" dirty="0"/>
              <a:t> </a:t>
            </a:r>
            <a:r>
              <a:rPr lang="nl-NL" baseline="0" dirty="0" err="1"/>
              <a:t>it</a:t>
            </a:r>
            <a:r>
              <a:rPr lang="nl-NL" baseline="0" dirty="0"/>
              <a:t> &gt; </a:t>
            </a:r>
            <a:r>
              <a:rPr lang="nl-NL" baseline="0" dirty="0" err="1"/>
              <a:t>Unify</a:t>
            </a:r>
            <a:r>
              <a:rPr lang="nl-NL" baseline="0" dirty="0"/>
              <a:t> </a:t>
            </a:r>
            <a:r>
              <a:rPr lang="nl-NL" baseline="0" dirty="0" err="1"/>
              <a:t>it</a:t>
            </a:r>
            <a:r>
              <a:rPr lang="nl-NL" baseline="0" dirty="0"/>
              <a:t> &gt; </a:t>
            </a:r>
            <a:r>
              <a:rPr lang="nl-NL" baseline="0" dirty="0" err="1"/>
              <a:t>and</a:t>
            </a:r>
            <a:r>
              <a:rPr lang="nl-NL" baseline="0" dirty="0"/>
              <a:t> </a:t>
            </a:r>
            <a:r>
              <a:rPr lang="nl-NL" baseline="0" dirty="0" err="1"/>
              <a:t>with</a:t>
            </a:r>
            <a:r>
              <a:rPr lang="nl-NL" baseline="0" dirty="0"/>
              <a:t> </a:t>
            </a:r>
            <a:r>
              <a:rPr lang="nl-NL" baseline="0" dirty="0" err="1"/>
              <a:t>each</a:t>
            </a:r>
            <a:r>
              <a:rPr lang="nl-NL" baseline="0" dirty="0"/>
              <a:t> step </a:t>
            </a:r>
            <a:r>
              <a:rPr lang="nl-NL" baseline="0" dirty="0" err="1"/>
              <a:t>reduce</a:t>
            </a:r>
            <a:r>
              <a:rPr lang="nl-NL" baseline="0" dirty="0"/>
              <a:t> </a:t>
            </a:r>
            <a:r>
              <a:rPr lang="nl-NL" baseline="0" dirty="0" err="1"/>
              <a:t>the</a:t>
            </a:r>
            <a:r>
              <a:rPr lang="nl-NL" baseline="0" dirty="0"/>
              <a:t> footprint </a:t>
            </a:r>
            <a:r>
              <a:rPr lang="nl-NL" baseline="0" dirty="0" err="1"/>
              <a:t>whilst</a:t>
            </a:r>
            <a:r>
              <a:rPr lang="nl-NL" baseline="0" dirty="0"/>
              <a:t> </a:t>
            </a:r>
            <a:r>
              <a:rPr lang="nl-NL" baseline="0" dirty="0" err="1"/>
              <a:t>bringing</a:t>
            </a:r>
            <a:r>
              <a:rPr lang="nl-NL" baseline="0" dirty="0"/>
              <a:t> </a:t>
            </a:r>
            <a:r>
              <a:rPr lang="nl-NL" baseline="0" dirty="0" err="1"/>
              <a:t>the</a:t>
            </a:r>
            <a:r>
              <a:rPr lang="nl-NL" baseline="0" dirty="0"/>
              <a:t> </a:t>
            </a:r>
            <a:r>
              <a:rPr lang="nl-NL" baseline="0" dirty="0" err="1"/>
              <a:t>outcome</a:t>
            </a:r>
            <a:r>
              <a:rPr lang="nl-NL" baseline="0" dirty="0"/>
              <a:t> at risk</a:t>
            </a:r>
          </a:p>
          <a:p>
            <a:pPr marL="171450" indent="-171450">
              <a:buFontTx/>
              <a:buChar char="-"/>
            </a:pPr>
            <a:r>
              <a:rPr lang="nl-NL" baseline="0" dirty="0"/>
              <a:t>Do </a:t>
            </a:r>
            <a:r>
              <a:rPr lang="nl-NL" baseline="0" dirty="0" err="1"/>
              <a:t>the</a:t>
            </a:r>
            <a:r>
              <a:rPr lang="nl-NL" baseline="0" dirty="0"/>
              <a:t> </a:t>
            </a:r>
            <a:r>
              <a:rPr lang="nl-NL" baseline="0" dirty="0" err="1"/>
              <a:t>study</a:t>
            </a:r>
            <a:r>
              <a:rPr lang="nl-NL" baseline="0" dirty="0"/>
              <a:t> TO FINALLY BRING VALUE</a:t>
            </a:r>
            <a:endParaRPr lang="nl-NL" dirty="0"/>
          </a:p>
        </p:txBody>
      </p:sp>
      <p:sp>
        <p:nvSpPr>
          <p:cNvPr id="4" name="Slide Number Placeholder 3"/>
          <p:cNvSpPr>
            <a:spLocks noGrp="1"/>
          </p:cNvSpPr>
          <p:nvPr>
            <p:ph type="sldNum" sz="quarter" idx="10"/>
          </p:nvPr>
        </p:nvSpPr>
        <p:spPr/>
        <p:txBody>
          <a:bodyPr/>
          <a:lstStyle/>
          <a:p>
            <a:fld id="{348B5D69-799E-4C13-9CBE-CC14B279B935}" type="slidenum">
              <a:rPr lang="nl-NL" smtClean="0"/>
              <a:pPr/>
              <a:t>5</a:t>
            </a:fld>
            <a:endParaRPr lang="nl-NL"/>
          </a:p>
        </p:txBody>
      </p:sp>
    </p:spTree>
    <p:extLst>
      <p:ext uri="{BB962C8B-B14F-4D97-AF65-F5344CB8AC3E}">
        <p14:creationId xmlns:p14="http://schemas.microsoft.com/office/powerpoint/2010/main" val="24764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42759"/>
            <a:r>
              <a:rPr lang="en-US" dirty="0">
                <a:cs typeface="Arial"/>
              </a:rPr>
              <a:t>Wat </a:t>
            </a:r>
            <a:r>
              <a:rPr lang="en-US" dirty="0" err="1">
                <a:cs typeface="Arial"/>
              </a:rPr>
              <a:t>zijn</a:t>
            </a:r>
            <a:r>
              <a:rPr lang="en-US" dirty="0">
                <a:cs typeface="Arial"/>
              </a:rPr>
              <a:t> de </a:t>
            </a:r>
            <a:r>
              <a:rPr lang="en-US" dirty="0" err="1">
                <a:cs typeface="Arial"/>
              </a:rPr>
              <a:t>belangrijkste</a:t>
            </a:r>
            <a:r>
              <a:rPr lang="en-US" dirty="0">
                <a:cs typeface="Arial"/>
              </a:rPr>
              <a:t> </a:t>
            </a:r>
            <a:r>
              <a:rPr lang="en-US" dirty="0" err="1">
                <a:cs typeface="Arial"/>
              </a:rPr>
              <a:t>thema’s</a:t>
            </a:r>
            <a:r>
              <a:rPr lang="en-US" dirty="0">
                <a:cs typeface="Arial"/>
              </a:rPr>
              <a:t> die </a:t>
            </a:r>
            <a:r>
              <a:rPr lang="en-US" dirty="0" err="1">
                <a:cs typeface="Arial"/>
              </a:rPr>
              <a:t>wij</a:t>
            </a:r>
            <a:r>
              <a:rPr lang="en-US" dirty="0">
                <a:cs typeface="Arial"/>
              </a:rPr>
              <a:t> bij </a:t>
            </a:r>
            <a:r>
              <a:rPr lang="en-US" dirty="0" err="1">
                <a:cs typeface="Arial"/>
              </a:rPr>
              <a:t>vrijwel</a:t>
            </a:r>
            <a:r>
              <a:rPr lang="en-US" dirty="0">
                <a:cs typeface="Arial"/>
              </a:rPr>
              <a:t> </a:t>
            </a:r>
            <a:r>
              <a:rPr lang="en-US" dirty="0" err="1">
                <a:cs typeface="Arial"/>
              </a:rPr>
              <a:t>alle</a:t>
            </a:r>
            <a:r>
              <a:rPr lang="en-US" dirty="0">
                <a:cs typeface="Arial"/>
              </a:rPr>
              <a:t> </a:t>
            </a:r>
            <a:r>
              <a:rPr lang="en-US" dirty="0" err="1">
                <a:cs typeface="Arial"/>
              </a:rPr>
              <a:t>zorgbestuurders</a:t>
            </a:r>
            <a:r>
              <a:rPr lang="en-US" dirty="0">
                <a:cs typeface="Arial"/>
              </a:rPr>
              <a:t> </a:t>
            </a:r>
            <a:r>
              <a:rPr lang="en-US" dirty="0" err="1">
                <a:cs typeface="Arial"/>
              </a:rPr>
              <a:t>terug</a:t>
            </a:r>
            <a:r>
              <a:rPr lang="en-US" dirty="0">
                <a:cs typeface="Arial"/>
              </a:rPr>
              <a:t> </a:t>
            </a:r>
            <a:r>
              <a:rPr lang="en-US" dirty="0" err="1">
                <a:cs typeface="Arial"/>
              </a:rPr>
              <a:t>zien</a:t>
            </a:r>
            <a:r>
              <a:rPr lang="en-US" dirty="0">
                <a:cs typeface="Arial"/>
              </a:rPr>
              <a:t> </a:t>
            </a:r>
            <a:r>
              <a:rPr lang="en-US" dirty="0" err="1">
                <a:cs typeface="Arial"/>
              </a:rPr>
              <a:t>komen</a:t>
            </a:r>
            <a:r>
              <a:rPr lang="en-US" dirty="0">
                <a:cs typeface="Arial"/>
              </a:rPr>
              <a:t>. </a:t>
            </a:r>
            <a:br>
              <a:rPr lang="en-US" dirty="0">
                <a:cs typeface="Arial"/>
              </a:rPr>
            </a:br>
            <a:br>
              <a:rPr lang="en-US" dirty="0">
                <a:cs typeface="Arial"/>
              </a:rPr>
            </a:br>
            <a:r>
              <a:rPr lang="en-US" dirty="0" err="1">
                <a:cs typeface="Arial"/>
              </a:rPr>
              <a:t>Fundamenteler</a:t>
            </a:r>
            <a:r>
              <a:rPr lang="en-US" dirty="0">
                <a:cs typeface="Arial"/>
              </a:rPr>
              <a:t> </a:t>
            </a:r>
            <a:r>
              <a:rPr lang="en-US" dirty="0" err="1">
                <a:cs typeface="Arial"/>
              </a:rPr>
              <a:t>begint</a:t>
            </a:r>
            <a:r>
              <a:rPr lang="en-US" dirty="0">
                <a:cs typeface="Arial"/>
              </a:rPr>
              <a:t> de </a:t>
            </a:r>
            <a:r>
              <a:rPr lang="en-US" dirty="0" err="1">
                <a:cs typeface="Arial"/>
              </a:rPr>
              <a:t>vraag</a:t>
            </a:r>
            <a:r>
              <a:rPr lang="en-US" dirty="0">
                <a:cs typeface="Arial"/>
              </a:rPr>
              <a:t> te </a:t>
            </a:r>
            <a:r>
              <a:rPr lang="en-US" dirty="0" err="1">
                <a:cs typeface="Arial"/>
              </a:rPr>
              <a:t>worden</a:t>
            </a:r>
            <a:r>
              <a:rPr lang="en-US" dirty="0">
                <a:cs typeface="Arial"/>
              </a:rPr>
              <a:t>. </a:t>
            </a:r>
            <a:r>
              <a:rPr lang="en-US" dirty="0" err="1">
                <a:cs typeface="Arial"/>
              </a:rPr>
              <a:t>Welke</a:t>
            </a:r>
            <a:r>
              <a:rPr lang="en-US" dirty="0">
                <a:cs typeface="Arial"/>
              </a:rPr>
              <a:t> </a:t>
            </a:r>
            <a:r>
              <a:rPr lang="en-US" dirty="0" err="1">
                <a:cs typeface="Arial"/>
              </a:rPr>
              <a:t>rol</a:t>
            </a:r>
            <a:r>
              <a:rPr lang="en-US" dirty="0">
                <a:cs typeface="Arial"/>
              </a:rPr>
              <a:t> </a:t>
            </a:r>
            <a:r>
              <a:rPr lang="en-US" dirty="0" err="1">
                <a:cs typeface="Arial"/>
              </a:rPr>
              <a:t>moeten</a:t>
            </a:r>
            <a:r>
              <a:rPr lang="en-US" dirty="0">
                <a:cs typeface="Arial"/>
              </a:rPr>
              <a:t> </a:t>
            </a:r>
            <a:r>
              <a:rPr lang="en-US" dirty="0" err="1">
                <a:cs typeface="Arial"/>
              </a:rPr>
              <a:t>wij</a:t>
            </a:r>
            <a:r>
              <a:rPr lang="en-US" dirty="0">
                <a:cs typeface="Arial"/>
              </a:rPr>
              <a:t> </a:t>
            </a:r>
            <a:r>
              <a:rPr lang="en-US" dirty="0" err="1">
                <a:cs typeface="Arial"/>
              </a:rPr>
              <a:t>als</a:t>
            </a:r>
            <a:r>
              <a:rPr lang="en-US" dirty="0">
                <a:cs typeface="Arial"/>
              </a:rPr>
              <a:t> </a:t>
            </a:r>
            <a:r>
              <a:rPr lang="en-US" dirty="0" err="1">
                <a:cs typeface="Arial"/>
              </a:rPr>
              <a:t>instelling</a:t>
            </a:r>
            <a:r>
              <a:rPr lang="en-US" dirty="0">
                <a:cs typeface="Arial"/>
              </a:rPr>
              <a:t> nu </a:t>
            </a:r>
            <a:r>
              <a:rPr lang="en-US" dirty="0" err="1">
                <a:cs typeface="Arial"/>
              </a:rPr>
              <a:t>gaan</a:t>
            </a:r>
            <a:r>
              <a:rPr lang="en-US" dirty="0">
                <a:cs typeface="Arial"/>
              </a:rPr>
              <a:t> </a:t>
            </a:r>
            <a:r>
              <a:rPr lang="en-US" dirty="0" err="1">
                <a:cs typeface="Arial"/>
              </a:rPr>
              <a:t>spelen</a:t>
            </a:r>
            <a:r>
              <a:rPr lang="en-US" dirty="0">
                <a:cs typeface="Arial"/>
              </a:rPr>
              <a:t>, </a:t>
            </a:r>
            <a:r>
              <a:rPr lang="en-US" dirty="0" err="1">
                <a:cs typeface="Arial"/>
              </a:rPr>
              <a:t>terwijl</a:t>
            </a:r>
            <a:r>
              <a:rPr lang="en-US" dirty="0">
                <a:cs typeface="Arial"/>
              </a:rPr>
              <a:t> het </a:t>
            </a:r>
            <a:r>
              <a:rPr lang="en-US" dirty="0" err="1">
                <a:cs typeface="Arial"/>
              </a:rPr>
              <a:t>zorglandschap</a:t>
            </a:r>
            <a:r>
              <a:rPr lang="en-US" dirty="0">
                <a:cs typeface="Arial"/>
              </a:rPr>
              <a:t> </a:t>
            </a:r>
            <a:r>
              <a:rPr lang="en-US" dirty="0" err="1">
                <a:cs typeface="Arial"/>
              </a:rPr>
              <a:t>wijzigt</a:t>
            </a:r>
            <a:r>
              <a:rPr lang="en-US" dirty="0">
                <a:cs typeface="Arial"/>
              </a:rPr>
              <a:t>. </a:t>
            </a:r>
            <a:br>
              <a:rPr lang="en-US" dirty="0">
                <a:cs typeface="Arial"/>
              </a:rPr>
            </a:br>
            <a:endParaRPr lang="en-US" dirty="0"/>
          </a:p>
          <a:p>
            <a:pPr defTabSz="1004831">
              <a:defRPr/>
            </a:pPr>
            <a:r>
              <a:rPr lang="en-US" sz="1300" b="1" u="sng" dirty="0"/>
              <a:t>References:</a:t>
            </a:r>
          </a:p>
          <a:p>
            <a:pPr defTabSz="1004831">
              <a:defRPr/>
            </a:pPr>
            <a:r>
              <a:rPr lang="en-US" sz="1300" dirty="0"/>
              <a:t>1. No Author. Digital health comes of age. Self-disrupt or self-destruct. Accenture Consulting. [Internet] (2014, cited on 2018, June 20). Available at: https://www.accenture.com/t20171219T083448Z__w__/us-en/_acnmedia/PDF-57/Accenture-Health-Digital-Health-Comes-Of-Age.pdf </a:t>
            </a:r>
            <a:endParaRPr lang="de-DE" sz="1300" dirty="0"/>
          </a:p>
          <a:p>
            <a:endParaRPr lang="en-US" dirty="0"/>
          </a:p>
          <a:p>
            <a:endParaRPr lang="en-GB" dirty="0"/>
          </a:p>
        </p:txBody>
      </p:sp>
      <p:sp>
        <p:nvSpPr>
          <p:cNvPr id="4" name="Slide Number Placeholder 3"/>
          <p:cNvSpPr>
            <a:spLocks noGrp="1"/>
          </p:cNvSpPr>
          <p:nvPr>
            <p:ph type="sldNum" sz="quarter" idx="10"/>
          </p:nvPr>
        </p:nvSpPr>
        <p:spPr/>
        <p:txBody>
          <a:bodyPr/>
          <a:lstStyle/>
          <a:p>
            <a:pPr algn="ctr">
              <a:defRPr/>
            </a:pPr>
            <a:fld id="{7D8C2C35-2B8A-446E-BEC0-FD36716C29AC}" type="slidenum">
              <a:rPr sz="700" smtClean="0">
                <a:solidFill>
                  <a:srgbClr val="000000"/>
                </a:solidFill>
              </a:rPr>
              <a:pPr algn="ctr">
                <a:defRPr/>
              </a:pPr>
              <a:t>6</a:t>
            </a:fld>
            <a:endParaRPr sz="700" dirty="0">
              <a:solidFill>
                <a:srgbClr val="000000"/>
              </a:solidFill>
            </a:endParaRPr>
          </a:p>
        </p:txBody>
      </p:sp>
    </p:spTree>
    <p:extLst>
      <p:ext uri="{BB962C8B-B14F-4D97-AF65-F5344CB8AC3E}">
        <p14:creationId xmlns:p14="http://schemas.microsoft.com/office/powerpoint/2010/main" val="266339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fontAlgn="base"/>
            <a:r>
              <a:rPr lang="en-US" sz="1300" dirty="0"/>
              <a:t>What does digital transformation imply and how can businesses succeed? ​</a:t>
            </a:r>
          </a:p>
          <a:p>
            <a:pPr rtl="0" fontAlgn="base"/>
            <a:r>
              <a:rPr lang="en-US" sz="1300" dirty="0"/>
              <a:t>New forms of systems of intelligence are emerging with embedding AI, ML, Big Data, Analytics, IoT and blockchain.​</a:t>
            </a:r>
          </a:p>
          <a:p>
            <a:pPr rtl="0" fontAlgn="base"/>
            <a:r>
              <a:rPr lang="en-US" sz="1300" dirty="0"/>
              <a:t>These new data driven systems of Intelligence enable us to reap unprecedented value from data, unlock new business models and re-imagine business process – across supply chains, customer interactions, work force experiences and many more.​</a:t>
            </a:r>
          </a:p>
          <a:p>
            <a:pPr rtl="0" fontAlgn="base"/>
            <a:r>
              <a:rPr lang="en-US" sz="1300" dirty="0"/>
              <a:t>​​</a:t>
            </a:r>
          </a:p>
          <a:p>
            <a:pPr rtl="0" fontAlgn="base"/>
            <a:r>
              <a:rPr lang="en-US" sz="1300" dirty="0"/>
              <a:t>Digital Transformation Tool Chest:​</a:t>
            </a:r>
          </a:p>
          <a:p>
            <a:pPr rtl="0" fontAlgn="base"/>
            <a:r>
              <a:rPr lang="en-US" sz="1300" dirty="0"/>
              <a:t>According to world bank, there were more than 7.2 bio mobile subscriptions in 2015; 325,000 mobile health apps available in 2017, robust growth of 25% year-on-year (https://research2guidance.com/325000-mobile-health-apps-available-in-2017/)​</a:t>
            </a:r>
          </a:p>
          <a:p>
            <a:pPr rtl="0" fontAlgn="base"/>
            <a:r>
              <a:rPr lang="en-US" sz="1300" dirty="0"/>
              <a:t>Medical Sensors Market worth 15.01 Billion USD by 2022 (</a:t>
            </a:r>
            <a:r>
              <a:rPr lang="en-US" sz="1300" dirty="0" err="1"/>
              <a:t>marketsandmarkets</a:t>
            </a:r>
            <a:r>
              <a:rPr lang="en-US" sz="1300" dirty="0"/>
              <a:t> report) – </a:t>
            </a:r>
            <a:r>
              <a:rPr lang="en-US" sz="1300" dirty="0" err="1"/>
              <a:t>ingestibles</a:t>
            </a:r>
            <a:r>
              <a:rPr lang="en-US" sz="1300" dirty="0"/>
              <a:t>, </a:t>
            </a:r>
            <a:r>
              <a:rPr lang="en-US" sz="1300" dirty="0" err="1"/>
              <a:t>implantables</a:t>
            </a:r>
            <a:r>
              <a:rPr lang="en-US" sz="1300" dirty="0"/>
              <a:t> etc. ​</a:t>
            </a:r>
          </a:p>
          <a:p>
            <a:pPr rtl="0" fontAlgn="base"/>
            <a:r>
              <a:rPr lang="en-US" sz="1300" dirty="0"/>
              <a:t>IoT – estimate 50 billion connected devices by 2020 (in logistics) – predictive maintenance use cases, </a:t>
            </a:r>
            <a:r>
              <a:rPr lang="en-US" sz="1300" b="1" dirty="0"/>
              <a:t>also at home diagnostics &amp; healthcare e.g. startups like Cue, healthy.io</a:t>
            </a:r>
            <a:r>
              <a:rPr lang="en-US" sz="1300" dirty="0"/>
              <a:t>​</a:t>
            </a:r>
          </a:p>
          <a:p>
            <a:pPr rtl="0" fontAlgn="base"/>
            <a:r>
              <a:rPr lang="en-US" sz="1300" dirty="0"/>
              <a:t>Machine learning &amp; AI in the cloud: By 2018, </a:t>
            </a:r>
            <a:r>
              <a:rPr lang="en-US" sz="1300" b="1" dirty="0"/>
              <a:t>75</a:t>
            </a:r>
            <a:r>
              <a:rPr lang="en-US" sz="1300" dirty="0"/>
              <a:t>% of enterprise and ISV development will </a:t>
            </a:r>
            <a:r>
              <a:rPr lang="en-US" sz="1300" b="1" dirty="0"/>
              <a:t>include AI or ML</a:t>
            </a:r>
            <a:r>
              <a:rPr lang="en-US" sz="1300" dirty="0"/>
              <a:t>. – IDC​</a:t>
            </a:r>
          </a:p>
          <a:p>
            <a:pPr rtl="0" fontAlgn="base"/>
            <a:r>
              <a:rPr lang="en-US" sz="1300" dirty="0"/>
              <a:t>Use cases: quick evolution to detect and identify anomalies, automate processes, and provide prescriptive problem resolution​</a:t>
            </a:r>
          </a:p>
          <a:p>
            <a:pPr rtl="0" fontAlgn="base"/>
            <a:r>
              <a:rPr lang="en-US" sz="1300" dirty="0"/>
              <a:t>Blockchain – securing supply chain to optimize processes, increase transparency and trust among stakeholders​</a:t>
            </a:r>
          </a:p>
          <a:p>
            <a:pPr rtl="0" fontAlgn="base"/>
            <a:r>
              <a:rPr lang="en-US" sz="1300" dirty="0"/>
              <a:t>APIs - By 2019, </a:t>
            </a:r>
            <a:r>
              <a:rPr lang="en-US" sz="1300" b="1" dirty="0"/>
              <a:t>API</a:t>
            </a:r>
            <a:r>
              <a:rPr lang="en-US" sz="1300" dirty="0"/>
              <a:t>s</a:t>
            </a:r>
            <a:r>
              <a:rPr lang="en-US" sz="1300" b="1" dirty="0"/>
              <a:t> , will be the primary mechanism </a:t>
            </a:r>
            <a:r>
              <a:rPr lang="en-US" sz="1300" dirty="0"/>
              <a:t>to connect data, algorithms, and decision services. – IDC​</a:t>
            </a:r>
          </a:p>
          <a:p>
            <a:pPr rtl="0" fontAlgn="base"/>
            <a:r>
              <a:rPr lang="en-US" sz="1300" dirty="0"/>
              <a:t>Conversational UIs: By 2019, </a:t>
            </a:r>
            <a:r>
              <a:rPr lang="en-US" sz="1300" b="1" dirty="0"/>
              <a:t>natural-language generation </a:t>
            </a:r>
            <a:r>
              <a:rPr lang="en-US" sz="1300" dirty="0"/>
              <a:t>will be a standard feature of </a:t>
            </a:r>
            <a:r>
              <a:rPr lang="en-US" sz="1300" b="1" dirty="0"/>
              <a:t>90% </a:t>
            </a:r>
            <a:r>
              <a:rPr lang="en-US" sz="1300" dirty="0"/>
              <a:t>of modern BI platforms. – Gartner​</a:t>
            </a:r>
          </a:p>
          <a:p>
            <a:pPr rtl="0" fontAlgn="base"/>
            <a:r>
              <a:rPr lang="en-US" sz="1300" dirty="0"/>
              <a:t>​</a:t>
            </a:r>
          </a:p>
          <a:p>
            <a:r>
              <a:rPr lang="de-DE" dirty="0"/>
              <a:t>	</a:t>
            </a:r>
            <a:endParaRPr lang="en-US" dirty="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7</a:t>
            </a:fld>
            <a:endParaRPr lang="de-DE"/>
          </a:p>
        </p:txBody>
      </p:sp>
    </p:spTree>
    <p:extLst>
      <p:ext uri="{BB962C8B-B14F-4D97-AF65-F5344CB8AC3E}">
        <p14:creationId xmlns:p14="http://schemas.microsoft.com/office/powerpoint/2010/main" val="425311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fontAlgn="base"/>
            <a:r>
              <a:rPr lang="en-US" sz="1300" dirty="0"/>
              <a:t>What does digital transformation imply and how can businesses succeed? ​</a:t>
            </a:r>
          </a:p>
          <a:p>
            <a:pPr rtl="0" fontAlgn="base"/>
            <a:r>
              <a:rPr lang="en-US" sz="1300" dirty="0"/>
              <a:t>New forms of systems of intelligence are emerging with embedding AI, ML, Big Data, Analytics, IoT and blockchain.​</a:t>
            </a:r>
          </a:p>
          <a:p>
            <a:pPr rtl="0" fontAlgn="base"/>
            <a:r>
              <a:rPr lang="en-US" sz="1300" dirty="0"/>
              <a:t>These new data driven systems of Intelligence enable us to reap unprecedented value from data, unlock new business models and re-imagine business process – across supply chains, customer interactions, work force experiences and many more.​</a:t>
            </a:r>
          </a:p>
          <a:p>
            <a:pPr rtl="0" fontAlgn="base"/>
            <a:r>
              <a:rPr lang="en-US" sz="1300" dirty="0"/>
              <a:t>​​</a:t>
            </a:r>
          </a:p>
          <a:p>
            <a:pPr rtl="0" fontAlgn="base"/>
            <a:r>
              <a:rPr lang="en-US" sz="1300" dirty="0"/>
              <a:t>Digital Transformation Tool Chest:​</a:t>
            </a:r>
          </a:p>
          <a:p>
            <a:pPr rtl="0" fontAlgn="base"/>
            <a:r>
              <a:rPr lang="en-US" sz="1300" dirty="0"/>
              <a:t>According to world bank, there were more than 7.2 bio mobile subscriptions in 2015; 325,000 mobile health apps available in 2017, robust growth of 25% year-on-year (https://research2guidance.com/325000-mobile-health-apps-available-in-2017/)​</a:t>
            </a:r>
          </a:p>
          <a:p>
            <a:pPr rtl="0" fontAlgn="base"/>
            <a:r>
              <a:rPr lang="en-US" sz="1300" dirty="0"/>
              <a:t>Medical Sensors Market worth 15.01 Billion USD by 2022 (</a:t>
            </a:r>
            <a:r>
              <a:rPr lang="en-US" sz="1300" dirty="0" err="1"/>
              <a:t>marketsandmarkets</a:t>
            </a:r>
            <a:r>
              <a:rPr lang="en-US" sz="1300" dirty="0"/>
              <a:t> report) – </a:t>
            </a:r>
            <a:r>
              <a:rPr lang="en-US" sz="1300" dirty="0" err="1"/>
              <a:t>ingestibles</a:t>
            </a:r>
            <a:r>
              <a:rPr lang="en-US" sz="1300" dirty="0"/>
              <a:t>, </a:t>
            </a:r>
            <a:r>
              <a:rPr lang="en-US" sz="1300" dirty="0" err="1"/>
              <a:t>implantables</a:t>
            </a:r>
            <a:r>
              <a:rPr lang="en-US" sz="1300" dirty="0"/>
              <a:t> etc. ​</a:t>
            </a:r>
          </a:p>
          <a:p>
            <a:pPr rtl="0" fontAlgn="base"/>
            <a:r>
              <a:rPr lang="en-US" sz="1300" dirty="0"/>
              <a:t>IoT – estimate 50 billion connected devices by 2020 (in logistics) – predictive maintenance use cases, </a:t>
            </a:r>
            <a:r>
              <a:rPr lang="en-US" sz="1300" b="1" dirty="0"/>
              <a:t>also at home diagnostics &amp; healthcare e.g. startups like Cue, healthy.io</a:t>
            </a:r>
            <a:r>
              <a:rPr lang="en-US" sz="1300" dirty="0"/>
              <a:t>​</a:t>
            </a:r>
          </a:p>
          <a:p>
            <a:pPr rtl="0" fontAlgn="base"/>
            <a:r>
              <a:rPr lang="en-US" sz="1300" dirty="0"/>
              <a:t>Machine learning &amp; AI in the cloud: By 2018, </a:t>
            </a:r>
            <a:r>
              <a:rPr lang="en-US" sz="1300" b="1" dirty="0"/>
              <a:t>75</a:t>
            </a:r>
            <a:r>
              <a:rPr lang="en-US" sz="1300" dirty="0"/>
              <a:t>% of enterprise and ISV development will </a:t>
            </a:r>
            <a:r>
              <a:rPr lang="en-US" sz="1300" b="1" dirty="0"/>
              <a:t>include AI or ML</a:t>
            </a:r>
            <a:r>
              <a:rPr lang="en-US" sz="1300" dirty="0"/>
              <a:t>. – IDC​</a:t>
            </a:r>
          </a:p>
          <a:p>
            <a:pPr rtl="0" fontAlgn="base"/>
            <a:r>
              <a:rPr lang="en-US" sz="1300" dirty="0"/>
              <a:t>Use cases: quick evolution to detect and identify anomalies, automate processes, and provide prescriptive problem resolution​</a:t>
            </a:r>
          </a:p>
          <a:p>
            <a:pPr rtl="0" fontAlgn="base"/>
            <a:r>
              <a:rPr lang="en-US" sz="1300" dirty="0"/>
              <a:t>Blockchain – securing supply chain to optimize processes, increase transparency and trust among stakeholders​</a:t>
            </a:r>
          </a:p>
          <a:p>
            <a:pPr rtl="0" fontAlgn="base"/>
            <a:r>
              <a:rPr lang="en-US" sz="1300" dirty="0"/>
              <a:t>APIs - By 2019, </a:t>
            </a:r>
            <a:r>
              <a:rPr lang="en-US" sz="1300" b="1" dirty="0"/>
              <a:t>API</a:t>
            </a:r>
            <a:r>
              <a:rPr lang="en-US" sz="1300" dirty="0"/>
              <a:t>s</a:t>
            </a:r>
            <a:r>
              <a:rPr lang="en-US" sz="1300" b="1" dirty="0"/>
              <a:t> , will be the primary mechanism </a:t>
            </a:r>
            <a:r>
              <a:rPr lang="en-US" sz="1300" dirty="0"/>
              <a:t>to connect data, algorithms, and decision services. – IDC​</a:t>
            </a:r>
          </a:p>
          <a:p>
            <a:pPr rtl="0" fontAlgn="base"/>
            <a:r>
              <a:rPr lang="en-US" sz="1300" dirty="0"/>
              <a:t>Conversational UIs: By 2019, </a:t>
            </a:r>
            <a:r>
              <a:rPr lang="en-US" sz="1300" b="1" dirty="0"/>
              <a:t>natural-language generation </a:t>
            </a:r>
            <a:r>
              <a:rPr lang="en-US" sz="1300" dirty="0"/>
              <a:t>will be a standard feature of </a:t>
            </a:r>
            <a:r>
              <a:rPr lang="en-US" sz="1300" b="1" dirty="0"/>
              <a:t>90% </a:t>
            </a:r>
            <a:r>
              <a:rPr lang="en-US" sz="1300" dirty="0"/>
              <a:t>of modern BI platforms. – Gartner​</a:t>
            </a:r>
          </a:p>
          <a:p>
            <a:pPr rtl="0" fontAlgn="base"/>
            <a:r>
              <a:rPr lang="en-US" sz="1300" dirty="0"/>
              <a:t>​</a:t>
            </a:r>
          </a:p>
          <a:p>
            <a:r>
              <a:rPr lang="de-DE" dirty="0"/>
              <a:t>	</a:t>
            </a:r>
            <a:endParaRPr lang="en-US" dirty="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8</a:t>
            </a:fld>
            <a:endParaRPr lang="de-DE"/>
          </a:p>
        </p:txBody>
      </p:sp>
    </p:spTree>
    <p:extLst>
      <p:ext uri="{BB962C8B-B14F-4D97-AF65-F5344CB8AC3E}">
        <p14:creationId xmlns:p14="http://schemas.microsoft.com/office/powerpoint/2010/main" val="59757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medical practice physicians must use their judgment, intuition and rely on guidelines that are more related to superficial characteristics (like origin of tumor) than precise molecular understanding of the underlying molecular drivers.</a:t>
            </a:r>
          </a:p>
          <a:p>
            <a:endParaRPr lang="en-US" baseline="0" dirty="0"/>
          </a:p>
          <a:p>
            <a:r>
              <a:rPr lang="en-US" baseline="0" dirty="0"/>
              <a:t>Taking these constraints and the limited time a physician has, it is necessary to apply heuristics that seem to work in some cases. A physician simply has no chance today to think statistically and derive outcome probabilities given the symptoms and the available treatment options. Daniel </a:t>
            </a:r>
            <a:r>
              <a:rPr lang="en-US" baseline="0" dirty="0" err="1"/>
              <a:t>Kahneman</a:t>
            </a:r>
            <a:r>
              <a:rPr lang="en-US" baseline="0" dirty="0"/>
              <a:t> has </a:t>
            </a:r>
            <a:r>
              <a:rPr lang="en-US" baseline="0" dirty="0" err="1"/>
              <a:t>analysed</a:t>
            </a:r>
            <a:r>
              <a:rPr lang="en-US" baseline="0" dirty="0"/>
              <a:t> the cognitive mechanisms behind our everyday decision making and demonstrated that thinking heuristically, as developed through the evolution can be powerful and fast way of making decisions, but it also leads to strong biases, especially in complex situations such as economic decision making. The same is true in medicine.</a:t>
            </a:r>
          </a:p>
          <a:p>
            <a:endParaRPr lang="en-US" baseline="0" dirty="0"/>
          </a:p>
          <a:p>
            <a:r>
              <a:rPr lang="en-US" baseline="0" dirty="0"/>
              <a:t>Simplistic rules derived from a low number of observation and features can be applied fast, but they lead to mistakes.</a:t>
            </a:r>
          </a:p>
          <a:p>
            <a:endParaRPr lang="en-US" baseline="0" dirty="0"/>
          </a:p>
        </p:txBody>
      </p:sp>
      <p:sp>
        <p:nvSpPr>
          <p:cNvPr id="4" name="Slide Number Placeholder 3"/>
          <p:cNvSpPr>
            <a:spLocks noGrp="1"/>
          </p:cNvSpPr>
          <p:nvPr>
            <p:ph type="sldNum" sz="quarter" idx="10"/>
          </p:nvPr>
        </p:nvSpPr>
        <p:spPr/>
        <p:txBody>
          <a:bodyPr/>
          <a:lstStyle/>
          <a:p>
            <a:pPr algn="ctr" defTabSz="1068416">
              <a:defRPr/>
            </a:pPr>
            <a:fld id="{7D8C2C35-2B8A-446E-BEC0-FD36716C29AC}" type="slidenum">
              <a:rPr lang="de-DE" sz="1000" smtClean="0">
                <a:solidFill>
                  <a:srgbClr val="000000"/>
                </a:solidFill>
                <a:latin typeface="Arial"/>
              </a:rPr>
              <a:pPr algn="ctr" defTabSz="1068416">
                <a:defRPr/>
              </a:pPr>
              <a:t>9</a:t>
            </a:fld>
            <a:endParaRPr lang="de-DE" sz="1000" dirty="0">
              <a:solidFill>
                <a:srgbClr val="000000"/>
              </a:solidFill>
              <a:latin typeface="Arial"/>
            </a:endParaRPr>
          </a:p>
        </p:txBody>
      </p:sp>
    </p:spTree>
    <p:extLst>
      <p:ext uri="{BB962C8B-B14F-4D97-AF65-F5344CB8AC3E}">
        <p14:creationId xmlns:p14="http://schemas.microsoft.com/office/powerpoint/2010/main" val="2934509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global12.sap.com/corporate-en/legal/copyright/index.epx" TargetMode="External"/><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global.sap.com/corporate-de/legal/copyright/index.epx" TargetMode="External"/><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12" name="Rectangle 18"/>
          <p:cNvSpPr/>
          <p:nvPr userDrawn="1"/>
        </p:nvSpPr>
        <p:spPr>
          <a:xfrm flipH="1" flipV="1">
            <a:off x="174" y="0"/>
            <a:ext cx="7463670" cy="6858982"/>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412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412750 w 5857875"/>
              <a:gd name="connsiteY4" fmla="*/ 0 h 139700"/>
              <a:gd name="connsiteX0" fmla="*/ 31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31750 w 5857875"/>
              <a:gd name="connsiteY4" fmla="*/ 0 h 139700"/>
              <a:gd name="connsiteX0" fmla="*/ 355314 w 5857875"/>
              <a:gd name="connsiteY0" fmla="*/ 303 h 139700"/>
              <a:gd name="connsiteX1" fmla="*/ 5857875 w 5857875"/>
              <a:gd name="connsiteY1" fmla="*/ 0 h 139700"/>
              <a:gd name="connsiteX2" fmla="*/ 5857875 w 5857875"/>
              <a:gd name="connsiteY2" fmla="*/ 139700 h 139700"/>
              <a:gd name="connsiteX3" fmla="*/ 0 w 5857875"/>
              <a:gd name="connsiteY3" fmla="*/ 139700 h 139700"/>
              <a:gd name="connsiteX4" fmla="*/ 355314 w 5857875"/>
              <a:gd name="connsiteY4" fmla="*/ 303 h 139700"/>
              <a:gd name="connsiteX0" fmla="*/ 352374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52374 w 5857875"/>
              <a:gd name="connsiteY4" fmla="*/ 0 h 139720"/>
              <a:gd name="connsiteX0" fmla="*/ 425878 w 5857875"/>
              <a:gd name="connsiteY0" fmla="*/ 821 h 139700"/>
              <a:gd name="connsiteX1" fmla="*/ 5857875 w 5857875"/>
              <a:gd name="connsiteY1" fmla="*/ 0 h 139700"/>
              <a:gd name="connsiteX2" fmla="*/ 5857875 w 5857875"/>
              <a:gd name="connsiteY2" fmla="*/ 139700 h 139700"/>
              <a:gd name="connsiteX3" fmla="*/ 0 w 5857875"/>
              <a:gd name="connsiteY3" fmla="*/ 139700 h 139700"/>
              <a:gd name="connsiteX4" fmla="*/ 425878 w 5857875"/>
              <a:gd name="connsiteY4" fmla="*/ 821 h 139700"/>
              <a:gd name="connsiteX0" fmla="*/ 346493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46493 w 5857875"/>
              <a:gd name="connsiteY4" fmla="*/ 0 h 139720"/>
              <a:gd name="connsiteX0" fmla="*/ 1125642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1125642 w 5857875"/>
              <a:gd name="connsiteY4" fmla="*/ 0 h 139720"/>
              <a:gd name="connsiteX0" fmla="*/ 843888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843888 w 5857875"/>
              <a:gd name="connsiteY4" fmla="*/ 0 h 13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5" h="139720">
                <a:moveTo>
                  <a:pt x="843888" y="0"/>
                </a:moveTo>
                <a:lnTo>
                  <a:pt x="5857875" y="20"/>
                </a:lnTo>
                <a:lnTo>
                  <a:pt x="5857875" y="139720"/>
                </a:lnTo>
                <a:lnTo>
                  <a:pt x="0" y="139720"/>
                </a:lnTo>
                <a:lnTo>
                  <a:pt x="843888" y="0"/>
                </a:lnTo>
                <a:close/>
              </a:path>
            </a:pathLst>
          </a:custGeom>
          <a:solidFill>
            <a:srgbClr val="037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pic>
        <p:nvPicPr>
          <p:cNvPr id="13" name="Picture 12"/>
          <p:cNvPicPr>
            <a:picLocks noChangeAspect="1"/>
          </p:cNvPicPr>
          <p:nvPr userDrawn="1"/>
        </p:nvPicPr>
        <p:blipFill>
          <a:blip r:embed="rId2" cstate="print"/>
          <a:stretch>
            <a:fillRect/>
          </a:stretch>
        </p:blipFill>
        <p:spPr>
          <a:xfrm>
            <a:off x="451013" y="6077442"/>
            <a:ext cx="877866" cy="434685"/>
          </a:xfrm>
          <a:prstGeom prst="rect">
            <a:avLst/>
          </a:prstGeom>
        </p:spPr>
      </p:pic>
      <p:pic>
        <p:nvPicPr>
          <p:cNvPr id="14" name="Picture 13"/>
          <p:cNvPicPr>
            <a:picLocks noChangeAspect="1"/>
          </p:cNvPicPr>
          <p:nvPr userDrawn="1"/>
        </p:nvPicPr>
        <p:blipFill>
          <a:blip r:embed="rId3" cstate="print"/>
          <a:stretch>
            <a:fillRect/>
          </a:stretch>
        </p:blipFill>
        <p:spPr>
          <a:xfrm>
            <a:off x="1650515" y="6074225"/>
            <a:ext cx="1227835" cy="434685"/>
          </a:xfrm>
          <a:prstGeom prst="rect">
            <a:avLst/>
          </a:prstGeom>
        </p:spPr>
      </p:pic>
      <p:cxnSp>
        <p:nvCxnSpPr>
          <p:cNvPr id="17" name="Straight Connector 16"/>
          <p:cNvCxnSpPr/>
          <p:nvPr userDrawn="1"/>
        </p:nvCxnSpPr>
        <p:spPr>
          <a:xfrm>
            <a:off x="451013" y="2779823"/>
            <a:ext cx="2793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1"/>
          <p:cNvSpPr>
            <a:spLocks noGrp="1"/>
          </p:cNvSpPr>
          <p:nvPr>
            <p:ph type="body" sz="quarter" idx="13" hasCustomPrompt="1"/>
          </p:nvPr>
        </p:nvSpPr>
        <p:spPr>
          <a:xfrm rot="21174480">
            <a:off x="7843001" y="3476112"/>
            <a:ext cx="3800198" cy="933413"/>
          </a:xfrm>
          <a:solidFill>
            <a:schemeClr val="bg1">
              <a:lumMod val="95000"/>
              <a:alpha val="80000"/>
            </a:schemeClr>
          </a:solidFill>
        </p:spPr>
        <p:txBody>
          <a:bodyPr/>
          <a:lstStyle>
            <a:lvl1pPr>
              <a:defRPr sz="1500" baseline="0">
                <a:solidFill>
                  <a:schemeClr val="bg2">
                    <a:lumMod val="25000"/>
                  </a:schemeClr>
                </a:solidFill>
              </a:defRPr>
            </a:lvl1pPr>
          </a:lstStyle>
          <a:p>
            <a:pPr lvl="0"/>
            <a:r>
              <a:rPr lang="en-US" noProof="0" dirty="0"/>
              <a:t>Please set license-free picture as background </a:t>
            </a:r>
            <a:r>
              <a:rPr lang="de-DE" dirty="0"/>
              <a:t>(e.g. https://unsplash.com/ , http://www.sitebuilderreport.com/stock-up , http://imagedirectory.wdf.sap.corp:6085/)</a:t>
            </a:r>
          </a:p>
        </p:txBody>
      </p:sp>
      <p:sp>
        <p:nvSpPr>
          <p:cNvPr id="11" name="Text Placeholder 16"/>
          <p:cNvSpPr>
            <a:spLocks noGrp="1"/>
          </p:cNvSpPr>
          <p:nvPr>
            <p:ph type="body" sz="quarter" idx="10" hasCustomPrompt="1"/>
          </p:nvPr>
        </p:nvSpPr>
        <p:spPr>
          <a:xfrm>
            <a:off x="451012" y="2011813"/>
            <a:ext cx="5828646" cy="601359"/>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kumimoji="0" lang="en-US" sz="3999" b="1" i="0" u="none" strike="noStrike" kern="1200" cap="none" spc="0" normalizeH="0" baseline="0" noProof="0" dirty="0" smtClean="0">
                <a:ln>
                  <a:noFill/>
                </a:ln>
                <a:solidFill>
                  <a:schemeClr val="bg1"/>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Arial" charset="0"/>
                <a:ea typeface="Arial" charset="0"/>
                <a:cs typeface="Arial" charset="0"/>
              </a:rPr>
              <a:t>Short Presentation Title</a:t>
            </a:r>
          </a:p>
          <a:p>
            <a:pPr lvl="0"/>
            <a:endParaRPr lang="de-DE" dirty="0"/>
          </a:p>
        </p:txBody>
      </p:sp>
      <p:sp>
        <p:nvSpPr>
          <p:cNvPr id="18" name="Text Placeholder 16"/>
          <p:cNvSpPr>
            <a:spLocks noGrp="1"/>
          </p:cNvSpPr>
          <p:nvPr>
            <p:ph type="body" sz="quarter" idx="14" hasCustomPrompt="1"/>
          </p:nvPr>
        </p:nvSpPr>
        <p:spPr>
          <a:xfrm>
            <a:off x="451673" y="2873654"/>
            <a:ext cx="6423200" cy="1138565"/>
          </a:xfrm>
        </p:spPr>
        <p:txBody>
          <a:bodyPr/>
          <a:lstStyle>
            <a:lvl1pPr marL="0" marR="0" indent="0" algn="l" defTabSz="1088504" rtl="0" eaLnBrk="1" fontAlgn="auto" latinLnBrk="0" hangingPunct="1">
              <a:lnSpc>
                <a:spcPct val="150000"/>
              </a:lnSpc>
              <a:spcBef>
                <a:spcPts val="0"/>
              </a:spcBef>
              <a:spcAft>
                <a:spcPts val="0"/>
              </a:spcAft>
              <a:buClrTx/>
              <a:buSzTx/>
              <a:buFontTx/>
              <a:buNone/>
              <a:tabLst/>
              <a:defRPr baseline="0">
                <a:solidFill>
                  <a:schemeClr val="bg1"/>
                </a:solidFill>
              </a:defRPr>
            </a:lvl1pPr>
          </a:lstStyle>
          <a:p>
            <a:pPr marL="0" marR="0" lvl="0" indent="0" algn="l" defTabSz="1088504" rtl="0" eaLnBrk="1" fontAlgn="auto" latinLnBrk="0" hangingPunct="1">
              <a:lnSpc>
                <a:spcPct val="15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rial" charset="0"/>
                <a:ea typeface="Arial" charset="0"/>
                <a:cs typeface="Arial" charset="0"/>
              </a:rPr>
              <a:t>Speaker’s Name/Department (delete if not needed)</a:t>
            </a:r>
            <a:r>
              <a:rPr kumimoji="0" lang="en-US" sz="2100" b="0" i="0" u="none" strike="noStrike" kern="1200" cap="none" spc="0" normalizeH="0" baseline="0" noProof="0" dirty="0">
                <a:ln>
                  <a:noFill/>
                </a:ln>
                <a:solidFill>
                  <a:srgbClr val="FFFFFF"/>
                </a:solidFill>
                <a:effectLst/>
                <a:uLnTx/>
                <a:uFillTx/>
                <a:latin typeface="BentonSans Medium" charset="0"/>
                <a:ea typeface="Arial" charset="0"/>
                <a:cs typeface="Arial" charset="0"/>
              </a:rPr>
              <a:t> </a:t>
            </a:r>
            <a:r>
              <a:rPr kumimoji="0" lang="en-US" sz="2100" b="0" i="0" u="none" strike="noStrike" kern="1200" cap="none" spc="0" normalizeH="0" baseline="0" noProof="0" dirty="0">
                <a:ln>
                  <a:noFill/>
                </a:ln>
                <a:solidFill>
                  <a:srgbClr val="FFFFFF"/>
                </a:solidFill>
                <a:effectLst/>
                <a:uLnTx/>
                <a:uFillTx/>
                <a:latin typeface="Arial" charset="0"/>
                <a:ea typeface="Arial" charset="0"/>
                <a:cs typeface="Arial" charset="0"/>
              </a:rPr>
              <a:t>Month 00, 2015</a:t>
            </a:r>
          </a:p>
          <a:p>
            <a:pPr lvl="0"/>
            <a:endParaRPr lang="de-DE" dirty="0"/>
          </a:p>
        </p:txBody>
      </p:sp>
    </p:spTree>
    <p:extLst>
      <p:ext uri="{BB962C8B-B14F-4D97-AF65-F5344CB8AC3E}">
        <p14:creationId xmlns:p14="http://schemas.microsoft.com/office/powerpoint/2010/main" val="124513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999"/>
            </a:lvl1pPr>
          </a:lstStyle>
          <a:p>
            <a:r>
              <a:rPr lang="en-US" sz="4000" b="1" dirty="0">
                <a:solidFill>
                  <a:schemeClr val="bg2">
                    <a:lumMod val="25000"/>
                  </a:schemeClr>
                </a:solidFill>
                <a:latin typeface="Arial" charset="0"/>
                <a:ea typeface="Arial" charset="0"/>
                <a:cs typeface="Arial" charset="0"/>
              </a:rPr>
              <a:t>Agenda</a:t>
            </a:r>
            <a:endParaRPr lang="en-US" dirty="0"/>
          </a:p>
        </p:txBody>
      </p:sp>
      <p:sp>
        <p:nvSpPr>
          <p:cNvPr id="8"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9"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6" name="Text Placeholder 5"/>
          <p:cNvSpPr>
            <a:spLocks noGrp="1"/>
          </p:cNvSpPr>
          <p:nvPr>
            <p:ph type="body" sz="quarter" idx="10" hasCustomPrompt="1"/>
          </p:nvPr>
        </p:nvSpPr>
        <p:spPr>
          <a:xfrm>
            <a:off x="552305" y="1628552"/>
            <a:ext cx="5316288" cy="4174915"/>
          </a:xfrm>
        </p:spPr>
        <p:txBody>
          <a:bodyPr/>
          <a:lstStyle>
            <a:lvl1pPr marL="0" indent="0" algn="l" defTabSz="1088504" rtl="0" eaLnBrk="1" fontAlgn="base" latinLnBrk="0" hangingPunct="1">
              <a:spcBef>
                <a:spcPts val="400"/>
              </a:spcBef>
              <a:buClr>
                <a:schemeClr val="bg2">
                  <a:lumMod val="25000"/>
                </a:schemeClr>
              </a:buClr>
              <a:buSzPct val="80000"/>
              <a:buFontTx/>
              <a:buNone/>
              <a:defRPr lang="en-US"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12" name="Text Placeholder 5"/>
          <p:cNvSpPr>
            <a:spLocks noGrp="1"/>
          </p:cNvSpPr>
          <p:nvPr>
            <p:ph type="body" sz="quarter" idx="11" hasCustomPrompt="1"/>
          </p:nvPr>
        </p:nvSpPr>
        <p:spPr>
          <a:xfrm>
            <a:off x="6096001" y="1628552"/>
            <a:ext cx="5770110" cy="4174915"/>
          </a:xfrm>
        </p:spPr>
        <p:txBody>
          <a:bodyPr/>
          <a:lstStyle>
            <a:lvl1pPr rtl="0" eaLnBrk="1" fontAlgn="base" latinLnBrk="0" hangingPunct="1">
              <a:defRPr lang="en-US"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a:p>
            <a:pPr rtl="0" eaLnBrk="1" fontAlgn="base" latinLnBrk="0" hangingPunct="1"/>
            <a:r>
              <a:rPr lang="en-US" sz="2000" b="1" i="0" u="none" strike="noStrike" kern="1200" baseline="0" dirty="0">
                <a:ln>
                  <a:noFill/>
                </a:ln>
                <a:solidFill>
                  <a:srgbClr val="333333"/>
                </a:solidFill>
                <a:effectLst/>
                <a:latin typeface="Arial" panose="020B0604020202020204" pitchFamily="34" charset="0"/>
              </a:rPr>
              <a:t>&lt;header&gt;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1563198821"/>
      </p:ext>
    </p:extLst>
  </p:cSld>
  <p:clrMapOvr>
    <a:masterClrMapping/>
  </p:clrMapOvr>
  <p:extLst>
    <p:ext uri="{DCECCB84-F9BA-43D5-87BE-67443E8EF086}">
      <p15:sldGuideLst xmlns:p15="http://schemas.microsoft.com/office/powerpoint/2012/main">
        <p15:guide id="1" pos="348">
          <p15:clr>
            <a:srgbClr val="FBAE40"/>
          </p15:clr>
        </p15:guide>
        <p15:guide id="2" pos="384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7B903-DFA4-4CA4-A2AF-79448CE6E19F}"/>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41771626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5272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4150725463"/>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80" y="2645292"/>
            <a:ext cx="5870781"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or an SAP affiliate company. All rights reserved.</a:t>
            </a:r>
            <a:endParaRPr lang="de-DE" sz="800" kern="0">
              <a:solidFill>
                <a:srgbClr val="FFFFFF"/>
              </a:solidFill>
              <a:ea typeface="Arial Unicode MS" pitchFamily="34" charset="-128"/>
              <a:cs typeface="Arial Unicode MS" pitchFamily="34" charset="-128"/>
            </a:endParaRPr>
          </a:p>
          <a:p>
            <a:pPr defTabSz="1088776">
              <a:spcBef>
                <a:spcPts val="600"/>
              </a:spcBef>
            </a:pPr>
            <a:r>
              <a:rPr lang="en-US" sz="8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776">
              <a:spcBef>
                <a:spcPts val="600"/>
              </a:spcBef>
            </a:pPr>
            <a:r>
              <a:rPr lang="en-US" sz="8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of other software vendors. National product specifications may vary.</a:t>
            </a:r>
          </a:p>
          <a:p>
            <a:pPr defTabSz="1088776">
              <a:spcBef>
                <a:spcPts val="600"/>
              </a:spcBef>
            </a:pPr>
            <a:r>
              <a:rPr lang="en-US" sz="8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defTabSz="1088776">
              <a:spcBef>
                <a:spcPts val="600"/>
              </a:spcBef>
            </a:pPr>
            <a:r>
              <a:rPr lang="en-US" sz="8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defTabSz="1088776">
              <a:spcBef>
                <a:spcPts val="600"/>
              </a:spcBef>
            </a:pPr>
            <a:r>
              <a:rPr lang="en-US" sz="8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defTabSz="1088776">
              <a:spcBef>
                <a:spcPts val="600"/>
              </a:spcBef>
            </a:pPr>
            <a:r>
              <a:rPr lang="en-US" sz="800">
                <a:solidFill>
                  <a:srgbClr val="FFFFFF"/>
                </a:solidFill>
                <a:ea typeface="Arial Unicode MS" panose="020B0604020202020204" pitchFamily="34" charset="-128"/>
              </a:rPr>
              <a:t>See </a:t>
            </a:r>
            <a:r>
              <a:rPr lang="en-US" sz="800">
                <a:solidFill>
                  <a:srgbClr val="FFFFFF"/>
                </a:solidFill>
                <a:ea typeface="Arial Unicode MS" panose="020B0604020202020204" pitchFamily="34" charset="-128"/>
                <a:hlinkClick r:id="rId3"/>
              </a:rPr>
              <a:t>https://www.sap.com/copyright</a:t>
            </a:r>
            <a:r>
              <a:rPr lang="en-US" sz="800">
                <a:solidFill>
                  <a:srgbClr val="FFFFFF"/>
                </a:solidFill>
                <a:ea typeface="Arial Unicode MS" panose="020B0604020202020204" pitchFamily="34" charset="-128"/>
              </a:rPr>
              <a:t> for additional trademark information and notices.</a:t>
            </a:r>
          </a:p>
        </p:txBody>
      </p:sp>
      <p:sp>
        <p:nvSpPr>
          <p:cNvPr id="31" name="www.sap.com - contact SAP link">
            <a:hlinkClick r:id="rId4" tooltip="www.sap.com/contactsap"/>
          </p:cNvPr>
          <p:cNvSpPr txBox="1"/>
          <p:nvPr userDrawn="1"/>
        </p:nvSpPr>
        <p:spPr bwMode="black">
          <a:xfrm>
            <a:off x="503107" y="2461425"/>
            <a:ext cx="2214813"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a:t>
            </a:r>
            <a:r>
              <a:rPr lang="en-US" sz="1100" b="1">
                <a:solidFill>
                  <a:srgbClr val="FFFFFF"/>
                </a:solidFill>
                <a:ea typeface="Arial Unicode MS" panose="020B0604020202020204" pitchFamily="34" charset="-128"/>
              </a:rPr>
              <a:t>/contactsap</a:t>
            </a:r>
          </a:p>
        </p:txBody>
      </p:sp>
      <p:pic>
        <p:nvPicPr>
          <p:cNvPr id="13"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5"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stretch>
            <a:fillRect/>
          </a:stretch>
        </p:blipFill>
        <p:spPr>
          <a:xfrm>
            <a:off x="503879" y="1751480"/>
            <a:ext cx="363505" cy="363600"/>
          </a:xfrm>
          <a:prstGeom prst="rect">
            <a:avLst/>
          </a:prstGeom>
        </p:spPr>
      </p:pic>
      <p:sp>
        <p:nvSpPr>
          <p:cNvPr id="37" name="Follow all of SAP"/>
          <p:cNvSpPr txBox="1"/>
          <p:nvPr userDrawn="1"/>
        </p:nvSpPr>
        <p:spPr bwMode="black">
          <a:xfrm>
            <a:off x="503879" y="1461028"/>
            <a:ext cx="1228229" cy="169277"/>
          </a:xfrm>
          <a:prstGeom prst="rect">
            <a:avLst/>
          </a:prstGeom>
          <a:noFill/>
        </p:spPr>
        <p:txBody>
          <a:bodyPr wrap="square" lIns="0" tIns="0" rIns="0" bIns="0" rtlCol="0" anchor="b">
            <a:noAutofit/>
          </a:bodyPr>
          <a:lstStyle/>
          <a:p>
            <a:pPr defTabSz="1088776">
              <a:spcBef>
                <a:spcPts val="1200"/>
              </a:spcBef>
              <a:defRPr/>
            </a:pPr>
            <a:r>
              <a:rPr lang="en-US" sz="1100">
                <a:solidFill>
                  <a:srgbClr val="FFFFFF"/>
                </a:solidFill>
                <a:ea typeface="Arial Unicode MS" panose="020B0604020202020204" pitchFamily="34" charset="-128"/>
              </a:rPr>
              <a:t>Follow us</a:t>
            </a:r>
          </a:p>
        </p:txBody>
      </p:sp>
    </p:spTree>
    <p:extLst>
      <p:ext uri="{BB962C8B-B14F-4D97-AF65-F5344CB8AC3E}">
        <p14:creationId xmlns:p14="http://schemas.microsoft.com/office/powerpoint/2010/main" val="13609304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a:t>
            </a:r>
            <a:r>
              <a:rPr lang="de-DE" sz="800">
                <a:solidFill>
                  <a:srgbClr val="FFFFFF"/>
                </a:solidFill>
              </a:rPr>
              <a:t>oder ein SAP-Konzernunternehmen. Alle Rechte vorbehalten</a:t>
            </a:r>
            <a:r>
              <a:rPr lang="en-US" sz="800">
                <a:solidFill>
                  <a:srgbClr val="FFFFFF"/>
                </a:solidFill>
              </a:rPr>
              <a:t>.</a:t>
            </a:r>
            <a:endParaRPr lang="de-DE" sz="800" kern="0">
              <a:solidFill>
                <a:srgbClr val="FFFFFF"/>
              </a:solidFill>
              <a:ea typeface="Arial Unicode MS" pitchFamily="34" charset="-128"/>
              <a:cs typeface="Arial Unicode MS" pitchFamily="34" charset="-128"/>
            </a:endParaRPr>
          </a:p>
          <a:p>
            <a:pPr defTabSz="1088776">
              <a:spcBef>
                <a:spcPts val="600"/>
              </a:spcBef>
            </a:pPr>
            <a:r>
              <a:rPr lang="de-DE" sz="800">
                <a:solidFill>
                  <a:srgbClr val="FFFFFF"/>
                </a:solidFill>
              </a:rPr>
              <a:t>Weitergabe und Vervielfältigung dieser Publikation oder von Teilen daraus sind, zu welchem Zweck und in welcher Form auch immer, ohne die ausdrückliche schriftliche Genehmigung durch SAP SE oder ein SAP-Konzernunternehmen nicht gestattet.</a:t>
            </a:r>
          </a:p>
          <a:p>
            <a:pPr defTabSz="1088776">
              <a:spcBef>
                <a:spcPts val="600"/>
              </a:spcBef>
            </a:pPr>
            <a:r>
              <a:rPr lang="de-DE" sz="800">
                <a:solidFill>
                  <a:srgbClr val="FFFFFF"/>
                </a:solidFill>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defTabSz="1088776">
              <a:spcBef>
                <a:spcPts val="600"/>
              </a:spcBef>
            </a:pPr>
            <a:r>
              <a:rPr lang="de-DE" sz="800">
                <a:solidFill>
                  <a:srgbClr val="FFFFFF"/>
                </a:solidFill>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776">
              <a:spcBef>
                <a:spcPts val="600"/>
              </a:spcBef>
            </a:pPr>
            <a:r>
              <a:rPr lang="de-DE" sz="800">
                <a:solidFill>
                  <a:srgbClr val="FFFFFF"/>
                </a:solidFill>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defTabSz="1088776">
              <a:spcBef>
                <a:spcPts val="600"/>
              </a:spcBef>
            </a:pPr>
            <a:r>
              <a:rPr lang="de-DE" sz="800">
                <a:solidFill>
                  <a:srgbClr val="FFFFFF"/>
                </a:solidFill>
              </a:rPr>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p>
          <a:p>
            <a:pPr defTabSz="1088776">
              <a:spcBef>
                <a:spcPts val="600"/>
              </a:spcBef>
            </a:pPr>
            <a:r>
              <a:rPr lang="de-DE" sz="800">
                <a:solidFill>
                  <a:srgbClr val="FFFFFF"/>
                </a:solidFill>
              </a:rPr>
              <a:t>Zusätzliche Informationen zur Marke und Vermerke finden Sie auf der Seite </a:t>
            </a:r>
            <a:r>
              <a:rPr lang="de-DE" sz="800">
                <a:solidFill>
                  <a:srgbClr val="FFFFFF"/>
                </a:solidFill>
                <a:hlinkClick r:id="rId3"/>
              </a:rPr>
              <a:t>https://www.sap.com/corporate/de/legal/copyright.html</a:t>
            </a:r>
            <a:r>
              <a:rPr lang="de-DE" sz="800">
                <a:solidFill>
                  <a:srgbClr val="FFFFFF"/>
                </a:solidFill>
              </a:rPr>
              <a:t>.</a:t>
            </a:r>
          </a:p>
        </p:txBody>
      </p:sp>
      <p:sp>
        <p:nvSpPr>
          <p:cNvPr id="16" name="Copyright information">
            <a:hlinkClick r:id="rId4" tooltip="www.sap.com/contactsap"/>
          </p:cNvPr>
          <p:cNvSpPr txBox="1"/>
          <p:nvPr userDrawn="1"/>
        </p:nvSpPr>
        <p:spPr bwMode="black">
          <a:xfrm>
            <a:off x="503107" y="2461425"/>
            <a:ext cx="2579968"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www.sap.com/germany</a:t>
            </a:r>
            <a:r>
              <a:rPr lang="en-US" sz="1100" b="1">
                <a:solidFill>
                  <a:srgbClr val="FFFFFF"/>
                </a:solidFill>
                <a:ea typeface="Arial Unicode MS" panose="020B0604020202020204" pitchFamily="34" charset="-128"/>
              </a:rPr>
              <a:t>/contactsap</a:t>
            </a:r>
          </a:p>
        </p:txBody>
      </p:sp>
      <p:pic>
        <p:nvPicPr>
          <p:cNvPr id="12"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4"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stretch>
            <a:fillRect/>
          </a:stretch>
        </p:blipFill>
        <p:spPr>
          <a:xfrm>
            <a:off x="503879" y="1751480"/>
            <a:ext cx="363505" cy="363600"/>
          </a:xfrm>
          <a:prstGeom prst="rect">
            <a:avLst/>
          </a:prstGeom>
        </p:spPr>
      </p:pic>
      <p:sp>
        <p:nvSpPr>
          <p:cNvPr id="26" name="SAP folgen auf"/>
          <p:cNvSpPr txBox="1"/>
          <p:nvPr userDrawn="1"/>
        </p:nvSpPr>
        <p:spPr bwMode="black">
          <a:xfrm>
            <a:off x="503879" y="1461028"/>
            <a:ext cx="1228229" cy="169277"/>
          </a:xfrm>
          <a:prstGeom prst="rect">
            <a:avLst/>
          </a:prstGeom>
          <a:noFill/>
        </p:spPr>
        <p:txBody>
          <a:bodyPr wrap="square" lIns="0" tIns="0" rIns="0" bIns="0" rtlCol="0" anchor="b">
            <a:noAutofit/>
          </a:bodyPr>
          <a:lstStyle/>
          <a:p>
            <a:pPr defTabSz="1088776">
              <a:spcBef>
                <a:spcPts val="1200"/>
              </a:spcBef>
              <a:defRPr/>
            </a:pPr>
            <a:r>
              <a:rPr lang="de-DE" sz="1100">
                <a:solidFill>
                  <a:srgbClr val="FFFFFF"/>
                </a:solidFill>
                <a:ea typeface="Arial Unicode MS" panose="020B0604020202020204" pitchFamily="34" charset="-128"/>
              </a:rPr>
              <a:t>SAP folgen auf</a:t>
            </a:r>
          </a:p>
        </p:txBody>
      </p:sp>
    </p:spTree>
    <p:extLst>
      <p:ext uri="{BB962C8B-B14F-4D97-AF65-F5344CB8AC3E}">
        <p14:creationId xmlns:p14="http://schemas.microsoft.com/office/powerpoint/2010/main" val="18703046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8" y="5769691"/>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endParaRPr lang="en-US" sz="900" dirty="0">
              <a:solidFill>
                <a:srgbClr val="FFFFFF"/>
              </a:solidFill>
            </a:endParaRPr>
          </a:p>
        </p:txBody>
      </p:sp>
      <p:sp>
        <p:nvSpPr>
          <p:cNvPr id="19" name="Speaker"/>
          <p:cNvSpPr>
            <a:spLocks noGrp="1"/>
          </p:cNvSpPr>
          <p:nvPr userDrawn="1">
            <p:ph type="subTitle" idx="1" hasCustomPrompt="1"/>
          </p:nvPr>
        </p:nvSpPr>
        <p:spPr bwMode="black">
          <a:xfrm>
            <a:off x="287925" y="5130514"/>
            <a:ext cx="10896336"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p:cNvGrpSpPr/>
          <p:nvPr userDrawn="1"/>
        </p:nvGrpSpPr>
        <p:grpSpPr>
          <a:xfrm>
            <a:off x="9168785" y="0"/>
            <a:ext cx="3023215"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276076956"/>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7"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8" y="5769691"/>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19" name="Speaker"/>
          <p:cNvSpPr>
            <a:spLocks noGrp="1"/>
          </p:cNvSpPr>
          <p:nvPr userDrawn="1">
            <p:ph type="subTitle" idx="1" hasCustomPrompt="1"/>
          </p:nvPr>
        </p:nvSpPr>
        <p:spPr bwMode="black">
          <a:xfrm>
            <a:off x="287925" y="5130514"/>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a:t>
            </a:r>
          </a:p>
        </p:txBody>
      </p:sp>
    </p:spTree>
    <p:extLst>
      <p:ext uri="{BB962C8B-B14F-4D97-AF65-F5344CB8AC3E}">
        <p14:creationId xmlns:p14="http://schemas.microsoft.com/office/powerpoint/2010/main" val="3423682584"/>
      </p:ext>
    </p:extLst>
  </p:cSld>
  <p:clrMapOvr>
    <a:masterClrMapping/>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0" name="SAP Logo" descr="SAP Logo"/>
          <p:cNvPicPr>
            <a:picLocks noChangeAspect="1"/>
          </p:cNvPicPr>
          <p:nvPr userDrawn="1"/>
        </p:nvPicPr>
        <p:blipFill>
          <a:blip r:embed="rId2" cstate="print"/>
          <a:stretch>
            <a:fillRect/>
          </a:stretch>
        </p:blipFill>
        <p:spPr>
          <a:xfrm>
            <a:off x="6917733" y="6217668"/>
            <a:ext cx="1963125" cy="360000"/>
          </a:xfrm>
          <a:prstGeom prst="rect">
            <a:avLst/>
          </a:prstGeom>
        </p:spPr>
      </p:pic>
      <p:sp>
        <p:nvSpPr>
          <p:cNvPr id="24" name="Classification"/>
          <p:cNvSpPr txBox="1"/>
          <p:nvPr userDrawn="1"/>
        </p:nvSpPr>
        <p:spPr>
          <a:xfrm>
            <a:off x="287938"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8" y="4268528"/>
            <a:ext cx="859293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8915191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guide id="7" orient="horz" pos="414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38"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8" y="4268528"/>
            <a:ext cx="63717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366491846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8657839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executive plan">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999"/>
            </a:lvl1pPr>
          </a:lstStyle>
          <a:p>
            <a:r>
              <a:rPr lang="en-US" sz="4000" b="1" dirty="0">
                <a:solidFill>
                  <a:schemeClr val="bg2">
                    <a:lumMod val="25000"/>
                  </a:schemeClr>
                </a:solidFill>
                <a:latin typeface="Arial" charset="0"/>
                <a:ea typeface="Arial" charset="0"/>
                <a:cs typeface="Arial" charset="0"/>
              </a:rPr>
              <a:t>Agenda</a:t>
            </a:r>
            <a:endParaRPr lang="en-US" dirty="0"/>
          </a:p>
        </p:txBody>
      </p:sp>
      <p:sp>
        <p:nvSpPr>
          <p:cNvPr id="8"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9"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cxnSp>
        <p:nvCxnSpPr>
          <p:cNvPr id="10" name="Straight Connector 9"/>
          <p:cNvCxnSpPr/>
          <p:nvPr userDrawn="1"/>
        </p:nvCxnSpPr>
        <p:spPr>
          <a:xfrm>
            <a:off x="552307" y="2037066"/>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009085" y="2022648"/>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35154" y="2018303"/>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552319" y="2220127"/>
            <a:ext cx="4456540" cy="946909"/>
          </a:xfrm>
        </p:spPr>
        <p:txBody>
          <a:bodyPr/>
          <a:lstStyle>
            <a:lvl1pPr rtl="0" eaLnBrk="1" fontAlgn="base" latinLnBrk="0" hangingPunct="1">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14" name="Text Placeholder 4"/>
          <p:cNvSpPr>
            <a:spLocks noGrp="1"/>
          </p:cNvSpPr>
          <p:nvPr>
            <p:ph type="body" sz="quarter" idx="14" hasCustomPrompt="1"/>
          </p:nvPr>
        </p:nvSpPr>
        <p:spPr>
          <a:xfrm>
            <a:off x="552319" y="3167017"/>
            <a:ext cx="4456540" cy="946909"/>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15" name="Text Placeholder 4"/>
          <p:cNvSpPr>
            <a:spLocks noGrp="1"/>
          </p:cNvSpPr>
          <p:nvPr>
            <p:ph type="body" sz="quarter" idx="15" hasCustomPrompt="1"/>
          </p:nvPr>
        </p:nvSpPr>
        <p:spPr>
          <a:xfrm>
            <a:off x="552319" y="4113919"/>
            <a:ext cx="4456540" cy="93867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16" name="Text Placeholder 4"/>
          <p:cNvSpPr>
            <a:spLocks noGrp="1"/>
          </p:cNvSpPr>
          <p:nvPr>
            <p:ph type="body" sz="quarter" idx="16" hasCustomPrompt="1"/>
          </p:nvPr>
        </p:nvSpPr>
        <p:spPr>
          <a:xfrm>
            <a:off x="552319" y="5060828"/>
            <a:ext cx="4456540" cy="93867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17" name="Text Placeholder 4"/>
          <p:cNvSpPr>
            <a:spLocks noGrp="1"/>
          </p:cNvSpPr>
          <p:nvPr>
            <p:ph type="body" sz="quarter" idx="17" hasCustomPrompt="1"/>
          </p:nvPr>
        </p:nvSpPr>
        <p:spPr>
          <a:xfrm>
            <a:off x="552319" y="1628548"/>
            <a:ext cx="4456540" cy="581396"/>
          </a:xfrm>
        </p:spPr>
        <p:txBody>
          <a:bodyPr/>
          <a:lstStyle>
            <a:lvl1pPr rtl="0" eaLnBrk="1" fontAlgn="base" latinLnBrk="0" hangingPunct="1">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Topic</a:t>
            </a:r>
            <a:endParaRPr lang="de-DE" sz="1800" b="0" i="0" u="none" strike="noStrike" dirty="0">
              <a:effectLst/>
              <a:latin typeface="Arial" panose="020B0604020202020204" pitchFamily="34" charset="0"/>
            </a:endParaRPr>
          </a:p>
        </p:txBody>
      </p:sp>
      <p:sp>
        <p:nvSpPr>
          <p:cNvPr id="19" name="Text Placeholder 4"/>
          <p:cNvSpPr>
            <a:spLocks noGrp="1"/>
          </p:cNvSpPr>
          <p:nvPr>
            <p:ph type="body" sz="quarter" idx="18" hasCustomPrompt="1"/>
          </p:nvPr>
        </p:nvSpPr>
        <p:spPr>
          <a:xfrm>
            <a:off x="5008073" y="2208624"/>
            <a:ext cx="3026069" cy="946909"/>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0" name="Text Placeholder 4"/>
          <p:cNvSpPr>
            <a:spLocks noGrp="1"/>
          </p:cNvSpPr>
          <p:nvPr>
            <p:ph type="body" sz="quarter" idx="19" hasCustomPrompt="1"/>
          </p:nvPr>
        </p:nvSpPr>
        <p:spPr>
          <a:xfrm>
            <a:off x="5008073" y="3161507"/>
            <a:ext cx="3026069" cy="946909"/>
          </a:xfrm>
        </p:spPr>
        <p:txBody>
          <a:bodyPr/>
          <a:lstStyle>
            <a:lvl1pPr rtl="0" eaLnBrk="1" fontAlgn="base" latinLnBrk="0" hangingPunct="1">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1" name="Text Placeholder 4"/>
          <p:cNvSpPr>
            <a:spLocks noGrp="1"/>
          </p:cNvSpPr>
          <p:nvPr>
            <p:ph type="body" sz="quarter" idx="20" hasCustomPrompt="1"/>
          </p:nvPr>
        </p:nvSpPr>
        <p:spPr>
          <a:xfrm>
            <a:off x="5008072" y="4125943"/>
            <a:ext cx="3026069" cy="93867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2" name="Text Placeholder 4"/>
          <p:cNvSpPr>
            <a:spLocks noGrp="1"/>
          </p:cNvSpPr>
          <p:nvPr>
            <p:ph type="body" sz="quarter" idx="21" hasCustomPrompt="1"/>
          </p:nvPr>
        </p:nvSpPr>
        <p:spPr>
          <a:xfrm>
            <a:off x="5008072" y="5066662"/>
            <a:ext cx="3026069" cy="93867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3" name="Text Placeholder 4"/>
          <p:cNvSpPr>
            <a:spLocks noGrp="1"/>
          </p:cNvSpPr>
          <p:nvPr>
            <p:ph type="body" sz="quarter" idx="22" hasCustomPrompt="1"/>
          </p:nvPr>
        </p:nvSpPr>
        <p:spPr>
          <a:xfrm>
            <a:off x="5008466" y="1628548"/>
            <a:ext cx="3026069" cy="58139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Speaker</a:t>
            </a:r>
            <a:endParaRPr lang="de-DE" sz="1800" b="0" i="0" u="none" strike="noStrike" dirty="0">
              <a:effectLst/>
              <a:latin typeface="Arial" panose="020B0604020202020204" pitchFamily="34" charset="0"/>
            </a:endParaRPr>
          </a:p>
        </p:txBody>
      </p:sp>
      <p:sp>
        <p:nvSpPr>
          <p:cNvPr id="26" name="Text Placeholder 4"/>
          <p:cNvSpPr>
            <a:spLocks noGrp="1"/>
          </p:cNvSpPr>
          <p:nvPr>
            <p:ph type="body" sz="quarter" idx="23" hasCustomPrompt="1"/>
          </p:nvPr>
        </p:nvSpPr>
        <p:spPr>
          <a:xfrm>
            <a:off x="8034522" y="2204278"/>
            <a:ext cx="2467694" cy="946909"/>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7" name="Text Placeholder 4"/>
          <p:cNvSpPr>
            <a:spLocks noGrp="1"/>
          </p:cNvSpPr>
          <p:nvPr>
            <p:ph type="body" sz="quarter" idx="24" hasCustomPrompt="1"/>
          </p:nvPr>
        </p:nvSpPr>
        <p:spPr>
          <a:xfrm>
            <a:off x="8034522" y="3160819"/>
            <a:ext cx="2467694" cy="946909"/>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8" name="Text Placeholder 4"/>
          <p:cNvSpPr>
            <a:spLocks noGrp="1"/>
          </p:cNvSpPr>
          <p:nvPr>
            <p:ph type="body" sz="quarter" idx="25" hasCustomPrompt="1"/>
          </p:nvPr>
        </p:nvSpPr>
        <p:spPr>
          <a:xfrm>
            <a:off x="8034916" y="4123901"/>
            <a:ext cx="2467694" cy="938676"/>
          </a:xfrm>
        </p:spPr>
        <p:txBody>
          <a:bodyPr/>
          <a:lstStyle>
            <a:lvl1pPr rtl="0" eaLnBrk="1" fontAlgn="base" latinLnBrk="0" hangingPunct="1">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29" name="Text Placeholder 4"/>
          <p:cNvSpPr>
            <a:spLocks noGrp="1"/>
          </p:cNvSpPr>
          <p:nvPr>
            <p:ph type="body" sz="quarter" idx="26" hasCustomPrompt="1"/>
          </p:nvPr>
        </p:nvSpPr>
        <p:spPr>
          <a:xfrm>
            <a:off x="8034522" y="5065890"/>
            <a:ext cx="2467694" cy="93867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&lt;</a:t>
            </a:r>
            <a:r>
              <a:rPr lang="de-DE" sz="2000" b="1" i="0" u="none" strike="noStrike" kern="1200" baseline="0" dirty="0" err="1">
                <a:ln>
                  <a:noFill/>
                </a:ln>
                <a:solidFill>
                  <a:srgbClr val="333333"/>
                </a:solidFill>
                <a:effectLst/>
                <a:latin typeface="Arial" panose="020B0604020202020204" pitchFamily="34" charset="0"/>
              </a:rPr>
              <a:t>header</a:t>
            </a:r>
            <a:r>
              <a:rPr lang="de-DE" sz="2000" b="1" i="0" u="none" strike="noStrike" kern="1200" baseline="0" dirty="0">
                <a:ln>
                  <a:noFill/>
                </a:ln>
                <a:solidFill>
                  <a:srgbClr val="333333"/>
                </a:solidFill>
                <a:effectLst/>
                <a:latin typeface="Arial" panose="020B0604020202020204" pitchFamily="34" charset="0"/>
              </a:rPr>
              <a: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&lt; example text&gt;</a:t>
            </a:r>
            <a:endParaRPr lang="de-DE" sz="1800" b="0" i="0" u="none" strike="noStrike" dirty="0">
              <a:effectLst/>
              <a:latin typeface="Arial" panose="020B0604020202020204" pitchFamily="34" charset="0"/>
            </a:endParaRPr>
          </a:p>
          <a:p>
            <a:pPr rtl="0" eaLnBrk="1" fontAlgn="base" latinLnBrk="0" hangingPunct="1"/>
            <a:r>
              <a:rPr lang="en-US" sz="1600" b="0" i="0" u="none" strike="noStrike" kern="1200" baseline="0" dirty="0">
                <a:ln>
                  <a:noFill/>
                </a:ln>
                <a:solidFill>
                  <a:srgbClr val="333333"/>
                </a:solidFill>
                <a:effectLst/>
                <a:latin typeface="Arial" panose="020B0604020202020204" pitchFamily="34" charset="0"/>
              </a:rPr>
              <a:t>…</a:t>
            </a:r>
            <a:endParaRPr lang="de-DE" sz="1800" b="0" i="0" u="none" strike="noStrike" dirty="0">
              <a:effectLst/>
              <a:latin typeface="Arial" panose="020B0604020202020204" pitchFamily="34" charset="0"/>
            </a:endParaRPr>
          </a:p>
        </p:txBody>
      </p:sp>
      <p:sp>
        <p:nvSpPr>
          <p:cNvPr id="30" name="Text Placeholder 4"/>
          <p:cNvSpPr>
            <a:spLocks noGrp="1"/>
          </p:cNvSpPr>
          <p:nvPr>
            <p:ph type="body" sz="quarter" idx="27" hasCustomPrompt="1"/>
          </p:nvPr>
        </p:nvSpPr>
        <p:spPr>
          <a:xfrm>
            <a:off x="8034916" y="1624617"/>
            <a:ext cx="2467694" cy="581396"/>
          </a:xfrm>
        </p:spPr>
        <p:txBody>
          <a:bodyPr/>
          <a:lstStyle>
            <a:lvl1pPr marL="0" indent="0" algn="l" defTabSz="1088504" rtl="0" eaLnBrk="1" fontAlgn="base" latinLnBrk="0" hangingPunct="1">
              <a:spcBef>
                <a:spcPts val="400"/>
              </a:spcBef>
              <a:buClr>
                <a:schemeClr val="bg2">
                  <a:lumMod val="25000"/>
                </a:schemeClr>
              </a:buClr>
              <a:buSzPct val="80000"/>
              <a:buFontTx/>
              <a:buNone/>
              <a:defRPr lang="de-DE" sz="2000" b="1" i="0" u="none" strike="noStrike" kern="1200" baseline="0" dirty="0" smtClean="0">
                <a:ln>
                  <a:noFill/>
                </a:ln>
                <a:solidFill>
                  <a:srgbClr val="333333"/>
                </a:solidFill>
                <a:effectLst/>
                <a:latin typeface="Arial" panose="020B0604020202020204" pitchFamily="34" charset="0"/>
                <a:ea typeface="+mn-ea"/>
                <a:cs typeface="+mn-cs"/>
              </a:defRPr>
            </a:lvl1pPr>
          </a:lstStyle>
          <a:p>
            <a:pPr rtl="0" eaLnBrk="1" fontAlgn="base" latinLnBrk="0" hangingPunct="1"/>
            <a:r>
              <a:rPr lang="de-DE" sz="2000" b="1" i="0" u="none" strike="noStrike" kern="1200" baseline="0" dirty="0">
                <a:ln>
                  <a:noFill/>
                </a:ln>
                <a:solidFill>
                  <a:srgbClr val="333333"/>
                </a:solidFill>
                <a:effectLst/>
                <a:latin typeface="Arial" panose="020B0604020202020204" pitchFamily="34" charset="0"/>
              </a:rPr>
              <a:t>Time</a:t>
            </a:r>
            <a:endParaRPr lang="de-DE"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3502366678"/>
      </p:ext>
    </p:extLst>
  </p:cSld>
  <p:clrMapOvr>
    <a:masterClrMapping/>
  </p:clrMapOvr>
  <p:extLst>
    <p:ext uri="{DCECCB84-F9BA-43D5-87BE-67443E8EF086}">
      <p15:sldGuideLst xmlns:p15="http://schemas.microsoft.com/office/powerpoint/2012/main">
        <p15:guide id="1" pos="34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879277593"/>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20155630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591403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80"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6728732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81"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1828158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914395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81"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81"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404405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46"/>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46"/>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81" y="4354946"/>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81"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244983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81" y="3878220"/>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81"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46"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46"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11"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11"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7310663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97634965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5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5" name="Text Placeholder 3"/>
          <p:cNvSpPr>
            <a:spLocks noGrp="1"/>
          </p:cNvSpPr>
          <p:nvPr>
            <p:ph type="body" sz="quarter" idx="11" hasCustomPrompt="1"/>
          </p:nvPr>
        </p:nvSpPr>
        <p:spPr>
          <a:xfrm>
            <a:off x="6335335" y="1962903"/>
            <a:ext cx="5530789" cy="4121097"/>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6"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7"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8"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10" name="Text Placeholder 3"/>
          <p:cNvSpPr>
            <a:spLocks noGrp="1"/>
          </p:cNvSpPr>
          <p:nvPr>
            <p:ph type="body" sz="quarter" idx="14" hasCustomPrompt="1"/>
          </p:nvPr>
        </p:nvSpPr>
        <p:spPr>
          <a:xfrm>
            <a:off x="396833" y="1962903"/>
            <a:ext cx="5531760" cy="4121097"/>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Tree>
    <p:extLst>
      <p:ext uri="{BB962C8B-B14F-4D97-AF65-F5344CB8AC3E}">
        <p14:creationId xmlns:p14="http://schemas.microsoft.com/office/powerpoint/2010/main" val="40850248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63835427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3766053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80"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82"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8549628"/>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9" y="6536776"/>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5" y="6559859"/>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59"/>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1792338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9" y="6536776"/>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5" y="6559859"/>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59"/>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702779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81"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73245045"/>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999899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2543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50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4059170885"/>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3916" y="324001"/>
            <a:ext cx="11542194" cy="756000"/>
          </a:xfrm>
        </p:spPr>
        <p:txBody>
          <a:bodyPr/>
          <a:lstStyle>
            <a:lvl1pPr>
              <a:defRPr sz="35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4" name="Text Placeholder 3"/>
          <p:cNvSpPr>
            <a:spLocks noGrp="1"/>
          </p:cNvSpPr>
          <p:nvPr>
            <p:ph type="body" sz="quarter" idx="10" hasCustomPrompt="1"/>
          </p:nvPr>
        </p:nvSpPr>
        <p:spPr>
          <a:xfrm>
            <a:off x="397373" y="1962903"/>
            <a:ext cx="3714233" cy="4121097"/>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5" name="Text Placeholder 3"/>
          <p:cNvSpPr>
            <a:spLocks noGrp="1"/>
          </p:cNvSpPr>
          <p:nvPr>
            <p:ph type="body" sz="quarter" idx="11" hasCustomPrompt="1"/>
          </p:nvPr>
        </p:nvSpPr>
        <p:spPr>
          <a:xfrm>
            <a:off x="8149667" y="1962903"/>
            <a:ext cx="3714233" cy="4121097"/>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7" name="Text Placeholder 3"/>
          <p:cNvSpPr>
            <a:spLocks noGrp="1"/>
          </p:cNvSpPr>
          <p:nvPr>
            <p:ph type="body" sz="quarter" idx="12" hasCustomPrompt="1"/>
          </p:nvPr>
        </p:nvSpPr>
        <p:spPr>
          <a:xfrm>
            <a:off x="4273526" y="1962903"/>
            <a:ext cx="3714233" cy="4121097"/>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9"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10"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1"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Tree>
    <p:extLst>
      <p:ext uri="{BB962C8B-B14F-4D97-AF65-F5344CB8AC3E}">
        <p14:creationId xmlns:p14="http://schemas.microsoft.com/office/powerpoint/2010/main" val="41244687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79" y="2645292"/>
            <a:ext cx="5870781"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or an SAP affiliate company. All rights reserved.</a:t>
            </a:r>
            <a:endParaRPr lang="de-DE" sz="800" kern="0">
              <a:solidFill>
                <a:srgbClr val="FFFFFF"/>
              </a:solidFill>
              <a:ea typeface="Arial Unicode MS" pitchFamily="34" charset="-128"/>
              <a:cs typeface="Arial Unicode MS" pitchFamily="34" charset="-128"/>
            </a:endParaRPr>
          </a:p>
          <a:p>
            <a:pPr defTabSz="1088776">
              <a:spcBef>
                <a:spcPts val="600"/>
              </a:spcBef>
            </a:pPr>
            <a:r>
              <a:rPr lang="en-US" sz="8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776">
              <a:spcBef>
                <a:spcPts val="600"/>
              </a:spcBef>
            </a:pPr>
            <a:r>
              <a:rPr lang="en-US" sz="8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of other software vendors. National product specifications may vary.</a:t>
            </a:r>
          </a:p>
          <a:p>
            <a:pPr defTabSz="1088776">
              <a:spcBef>
                <a:spcPts val="600"/>
              </a:spcBef>
            </a:pPr>
            <a:r>
              <a:rPr lang="en-US" sz="8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defTabSz="1088776">
              <a:spcBef>
                <a:spcPts val="600"/>
              </a:spcBef>
            </a:pPr>
            <a:r>
              <a:rPr lang="en-US" sz="8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defTabSz="1088776">
              <a:spcBef>
                <a:spcPts val="600"/>
              </a:spcBef>
            </a:pPr>
            <a:r>
              <a:rPr lang="en-US" sz="8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defTabSz="1088776">
              <a:spcBef>
                <a:spcPts val="600"/>
              </a:spcBef>
            </a:pPr>
            <a:r>
              <a:rPr lang="en-US" sz="800">
                <a:solidFill>
                  <a:srgbClr val="FFFFFF"/>
                </a:solidFill>
                <a:ea typeface="Arial Unicode MS" panose="020B0604020202020204" pitchFamily="34" charset="-128"/>
              </a:rPr>
              <a:t>See </a:t>
            </a:r>
            <a:r>
              <a:rPr lang="en-US" sz="800">
                <a:solidFill>
                  <a:srgbClr val="FFFFFF"/>
                </a:solidFill>
                <a:ea typeface="Arial Unicode MS" panose="020B0604020202020204" pitchFamily="34" charset="-128"/>
                <a:hlinkClick r:id="rId3"/>
              </a:rPr>
              <a:t>https://www.sap.com/copyright</a:t>
            </a:r>
            <a:r>
              <a:rPr lang="en-US" sz="800">
                <a:solidFill>
                  <a:srgbClr val="FFFFFF"/>
                </a:solidFill>
                <a:ea typeface="Arial Unicode MS" panose="020B0604020202020204" pitchFamily="34" charset="-128"/>
              </a:rPr>
              <a:t> for additional trademark information and notices.</a:t>
            </a:r>
          </a:p>
        </p:txBody>
      </p:sp>
      <p:sp>
        <p:nvSpPr>
          <p:cNvPr id="31" name="www.sap.com - contact SAP link">
            <a:hlinkClick r:id="rId4" tooltip="www.sap.com/contactsap"/>
          </p:cNvPr>
          <p:cNvSpPr txBox="1"/>
          <p:nvPr userDrawn="1"/>
        </p:nvSpPr>
        <p:spPr bwMode="black">
          <a:xfrm>
            <a:off x="503107" y="2461423"/>
            <a:ext cx="2214813"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a:t>
            </a:r>
            <a:r>
              <a:rPr lang="en-US" sz="1100" b="1">
                <a:solidFill>
                  <a:srgbClr val="FFFFFF"/>
                </a:solidFill>
                <a:ea typeface="Arial Unicode MS" panose="020B0604020202020204" pitchFamily="34" charset="-128"/>
              </a:rPr>
              <a:t>/contactsap</a:t>
            </a:r>
          </a:p>
        </p:txBody>
      </p:sp>
      <p:pic>
        <p:nvPicPr>
          <p:cNvPr id="13"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5"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stretch>
            <a:fillRect/>
          </a:stretch>
        </p:blipFill>
        <p:spPr>
          <a:xfrm>
            <a:off x="503878" y="1751480"/>
            <a:ext cx="363505" cy="363600"/>
          </a:xfrm>
          <a:prstGeom prst="rect">
            <a:avLst/>
          </a:prstGeom>
        </p:spPr>
      </p:pic>
      <p:sp>
        <p:nvSpPr>
          <p:cNvPr id="37" name="Follow all of SAP"/>
          <p:cNvSpPr txBox="1"/>
          <p:nvPr userDrawn="1"/>
        </p:nvSpPr>
        <p:spPr bwMode="black">
          <a:xfrm>
            <a:off x="503878" y="1461026"/>
            <a:ext cx="1228229" cy="169277"/>
          </a:xfrm>
          <a:prstGeom prst="rect">
            <a:avLst/>
          </a:prstGeom>
          <a:noFill/>
        </p:spPr>
        <p:txBody>
          <a:bodyPr wrap="square" lIns="0" tIns="0" rIns="0" bIns="0" rtlCol="0" anchor="b">
            <a:noAutofit/>
          </a:bodyPr>
          <a:lstStyle/>
          <a:p>
            <a:pPr defTabSz="1088776">
              <a:spcBef>
                <a:spcPts val="1200"/>
              </a:spcBef>
              <a:defRPr/>
            </a:pPr>
            <a:r>
              <a:rPr lang="en-US" sz="1100">
                <a:solidFill>
                  <a:srgbClr val="FFFFFF"/>
                </a:solidFill>
                <a:ea typeface="Arial Unicode MS" panose="020B0604020202020204" pitchFamily="34" charset="-128"/>
              </a:rPr>
              <a:t>Follow us</a:t>
            </a:r>
          </a:p>
        </p:txBody>
      </p:sp>
    </p:spTree>
    <p:extLst>
      <p:ext uri="{BB962C8B-B14F-4D97-AF65-F5344CB8AC3E}">
        <p14:creationId xmlns:p14="http://schemas.microsoft.com/office/powerpoint/2010/main" val="332561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a:t>
            </a:r>
            <a:r>
              <a:rPr lang="de-DE" sz="800">
                <a:solidFill>
                  <a:srgbClr val="FFFFFF"/>
                </a:solidFill>
              </a:rPr>
              <a:t>oder ein SAP-Konzernunternehmen. Alle Rechte vorbehalten</a:t>
            </a:r>
            <a:r>
              <a:rPr lang="en-US" sz="800">
                <a:solidFill>
                  <a:srgbClr val="FFFFFF"/>
                </a:solidFill>
              </a:rPr>
              <a:t>.</a:t>
            </a:r>
            <a:endParaRPr lang="de-DE" sz="800" kern="0">
              <a:solidFill>
                <a:srgbClr val="FFFFFF"/>
              </a:solidFill>
              <a:ea typeface="Arial Unicode MS" pitchFamily="34" charset="-128"/>
              <a:cs typeface="Arial Unicode MS" pitchFamily="34" charset="-128"/>
            </a:endParaRPr>
          </a:p>
          <a:p>
            <a:pPr defTabSz="1088776">
              <a:spcBef>
                <a:spcPts val="600"/>
              </a:spcBef>
            </a:pPr>
            <a:r>
              <a:rPr lang="de-DE" sz="800">
                <a:solidFill>
                  <a:srgbClr val="FFFFFF"/>
                </a:solidFill>
              </a:rPr>
              <a:t>Weitergabe und Vervielfältigung dieser Publikation oder von Teilen daraus sind, zu welchem Zweck und in welcher Form auch immer, ohne die ausdrückliche schriftliche Genehmigung durch SAP SE oder ein SAP-Konzernunternehmen nicht gestattet.</a:t>
            </a:r>
          </a:p>
          <a:p>
            <a:pPr defTabSz="1088776">
              <a:spcBef>
                <a:spcPts val="600"/>
              </a:spcBef>
            </a:pPr>
            <a:r>
              <a:rPr lang="de-DE" sz="800">
                <a:solidFill>
                  <a:srgbClr val="FFFFFF"/>
                </a:solidFill>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defTabSz="1088776">
              <a:spcBef>
                <a:spcPts val="600"/>
              </a:spcBef>
            </a:pPr>
            <a:r>
              <a:rPr lang="de-DE" sz="800">
                <a:solidFill>
                  <a:srgbClr val="FFFFFF"/>
                </a:solidFill>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776">
              <a:spcBef>
                <a:spcPts val="600"/>
              </a:spcBef>
            </a:pPr>
            <a:r>
              <a:rPr lang="de-DE" sz="800">
                <a:solidFill>
                  <a:srgbClr val="FFFFFF"/>
                </a:solidFill>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defTabSz="1088776">
              <a:spcBef>
                <a:spcPts val="600"/>
              </a:spcBef>
            </a:pPr>
            <a:r>
              <a:rPr lang="de-DE" sz="800">
                <a:solidFill>
                  <a:srgbClr val="FFFFFF"/>
                </a:solidFill>
              </a:rPr>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p>
          <a:p>
            <a:pPr defTabSz="1088776">
              <a:spcBef>
                <a:spcPts val="600"/>
              </a:spcBef>
            </a:pPr>
            <a:r>
              <a:rPr lang="de-DE" sz="800">
                <a:solidFill>
                  <a:srgbClr val="FFFFFF"/>
                </a:solidFill>
              </a:rPr>
              <a:t>Zusätzliche Informationen zur Marke und Vermerke finden Sie auf der Seite </a:t>
            </a:r>
            <a:r>
              <a:rPr lang="de-DE" sz="800">
                <a:solidFill>
                  <a:srgbClr val="FFFFFF"/>
                </a:solidFill>
                <a:hlinkClick r:id="rId3"/>
              </a:rPr>
              <a:t>https://www.sap.com/corporate/de/legal/copyright.html</a:t>
            </a:r>
            <a:r>
              <a:rPr lang="de-DE" sz="800">
                <a:solidFill>
                  <a:srgbClr val="FFFFFF"/>
                </a:solidFill>
              </a:rPr>
              <a:t>.</a:t>
            </a:r>
          </a:p>
        </p:txBody>
      </p:sp>
      <p:sp>
        <p:nvSpPr>
          <p:cNvPr id="16" name="Copyright information">
            <a:hlinkClick r:id="rId4" tooltip="www.sap.com/contactsap"/>
          </p:cNvPr>
          <p:cNvSpPr txBox="1"/>
          <p:nvPr userDrawn="1"/>
        </p:nvSpPr>
        <p:spPr bwMode="black">
          <a:xfrm>
            <a:off x="503107" y="2461423"/>
            <a:ext cx="2579968"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www.sap.com/germany</a:t>
            </a:r>
            <a:r>
              <a:rPr lang="en-US" sz="1100" b="1">
                <a:solidFill>
                  <a:srgbClr val="FFFFFF"/>
                </a:solidFill>
                <a:ea typeface="Arial Unicode MS" panose="020B0604020202020204" pitchFamily="34" charset="-128"/>
              </a:rPr>
              <a:t>/contactsap</a:t>
            </a:r>
          </a:p>
        </p:txBody>
      </p:sp>
      <p:pic>
        <p:nvPicPr>
          <p:cNvPr id="12"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4"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stretch>
            <a:fillRect/>
          </a:stretch>
        </p:blipFill>
        <p:spPr>
          <a:xfrm>
            <a:off x="503878" y="1751480"/>
            <a:ext cx="363505" cy="363600"/>
          </a:xfrm>
          <a:prstGeom prst="rect">
            <a:avLst/>
          </a:prstGeom>
        </p:spPr>
      </p:pic>
      <p:sp>
        <p:nvSpPr>
          <p:cNvPr id="26" name="SAP folgen auf"/>
          <p:cNvSpPr txBox="1"/>
          <p:nvPr userDrawn="1"/>
        </p:nvSpPr>
        <p:spPr bwMode="black">
          <a:xfrm>
            <a:off x="503878" y="1461026"/>
            <a:ext cx="1228229" cy="169277"/>
          </a:xfrm>
          <a:prstGeom prst="rect">
            <a:avLst/>
          </a:prstGeom>
          <a:noFill/>
        </p:spPr>
        <p:txBody>
          <a:bodyPr wrap="square" lIns="0" tIns="0" rIns="0" bIns="0" rtlCol="0" anchor="b">
            <a:noAutofit/>
          </a:bodyPr>
          <a:lstStyle/>
          <a:p>
            <a:pPr defTabSz="1088776">
              <a:spcBef>
                <a:spcPts val="1200"/>
              </a:spcBef>
              <a:defRPr/>
            </a:pPr>
            <a:r>
              <a:rPr lang="de-DE" sz="1100">
                <a:solidFill>
                  <a:srgbClr val="FFFFFF"/>
                </a:solidFill>
                <a:ea typeface="Arial Unicode MS" panose="020B0604020202020204" pitchFamily="34" charset="-128"/>
              </a:rPr>
              <a:t>SAP folgen auf</a:t>
            </a:r>
          </a:p>
        </p:txBody>
      </p:sp>
    </p:spTree>
    <p:extLst>
      <p:ext uri="{BB962C8B-B14F-4D97-AF65-F5344CB8AC3E}">
        <p14:creationId xmlns:p14="http://schemas.microsoft.com/office/powerpoint/2010/main" val="40893754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Agenda with pictur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2" name="Title 1"/>
          <p:cNvSpPr>
            <a:spLocks noGrp="1"/>
          </p:cNvSpPr>
          <p:nvPr>
            <p:ph type="title" hasCustomPrompt="1"/>
          </p:nvPr>
        </p:nvSpPr>
        <p:spPr>
          <a:xfrm>
            <a:off x="503882" y="504000"/>
            <a:ext cx="5110669" cy="369332"/>
          </a:xfrm>
        </p:spPr>
        <p:txBody>
          <a:bodyPr/>
          <a:lstStyle>
            <a:lvl1pPr>
              <a:defRPr/>
            </a:lvl1pPr>
          </a:lstStyle>
          <a:p>
            <a:r>
              <a:rPr lang="en-US" noProof="0" dirty="0"/>
              <a:t>Agenda</a:t>
            </a:r>
            <a:endParaRPr lang="en-US" dirty="0"/>
          </a:p>
        </p:txBody>
      </p:sp>
    </p:spTree>
    <p:extLst>
      <p:ext uri="{BB962C8B-B14F-4D97-AF65-F5344CB8AC3E}">
        <p14:creationId xmlns:p14="http://schemas.microsoft.com/office/powerpoint/2010/main" val="1971900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8" y="5769691"/>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dirty="0">
                <a:solidFill>
                  <a:srgbClr val="FFFFFF"/>
                </a:solidFill>
              </a:rPr>
              <a:t>FOR INTERNAL SAP AND PARTNER USE ONLY</a:t>
            </a:r>
          </a:p>
        </p:txBody>
      </p:sp>
      <p:sp>
        <p:nvSpPr>
          <p:cNvPr id="19" name="Speaker"/>
          <p:cNvSpPr>
            <a:spLocks noGrp="1"/>
          </p:cNvSpPr>
          <p:nvPr userDrawn="1">
            <p:ph type="subTitle" idx="1" hasCustomPrompt="1"/>
          </p:nvPr>
        </p:nvSpPr>
        <p:spPr bwMode="black">
          <a:xfrm>
            <a:off x="287937" y="5130514"/>
            <a:ext cx="1162497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7937" y="4024430"/>
            <a:ext cx="11624973"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SAP PartnerEdge Logo">
            <a:extLst>
              <a:ext uri="{FF2B5EF4-FFF2-40B4-BE49-F238E27FC236}">
                <a16:creationId xmlns:a16="http://schemas.microsoft.com/office/drawing/2014/main" id="{3592DDB7-63FF-4455-9909-DB2A3FDC3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287938" y="3654213"/>
            <a:ext cx="1657271" cy="180000"/>
          </a:xfrm>
          <a:prstGeom prst="rect">
            <a:avLst/>
          </a:prstGeom>
        </p:spPr>
      </p:pic>
    </p:spTree>
    <p:extLst>
      <p:ext uri="{BB962C8B-B14F-4D97-AF65-F5344CB8AC3E}">
        <p14:creationId xmlns:p14="http://schemas.microsoft.com/office/powerpoint/2010/main" val="1971648752"/>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7925" y="5130514"/>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 </a:t>
            </a:r>
            <a:br>
              <a:rPr lang="en-US"/>
            </a:br>
            <a:r>
              <a:rPr lang="en-US"/>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Picture 11"/>
          <p:cNvPicPr>
            <a:picLocks noChangeAspect="1"/>
          </p:cNvPicPr>
          <p:nvPr userDrawn="1"/>
        </p:nvPicPr>
        <p:blipFill>
          <a:blip r:embed="rId3" cstate="print"/>
          <a:stretch>
            <a:fillRect/>
          </a:stretch>
        </p:blipFill>
        <p:spPr>
          <a:xfrm>
            <a:off x="287938" y="3623310"/>
            <a:ext cx="1224096" cy="248400"/>
          </a:xfrm>
          <a:prstGeom prst="rect">
            <a:avLst/>
          </a:prstGeom>
        </p:spPr>
      </p:pic>
    </p:spTree>
    <p:extLst>
      <p:ext uri="{BB962C8B-B14F-4D97-AF65-F5344CB8AC3E}">
        <p14:creationId xmlns:p14="http://schemas.microsoft.com/office/powerpoint/2010/main" val="4139207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7819531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79138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title image or illustration scene art</a:t>
            </a:r>
          </a:p>
        </p:txBody>
      </p:sp>
      <p:sp>
        <p:nvSpPr>
          <p:cNvPr id="13" name="Classification"/>
          <p:cNvSpPr txBox="1"/>
          <p:nvPr userDrawn="1"/>
        </p:nvSpPr>
        <p:spPr>
          <a:xfrm>
            <a:off x="287938" y="5769691"/>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INTERNAL</a:t>
            </a:r>
          </a:p>
        </p:txBody>
      </p:sp>
      <p:sp>
        <p:nvSpPr>
          <p:cNvPr id="19" name="Speaker"/>
          <p:cNvSpPr>
            <a:spLocks noGrp="1"/>
          </p:cNvSpPr>
          <p:nvPr userDrawn="1">
            <p:ph type="subTitle" idx="1" hasCustomPrompt="1"/>
          </p:nvPr>
        </p:nvSpPr>
        <p:spPr bwMode="gray">
          <a:xfrm>
            <a:off x="287925" y="5130514"/>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2017</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5814454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with data dna darker">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0" y="16"/>
            <a:ext cx="12192000" cy="6856781"/>
          </a:xfrm>
          <a:prstGeom prst="rect">
            <a:avLst/>
          </a:prstGeom>
        </p:spPr>
      </p:pic>
    </p:spTree>
    <p:extLst>
      <p:ext uri="{BB962C8B-B14F-4D97-AF65-F5344CB8AC3E}">
        <p14:creationId xmlns:p14="http://schemas.microsoft.com/office/powerpoint/2010/main" val="907169141"/>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6558215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5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5" name="Picture Placeholder 4"/>
          <p:cNvSpPr>
            <a:spLocks noGrp="1"/>
          </p:cNvSpPr>
          <p:nvPr>
            <p:ph type="pic" sz="quarter" idx="10"/>
          </p:nvPr>
        </p:nvSpPr>
        <p:spPr bwMode="gray">
          <a:xfrm>
            <a:off x="389224" y="1962902"/>
            <a:ext cx="4231173" cy="3644664"/>
          </a:xfrm>
          <a:solidFill>
            <a:schemeClr val="bg1">
              <a:lumMod val="95000"/>
            </a:schemeClr>
          </a:solidFill>
        </p:spPr>
        <p:txBody>
          <a:bodyPr tIns="1543147" anchor="t" anchorCtr="0"/>
          <a:lstStyle>
            <a:lvl1pPr algn="ctr">
              <a:defRPr sz="1600" b="0">
                <a:solidFill>
                  <a:schemeClr val="bg2">
                    <a:lumMod val="25000"/>
                  </a:schemeClr>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Text Placeholder 6"/>
          <p:cNvSpPr>
            <a:spLocks noGrp="1"/>
          </p:cNvSpPr>
          <p:nvPr>
            <p:ph type="body" sz="quarter" idx="11" hasCustomPrompt="1"/>
          </p:nvPr>
        </p:nvSpPr>
        <p:spPr bwMode="gray">
          <a:xfrm>
            <a:off x="4718021" y="1962905"/>
            <a:ext cx="7148089" cy="4118811"/>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8"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9"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0"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4" name="Text Placeholder 3"/>
          <p:cNvSpPr>
            <a:spLocks noGrp="1"/>
          </p:cNvSpPr>
          <p:nvPr>
            <p:ph type="body" sz="quarter" idx="14" hasCustomPrompt="1"/>
          </p:nvPr>
        </p:nvSpPr>
        <p:spPr>
          <a:xfrm>
            <a:off x="389211" y="5721866"/>
            <a:ext cx="4246670" cy="360053"/>
          </a:xfrm>
        </p:spPr>
        <p:txBody>
          <a:bodyPr/>
          <a:lstStyle>
            <a:lvl4pPr marL="0" indent="0" algn="l" defTabSz="1088504" rtl="0" eaLnBrk="1" latinLnBrk="0" hangingPunct="1">
              <a:spcBef>
                <a:spcPts val="400"/>
              </a:spcBef>
              <a:buClr>
                <a:schemeClr val="bg2">
                  <a:lumMod val="25000"/>
                </a:schemeClr>
              </a:buClr>
              <a:buSzPct val="80000"/>
              <a:buFontTx/>
              <a:buNone/>
              <a:defRPr lang="de-DE" sz="1500" b="0" kern="1200" dirty="0">
                <a:solidFill>
                  <a:schemeClr val="bg2">
                    <a:lumMod val="25000"/>
                  </a:schemeClr>
                </a:solidFill>
                <a:latin typeface="Arial" charset="0"/>
                <a:ea typeface="Arial" charset="0"/>
                <a:cs typeface="Arial" charset="0"/>
              </a:defRPr>
            </a:lvl4pPr>
          </a:lstStyle>
          <a:p>
            <a:pPr lvl="3"/>
            <a:r>
              <a:rPr lang="de-DE" dirty="0"/>
              <a:t>Place a </a:t>
            </a:r>
            <a:r>
              <a:rPr lang="de-DE" dirty="0" err="1"/>
              <a:t>short</a:t>
            </a:r>
            <a:r>
              <a:rPr lang="de-DE" dirty="0"/>
              <a:t> </a:t>
            </a:r>
            <a:r>
              <a:rPr lang="de-DE" dirty="0" err="1"/>
              <a:t>caption</a:t>
            </a:r>
            <a:r>
              <a:rPr lang="de-DE" dirty="0"/>
              <a:t> </a:t>
            </a:r>
            <a:r>
              <a:rPr lang="de-DE" dirty="0" err="1"/>
              <a:t>here</a:t>
            </a:r>
            <a:endParaRPr lang="de-DE" dirty="0"/>
          </a:p>
        </p:txBody>
      </p:sp>
    </p:spTree>
    <p:extLst>
      <p:ext uri="{BB962C8B-B14F-4D97-AF65-F5344CB8AC3E}">
        <p14:creationId xmlns:p14="http://schemas.microsoft.com/office/powerpoint/2010/main" val="7086575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Headlin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en-US" err="1"/>
              <a:t>Mastertitelformat</a:t>
            </a:r>
            <a:r>
              <a:rPr lang="en-US"/>
              <a:t> </a:t>
            </a:r>
            <a:r>
              <a:rPr lang="en-US" err="1"/>
              <a:t>bearbeiten</a:t>
            </a:r>
            <a:endParaRPr lang="en-US"/>
          </a:p>
        </p:txBody>
      </p:sp>
    </p:spTree>
    <p:extLst>
      <p:ext uri="{BB962C8B-B14F-4D97-AF65-F5344CB8AC3E}">
        <p14:creationId xmlns:p14="http://schemas.microsoft.com/office/powerpoint/2010/main" val="788197625"/>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963582"/>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7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 name="Freeform 27">
            <a:extLst>
              <a:ext uri="{FF2B5EF4-FFF2-40B4-BE49-F238E27FC236}">
                <a16:creationId xmlns:a16="http://schemas.microsoft.com/office/drawing/2014/main" id="{25CDBC92-129E-3240-955C-4FEE2EC4144C}"/>
              </a:ext>
            </a:extLst>
          </p:cNvPr>
          <p:cNvSpPr>
            <a:spLocks/>
          </p:cNvSpPr>
          <p:nvPr userDrawn="1"/>
        </p:nvSpPr>
        <p:spPr bwMode="auto">
          <a:xfrm>
            <a:off x="1341202" y="5524676"/>
            <a:ext cx="11269461" cy="1661600"/>
          </a:xfrm>
          <a:custGeom>
            <a:avLst/>
            <a:gdLst/>
            <a:ahLst/>
            <a:cxnLst/>
            <a:rect l="l" t="t" r="r" b="b"/>
            <a:pathLst>
              <a:path w="10337800" h="1524000">
                <a:moveTo>
                  <a:pt x="1491410" y="0"/>
                </a:moveTo>
                <a:cubicBezTo>
                  <a:pt x="1765359" y="0"/>
                  <a:pt x="2005830" y="119050"/>
                  <a:pt x="2140559" y="298032"/>
                </a:cubicBezTo>
                <a:cubicBezTo>
                  <a:pt x="2234869" y="257262"/>
                  <a:pt x="2342244" y="234023"/>
                  <a:pt x="2456560" y="234023"/>
                </a:cubicBezTo>
                <a:cubicBezTo>
                  <a:pt x="2689682" y="234023"/>
                  <a:pt x="2895041" y="330241"/>
                  <a:pt x="3018747" y="477015"/>
                </a:cubicBezTo>
                <a:cubicBezTo>
                  <a:pt x="3095910" y="289063"/>
                  <a:pt x="3311885" y="153705"/>
                  <a:pt x="3565829" y="153705"/>
                </a:cubicBezTo>
                <a:cubicBezTo>
                  <a:pt x="3808341" y="153705"/>
                  <a:pt x="4016150" y="276832"/>
                  <a:pt x="4101887" y="451329"/>
                </a:cubicBezTo>
                <a:cubicBezTo>
                  <a:pt x="4168027" y="408112"/>
                  <a:pt x="4251314" y="382427"/>
                  <a:pt x="4341950" y="382427"/>
                </a:cubicBezTo>
                <a:cubicBezTo>
                  <a:pt x="4391350" y="382427"/>
                  <a:pt x="4439118" y="390173"/>
                  <a:pt x="4482803" y="404035"/>
                </a:cubicBezTo>
                <a:cubicBezTo>
                  <a:pt x="4562415" y="348588"/>
                  <a:pt x="4662033" y="309448"/>
                  <a:pt x="4775124" y="294771"/>
                </a:cubicBezTo>
                <a:cubicBezTo>
                  <a:pt x="4966602" y="269493"/>
                  <a:pt x="5148691" y="320048"/>
                  <a:pt x="5272805" y="418305"/>
                </a:cubicBezTo>
                <a:cubicBezTo>
                  <a:pt x="5345069" y="366119"/>
                  <a:pt x="5436113" y="329425"/>
                  <a:pt x="5538997" y="315971"/>
                </a:cubicBezTo>
                <a:cubicBezTo>
                  <a:pt x="5725168" y="291509"/>
                  <a:pt x="5901540" y="349403"/>
                  <a:pt x="6009324" y="456222"/>
                </a:cubicBezTo>
                <a:cubicBezTo>
                  <a:pt x="6030962" y="468045"/>
                  <a:pt x="6051375" y="481499"/>
                  <a:pt x="6070156" y="496992"/>
                </a:cubicBezTo>
                <a:cubicBezTo>
                  <a:pt x="6127313" y="461114"/>
                  <a:pt x="6194678" y="435836"/>
                  <a:pt x="6269391" y="426052"/>
                </a:cubicBezTo>
                <a:cubicBezTo>
                  <a:pt x="6401671" y="408520"/>
                  <a:pt x="6529459" y="441952"/>
                  <a:pt x="6625403" y="509631"/>
                </a:cubicBezTo>
                <a:cubicBezTo>
                  <a:pt x="6717263" y="406074"/>
                  <a:pt x="6859750" y="339210"/>
                  <a:pt x="7020608" y="339210"/>
                </a:cubicBezTo>
                <a:cubicBezTo>
                  <a:pt x="7158603" y="339210"/>
                  <a:pt x="7283942" y="388543"/>
                  <a:pt x="7374578" y="468045"/>
                </a:cubicBezTo>
                <a:cubicBezTo>
                  <a:pt x="7488077" y="296401"/>
                  <a:pt x="7690987" y="182244"/>
                  <a:pt x="7921659" y="182244"/>
                </a:cubicBezTo>
                <a:cubicBezTo>
                  <a:pt x="8138858" y="182244"/>
                  <a:pt x="8330746" y="282947"/>
                  <a:pt x="8447511" y="437467"/>
                </a:cubicBezTo>
                <a:cubicBezTo>
                  <a:pt x="8536513" y="362042"/>
                  <a:pt x="8654503" y="315971"/>
                  <a:pt x="8783925" y="315971"/>
                </a:cubicBezTo>
                <a:cubicBezTo>
                  <a:pt x="8908447" y="315971"/>
                  <a:pt x="9022763" y="358780"/>
                  <a:pt x="9110541" y="429721"/>
                </a:cubicBezTo>
                <a:cubicBezTo>
                  <a:pt x="9202401" y="333095"/>
                  <a:pt x="9336314" y="272347"/>
                  <a:pt x="9484924" y="272347"/>
                </a:cubicBezTo>
                <a:cubicBezTo>
                  <a:pt x="9672320" y="272347"/>
                  <a:pt x="9835628" y="368973"/>
                  <a:pt x="9922181" y="511669"/>
                </a:cubicBezTo>
                <a:cubicBezTo>
                  <a:pt x="9943003" y="508000"/>
                  <a:pt x="9965049" y="505962"/>
                  <a:pt x="9987096" y="505962"/>
                </a:cubicBezTo>
                <a:cubicBezTo>
                  <a:pt x="10156120" y="505962"/>
                  <a:pt x="10297789" y="614819"/>
                  <a:pt x="10337800" y="762000"/>
                </a:cubicBezTo>
                <a:lnTo>
                  <a:pt x="10337800" y="1524000"/>
                </a:lnTo>
                <a:lnTo>
                  <a:pt x="0" y="1524000"/>
                </a:lnTo>
                <a:lnTo>
                  <a:pt x="0" y="762000"/>
                </a:lnTo>
                <a:cubicBezTo>
                  <a:pt x="22455" y="534093"/>
                  <a:pt x="253127" y="355111"/>
                  <a:pt x="534834" y="355111"/>
                </a:cubicBezTo>
                <a:cubicBezTo>
                  <a:pt x="622612" y="355111"/>
                  <a:pt x="705082" y="372642"/>
                  <a:pt x="778162" y="403220"/>
                </a:cubicBezTo>
                <a:cubicBezTo>
                  <a:pt x="888803" y="167567"/>
                  <a:pt x="1166427" y="0"/>
                  <a:pt x="1491410" y="0"/>
                </a:cubicBezTo>
                <a:close/>
              </a:path>
            </a:pathLst>
          </a:custGeom>
          <a:gradFill>
            <a:gsLst>
              <a:gs pos="0">
                <a:schemeClr val="bg1">
                  <a:alpha val="25000"/>
                </a:schemeClr>
              </a:gs>
              <a:gs pos="71000">
                <a:schemeClr val="bg1">
                  <a:alpha val="0"/>
                </a:schemeClr>
              </a:gs>
            </a:gsLst>
            <a:lin ang="5400000" scaled="0"/>
          </a:gradFill>
          <a:ln>
            <a:noFill/>
          </a:ln>
        </p:spPr>
        <p:txBody>
          <a:bodyPr vert="horz" wrap="square" lIns="96757" tIns="48378" rIns="96757" bIns="48378" numCol="1" anchor="t" anchorCtr="0" compatLnSpc="1">
            <a:prstTxWarp prst="textNoShape">
              <a:avLst/>
            </a:prstTxWarp>
          </a:bodyPr>
          <a:lstStyle/>
          <a:p>
            <a:pPr defTabSz="1088776"/>
            <a:endParaRPr lang="de-DE" sz="1905" dirty="0">
              <a:solidFill>
                <a:srgbClr val="FFFFFF"/>
              </a:solidFill>
              <a:latin typeface="BentonSans Book" panose="02000503000000020004" pitchFamily="2" charset="0"/>
            </a:endParaRPr>
          </a:p>
        </p:txBody>
      </p:sp>
      <p:sp>
        <p:nvSpPr>
          <p:cNvPr id="28" name="Titel 1">
            <a:extLst>
              <a:ext uri="{FF2B5EF4-FFF2-40B4-BE49-F238E27FC236}">
                <a16:creationId xmlns:a16="http://schemas.microsoft.com/office/drawing/2014/main" id="{093FC4A0-EDF7-8B49-AB36-BE077E3C7180}"/>
              </a:ext>
            </a:extLst>
          </p:cNvPr>
          <p:cNvSpPr>
            <a:spLocks noGrp="1"/>
          </p:cNvSpPr>
          <p:nvPr>
            <p:ph type="title"/>
          </p:nvPr>
        </p:nvSpPr>
        <p:spPr>
          <a:xfrm>
            <a:off x="322067" y="323855"/>
            <a:ext cx="11544891" cy="369332"/>
          </a:xfrm>
        </p:spPr>
        <p:txBody>
          <a:bodyPr/>
          <a:lstStyle/>
          <a:p>
            <a:r>
              <a:rPr lang="de-DE"/>
              <a:t>Mastertitelformat bearbeiten</a:t>
            </a:r>
          </a:p>
        </p:txBody>
      </p:sp>
    </p:spTree>
    <p:extLst>
      <p:ext uri="{BB962C8B-B14F-4D97-AF65-F5344CB8AC3E}">
        <p14:creationId xmlns:p14="http://schemas.microsoft.com/office/powerpoint/2010/main" val="1927102572"/>
      </p:ext>
    </p:extLst>
  </p:cSld>
  <p:clrMapOvr>
    <a:masterClrMapping/>
  </p:clrMapOvr>
  <p:transition spd="slow">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6" y="576968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endParaRPr lang="en-US" sz="900" dirty="0">
              <a:solidFill>
                <a:srgbClr val="FFFFFF"/>
              </a:solidFill>
            </a:endParaRPr>
          </a:p>
        </p:txBody>
      </p:sp>
      <p:sp>
        <p:nvSpPr>
          <p:cNvPr id="19" name="Speaker"/>
          <p:cNvSpPr>
            <a:spLocks noGrp="1"/>
          </p:cNvSpPr>
          <p:nvPr userDrawn="1">
            <p:ph type="subTitle" idx="1" hasCustomPrompt="1"/>
          </p:nvPr>
        </p:nvSpPr>
        <p:spPr bwMode="black">
          <a:xfrm>
            <a:off x="287925" y="5130510"/>
            <a:ext cx="10896336"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p:cNvGrpSpPr/>
          <p:nvPr userDrawn="1"/>
        </p:nvGrpSpPr>
        <p:grpSpPr>
          <a:xfrm>
            <a:off x="9168785" y="0"/>
            <a:ext cx="3023215"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276076956"/>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7"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6" y="576968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19" name="Speaker"/>
          <p:cNvSpPr>
            <a:spLocks noGrp="1"/>
          </p:cNvSpPr>
          <p:nvPr userDrawn="1">
            <p:ph type="subTitle" idx="1" hasCustomPrompt="1"/>
          </p:nvPr>
        </p:nvSpPr>
        <p:spPr bwMode="black">
          <a:xfrm>
            <a:off x="287925" y="5130510"/>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a:t>
            </a:r>
          </a:p>
        </p:txBody>
      </p:sp>
    </p:spTree>
    <p:extLst>
      <p:ext uri="{BB962C8B-B14F-4D97-AF65-F5344CB8AC3E}">
        <p14:creationId xmlns:p14="http://schemas.microsoft.com/office/powerpoint/2010/main" val="3423682584"/>
      </p:ext>
    </p:extLst>
  </p:cSld>
  <p:clrMapOvr>
    <a:masterClrMapping/>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0" name="SAP Logo" descr="SAP Logo"/>
          <p:cNvPicPr>
            <a:picLocks noChangeAspect="1"/>
          </p:cNvPicPr>
          <p:nvPr userDrawn="1"/>
        </p:nvPicPr>
        <p:blipFill>
          <a:blip r:embed="rId2" cstate="print"/>
          <a:stretch>
            <a:fillRect/>
          </a:stretch>
        </p:blipFill>
        <p:spPr>
          <a:xfrm>
            <a:off x="6917733" y="6217668"/>
            <a:ext cx="1963125" cy="360000"/>
          </a:xfrm>
          <a:prstGeom prst="rect">
            <a:avLst/>
          </a:prstGeom>
        </p:spPr>
      </p:pic>
      <p:sp>
        <p:nvSpPr>
          <p:cNvPr id="24" name="Classification"/>
          <p:cNvSpPr txBox="1"/>
          <p:nvPr userDrawn="1"/>
        </p:nvSpPr>
        <p:spPr>
          <a:xfrm>
            <a:off x="28793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6" y="4268524"/>
            <a:ext cx="859293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8915191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guide id="7" orient="horz" pos="414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3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6" y="4268524"/>
            <a:ext cx="63717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366491846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8657839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879277593"/>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20155630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picture_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5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5" name="Picture Placeholder 4"/>
          <p:cNvSpPr>
            <a:spLocks noGrp="1"/>
          </p:cNvSpPr>
          <p:nvPr>
            <p:ph type="pic" sz="quarter" idx="10"/>
          </p:nvPr>
        </p:nvSpPr>
        <p:spPr bwMode="gray">
          <a:xfrm>
            <a:off x="368123" y="1962902"/>
            <a:ext cx="5661326" cy="3645956"/>
          </a:xfrm>
          <a:solidFill>
            <a:schemeClr val="bg1">
              <a:lumMod val="95000"/>
            </a:schemeClr>
          </a:solidFill>
        </p:spPr>
        <p:txBody>
          <a:bodyPr vert="horz" lIns="0" tIns="1543147" rIns="0" bIns="0" rtlCol="0" anchor="t" anchorCtr="0">
            <a:noAutofit/>
          </a:bodyPr>
          <a:lstStyle>
            <a:lvl1pPr marL="0" indent="0" algn="ctr" defTabSz="1088504" rtl="0" eaLnBrk="1" latinLnBrk="0" hangingPunct="1">
              <a:spcBef>
                <a:spcPts val="1929"/>
              </a:spcBef>
              <a:buClr>
                <a:schemeClr val="accent1"/>
              </a:buClr>
              <a:buSzPct val="80000"/>
              <a:buFontTx/>
              <a:buNone/>
              <a:defRPr lang="de-DE" sz="1600" b="0" kern="120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7" name="Text Placeholder 6"/>
          <p:cNvSpPr>
            <a:spLocks noGrp="1"/>
          </p:cNvSpPr>
          <p:nvPr>
            <p:ph type="body" sz="quarter" idx="11" hasCustomPrompt="1"/>
          </p:nvPr>
        </p:nvSpPr>
        <p:spPr bwMode="gray">
          <a:xfrm>
            <a:off x="6162432" y="1962903"/>
            <a:ext cx="5703679" cy="4121098"/>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12"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9"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0"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8" name="Text Placeholder 3"/>
          <p:cNvSpPr>
            <a:spLocks noGrp="1"/>
          </p:cNvSpPr>
          <p:nvPr>
            <p:ph type="body" sz="quarter" idx="14" hasCustomPrompt="1"/>
          </p:nvPr>
        </p:nvSpPr>
        <p:spPr>
          <a:xfrm>
            <a:off x="368123" y="5723974"/>
            <a:ext cx="5661326" cy="360053"/>
          </a:xfrm>
        </p:spPr>
        <p:txBody>
          <a:bodyPr/>
          <a:lstStyle>
            <a:lvl4pPr marL="0" indent="0" algn="l" defTabSz="1088504" rtl="0" eaLnBrk="1" latinLnBrk="0" hangingPunct="1">
              <a:spcBef>
                <a:spcPts val="400"/>
              </a:spcBef>
              <a:buClr>
                <a:schemeClr val="bg2">
                  <a:lumMod val="25000"/>
                </a:schemeClr>
              </a:buClr>
              <a:buSzPct val="80000"/>
              <a:buFontTx/>
              <a:buNone/>
              <a:defRPr lang="de-DE" sz="1500" b="0" kern="1200" dirty="0">
                <a:solidFill>
                  <a:schemeClr val="bg2">
                    <a:lumMod val="25000"/>
                  </a:schemeClr>
                </a:solidFill>
                <a:latin typeface="Arial" charset="0"/>
                <a:ea typeface="Arial" charset="0"/>
                <a:cs typeface="Arial" charset="0"/>
              </a:defRPr>
            </a:lvl4pPr>
          </a:lstStyle>
          <a:p>
            <a:pPr lvl="3"/>
            <a:r>
              <a:rPr lang="de-DE" dirty="0"/>
              <a:t>Place a </a:t>
            </a:r>
            <a:r>
              <a:rPr lang="de-DE" dirty="0" err="1"/>
              <a:t>short</a:t>
            </a:r>
            <a:r>
              <a:rPr lang="de-DE" dirty="0"/>
              <a:t> </a:t>
            </a:r>
            <a:r>
              <a:rPr lang="de-DE" dirty="0" err="1"/>
              <a:t>caption</a:t>
            </a:r>
            <a:r>
              <a:rPr lang="de-DE" dirty="0"/>
              <a:t> </a:t>
            </a:r>
            <a:r>
              <a:rPr lang="de-DE" dirty="0" err="1"/>
              <a:t>here</a:t>
            </a:r>
            <a:endParaRPr lang="de-DE" dirty="0"/>
          </a:p>
        </p:txBody>
      </p:sp>
    </p:spTree>
    <p:extLst>
      <p:ext uri="{BB962C8B-B14F-4D97-AF65-F5344CB8AC3E}">
        <p14:creationId xmlns:p14="http://schemas.microsoft.com/office/powerpoint/2010/main" val="10812863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591403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7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6728732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1828158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914395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9"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9"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404405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42"/>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42"/>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9" y="4354942"/>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9"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244983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9" y="3878220"/>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9"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44"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44"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09"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9"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7310663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97634965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63835427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3766053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picture_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5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5" name="Picture Placeholder 4"/>
          <p:cNvSpPr>
            <a:spLocks noGrp="1"/>
          </p:cNvSpPr>
          <p:nvPr>
            <p:ph type="pic" sz="quarter" idx="10"/>
          </p:nvPr>
        </p:nvSpPr>
        <p:spPr bwMode="gray">
          <a:xfrm>
            <a:off x="372363" y="1964457"/>
            <a:ext cx="7146198" cy="3645956"/>
          </a:xfrm>
          <a:solidFill>
            <a:schemeClr val="bg1">
              <a:lumMod val="95000"/>
            </a:schemeClr>
          </a:solidFill>
        </p:spPr>
        <p:txBody>
          <a:bodyPr vert="horz" lIns="0" tIns="1543147" rIns="0" bIns="0" rtlCol="0" anchor="t" anchorCtr="0">
            <a:noAutofit/>
          </a:bodyPr>
          <a:lstStyle>
            <a:lvl1pPr marL="0" indent="0" algn="ctr" defTabSz="1088504" rtl="0" eaLnBrk="1" latinLnBrk="0" hangingPunct="1">
              <a:spcBef>
                <a:spcPts val="1929"/>
              </a:spcBef>
              <a:buClr>
                <a:schemeClr val="accent1"/>
              </a:buClr>
              <a:buSzPct val="80000"/>
              <a:buFontTx/>
              <a:buNone/>
              <a:defRPr lang="de-DE" sz="1600" b="0" kern="1200" dirty="0">
                <a:solidFill>
                  <a:schemeClr val="bg2">
                    <a:lumMod val="25000"/>
                  </a:schemeClr>
                </a:solidFill>
                <a:latin typeface="Arial" panose="020B0604020202020204" pitchFamily="34" charset="0"/>
                <a:ea typeface="+mn-ea"/>
                <a:cs typeface="Arial" panose="020B0604020202020204" pitchFamily="34" charset="0"/>
              </a:defRPr>
            </a:lvl1pPr>
          </a:lstStyle>
          <a:p>
            <a:r>
              <a:rPr lang="en-US"/>
              <a:t>Click icon to add picture</a:t>
            </a:r>
            <a:endParaRPr lang="en-US" dirty="0"/>
          </a:p>
        </p:txBody>
      </p:sp>
      <p:sp>
        <p:nvSpPr>
          <p:cNvPr id="7" name="Text Placeholder 6"/>
          <p:cNvSpPr>
            <a:spLocks noGrp="1"/>
          </p:cNvSpPr>
          <p:nvPr>
            <p:ph type="body" sz="quarter" idx="11" hasCustomPrompt="1"/>
          </p:nvPr>
        </p:nvSpPr>
        <p:spPr bwMode="gray">
          <a:xfrm>
            <a:off x="7643022" y="1980781"/>
            <a:ext cx="4223088" cy="4121098"/>
          </a:xfrm>
        </p:spPr>
        <p:txBody>
          <a:bodyPr/>
          <a:lstStyle>
            <a:lvl1pPr marL="142904" indent="-142904">
              <a:buFont typeface="Arial" charset="0"/>
              <a:buChar char="•"/>
              <a:defRPr/>
            </a:lvl1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8"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9"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0"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12" name="Text Placeholder 3"/>
          <p:cNvSpPr>
            <a:spLocks noGrp="1"/>
          </p:cNvSpPr>
          <p:nvPr>
            <p:ph type="body" sz="quarter" idx="15" hasCustomPrompt="1"/>
          </p:nvPr>
        </p:nvSpPr>
        <p:spPr>
          <a:xfrm>
            <a:off x="368123" y="5723974"/>
            <a:ext cx="7150424" cy="360053"/>
          </a:xfrm>
        </p:spPr>
        <p:txBody>
          <a:bodyPr/>
          <a:lstStyle>
            <a:lvl4pPr marL="0" indent="0" algn="l" defTabSz="1088504" rtl="0" eaLnBrk="1" latinLnBrk="0" hangingPunct="1">
              <a:spcBef>
                <a:spcPts val="400"/>
              </a:spcBef>
              <a:buClr>
                <a:schemeClr val="bg2">
                  <a:lumMod val="25000"/>
                </a:schemeClr>
              </a:buClr>
              <a:buSzPct val="80000"/>
              <a:buFontTx/>
              <a:buNone/>
              <a:defRPr lang="de-DE" sz="1500" b="0" kern="1200" dirty="0">
                <a:solidFill>
                  <a:schemeClr val="bg2">
                    <a:lumMod val="25000"/>
                  </a:schemeClr>
                </a:solidFill>
                <a:latin typeface="Arial" charset="0"/>
                <a:ea typeface="Arial" charset="0"/>
                <a:cs typeface="Arial" charset="0"/>
              </a:defRPr>
            </a:lvl4pPr>
          </a:lstStyle>
          <a:p>
            <a:pPr lvl="3"/>
            <a:r>
              <a:rPr lang="de-DE" dirty="0"/>
              <a:t>Place a </a:t>
            </a:r>
            <a:r>
              <a:rPr lang="de-DE" dirty="0" err="1"/>
              <a:t>short</a:t>
            </a:r>
            <a:r>
              <a:rPr lang="de-DE" dirty="0"/>
              <a:t> </a:t>
            </a:r>
            <a:r>
              <a:rPr lang="de-DE" dirty="0" err="1"/>
              <a:t>caption</a:t>
            </a:r>
            <a:r>
              <a:rPr lang="de-DE" dirty="0"/>
              <a:t> </a:t>
            </a:r>
            <a:r>
              <a:rPr lang="de-DE" dirty="0" err="1"/>
              <a:t>here</a:t>
            </a:r>
            <a:endParaRPr lang="de-DE" dirty="0"/>
          </a:p>
        </p:txBody>
      </p:sp>
    </p:spTree>
    <p:extLst>
      <p:ext uri="{BB962C8B-B14F-4D97-AF65-F5344CB8AC3E}">
        <p14:creationId xmlns:p14="http://schemas.microsoft.com/office/powerpoint/2010/main" val="25305000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78"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80"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8549628"/>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7" y="6536772"/>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3" y="6559855"/>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55"/>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1792338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7" y="6536772"/>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3" y="6559855"/>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55"/>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7027798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73245045"/>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999899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2543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5026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4059170885"/>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77" y="2645292"/>
            <a:ext cx="5870781"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or an SAP affiliate company. All rights reserved.</a:t>
            </a:r>
            <a:endParaRPr lang="de-DE" sz="800" kern="0">
              <a:solidFill>
                <a:srgbClr val="FFFFFF"/>
              </a:solidFill>
              <a:ea typeface="Arial Unicode MS" pitchFamily="34" charset="-128"/>
              <a:cs typeface="Arial Unicode MS" pitchFamily="34" charset="-128"/>
            </a:endParaRPr>
          </a:p>
          <a:p>
            <a:pPr defTabSz="1088776">
              <a:spcBef>
                <a:spcPts val="600"/>
              </a:spcBef>
            </a:pPr>
            <a:r>
              <a:rPr lang="en-US" sz="8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776">
              <a:spcBef>
                <a:spcPts val="600"/>
              </a:spcBef>
            </a:pPr>
            <a:r>
              <a:rPr lang="en-US" sz="8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of other software vendors. National product specifications may vary.</a:t>
            </a:r>
          </a:p>
          <a:p>
            <a:pPr defTabSz="1088776">
              <a:spcBef>
                <a:spcPts val="600"/>
              </a:spcBef>
            </a:pPr>
            <a:r>
              <a:rPr lang="en-US" sz="8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defTabSz="1088776">
              <a:spcBef>
                <a:spcPts val="600"/>
              </a:spcBef>
            </a:pPr>
            <a:r>
              <a:rPr lang="en-US" sz="8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defTabSz="1088776">
              <a:spcBef>
                <a:spcPts val="600"/>
              </a:spcBef>
            </a:pPr>
            <a:r>
              <a:rPr lang="en-US" sz="8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defTabSz="1088776">
              <a:spcBef>
                <a:spcPts val="600"/>
              </a:spcBef>
            </a:pPr>
            <a:r>
              <a:rPr lang="en-US" sz="800">
                <a:solidFill>
                  <a:srgbClr val="FFFFFF"/>
                </a:solidFill>
                <a:ea typeface="Arial Unicode MS" panose="020B0604020202020204" pitchFamily="34" charset="-128"/>
              </a:rPr>
              <a:t>See </a:t>
            </a:r>
            <a:r>
              <a:rPr lang="en-US" sz="800">
                <a:solidFill>
                  <a:srgbClr val="FFFFFF"/>
                </a:solidFill>
                <a:ea typeface="Arial Unicode MS" panose="020B0604020202020204" pitchFamily="34" charset="-128"/>
                <a:hlinkClick r:id="rId3"/>
              </a:rPr>
              <a:t>https://www.sap.com/copyright</a:t>
            </a:r>
            <a:r>
              <a:rPr lang="en-US" sz="800">
                <a:solidFill>
                  <a:srgbClr val="FFFFFF"/>
                </a:solidFill>
                <a:ea typeface="Arial Unicode MS" panose="020B0604020202020204" pitchFamily="34" charset="-128"/>
              </a:rPr>
              <a:t> for additional trademark information and notices.</a:t>
            </a:r>
          </a:p>
        </p:txBody>
      </p:sp>
      <p:sp>
        <p:nvSpPr>
          <p:cNvPr id="31" name="www.sap.com - contact SAP link">
            <a:hlinkClick r:id="rId4" tooltip="www.sap.com/contactsap"/>
          </p:cNvPr>
          <p:cNvSpPr txBox="1"/>
          <p:nvPr userDrawn="1"/>
        </p:nvSpPr>
        <p:spPr bwMode="black">
          <a:xfrm>
            <a:off x="503107" y="2461419"/>
            <a:ext cx="2214813"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a:t>
            </a:r>
            <a:r>
              <a:rPr lang="en-US" sz="1100" b="1">
                <a:solidFill>
                  <a:srgbClr val="FFFFFF"/>
                </a:solidFill>
                <a:ea typeface="Arial Unicode MS" panose="020B0604020202020204" pitchFamily="34" charset="-128"/>
              </a:rPr>
              <a:t>/contactsap</a:t>
            </a:r>
          </a:p>
        </p:txBody>
      </p:sp>
      <p:pic>
        <p:nvPicPr>
          <p:cNvPr id="13"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5"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stretch>
            <a:fillRect/>
          </a:stretch>
        </p:blipFill>
        <p:spPr>
          <a:xfrm>
            <a:off x="503876" y="1751480"/>
            <a:ext cx="363505" cy="363600"/>
          </a:xfrm>
          <a:prstGeom prst="rect">
            <a:avLst/>
          </a:prstGeom>
        </p:spPr>
      </p:pic>
      <p:sp>
        <p:nvSpPr>
          <p:cNvPr id="37" name="Follow all of SAP"/>
          <p:cNvSpPr txBox="1"/>
          <p:nvPr userDrawn="1"/>
        </p:nvSpPr>
        <p:spPr bwMode="black">
          <a:xfrm>
            <a:off x="503876" y="1461022"/>
            <a:ext cx="1228229" cy="169277"/>
          </a:xfrm>
          <a:prstGeom prst="rect">
            <a:avLst/>
          </a:prstGeom>
          <a:noFill/>
        </p:spPr>
        <p:txBody>
          <a:bodyPr wrap="square" lIns="0" tIns="0" rIns="0" bIns="0" rtlCol="0" anchor="b">
            <a:noAutofit/>
          </a:bodyPr>
          <a:lstStyle/>
          <a:p>
            <a:pPr defTabSz="1088776">
              <a:spcBef>
                <a:spcPts val="1200"/>
              </a:spcBef>
              <a:defRPr/>
            </a:pPr>
            <a:r>
              <a:rPr lang="en-US" sz="1100">
                <a:solidFill>
                  <a:srgbClr val="FFFFFF"/>
                </a:solidFill>
                <a:ea typeface="Arial Unicode MS" panose="020B0604020202020204" pitchFamily="34" charset="-128"/>
              </a:rPr>
              <a:t>Follow us</a:t>
            </a:r>
          </a:p>
        </p:txBody>
      </p:sp>
    </p:spTree>
    <p:extLst>
      <p:ext uri="{BB962C8B-B14F-4D97-AF65-F5344CB8AC3E}">
        <p14:creationId xmlns:p14="http://schemas.microsoft.com/office/powerpoint/2010/main" val="3325610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a:t>
            </a:r>
            <a:r>
              <a:rPr lang="de-DE" sz="800">
                <a:solidFill>
                  <a:srgbClr val="FFFFFF"/>
                </a:solidFill>
              </a:rPr>
              <a:t>oder ein SAP-Konzernunternehmen. Alle Rechte vorbehalten</a:t>
            </a:r>
            <a:r>
              <a:rPr lang="en-US" sz="800">
                <a:solidFill>
                  <a:srgbClr val="FFFFFF"/>
                </a:solidFill>
              </a:rPr>
              <a:t>.</a:t>
            </a:r>
            <a:endParaRPr lang="de-DE" sz="800" kern="0">
              <a:solidFill>
                <a:srgbClr val="FFFFFF"/>
              </a:solidFill>
              <a:ea typeface="Arial Unicode MS" pitchFamily="34" charset="-128"/>
              <a:cs typeface="Arial Unicode MS" pitchFamily="34" charset="-128"/>
            </a:endParaRPr>
          </a:p>
          <a:p>
            <a:pPr defTabSz="1088776">
              <a:spcBef>
                <a:spcPts val="600"/>
              </a:spcBef>
            </a:pPr>
            <a:r>
              <a:rPr lang="de-DE" sz="800">
                <a:solidFill>
                  <a:srgbClr val="FFFFFF"/>
                </a:solidFill>
              </a:rPr>
              <a:t>Weitergabe und Vervielfältigung dieser Publikation oder von Teilen daraus sind, zu welchem Zweck und in welcher Form auch immer, ohne die ausdrückliche schriftliche Genehmigung durch SAP SE oder ein SAP-Konzernunternehmen nicht gestattet.</a:t>
            </a:r>
          </a:p>
          <a:p>
            <a:pPr defTabSz="1088776">
              <a:spcBef>
                <a:spcPts val="600"/>
              </a:spcBef>
            </a:pPr>
            <a:r>
              <a:rPr lang="de-DE" sz="800">
                <a:solidFill>
                  <a:srgbClr val="FFFFFF"/>
                </a:solidFill>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defTabSz="1088776">
              <a:spcBef>
                <a:spcPts val="600"/>
              </a:spcBef>
            </a:pPr>
            <a:r>
              <a:rPr lang="de-DE" sz="800">
                <a:solidFill>
                  <a:srgbClr val="FFFFFF"/>
                </a:solidFill>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776">
              <a:spcBef>
                <a:spcPts val="600"/>
              </a:spcBef>
            </a:pPr>
            <a:r>
              <a:rPr lang="de-DE" sz="800">
                <a:solidFill>
                  <a:srgbClr val="FFFFFF"/>
                </a:solidFill>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defTabSz="1088776">
              <a:spcBef>
                <a:spcPts val="600"/>
              </a:spcBef>
            </a:pPr>
            <a:r>
              <a:rPr lang="de-DE" sz="800">
                <a:solidFill>
                  <a:srgbClr val="FFFFFF"/>
                </a:solidFill>
              </a:rPr>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p>
          <a:p>
            <a:pPr defTabSz="1088776">
              <a:spcBef>
                <a:spcPts val="600"/>
              </a:spcBef>
            </a:pPr>
            <a:r>
              <a:rPr lang="de-DE" sz="800">
                <a:solidFill>
                  <a:srgbClr val="FFFFFF"/>
                </a:solidFill>
              </a:rPr>
              <a:t>Zusätzliche Informationen zur Marke und Vermerke finden Sie auf der Seite </a:t>
            </a:r>
            <a:r>
              <a:rPr lang="de-DE" sz="800">
                <a:solidFill>
                  <a:srgbClr val="FFFFFF"/>
                </a:solidFill>
                <a:hlinkClick r:id="rId3"/>
              </a:rPr>
              <a:t>https://www.sap.com/corporate/de/legal/copyright.html</a:t>
            </a:r>
            <a:r>
              <a:rPr lang="de-DE" sz="800">
                <a:solidFill>
                  <a:srgbClr val="FFFFFF"/>
                </a:solidFill>
              </a:rPr>
              <a:t>.</a:t>
            </a:r>
          </a:p>
        </p:txBody>
      </p:sp>
      <p:sp>
        <p:nvSpPr>
          <p:cNvPr id="16" name="Copyright information">
            <a:hlinkClick r:id="rId4" tooltip="www.sap.com/contactsap"/>
          </p:cNvPr>
          <p:cNvSpPr txBox="1"/>
          <p:nvPr userDrawn="1"/>
        </p:nvSpPr>
        <p:spPr bwMode="black">
          <a:xfrm>
            <a:off x="503107" y="2461419"/>
            <a:ext cx="2579968"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www.sap.com/germany</a:t>
            </a:r>
            <a:r>
              <a:rPr lang="en-US" sz="1100" b="1">
                <a:solidFill>
                  <a:srgbClr val="FFFFFF"/>
                </a:solidFill>
                <a:ea typeface="Arial Unicode MS" panose="020B0604020202020204" pitchFamily="34" charset="-128"/>
              </a:rPr>
              <a:t>/contactsap</a:t>
            </a:r>
          </a:p>
        </p:txBody>
      </p:sp>
      <p:pic>
        <p:nvPicPr>
          <p:cNvPr id="12"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4"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stretch>
            <a:fillRect/>
          </a:stretch>
        </p:blipFill>
        <p:spPr>
          <a:xfrm>
            <a:off x="503876" y="1751480"/>
            <a:ext cx="363505" cy="363600"/>
          </a:xfrm>
          <a:prstGeom prst="rect">
            <a:avLst/>
          </a:prstGeom>
        </p:spPr>
      </p:pic>
      <p:sp>
        <p:nvSpPr>
          <p:cNvPr id="26" name="SAP folgen auf"/>
          <p:cNvSpPr txBox="1"/>
          <p:nvPr userDrawn="1"/>
        </p:nvSpPr>
        <p:spPr bwMode="black">
          <a:xfrm>
            <a:off x="503876" y="1461022"/>
            <a:ext cx="1228229" cy="169277"/>
          </a:xfrm>
          <a:prstGeom prst="rect">
            <a:avLst/>
          </a:prstGeom>
          <a:noFill/>
        </p:spPr>
        <p:txBody>
          <a:bodyPr wrap="square" lIns="0" tIns="0" rIns="0" bIns="0" rtlCol="0" anchor="b">
            <a:noAutofit/>
          </a:bodyPr>
          <a:lstStyle/>
          <a:p>
            <a:pPr defTabSz="1088776">
              <a:spcBef>
                <a:spcPts val="1200"/>
              </a:spcBef>
              <a:defRPr/>
            </a:pPr>
            <a:r>
              <a:rPr lang="de-DE" sz="1100">
                <a:solidFill>
                  <a:srgbClr val="FFFFFF"/>
                </a:solidFill>
                <a:ea typeface="Arial Unicode MS" panose="020B0604020202020204" pitchFamily="34" charset="-128"/>
              </a:rPr>
              <a:t>SAP folgen auf</a:t>
            </a:r>
          </a:p>
        </p:txBody>
      </p:sp>
    </p:spTree>
    <p:extLst>
      <p:ext uri="{BB962C8B-B14F-4D97-AF65-F5344CB8AC3E}">
        <p14:creationId xmlns:p14="http://schemas.microsoft.com/office/powerpoint/2010/main" val="408937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599" baseline="0"/>
            </a:lvl1pPr>
          </a:lstStyle>
          <a:p>
            <a:r>
              <a:rPr lang="en-US" sz="4000" b="1" dirty="0">
                <a:solidFill>
                  <a:schemeClr val="bg2">
                    <a:lumMod val="25000"/>
                  </a:schemeClr>
                </a:solidFill>
                <a:latin typeface="Arial" charset="0"/>
                <a:ea typeface="Arial" charset="0"/>
                <a:cs typeface="Arial" charset="0"/>
              </a:rPr>
              <a:t>This is for Demo Slides</a:t>
            </a:r>
            <a:endParaRPr lang="en-US" dirty="0"/>
          </a:p>
        </p:txBody>
      </p:sp>
      <p:sp>
        <p:nvSpPr>
          <p:cNvPr id="7" name="Content Placeholder 2"/>
          <p:cNvSpPr>
            <a:spLocks noGrp="1"/>
          </p:cNvSpPr>
          <p:nvPr>
            <p:ph idx="1" hasCustomPrompt="1"/>
          </p:nvPr>
        </p:nvSpPr>
        <p:spPr>
          <a:xfrm>
            <a:off x="323916" y="1968777"/>
            <a:ext cx="11542194" cy="4123383"/>
          </a:xfrm>
        </p:spPr>
        <p:txBody>
          <a:bodyPr tIns="0"/>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sz="1600" b="0" baseline="0">
                <a:solidFill>
                  <a:schemeClr val="bg2">
                    <a:lumMod val="25000"/>
                  </a:schemeClr>
                </a:solidFill>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lang="en-US" dirty="0"/>
              <a:t>Impress with mockups, graphics, videos and more</a:t>
            </a:r>
          </a:p>
          <a:p>
            <a:pPr lvl="0"/>
            <a:endParaRPr lang="en-US" dirty="0"/>
          </a:p>
        </p:txBody>
      </p:sp>
      <p:sp>
        <p:nvSpPr>
          <p:cNvPr id="10"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8"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2"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Tree>
    <p:extLst>
      <p:ext uri="{BB962C8B-B14F-4D97-AF65-F5344CB8AC3E}">
        <p14:creationId xmlns:p14="http://schemas.microsoft.com/office/powerpoint/2010/main" val="27223769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Agenda with pictur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2" name="Title 1"/>
          <p:cNvSpPr>
            <a:spLocks noGrp="1"/>
          </p:cNvSpPr>
          <p:nvPr>
            <p:ph type="title" hasCustomPrompt="1"/>
          </p:nvPr>
        </p:nvSpPr>
        <p:spPr>
          <a:xfrm>
            <a:off x="503880" y="504000"/>
            <a:ext cx="5110669" cy="369332"/>
          </a:xfrm>
        </p:spPr>
        <p:txBody>
          <a:bodyPr/>
          <a:lstStyle>
            <a:lvl1pPr>
              <a:defRPr/>
            </a:lvl1pPr>
          </a:lstStyle>
          <a:p>
            <a:r>
              <a:rPr lang="en-US" noProof="0" dirty="0"/>
              <a:t>Agenda</a:t>
            </a:r>
            <a:endParaRPr lang="en-US" dirty="0"/>
          </a:p>
        </p:txBody>
      </p:sp>
    </p:spTree>
    <p:extLst>
      <p:ext uri="{BB962C8B-B14F-4D97-AF65-F5344CB8AC3E}">
        <p14:creationId xmlns:p14="http://schemas.microsoft.com/office/powerpoint/2010/main" val="19719001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6" y="576968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dirty="0">
                <a:solidFill>
                  <a:srgbClr val="FFFFFF"/>
                </a:solidFill>
              </a:rPr>
              <a:t>FOR INTERNAL SAP AND PARTNER USE ONLY</a:t>
            </a:r>
          </a:p>
        </p:txBody>
      </p:sp>
      <p:sp>
        <p:nvSpPr>
          <p:cNvPr id="19" name="Speaker"/>
          <p:cNvSpPr>
            <a:spLocks noGrp="1"/>
          </p:cNvSpPr>
          <p:nvPr userDrawn="1">
            <p:ph type="subTitle" idx="1" hasCustomPrompt="1"/>
          </p:nvPr>
        </p:nvSpPr>
        <p:spPr bwMode="black">
          <a:xfrm>
            <a:off x="287935" y="5130510"/>
            <a:ext cx="1162497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7935" y="4024430"/>
            <a:ext cx="11624973"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SAP PartnerEdge Logo">
            <a:extLst>
              <a:ext uri="{FF2B5EF4-FFF2-40B4-BE49-F238E27FC236}">
                <a16:creationId xmlns:a16="http://schemas.microsoft.com/office/drawing/2014/main" id="{3592DDB7-63FF-4455-9909-DB2A3FDC3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287936" y="3654213"/>
            <a:ext cx="1657271" cy="180000"/>
          </a:xfrm>
          <a:prstGeom prst="rect">
            <a:avLst/>
          </a:prstGeom>
        </p:spPr>
      </p:pic>
    </p:spTree>
    <p:extLst>
      <p:ext uri="{BB962C8B-B14F-4D97-AF65-F5344CB8AC3E}">
        <p14:creationId xmlns:p14="http://schemas.microsoft.com/office/powerpoint/2010/main" val="1971648752"/>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_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7925" y="5130510"/>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 </a:t>
            </a:r>
            <a:br>
              <a:rPr lang="en-US"/>
            </a:br>
            <a:r>
              <a:rPr lang="en-US"/>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Picture 11"/>
          <p:cNvPicPr>
            <a:picLocks noChangeAspect="1"/>
          </p:cNvPicPr>
          <p:nvPr userDrawn="1"/>
        </p:nvPicPr>
        <p:blipFill>
          <a:blip r:embed="rId3" cstate="print"/>
          <a:stretch>
            <a:fillRect/>
          </a:stretch>
        </p:blipFill>
        <p:spPr>
          <a:xfrm>
            <a:off x="287936" y="3623310"/>
            <a:ext cx="1224096" cy="248400"/>
          </a:xfrm>
          <a:prstGeom prst="rect">
            <a:avLst/>
          </a:prstGeom>
        </p:spPr>
      </p:pic>
    </p:spTree>
    <p:extLst>
      <p:ext uri="{BB962C8B-B14F-4D97-AF65-F5344CB8AC3E}">
        <p14:creationId xmlns:p14="http://schemas.microsoft.com/office/powerpoint/2010/main" val="4139207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7819531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79138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title image or illustration scene art</a:t>
            </a:r>
          </a:p>
        </p:txBody>
      </p:sp>
      <p:sp>
        <p:nvSpPr>
          <p:cNvPr id="13" name="Classification"/>
          <p:cNvSpPr txBox="1"/>
          <p:nvPr userDrawn="1"/>
        </p:nvSpPr>
        <p:spPr>
          <a:xfrm>
            <a:off x="287936" y="576968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INTERNAL</a:t>
            </a:r>
          </a:p>
        </p:txBody>
      </p:sp>
      <p:sp>
        <p:nvSpPr>
          <p:cNvPr id="19" name="Speaker"/>
          <p:cNvSpPr>
            <a:spLocks noGrp="1"/>
          </p:cNvSpPr>
          <p:nvPr userDrawn="1">
            <p:ph type="subTitle" idx="1" hasCustomPrompt="1"/>
          </p:nvPr>
        </p:nvSpPr>
        <p:spPr bwMode="gray">
          <a:xfrm>
            <a:off x="287925" y="5130510"/>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2017</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5814454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65582159"/>
      </p:ext>
    </p:extLst>
  </p:cSld>
  <p:clrMapOvr>
    <a:masterClrMapping/>
  </p:clrMapOvr>
  <p:transition spd="slow">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Headlin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en-US" err="1"/>
              <a:t>Mastertitelformat</a:t>
            </a:r>
            <a:r>
              <a:rPr lang="en-US"/>
              <a:t> </a:t>
            </a:r>
            <a:r>
              <a:rPr lang="en-US" err="1"/>
              <a:t>bearbeiten</a:t>
            </a:r>
            <a:endParaRPr lang="en-US"/>
          </a:p>
        </p:txBody>
      </p:sp>
    </p:spTree>
    <p:extLst>
      <p:ext uri="{BB962C8B-B14F-4D97-AF65-F5344CB8AC3E}">
        <p14:creationId xmlns:p14="http://schemas.microsoft.com/office/powerpoint/2010/main" val="788197625"/>
      </p:ext>
    </p:extLst>
  </p:cSld>
  <p:clrMapOvr>
    <a:masterClrMapping/>
  </p:clrMapOvr>
  <p:transition spd="slow">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 name="Freeform 27">
            <a:extLst>
              <a:ext uri="{FF2B5EF4-FFF2-40B4-BE49-F238E27FC236}">
                <a16:creationId xmlns:a16="http://schemas.microsoft.com/office/drawing/2014/main" id="{25CDBC92-129E-3240-955C-4FEE2EC4144C}"/>
              </a:ext>
            </a:extLst>
          </p:cNvPr>
          <p:cNvSpPr>
            <a:spLocks/>
          </p:cNvSpPr>
          <p:nvPr userDrawn="1"/>
        </p:nvSpPr>
        <p:spPr bwMode="auto">
          <a:xfrm>
            <a:off x="1341200" y="5524676"/>
            <a:ext cx="11269461" cy="1661600"/>
          </a:xfrm>
          <a:custGeom>
            <a:avLst/>
            <a:gdLst/>
            <a:ahLst/>
            <a:cxnLst/>
            <a:rect l="l" t="t" r="r" b="b"/>
            <a:pathLst>
              <a:path w="10337800" h="1524000">
                <a:moveTo>
                  <a:pt x="1491410" y="0"/>
                </a:moveTo>
                <a:cubicBezTo>
                  <a:pt x="1765359" y="0"/>
                  <a:pt x="2005830" y="119050"/>
                  <a:pt x="2140559" y="298032"/>
                </a:cubicBezTo>
                <a:cubicBezTo>
                  <a:pt x="2234869" y="257262"/>
                  <a:pt x="2342244" y="234023"/>
                  <a:pt x="2456560" y="234023"/>
                </a:cubicBezTo>
                <a:cubicBezTo>
                  <a:pt x="2689682" y="234023"/>
                  <a:pt x="2895041" y="330241"/>
                  <a:pt x="3018747" y="477015"/>
                </a:cubicBezTo>
                <a:cubicBezTo>
                  <a:pt x="3095910" y="289063"/>
                  <a:pt x="3311885" y="153705"/>
                  <a:pt x="3565829" y="153705"/>
                </a:cubicBezTo>
                <a:cubicBezTo>
                  <a:pt x="3808341" y="153705"/>
                  <a:pt x="4016150" y="276832"/>
                  <a:pt x="4101887" y="451329"/>
                </a:cubicBezTo>
                <a:cubicBezTo>
                  <a:pt x="4168027" y="408112"/>
                  <a:pt x="4251314" y="382427"/>
                  <a:pt x="4341950" y="382427"/>
                </a:cubicBezTo>
                <a:cubicBezTo>
                  <a:pt x="4391350" y="382427"/>
                  <a:pt x="4439118" y="390173"/>
                  <a:pt x="4482803" y="404035"/>
                </a:cubicBezTo>
                <a:cubicBezTo>
                  <a:pt x="4562415" y="348588"/>
                  <a:pt x="4662033" y="309448"/>
                  <a:pt x="4775124" y="294771"/>
                </a:cubicBezTo>
                <a:cubicBezTo>
                  <a:pt x="4966602" y="269493"/>
                  <a:pt x="5148691" y="320048"/>
                  <a:pt x="5272805" y="418305"/>
                </a:cubicBezTo>
                <a:cubicBezTo>
                  <a:pt x="5345069" y="366119"/>
                  <a:pt x="5436113" y="329425"/>
                  <a:pt x="5538997" y="315971"/>
                </a:cubicBezTo>
                <a:cubicBezTo>
                  <a:pt x="5725168" y="291509"/>
                  <a:pt x="5901540" y="349403"/>
                  <a:pt x="6009324" y="456222"/>
                </a:cubicBezTo>
                <a:cubicBezTo>
                  <a:pt x="6030962" y="468045"/>
                  <a:pt x="6051375" y="481499"/>
                  <a:pt x="6070156" y="496992"/>
                </a:cubicBezTo>
                <a:cubicBezTo>
                  <a:pt x="6127313" y="461114"/>
                  <a:pt x="6194678" y="435836"/>
                  <a:pt x="6269391" y="426052"/>
                </a:cubicBezTo>
                <a:cubicBezTo>
                  <a:pt x="6401671" y="408520"/>
                  <a:pt x="6529459" y="441952"/>
                  <a:pt x="6625403" y="509631"/>
                </a:cubicBezTo>
                <a:cubicBezTo>
                  <a:pt x="6717263" y="406074"/>
                  <a:pt x="6859750" y="339210"/>
                  <a:pt x="7020608" y="339210"/>
                </a:cubicBezTo>
                <a:cubicBezTo>
                  <a:pt x="7158603" y="339210"/>
                  <a:pt x="7283942" y="388543"/>
                  <a:pt x="7374578" y="468045"/>
                </a:cubicBezTo>
                <a:cubicBezTo>
                  <a:pt x="7488077" y="296401"/>
                  <a:pt x="7690987" y="182244"/>
                  <a:pt x="7921659" y="182244"/>
                </a:cubicBezTo>
                <a:cubicBezTo>
                  <a:pt x="8138858" y="182244"/>
                  <a:pt x="8330746" y="282947"/>
                  <a:pt x="8447511" y="437467"/>
                </a:cubicBezTo>
                <a:cubicBezTo>
                  <a:pt x="8536513" y="362042"/>
                  <a:pt x="8654503" y="315971"/>
                  <a:pt x="8783925" y="315971"/>
                </a:cubicBezTo>
                <a:cubicBezTo>
                  <a:pt x="8908447" y="315971"/>
                  <a:pt x="9022763" y="358780"/>
                  <a:pt x="9110541" y="429721"/>
                </a:cubicBezTo>
                <a:cubicBezTo>
                  <a:pt x="9202401" y="333095"/>
                  <a:pt x="9336314" y="272347"/>
                  <a:pt x="9484924" y="272347"/>
                </a:cubicBezTo>
                <a:cubicBezTo>
                  <a:pt x="9672320" y="272347"/>
                  <a:pt x="9835628" y="368973"/>
                  <a:pt x="9922181" y="511669"/>
                </a:cubicBezTo>
                <a:cubicBezTo>
                  <a:pt x="9943003" y="508000"/>
                  <a:pt x="9965049" y="505962"/>
                  <a:pt x="9987096" y="505962"/>
                </a:cubicBezTo>
                <a:cubicBezTo>
                  <a:pt x="10156120" y="505962"/>
                  <a:pt x="10297789" y="614819"/>
                  <a:pt x="10337800" y="762000"/>
                </a:cubicBezTo>
                <a:lnTo>
                  <a:pt x="10337800" y="1524000"/>
                </a:lnTo>
                <a:lnTo>
                  <a:pt x="0" y="1524000"/>
                </a:lnTo>
                <a:lnTo>
                  <a:pt x="0" y="762000"/>
                </a:lnTo>
                <a:cubicBezTo>
                  <a:pt x="22455" y="534093"/>
                  <a:pt x="253127" y="355111"/>
                  <a:pt x="534834" y="355111"/>
                </a:cubicBezTo>
                <a:cubicBezTo>
                  <a:pt x="622612" y="355111"/>
                  <a:pt x="705082" y="372642"/>
                  <a:pt x="778162" y="403220"/>
                </a:cubicBezTo>
                <a:cubicBezTo>
                  <a:pt x="888803" y="167567"/>
                  <a:pt x="1166427" y="0"/>
                  <a:pt x="1491410" y="0"/>
                </a:cubicBezTo>
                <a:close/>
              </a:path>
            </a:pathLst>
          </a:custGeom>
          <a:gradFill>
            <a:gsLst>
              <a:gs pos="0">
                <a:schemeClr val="bg1">
                  <a:alpha val="25000"/>
                </a:schemeClr>
              </a:gs>
              <a:gs pos="71000">
                <a:schemeClr val="bg1">
                  <a:alpha val="0"/>
                </a:schemeClr>
              </a:gs>
            </a:gsLst>
            <a:lin ang="5400000" scaled="0"/>
          </a:gradFill>
          <a:ln>
            <a:noFill/>
          </a:ln>
        </p:spPr>
        <p:txBody>
          <a:bodyPr vert="horz" wrap="square" lIns="96757" tIns="48378" rIns="96757" bIns="48378" numCol="1" anchor="t" anchorCtr="0" compatLnSpc="1">
            <a:prstTxWarp prst="textNoShape">
              <a:avLst/>
            </a:prstTxWarp>
          </a:bodyPr>
          <a:lstStyle/>
          <a:p>
            <a:pPr defTabSz="1088776"/>
            <a:endParaRPr lang="de-DE" sz="1905" dirty="0">
              <a:solidFill>
                <a:srgbClr val="FFFFFF"/>
              </a:solidFill>
              <a:latin typeface="BentonSans Book" panose="02000503000000020004" pitchFamily="2" charset="0"/>
            </a:endParaRPr>
          </a:p>
        </p:txBody>
      </p:sp>
      <p:sp>
        <p:nvSpPr>
          <p:cNvPr id="28" name="Titel 1">
            <a:extLst>
              <a:ext uri="{FF2B5EF4-FFF2-40B4-BE49-F238E27FC236}">
                <a16:creationId xmlns:a16="http://schemas.microsoft.com/office/drawing/2014/main" id="{093FC4A0-EDF7-8B49-AB36-BE077E3C7180}"/>
              </a:ext>
            </a:extLst>
          </p:cNvPr>
          <p:cNvSpPr>
            <a:spLocks noGrp="1"/>
          </p:cNvSpPr>
          <p:nvPr>
            <p:ph type="title"/>
          </p:nvPr>
        </p:nvSpPr>
        <p:spPr>
          <a:xfrm>
            <a:off x="322065" y="323855"/>
            <a:ext cx="11544891" cy="369332"/>
          </a:xfrm>
        </p:spPr>
        <p:txBody>
          <a:bodyPr/>
          <a:lstStyle/>
          <a:p>
            <a:r>
              <a:rPr lang="de-DE"/>
              <a:t>Mastertitelformat bearbeiten</a:t>
            </a:r>
          </a:p>
        </p:txBody>
      </p:sp>
    </p:spTree>
    <p:extLst>
      <p:ext uri="{BB962C8B-B14F-4D97-AF65-F5344CB8AC3E}">
        <p14:creationId xmlns:p14="http://schemas.microsoft.com/office/powerpoint/2010/main" val="1927102572"/>
      </p:ext>
    </p:extLst>
  </p:cSld>
  <p:clrMapOvr>
    <a:masterClrMapping/>
  </p:clrMapOvr>
  <p:transition spd="slow">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2" y="576967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endParaRPr lang="en-US" sz="900" dirty="0">
              <a:solidFill>
                <a:srgbClr val="FFFFFF"/>
              </a:solidFill>
            </a:endParaRPr>
          </a:p>
        </p:txBody>
      </p:sp>
      <p:sp>
        <p:nvSpPr>
          <p:cNvPr id="19" name="Speaker"/>
          <p:cNvSpPr>
            <a:spLocks noGrp="1"/>
          </p:cNvSpPr>
          <p:nvPr userDrawn="1">
            <p:ph type="subTitle" idx="1" hasCustomPrompt="1"/>
          </p:nvPr>
        </p:nvSpPr>
        <p:spPr bwMode="black">
          <a:xfrm>
            <a:off x="287925" y="5130502"/>
            <a:ext cx="10896336"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p:cNvGrpSpPr/>
          <p:nvPr userDrawn="1"/>
        </p:nvGrpSpPr>
        <p:grpSpPr>
          <a:xfrm>
            <a:off x="9168785" y="0"/>
            <a:ext cx="3023215"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276076956"/>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599"/>
            </a:lvl1pPr>
          </a:lstStyle>
          <a:p>
            <a:r>
              <a:rPr lang="en-US" sz="4000" b="1" dirty="0">
                <a:solidFill>
                  <a:schemeClr val="bg2">
                    <a:lumMod val="25000"/>
                  </a:schemeClr>
                </a:solidFill>
                <a:latin typeface="Arial" charset="0"/>
                <a:ea typeface="Arial" charset="0"/>
                <a:cs typeface="Arial" charset="0"/>
              </a:rPr>
              <a:t>Discussion Panel</a:t>
            </a:r>
            <a:endParaRPr lang="en-US" dirty="0"/>
          </a:p>
        </p:txBody>
      </p:sp>
      <p:sp>
        <p:nvSpPr>
          <p:cNvPr id="7" name="Text Placeholder 2"/>
          <p:cNvSpPr>
            <a:spLocks noGrp="1"/>
          </p:cNvSpPr>
          <p:nvPr>
            <p:ph idx="1" hasCustomPrompt="1"/>
          </p:nvPr>
        </p:nvSpPr>
        <p:spPr bwMode="gray">
          <a:xfrm>
            <a:off x="323916" y="1962905"/>
            <a:ext cx="11542194" cy="4118811"/>
          </a:xfrm>
          <a:prstGeom prst="rect">
            <a:avLst/>
          </a:prstGeom>
        </p:spPr>
        <p:txBody>
          <a:bodyPr vert="horz" lIns="0" tIns="0" rIns="0" bIns="0" rtlCol="0">
            <a:noAutofit/>
          </a:bodyPr>
          <a:lstStyle>
            <a:lvl1pPr>
              <a:lnSpc>
                <a:spcPct val="150000"/>
              </a:lnSpc>
              <a:spcBef>
                <a:spcPts val="400"/>
              </a:spcBef>
              <a:defRPr sz="2000" b="1">
                <a:solidFill>
                  <a:schemeClr val="bg2">
                    <a:lumMod val="25000"/>
                  </a:schemeClr>
                </a:solidFill>
                <a:latin typeface="+mn-lt"/>
              </a:defRPr>
            </a:lvl1pPr>
          </a:lstStyle>
          <a:p>
            <a:r>
              <a:rPr lang="en-US" dirty="0"/>
              <a:t>Title of discussion panel</a:t>
            </a:r>
            <a:endParaRPr lang="en-US" b="0" dirty="0"/>
          </a:p>
          <a:p>
            <a:r>
              <a:rPr lang="en-US" b="0" dirty="0"/>
              <a:t>Speaker Name, Company 1</a:t>
            </a:r>
          </a:p>
          <a:p>
            <a:r>
              <a:rPr lang="en-US" b="0" dirty="0"/>
              <a:t>Speaker Name, Company 2</a:t>
            </a:r>
          </a:p>
          <a:p>
            <a:r>
              <a:rPr lang="en-US" b="0" dirty="0"/>
              <a:t>Speaker Name, Company 3</a:t>
            </a:r>
          </a:p>
          <a:p>
            <a:r>
              <a:rPr lang="en-US" b="0" dirty="0"/>
              <a:t>Speaker Name, Company 4</a:t>
            </a:r>
          </a:p>
          <a:p>
            <a:r>
              <a:rPr lang="en-US" b="0" dirty="0"/>
              <a:t>Speaker Name, Company 5</a:t>
            </a:r>
          </a:p>
        </p:txBody>
      </p:sp>
      <p:sp>
        <p:nvSpPr>
          <p:cNvPr id="9"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0"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Tree>
    <p:extLst>
      <p:ext uri="{BB962C8B-B14F-4D97-AF65-F5344CB8AC3E}">
        <p14:creationId xmlns:p14="http://schemas.microsoft.com/office/powerpoint/2010/main" val="6098097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7"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2" y="576967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19" name="Speaker"/>
          <p:cNvSpPr>
            <a:spLocks noGrp="1"/>
          </p:cNvSpPr>
          <p:nvPr userDrawn="1">
            <p:ph type="subTitle" idx="1" hasCustomPrompt="1"/>
          </p:nvPr>
        </p:nvSpPr>
        <p:spPr bwMode="black">
          <a:xfrm>
            <a:off x="287925" y="5130502"/>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a:t>
            </a:r>
          </a:p>
        </p:txBody>
      </p:sp>
    </p:spTree>
    <p:extLst>
      <p:ext uri="{BB962C8B-B14F-4D97-AF65-F5344CB8AC3E}">
        <p14:creationId xmlns:p14="http://schemas.microsoft.com/office/powerpoint/2010/main" val="3423682584"/>
      </p:ext>
    </p:extLst>
  </p:cSld>
  <p:clrMapOvr>
    <a:masterClrMapping/>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0" name="SAP Logo" descr="SAP Logo"/>
          <p:cNvPicPr>
            <a:picLocks noChangeAspect="1"/>
          </p:cNvPicPr>
          <p:nvPr userDrawn="1"/>
        </p:nvPicPr>
        <p:blipFill>
          <a:blip r:embed="rId2" cstate="print"/>
          <a:stretch>
            <a:fillRect/>
          </a:stretch>
        </p:blipFill>
        <p:spPr>
          <a:xfrm>
            <a:off x="6917733" y="6217668"/>
            <a:ext cx="1963125" cy="360000"/>
          </a:xfrm>
          <a:prstGeom prst="rect">
            <a:avLst/>
          </a:prstGeom>
        </p:spPr>
      </p:pic>
      <p:sp>
        <p:nvSpPr>
          <p:cNvPr id="24" name="Classification"/>
          <p:cNvSpPr txBox="1"/>
          <p:nvPr userDrawn="1"/>
        </p:nvSpPr>
        <p:spPr>
          <a:xfrm>
            <a:off x="287932"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2" y="4268516"/>
            <a:ext cx="859293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8915191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guide id="7" orient="horz" pos="414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32"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2" y="4268516"/>
            <a:ext cx="63717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366491846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8657839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879277593"/>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20155630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591403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74"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6728732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5"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1828158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914395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11" name="TextBox 10"/>
          <p:cNvSpPr txBox="1"/>
          <p:nvPr userDrawn="1"/>
        </p:nvSpPr>
        <p:spPr bwMode="gray">
          <a:xfrm>
            <a:off x="323916" y="324001"/>
            <a:ext cx="11544318" cy="756000"/>
          </a:xfrm>
          <a:prstGeom prst="rect">
            <a:avLst/>
          </a:prstGeom>
        </p:spPr>
        <p:txBody>
          <a:bodyPr vert="horz" lIns="0" tIns="0" rIns="0" bIns="0" rtlCol="0" anchor="ctr" anchorCtr="0">
            <a:noAutofit/>
          </a:bodyPr>
          <a:lstStyle/>
          <a:p>
            <a:pPr defTabSz="1088504">
              <a:spcBef>
                <a:spcPct val="0"/>
              </a:spcBef>
            </a:pPr>
            <a:r>
              <a:rPr lang="en-US" sz="2900" b="1" dirty="0">
                <a:solidFill>
                  <a:srgbClr val="666666"/>
                </a:solidFill>
                <a:sym typeface="Helvetica Light"/>
              </a:rPr>
              <a:t>© 2015 SAP SE or an SAP affiliate company. All rights reserved.</a:t>
            </a:r>
          </a:p>
        </p:txBody>
      </p:sp>
      <p:sp>
        <p:nvSpPr>
          <p:cNvPr id="5" name="TextBox 4"/>
          <p:cNvSpPr txBox="1"/>
          <p:nvPr userDrawn="1"/>
        </p:nvSpPr>
        <p:spPr bwMode="gray">
          <a:xfrm>
            <a:off x="323928" y="1691609"/>
            <a:ext cx="11544319" cy="3539430"/>
          </a:xfrm>
          <a:prstGeom prst="rect">
            <a:avLst/>
          </a:prstGeom>
          <a:noFill/>
        </p:spPr>
        <p:txBody>
          <a:bodyPr wrap="square" lIns="0" tIns="0" rIns="0" bIns="0" rtlCol="0">
            <a:spAutoFit/>
          </a:bodyPr>
          <a:lstStyle/>
          <a:p>
            <a:pPr defTabSz="1088504"/>
            <a:r>
              <a:rPr lang="en-US" sz="1200" dirty="0">
                <a:solidFill>
                  <a:srgbClr val="CCCCCC">
                    <a:lumMod val="25000"/>
                  </a:srgbClr>
                </a:solidFill>
                <a:ea typeface="MS PGothic" pitchFamily="34" charset="-128"/>
                <a:sym typeface="Helvetica Light"/>
              </a:rPr>
              <a:t>No part of this publication may be reproduced or transmitted in any form or for any purpose without the express permission of SAP SE or an SAP affiliate company.</a:t>
            </a:r>
          </a:p>
          <a:p>
            <a:pPr defTabSz="1088504">
              <a:spcBef>
                <a:spcPts val="1200"/>
              </a:spcBef>
            </a:pPr>
            <a:r>
              <a:rPr lang="en-US" sz="1200" dirty="0">
                <a:solidFill>
                  <a:srgbClr val="CCCCCC">
                    <a:lumMod val="25000"/>
                  </a:srgbClr>
                </a:solidFill>
                <a:ea typeface="MS PGothic" pitchFamily="34" charset="-128"/>
                <a:sym typeface="Helvetica Light"/>
              </a:rPr>
              <a:t>SAP and other SAP products and services mentioned herein as well as their respective logos are trademarks or registered trademarks of SAP SE (or an SAP affiliate company) in Germany and other countries. Please see </a:t>
            </a:r>
            <a:r>
              <a:rPr lang="en-US" sz="1200" dirty="0">
                <a:solidFill>
                  <a:srgbClr val="CCCCCC">
                    <a:lumMod val="25000"/>
                  </a:srgbClr>
                </a:solidFill>
                <a:ea typeface="MS PGothic" pitchFamily="34" charset="-128"/>
                <a:sym typeface="Helvetica Light"/>
                <a:hlinkClick r:id="rId2"/>
              </a:rPr>
              <a:t>http://global12.sap.com/corporate-en/legal/copyright/index.epx</a:t>
            </a:r>
            <a:r>
              <a:rPr lang="en-US" sz="1200" dirty="0">
                <a:solidFill>
                  <a:srgbClr val="CCCCCC">
                    <a:lumMod val="25000"/>
                  </a:srgbClr>
                </a:solidFill>
                <a:ea typeface="MS PGothic" pitchFamily="34" charset="-128"/>
                <a:sym typeface="Helvetica Light"/>
              </a:rPr>
              <a:t> for additional trademark information and notices.</a:t>
            </a:r>
          </a:p>
          <a:p>
            <a:pPr defTabSz="1088504">
              <a:spcBef>
                <a:spcPts val="1200"/>
              </a:spcBef>
            </a:pPr>
            <a:r>
              <a:rPr lang="en-US" sz="1200" dirty="0">
                <a:solidFill>
                  <a:srgbClr val="CCCCCC">
                    <a:lumMod val="25000"/>
                  </a:srgbClr>
                </a:solidFill>
                <a:ea typeface="MS PGothic" pitchFamily="34" charset="-128"/>
                <a:sym typeface="Helvetica Light"/>
              </a:rPr>
              <a:t>Some software products marketed by SAP SE and its distributors contain proprietary software components of other software vendors.</a:t>
            </a:r>
          </a:p>
          <a:p>
            <a:pPr defTabSz="1088504">
              <a:spcBef>
                <a:spcPts val="1200"/>
              </a:spcBef>
            </a:pPr>
            <a:r>
              <a:rPr lang="en-US" sz="1200" dirty="0">
                <a:solidFill>
                  <a:srgbClr val="CCCCCC">
                    <a:lumMod val="25000"/>
                  </a:srgbClr>
                </a:solidFill>
                <a:ea typeface="MS PGothic" pitchFamily="34" charset="-128"/>
                <a:sym typeface="Helvetica Light"/>
              </a:rPr>
              <a:t>National product specifications may vary.</a:t>
            </a:r>
          </a:p>
          <a:p>
            <a:pPr defTabSz="1088504">
              <a:spcBef>
                <a:spcPts val="1200"/>
              </a:spcBef>
            </a:pPr>
            <a:r>
              <a:rPr lang="en-US" sz="1200" dirty="0">
                <a:solidFill>
                  <a:srgbClr val="CCCCCC">
                    <a:lumMod val="25000"/>
                  </a:srgbClr>
                </a:solidFill>
                <a:ea typeface="MS PGothic" pitchFamily="34" charset="-128"/>
                <a:sym typeface="Helvetica Light"/>
              </a:rPr>
              <a:t>These materials are provided by SAP SE or an SAP affiliate company for informational purposes only, without representation or warranty of any kind, and SAP SE or its affiliated companies shall not be liable for errors or omissions with respect to the materials. The only warranties for SAP SE or SAP affiliate company products and </a:t>
            </a:r>
            <a:br>
              <a:rPr lang="en-US" sz="1200" dirty="0">
                <a:solidFill>
                  <a:srgbClr val="CCCCCC">
                    <a:lumMod val="25000"/>
                  </a:srgbClr>
                </a:solidFill>
                <a:ea typeface="MS PGothic" pitchFamily="34" charset="-128"/>
                <a:sym typeface="Helvetica Light"/>
              </a:rPr>
            </a:br>
            <a:r>
              <a:rPr lang="en-US" sz="1200" dirty="0">
                <a:solidFill>
                  <a:srgbClr val="CCCCCC">
                    <a:lumMod val="25000"/>
                  </a:srgbClr>
                </a:solidFill>
                <a:ea typeface="MS PGothic" pitchFamily="34" charset="-128"/>
                <a:sym typeface="Helvetica Light"/>
              </a:rPr>
              <a:t>services are those that are set forth in the express warranty statements accompanying such products and services, if any. Nothing herein should be construed as constituting an additional warranty. </a:t>
            </a:r>
          </a:p>
          <a:p>
            <a:pPr defTabSz="1088504">
              <a:spcBef>
                <a:spcPts val="1200"/>
              </a:spcBef>
            </a:pPr>
            <a:r>
              <a:rPr lang="en-US" sz="1200" dirty="0">
                <a:solidFill>
                  <a:srgbClr val="CCCCCC">
                    <a:lumMod val="25000"/>
                  </a:srgbClr>
                </a:solidFill>
                <a:ea typeface="MS PGothic" pitchFamily="34" charset="-128"/>
                <a:sym typeface="Helvetica Light"/>
              </a:rPr>
              <a:t>In particular, SAP SE or its affiliated companies have no obligation to pursue any course of business outlined in this document or any related presentation, or to develop </a:t>
            </a:r>
            <a:br>
              <a:rPr lang="en-US" sz="1200" dirty="0">
                <a:solidFill>
                  <a:srgbClr val="CCCCCC">
                    <a:lumMod val="25000"/>
                  </a:srgbClr>
                </a:solidFill>
                <a:ea typeface="MS PGothic" pitchFamily="34" charset="-128"/>
                <a:sym typeface="Helvetica Light"/>
              </a:rPr>
            </a:br>
            <a:r>
              <a:rPr lang="en-US" sz="1200" dirty="0">
                <a:solidFill>
                  <a:srgbClr val="CCCCCC">
                    <a:lumMod val="25000"/>
                  </a:srgbClr>
                </a:solidFill>
                <a:ea typeface="MS PGothic" pitchFamily="34" charset="-128"/>
                <a:sym typeface="Helvetica Light"/>
              </a:rPr>
              <a:t>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a:t>
            </a:r>
            <a:br>
              <a:rPr lang="en-US" sz="1200" dirty="0">
                <a:solidFill>
                  <a:srgbClr val="CCCCCC">
                    <a:lumMod val="25000"/>
                  </a:srgbClr>
                </a:solidFill>
                <a:ea typeface="MS PGothic" pitchFamily="34" charset="-128"/>
                <a:sym typeface="Helvetica Light"/>
              </a:rPr>
            </a:br>
            <a:r>
              <a:rPr lang="en-US" sz="1200" dirty="0">
                <a:solidFill>
                  <a:srgbClr val="CCCCCC">
                    <a:lumMod val="25000"/>
                  </a:srgbClr>
                </a:solidFill>
                <a:ea typeface="MS PGothic" pitchFamily="34" charset="-128"/>
                <a:sym typeface="Helvetica Light"/>
              </a:rPr>
              <a:t>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Tree>
    <p:extLst>
      <p:ext uri="{BB962C8B-B14F-4D97-AF65-F5344CB8AC3E}">
        <p14:creationId xmlns:p14="http://schemas.microsoft.com/office/powerpoint/2010/main" val="16376761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5"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5"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404405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34"/>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34"/>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5" y="4354934"/>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5"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244983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5" y="3878220"/>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5"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40"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40"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05"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5"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7310663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97634965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63835427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3766053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74"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6"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8549628"/>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3" y="6536764"/>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29" y="6559847"/>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47"/>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17923385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43" y="6536764"/>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29" y="6559847"/>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47"/>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7027798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5"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73245045"/>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with picture">
    <p:spTree>
      <p:nvGrpSpPr>
        <p:cNvPr id="1" name=""/>
        <p:cNvGrpSpPr/>
        <p:nvPr/>
      </p:nvGrpSpPr>
      <p:grpSpPr>
        <a:xfrm>
          <a:off x="0" y="0"/>
          <a:ext cx="0" cy="0"/>
          <a:chOff x="0" y="0"/>
          <a:chExt cx="0" cy="0"/>
        </a:xfrm>
      </p:grpSpPr>
      <p:sp>
        <p:nvSpPr>
          <p:cNvPr id="9" name="Rectangle 18"/>
          <p:cNvSpPr/>
          <p:nvPr userDrawn="1"/>
        </p:nvSpPr>
        <p:spPr>
          <a:xfrm>
            <a:off x="6321765" y="1"/>
            <a:ext cx="5870236" cy="6863824"/>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337835 w 5782960"/>
              <a:gd name="connsiteY0" fmla="*/ 0 h 139700"/>
              <a:gd name="connsiteX1" fmla="*/ 5782960 w 5782960"/>
              <a:gd name="connsiteY1" fmla="*/ 0 h 139700"/>
              <a:gd name="connsiteX2" fmla="*/ 5782960 w 5782960"/>
              <a:gd name="connsiteY2" fmla="*/ 139700 h 139700"/>
              <a:gd name="connsiteX3" fmla="*/ 0 w 5782960"/>
              <a:gd name="connsiteY3" fmla="*/ 139700 h 139700"/>
              <a:gd name="connsiteX4" fmla="*/ 337835 w 5782960"/>
              <a:gd name="connsiteY4" fmla="*/ 0 h 139700"/>
              <a:gd name="connsiteX0" fmla="*/ 1111103 w 6556228"/>
              <a:gd name="connsiteY0" fmla="*/ 0 h 139700"/>
              <a:gd name="connsiteX1" fmla="*/ 6556228 w 6556228"/>
              <a:gd name="connsiteY1" fmla="*/ 0 h 139700"/>
              <a:gd name="connsiteX2" fmla="*/ 6556228 w 6556228"/>
              <a:gd name="connsiteY2" fmla="*/ 139700 h 139700"/>
              <a:gd name="connsiteX3" fmla="*/ 0 w 6556228"/>
              <a:gd name="connsiteY3" fmla="*/ 139700 h 139700"/>
              <a:gd name="connsiteX4" fmla="*/ 1111103 w 6556228"/>
              <a:gd name="connsiteY4" fmla="*/ 0 h 139700"/>
              <a:gd name="connsiteX0" fmla="*/ 1117988 w 6563113"/>
              <a:gd name="connsiteY0" fmla="*/ 0 h 139851"/>
              <a:gd name="connsiteX1" fmla="*/ 6563113 w 6563113"/>
              <a:gd name="connsiteY1" fmla="*/ 0 h 139851"/>
              <a:gd name="connsiteX2" fmla="*/ 6563113 w 6563113"/>
              <a:gd name="connsiteY2" fmla="*/ 139700 h 139851"/>
              <a:gd name="connsiteX3" fmla="*/ 0 w 6563113"/>
              <a:gd name="connsiteY3" fmla="*/ 139851 h 139851"/>
              <a:gd name="connsiteX4" fmla="*/ 1117988 w 6563113"/>
              <a:gd name="connsiteY4" fmla="*/ 0 h 139851"/>
              <a:gd name="connsiteX0" fmla="*/ 1191936 w 6637061"/>
              <a:gd name="connsiteY0" fmla="*/ 0 h 139851"/>
              <a:gd name="connsiteX1" fmla="*/ 6637061 w 6637061"/>
              <a:gd name="connsiteY1" fmla="*/ 0 h 139851"/>
              <a:gd name="connsiteX2" fmla="*/ 6637061 w 6637061"/>
              <a:gd name="connsiteY2" fmla="*/ 139700 h 139851"/>
              <a:gd name="connsiteX3" fmla="*/ 0 w 6637061"/>
              <a:gd name="connsiteY3" fmla="*/ 139851 h 139851"/>
              <a:gd name="connsiteX4" fmla="*/ 1191936 w 6637061"/>
              <a:gd name="connsiteY4" fmla="*/ 0 h 1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7061" h="139851">
                <a:moveTo>
                  <a:pt x="1191936" y="0"/>
                </a:moveTo>
                <a:lnTo>
                  <a:pt x="6637061" y="0"/>
                </a:lnTo>
                <a:lnTo>
                  <a:pt x="6637061" y="139700"/>
                </a:lnTo>
                <a:lnTo>
                  <a:pt x="0" y="139851"/>
                </a:lnTo>
                <a:lnTo>
                  <a:pt x="1191936" y="0"/>
                </a:lnTo>
                <a:close/>
              </a:path>
            </a:pathLst>
          </a:custGeom>
          <a:solidFill>
            <a:srgbClr val="1544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sp>
        <p:nvSpPr>
          <p:cNvPr id="7" name="Rectangle 18"/>
          <p:cNvSpPr/>
          <p:nvPr userDrawn="1"/>
        </p:nvSpPr>
        <p:spPr>
          <a:xfrm flipH="1" flipV="1">
            <a:off x="-3" y="0"/>
            <a:ext cx="7461942" cy="6857394"/>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412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412750 w 5857875"/>
              <a:gd name="connsiteY4" fmla="*/ 0 h 139700"/>
              <a:gd name="connsiteX0" fmla="*/ 31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31750 w 5857875"/>
              <a:gd name="connsiteY4" fmla="*/ 0 h 139700"/>
              <a:gd name="connsiteX0" fmla="*/ 355314 w 5857875"/>
              <a:gd name="connsiteY0" fmla="*/ 303 h 139700"/>
              <a:gd name="connsiteX1" fmla="*/ 5857875 w 5857875"/>
              <a:gd name="connsiteY1" fmla="*/ 0 h 139700"/>
              <a:gd name="connsiteX2" fmla="*/ 5857875 w 5857875"/>
              <a:gd name="connsiteY2" fmla="*/ 139700 h 139700"/>
              <a:gd name="connsiteX3" fmla="*/ 0 w 5857875"/>
              <a:gd name="connsiteY3" fmla="*/ 139700 h 139700"/>
              <a:gd name="connsiteX4" fmla="*/ 355314 w 5857875"/>
              <a:gd name="connsiteY4" fmla="*/ 303 h 139700"/>
              <a:gd name="connsiteX0" fmla="*/ 352374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52374 w 5857875"/>
              <a:gd name="connsiteY4" fmla="*/ 0 h 139720"/>
              <a:gd name="connsiteX0" fmla="*/ 425878 w 5857875"/>
              <a:gd name="connsiteY0" fmla="*/ 821 h 139700"/>
              <a:gd name="connsiteX1" fmla="*/ 5857875 w 5857875"/>
              <a:gd name="connsiteY1" fmla="*/ 0 h 139700"/>
              <a:gd name="connsiteX2" fmla="*/ 5857875 w 5857875"/>
              <a:gd name="connsiteY2" fmla="*/ 139700 h 139700"/>
              <a:gd name="connsiteX3" fmla="*/ 0 w 5857875"/>
              <a:gd name="connsiteY3" fmla="*/ 139700 h 139700"/>
              <a:gd name="connsiteX4" fmla="*/ 425878 w 5857875"/>
              <a:gd name="connsiteY4" fmla="*/ 821 h 139700"/>
              <a:gd name="connsiteX0" fmla="*/ 346493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46493 w 5857875"/>
              <a:gd name="connsiteY4" fmla="*/ 0 h 139720"/>
              <a:gd name="connsiteX0" fmla="*/ 1125642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1125642 w 5857875"/>
              <a:gd name="connsiteY4" fmla="*/ 0 h 139720"/>
              <a:gd name="connsiteX0" fmla="*/ 843888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843888 w 5857875"/>
              <a:gd name="connsiteY4" fmla="*/ 0 h 13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5" h="139720">
                <a:moveTo>
                  <a:pt x="843888" y="0"/>
                </a:moveTo>
                <a:lnTo>
                  <a:pt x="5857875" y="20"/>
                </a:lnTo>
                <a:lnTo>
                  <a:pt x="5857875" y="139720"/>
                </a:lnTo>
                <a:lnTo>
                  <a:pt x="0" y="139720"/>
                </a:lnTo>
                <a:lnTo>
                  <a:pt x="843888" y="0"/>
                </a:lnTo>
                <a:close/>
              </a:path>
            </a:pathLst>
          </a:custGeom>
          <a:solidFill>
            <a:srgbClr val="037CC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cxnSp>
        <p:nvCxnSpPr>
          <p:cNvPr id="12" name="Straight Connector 11"/>
          <p:cNvCxnSpPr/>
          <p:nvPr userDrawn="1"/>
        </p:nvCxnSpPr>
        <p:spPr>
          <a:xfrm>
            <a:off x="450733" y="2779179"/>
            <a:ext cx="279327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0" hasCustomPrompt="1"/>
          </p:nvPr>
        </p:nvSpPr>
        <p:spPr>
          <a:xfrm>
            <a:off x="450746" y="2126017"/>
            <a:ext cx="2953775" cy="601359"/>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kumimoji="0" lang="en-US" sz="3399" b="1" i="0" u="none" strike="noStrike" kern="1200" cap="none" spc="0" normalizeH="0" baseline="0" noProof="0" dirty="0" smtClean="0">
                <a:ln>
                  <a:noFill/>
                </a:ln>
                <a:solidFill>
                  <a:srgbClr val="FFFFFF"/>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FFFFFF"/>
                </a:solidFill>
                <a:effectLst/>
                <a:uLnTx/>
                <a:uFillTx/>
                <a:latin typeface="Arial" charset="0"/>
                <a:ea typeface="Arial" charset="0"/>
                <a:cs typeface="Arial" charset="0"/>
              </a:rPr>
              <a:t>Divider Page</a:t>
            </a:r>
          </a:p>
          <a:p>
            <a:pPr lvl="0"/>
            <a:endParaRPr lang="de-DE" dirty="0"/>
          </a:p>
        </p:txBody>
      </p:sp>
      <p:sp>
        <p:nvSpPr>
          <p:cNvPr id="18" name="Text Placeholder 16"/>
          <p:cNvSpPr>
            <a:spLocks noGrp="1"/>
          </p:cNvSpPr>
          <p:nvPr>
            <p:ph type="body" sz="quarter" idx="14" hasCustomPrompt="1"/>
          </p:nvPr>
        </p:nvSpPr>
        <p:spPr>
          <a:xfrm>
            <a:off x="452900" y="2870800"/>
            <a:ext cx="5112563" cy="441588"/>
          </a:xfrm>
        </p:spPr>
        <p:txBody>
          <a:bodyPr/>
          <a:lstStyle>
            <a:lvl1pPr marL="0" marR="0" indent="0" algn="l" defTabSz="1088504" rtl="0" eaLnBrk="1" fontAlgn="auto" latinLnBrk="0" hangingPunct="1">
              <a:lnSpc>
                <a:spcPct val="150000"/>
              </a:lnSpc>
              <a:spcBef>
                <a:spcPts val="0"/>
              </a:spcBef>
              <a:spcAft>
                <a:spcPts val="0"/>
              </a:spcAft>
              <a:buClrTx/>
              <a:buSzTx/>
              <a:buFontTx/>
              <a:buNone/>
              <a:tabLst/>
              <a:defRPr sz="1500">
                <a:solidFill>
                  <a:schemeClr val="bg1"/>
                </a:solidFill>
              </a:defRPr>
            </a:lvl1pPr>
          </a:lstStyle>
          <a:p>
            <a:pPr marL="0" marR="0" lvl="0" indent="0" algn="l" defTabSz="1088504"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Subtitle if needed, send pictures always to the background!</a:t>
            </a:r>
          </a:p>
        </p:txBody>
      </p:sp>
      <p:sp>
        <p:nvSpPr>
          <p:cNvPr id="11" name="Text Placeholder 21"/>
          <p:cNvSpPr>
            <a:spLocks noGrp="1"/>
          </p:cNvSpPr>
          <p:nvPr>
            <p:ph type="body" sz="quarter" idx="13" hasCustomPrompt="1"/>
          </p:nvPr>
        </p:nvSpPr>
        <p:spPr>
          <a:xfrm rot="21174480">
            <a:off x="7843001" y="3476112"/>
            <a:ext cx="3800198" cy="933413"/>
          </a:xfrm>
          <a:solidFill>
            <a:schemeClr val="bg1">
              <a:lumMod val="95000"/>
              <a:alpha val="80000"/>
            </a:schemeClr>
          </a:solidFill>
        </p:spPr>
        <p:txBody>
          <a:bodyPr/>
          <a:lstStyle>
            <a:lvl1pPr>
              <a:defRPr sz="1500" baseline="0">
                <a:solidFill>
                  <a:schemeClr val="bg2">
                    <a:lumMod val="25000"/>
                  </a:schemeClr>
                </a:solidFill>
              </a:defRPr>
            </a:lvl1pPr>
          </a:lstStyle>
          <a:p>
            <a:pPr lvl="0"/>
            <a:r>
              <a:rPr lang="de-DE" dirty="0" err="1"/>
              <a:t>Please</a:t>
            </a:r>
            <a:r>
              <a:rPr lang="de-DE" dirty="0"/>
              <a:t> </a:t>
            </a:r>
            <a:r>
              <a:rPr lang="de-DE" dirty="0" err="1"/>
              <a:t>set</a:t>
            </a:r>
            <a:r>
              <a:rPr lang="de-DE" dirty="0"/>
              <a:t> </a:t>
            </a:r>
            <a:r>
              <a:rPr lang="de-DE" dirty="0" err="1"/>
              <a:t>license-free</a:t>
            </a:r>
            <a:r>
              <a:rPr lang="de-DE" dirty="0"/>
              <a:t> </a:t>
            </a:r>
            <a:r>
              <a:rPr lang="de-DE" dirty="0" err="1"/>
              <a:t>picture</a:t>
            </a:r>
            <a:r>
              <a:rPr lang="de-DE" dirty="0"/>
              <a:t> </a:t>
            </a:r>
            <a:r>
              <a:rPr lang="de-DE" dirty="0" err="1"/>
              <a:t>as</a:t>
            </a:r>
            <a:r>
              <a:rPr lang="de-DE" dirty="0"/>
              <a:t> </a:t>
            </a:r>
            <a:r>
              <a:rPr lang="de-DE" dirty="0" err="1"/>
              <a:t>background</a:t>
            </a:r>
            <a:r>
              <a:rPr lang="de-DE" dirty="0"/>
              <a:t> (e.g. https://unsplash.com/ , http://www.sitebuilderreport.com/stock-up , http://imagedirectory.wdf.sap.corp:6085/)</a:t>
            </a:r>
          </a:p>
        </p:txBody>
      </p:sp>
    </p:spTree>
    <p:extLst>
      <p:ext uri="{BB962C8B-B14F-4D97-AF65-F5344CB8AC3E}">
        <p14:creationId xmlns:p14="http://schemas.microsoft.com/office/powerpoint/2010/main" val="22947758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right german">
    <p:spTree>
      <p:nvGrpSpPr>
        <p:cNvPr id="1" name=""/>
        <p:cNvGrpSpPr/>
        <p:nvPr/>
      </p:nvGrpSpPr>
      <p:grpSpPr>
        <a:xfrm>
          <a:off x="0" y="0"/>
          <a:ext cx="0" cy="0"/>
          <a:chOff x="0" y="0"/>
          <a:chExt cx="0" cy="0"/>
        </a:xfrm>
      </p:grpSpPr>
      <p:sp>
        <p:nvSpPr>
          <p:cNvPr id="11" name="TextBox 10"/>
          <p:cNvSpPr txBox="1"/>
          <p:nvPr userDrawn="1"/>
        </p:nvSpPr>
        <p:spPr bwMode="gray">
          <a:xfrm>
            <a:off x="323916" y="324001"/>
            <a:ext cx="11544318" cy="756000"/>
          </a:xfrm>
          <a:prstGeom prst="rect">
            <a:avLst/>
          </a:prstGeom>
        </p:spPr>
        <p:txBody>
          <a:bodyPr vert="horz" lIns="0" tIns="0" rIns="0" bIns="0" rtlCol="0" anchor="ctr" anchorCtr="0">
            <a:noAutofit/>
          </a:bodyPr>
          <a:lstStyle/>
          <a:p>
            <a:pPr defTabSz="1088504">
              <a:spcBef>
                <a:spcPct val="0"/>
              </a:spcBef>
              <a:defRPr/>
            </a:pPr>
            <a:r>
              <a:rPr lang="en-US" sz="2900" b="1" dirty="0">
                <a:solidFill>
                  <a:srgbClr val="666666"/>
                </a:solidFill>
                <a:sym typeface="Helvetica Light"/>
              </a:rPr>
              <a:t>© 2015 SAP SE </a:t>
            </a:r>
            <a:r>
              <a:rPr lang="en-US" sz="2900" b="1" dirty="0" err="1">
                <a:solidFill>
                  <a:srgbClr val="666666"/>
                </a:solidFill>
                <a:sym typeface="Helvetica Light"/>
              </a:rPr>
              <a:t>oder</a:t>
            </a:r>
            <a:r>
              <a:rPr lang="en-US" sz="2900" b="1" dirty="0">
                <a:solidFill>
                  <a:srgbClr val="666666"/>
                </a:solidFill>
                <a:sym typeface="Helvetica Light"/>
              </a:rPr>
              <a:t> </a:t>
            </a:r>
            <a:r>
              <a:rPr lang="en-US" sz="2900" b="1" dirty="0" err="1">
                <a:solidFill>
                  <a:srgbClr val="666666"/>
                </a:solidFill>
                <a:sym typeface="Helvetica Light"/>
              </a:rPr>
              <a:t>ein</a:t>
            </a:r>
            <a:r>
              <a:rPr lang="en-US" sz="2900" b="1" dirty="0">
                <a:solidFill>
                  <a:srgbClr val="666666"/>
                </a:solidFill>
                <a:sym typeface="Helvetica Light"/>
              </a:rPr>
              <a:t> SAP-</a:t>
            </a:r>
            <a:r>
              <a:rPr lang="en-US" sz="2900" b="1" dirty="0" err="1">
                <a:solidFill>
                  <a:srgbClr val="666666"/>
                </a:solidFill>
                <a:sym typeface="Helvetica Light"/>
              </a:rPr>
              <a:t>Konzernunternehmen</a:t>
            </a:r>
            <a:r>
              <a:rPr lang="en-US" sz="2900" b="1" dirty="0">
                <a:solidFill>
                  <a:srgbClr val="666666"/>
                </a:solidFill>
                <a:sym typeface="Helvetica Light"/>
              </a:rPr>
              <a:t>. </a:t>
            </a:r>
            <a:br>
              <a:rPr lang="en-US" sz="2900" b="1" dirty="0">
                <a:solidFill>
                  <a:srgbClr val="666666"/>
                </a:solidFill>
                <a:sym typeface="Helvetica Light"/>
              </a:rPr>
            </a:br>
            <a:r>
              <a:rPr lang="en-US" sz="2900" b="1" dirty="0" err="1">
                <a:solidFill>
                  <a:srgbClr val="666666"/>
                </a:solidFill>
                <a:sym typeface="Helvetica Light"/>
              </a:rPr>
              <a:t>Alle</a:t>
            </a:r>
            <a:r>
              <a:rPr lang="en-US" sz="2900" b="1" dirty="0">
                <a:solidFill>
                  <a:srgbClr val="666666"/>
                </a:solidFill>
                <a:sym typeface="Helvetica Light"/>
              </a:rPr>
              <a:t> </a:t>
            </a:r>
            <a:r>
              <a:rPr lang="en-US" sz="2900" b="1" dirty="0" err="1">
                <a:solidFill>
                  <a:srgbClr val="666666"/>
                </a:solidFill>
                <a:sym typeface="Helvetica Light"/>
              </a:rPr>
              <a:t>Rechte</a:t>
            </a:r>
            <a:r>
              <a:rPr lang="en-US" sz="2900" b="1" dirty="0">
                <a:solidFill>
                  <a:srgbClr val="666666"/>
                </a:solidFill>
                <a:sym typeface="Helvetica Light"/>
              </a:rPr>
              <a:t> </a:t>
            </a:r>
            <a:r>
              <a:rPr lang="en-US" sz="2900" b="1" dirty="0" err="1">
                <a:solidFill>
                  <a:srgbClr val="666666"/>
                </a:solidFill>
                <a:sym typeface="Helvetica Light"/>
              </a:rPr>
              <a:t>vorbehalten</a:t>
            </a:r>
            <a:r>
              <a:rPr lang="en-US" sz="2900" b="1" dirty="0">
                <a:solidFill>
                  <a:srgbClr val="666666"/>
                </a:solidFill>
                <a:sym typeface="Helvetica Light"/>
              </a:rPr>
              <a:t>.</a:t>
            </a:r>
          </a:p>
        </p:txBody>
      </p:sp>
      <p:sp>
        <p:nvSpPr>
          <p:cNvPr id="8" name="TextBox 7"/>
          <p:cNvSpPr txBox="1"/>
          <p:nvPr userDrawn="1"/>
        </p:nvSpPr>
        <p:spPr bwMode="gray">
          <a:xfrm>
            <a:off x="323928" y="1691609"/>
            <a:ext cx="11544319" cy="4278094"/>
          </a:xfrm>
          <a:prstGeom prst="rect">
            <a:avLst/>
          </a:prstGeom>
          <a:noFill/>
        </p:spPr>
        <p:txBody>
          <a:bodyPr wrap="square" lIns="0" tIns="0" rIns="0" bIns="0" rtlCol="0">
            <a:spAutoFit/>
          </a:bodyPr>
          <a:lstStyle/>
          <a:p>
            <a:pPr defTabSz="1088504"/>
            <a:r>
              <a:rPr lang="de-DE" sz="1200" dirty="0">
                <a:solidFill>
                  <a:srgbClr val="CCCCCC">
                    <a:lumMod val="25000"/>
                  </a:srgbClr>
                </a:solidFill>
                <a:sym typeface="Helvetica Light"/>
              </a:rPr>
              <a:t>Weitergabe und Vervielfältigung dieser Publikation oder von Teilen daraus sind, zu welchem Zweck und in welcher Form auch immer, ohne die ausdrückliche schriftliche Genehmigung durch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ein SAP-Konzernunternehmen nicht gestattet.</a:t>
            </a:r>
          </a:p>
          <a:p>
            <a:pPr defTabSz="1088504">
              <a:spcBef>
                <a:spcPts val="1200"/>
              </a:spcBef>
            </a:pPr>
            <a:r>
              <a:rPr lang="de-DE" sz="1200" dirty="0">
                <a:solidFill>
                  <a:srgbClr val="CCCCCC">
                    <a:lumMod val="25000"/>
                  </a:srgbClr>
                </a:solidFill>
                <a:sym typeface="Helvetica Light"/>
              </a:rPr>
              <a:t>SAP und andere in diesem Dokument erwähnte Produkte und Dienstleistungen von SAP sowie die dazugehörigen Logos sind Marken oder eingetragene Marken der </a:t>
            </a:r>
            <a:br>
              <a:rPr lang="de-DE" sz="1200" dirty="0">
                <a:solidFill>
                  <a:srgbClr val="CCCCCC">
                    <a:lumMod val="25000"/>
                  </a:srgbClr>
                </a:solidFill>
                <a:sym typeface="Helvetica Light"/>
              </a:rPr>
            </a:b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von einem SAP-Konzernunternehmen) in Deutschland und verschiedenen anderen Ländern weltweit. </a:t>
            </a:r>
            <a:br>
              <a:rPr lang="de-DE" sz="1200" dirty="0">
                <a:solidFill>
                  <a:srgbClr val="CCCCCC">
                    <a:lumMod val="25000"/>
                  </a:srgbClr>
                </a:solidFill>
                <a:sym typeface="Helvetica Light"/>
              </a:rPr>
            </a:br>
            <a:r>
              <a:rPr lang="de-DE" sz="1200" dirty="0">
                <a:solidFill>
                  <a:srgbClr val="CCCCCC">
                    <a:lumMod val="25000"/>
                  </a:srgbClr>
                </a:solidFill>
                <a:sym typeface="Helvetica Light"/>
              </a:rPr>
              <a:t>Weitere Hinweise und Informationen zum Markenrecht finden Sie unter </a:t>
            </a:r>
            <a:r>
              <a:rPr lang="de-DE" sz="1200" dirty="0">
                <a:solidFill>
                  <a:srgbClr val="CCCCCC">
                    <a:lumMod val="25000"/>
                  </a:srgbClr>
                </a:solidFill>
                <a:sym typeface="Helvetica Light"/>
                <a:hlinkClick r:id="rId2"/>
              </a:rPr>
              <a:t>http://global.sap.com/corporate-de/legal/copyright/index.epx</a:t>
            </a:r>
            <a:r>
              <a:rPr lang="de-DE" sz="1200" dirty="0">
                <a:solidFill>
                  <a:srgbClr val="CCCCCC">
                    <a:lumMod val="25000"/>
                  </a:srgbClr>
                </a:solidFill>
                <a:sym typeface="Helvetica Light"/>
              </a:rPr>
              <a:t>.</a:t>
            </a:r>
          </a:p>
          <a:p>
            <a:pPr defTabSz="1088504">
              <a:spcBef>
                <a:spcPts val="1200"/>
              </a:spcBef>
            </a:pPr>
            <a:r>
              <a:rPr lang="de-DE" sz="1200" dirty="0">
                <a:solidFill>
                  <a:srgbClr val="CCCCCC">
                    <a:lumMod val="25000"/>
                  </a:srgbClr>
                </a:solidFill>
                <a:sym typeface="Helvetica Light"/>
              </a:rPr>
              <a:t>Die von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deren Vertriebsfirmen angebotenen Softwareprodukte können Softwarekomponenten auch anderer Softwarehersteller enthalten.</a:t>
            </a:r>
          </a:p>
          <a:p>
            <a:pPr defTabSz="1088504">
              <a:spcBef>
                <a:spcPts val="1200"/>
              </a:spcBef>
            </a:pPr>
            <a:r>
              <a:rPr lang="de-DE" sz="1200" dirty="0">
                <a:solidFill>
                  <a:srgbClr val="CCCCCC">
                    <a:lumMod val="25000"/>
                  </a:srgbClr>
                </a:solidFill>
                <a:sym typeface="Helvetica Light"/>
              </a:rPr>
              <a:t>Produkte können länderspezifische Unterschiede aufweisen.</a:t>
            </a:r>
          </a:p>
          <a:p>
            <a:pPr defTabSz="1088504">
              <a:spcBef>
                <a:spcPts val="1200"/>
              </a:spcBef>
            </a:pPr>
            <a:r>
              <a:rPr lang="de-DE" sz="1200" dirty="0">
                <a:solidFill>
                  <a:srgbClr val="CCCCCC">
                    <a:lumMod val="25000"/>
                  </a:srgbClr>
                </a:solidFill>
                <a:sym typeface="Helvetica Light"/>
              </a:rPr>
              <a:t>Die vorliegenden Unterlagen werden von der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einem SAP-Konzernunternehmen bereitgestellt und dienen ausschließlich zu Informationszwecken. </a:t>
            </a:r>
            <a:br>
              <a:rPr lang="de-DE" sz="1200" dirty="0">
                <a:solidFill>
                  <a:srgbClr val="CCCCCC">
                    <a:lumMod val="25000"/>
                  </a:srgbClr>
                </a:solidFill>
                <a:sym typeface="Helvetica Light"/>
              </a:rPr>
            </a:br>
            <a:r>
              <a:rPr lang="de-DE" sz="1200" dirty="0">
                <a:solidFill>
                  <a:srgbClr val="CCCCCC">
                    <a:lumMod val="25000"/>
                  </a:srgbClr>
                </a:solidFill>
                <a:sym typeface="Helvetica Light"/>
              </a:rPr>
              <a:t>Die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ihre Konzernunternehmen übernehmen keinerlei Haftung oder Gewährleistung für Fehler oder Unvollständigkeiten in  dieser Publikation. </a:t>
            </a:r>
            <a:br>
              <a:rPr lang="de-DE" sz="1200" dirty="0">
                <a:solidFill>
                  <a:srgbClr val="CCCCCC">
                    <a:lumMod val="25000"/>
                  </a:srgbClr>
                </a:solidFill>
                <a:sym typeface="Helvetica Light"/>
              </a:rPr>
            </a:br>
            <a:r>
              <a:rPr lang="de-DE" sz="1200" dirty="0">
                <a:solidFill>
                  <a:srgbClr val="CCCCCC">
                    <a:lumMod val="25000"/>
                  </a:srgbClr>
                </a:solidFill>
                <a:sym typeface="Helvetica Light"/>
              </a:rPr>
              <a:t>Die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504">
              <a:spcBef>
                <a:spcPts val="1200"/>
              </a:spcBef>
            </a:pPr>
            <a:r>
              <a:rPr lang="de-DE" sz="1200" dirty="0">
                <a:solidFill>
                  <a:srgbClr val="CCCCCC">
                    <a:lumMod val="25000"/>
                  </a:srgbClr>
                </a:solidFill>
                <a:sym typeface="Helvetica Light"/>
              </a:rPr>
              <a:t>Insbesondere sind die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a:t>
            </a:r>
            <a:br>
              <a:rPr lang="de-DE" sz="1200" dirty="0">
                <a:solidFill>
                  <a:srgbClr val="CCCCCC">
                    <a:lumMod val="25000"/>
                  </a:srgbClr>
                </a:solidFill>
                <a:sym typeface="Helvetica Light"/>
              </a:rPr>
            </a:br>
            <a:r>
              <a:rPr lang="de-DE" sz="1200" dirty="0">
                <a:solidFill>
                  <a:srgbClr val="CCCCCC">
                    <a:lumMod val="25000"/>
                  </a:srgbClr>
                </a:solidFill>
                <a:sym typeface="Helvetica Light"/>
              </a:rPr>
              <a:t>die Strategie und etwaige künftige Entwicklungen, Produkte und/oder Plattformen der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ihrer Konzernunternehmen können von der </a:t>
            </a:r>
            <a:r>
              <a:rPr lang="en-US" sz="1200" dirty="0">
                <a:solidFill>
                  <a:srgbClr val="CCCCCC">
                    <a:lumMod val="25000"/>
                  </a:srgbClr>
                </a:solidFill>
                <a:ea typeface="MS PGothic" pitchFamily="34" charset="-128"/>
                <a:sym typeface="Helvetica Light"/>
              </a:rPr>
              <a:t>SAP SE </a:t>
            </a:r>
            <a:r>
              <a:rPr lang="de-DE" sz="1200" dirty="0">
                <a:solidFill>
                  <a:srgbClr val="CCCCCC">
                    <a:lumMod val="25000"/>
                  </a:srgbClr>
                </a:solidFill>
                <a:sym typeface="Helvetica Light"/>
              </a:rPr>
              <a:t>oder ihren Konzernunternehmen jederzeit und ohne Angabe von Gründen unangekündigt geändert werden. </a:t>
            </a:r>
            <a:br>
              <a:rPr lang="de-DE" sz="1200" dirty="0">
                <a:solidFill>
                  <a:srgbClr val="CCCCCC">
                    <a:lumMod val="25000"/>
                  </a:srgbClr>
                </a:solidFill>
                <a:sym typeface="Helvetica Light"/>
              </a:rPr>
            </a:br>
            <a:r>
              <a:rPr lang="de-DE" sz="1200" dirty="0">
                <a:solidFill>
                  <a:srgbClr val="CCCCCC">
                    <a:lumMod val="25000"/>
                  </a:srgbClr>
                </a:solidFill>
                <a:sym typeface="Helvetica Light"/>
              </a:rPr>
              <a:t>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Die vorausschauenden Aussagen geben die Sicht zu dem Zeitpunkt wieder, zu dem sie getätigt wurden. Dem Leser wird empfohlen, diesen Aussagen kein übertriebenes Vertrauen zu schenken und sich bei Kaufentscheidungen nicht auf sie zu stützen.</a:t>
            </a:r>
          </a:p>
        </p:txBody>
      </p:sp>
    </p:spTree>
    <p:extLst>
      <p:ext uri="{BB962C8B-B14F-4D97-AF65-F5344CB8AC3E}">
        <p14:creationId xmlns:p14="http://schemas.microsoft.com/office/powerpoint/2010/main" val="3727695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999899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2543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5026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4059170885"/>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73" y="2645292"/>
            <a:ext cx="5870781"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or an SAP affiliate company. All rights reserved.</a:t>
            </a:r>
            <a:endParaRPr lang="de-DE" sz="800" kern="0">
              <a:solidFill>
                <a:srgbClr val="FFFFFF"/>
              </a:solidFill>
              <a:ea typeface="Arial Unicode MS" pitchFamily="34" charset="-128"/>
              <a:cs typeface="Arial Unicode MS" pitchFamily="34" charset="-128"/>
            </a:endParaRPr>
          </a:p>
          <a:p>
            <a:pPr defTabSz="1088776">
              <a:spcBef>
                <a:spcPts val="600"/>
              </a:spcBef>
            </a:pPr>
            <a:r>
              <a:rPr lang="en-US" sz="8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776">
              <a:spcBef>
                <a:spcPts val="600"/>
              </a:spcBef>
            </a:pPr>
            <a:r>
              <a:rPr lang="en-US" sz="8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of other software vendors. National product specifications may vary.</a:t>
            </a:r>
          </a:p>
          <a:p>
            <a:pPr defTabSz="1088776">
              <a:spcBef>
                <a:spcPts val="600"/>
              </a:spcBef>
            </a:pPr>
            <a:r>
              <a:rPr lang="en-US" sz="8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defTabSz="1088776">
              <a:spcBef>
                <a:spcPts val="600"/>
              </a:spcBef>
            </a:pPr>
            <a:r>
              <a:rPr lang="en-US" sz="8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defTabSz="1088776">
              <a:spcBef>
                <a:spcPts val="600"/>
              </a:spcBef>
            </a:pPr>
            <a:r>
              <a:rPr lang="en-US" sz="8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defTabSz="1088776">
              <a:spcBef>
                <a:spcPts val="600"/>
              </a:spcBef>
            </a:pPr>
            <a:r>
              <a:rPr lang="en-US" sz="800">
                <a:solidFill>
                  <a:srgbClr val="FFFFFF"/>
                </a:solidFill>
                <a:ea typeface="Arial Unicode MS" panose="020B0604020202020204" pitchFamily="34" charset="-128"/>
              </a:rPr>
              <a:t>See </a:t>
            </a:r>
            <a:r>
              <a:rPr lang="en-US" sz="800">
                <a:solidFill>
                  <a:srgbClr val="FFFFFF"/>
                </a:solidFill>
                <a:ea typeface="Arial Unicode MS" panose="020B0604020202020204" pitchFamily="34" charset="-128"/>
                <a:hlinkClick r:id="rId3"/>
              </a:rPr>
              <a:t>https://www.sap.com/copyright</a:t>
            </a:r>
            <a:r>
              <a:rPr lang="en-US" sz="800">
                <a:solidFill>
                  <a:srgbClr val="FFFFFF"/>
                </a:solidFill>
                <a:ea typeface="Arial Unicode MS" panose="020B0604020202020204" pitchFamily="34" charset="-128"/>
              </a:rPr>
              <a:t> for additional trademark information and notices.</a:t>
            </a:r>
          </a:p>
        </p:txBody>
      </p:sp>
      <p:sp>
        <p:nvSpPr>
          <p:cNvPr id="31" name="www.sap.com - contact SAP link">
            <a:hlinkClick r:id="rId4" tooltip="www.sap.com/contactsap"/>
          </p:cNvPr>
          <p:cNvSpPr txBox="1"/>
          <p:nvPr userDrawn="1"/>
        </p:nvSpPr>
        <p:spPr bwMode="black">
          <a:xfrm>
            <a:off x="503107" y="2461411"/>
            <a:ext cx="2214813"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a:t>
            </a:r>
            <a:r>
              <a:rPr lang="en-US" sz="1100" b="1">
                <a:solidFill>
                  <a:srgbClr val="FFFFFF"/>
                </a:solidFill>
                <a:ea typeface="Arial Unicode MS" panose="020B0604020202020204" pitchFamily="34" charset="-128"/>
              </a:rPr>
              <a:t>/contactsap</a:t>
            </a:r>
          </a:p>
        </p:txBody>
      </p:sp>
      <p:pic>
        <p:nvPicPr>
          <p:cNvPr id="13"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5"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stretch>
            <a:fillRect/>
          </a:stretch>
        </p:blipFill>
        <p:spPr>
          <a:xfrm>
            <a:off x="503872" y="1751480"/>
            <a:ext cx="363505" cy="363600"/>
          </a:xfrm>
          <a:prstGeom prst="rect">
            <a:avLst/>
          </a:prstGeom>
        </p:spPr>
      </p:pic>
      <p:sp>
        <p:nvSpPr>
          <p:cNvPr id="37" name="Follow all of SAP"/>
          <p:cNvSpPr txBox="1"/>
          <p:nvPr userDrawn="1"/>
        </p:nvSpPr>
        <p:spPr bwMode="black">
          <a:xfrm>
            <a:off x="503872" y="1461014"/>
            <a:ext cx="1228229" cy="169277"/>
          </a:xfrm>
          <a:prstGeom prst="rect">
            <a:avLst/>
          </a:prstGeom>
          <a:noFill/>
        </p:spPr>
        <p:txBody>
          <a:bodyPr wrap="square" lIns="0" tIns="0" rIns="0" bIns="0" rtlCol="0" anchor="b">
            <a:noAutofit/>
          </a:bodyPr>
          <a:lstStyle/>
          <a:p>
            <a:pPr defTabSz="1088776">
              <a:spcBef>
                <a:spcPts val="1200"/>
              </a:spcBef>
              <a:defRPr/>
            </a:pPr>
            <a:r>
              <a:rPr lang="en-US" sz="1100">
                <a:solidFill>
                  <a:srgbClr val="FFFFFF"/>
                </a:solidFill>
                <a:ea typeface="Arial Unicode MS" panose="020B0604020202020204" pitchFamily="34" charset="-128"/>
              </a:rPr>
              <a:t>Follow us</a:t>
            </a:r>
          </a:p>
        </p:txBody>
      </p:sp>
    </p:spTree>
    <p:extLst>
      <p:ext uri="{BB962C8B-B14F-4D97-AF65-F5344CB8AC3E}">
        <p14:creationId xmlns:p14="http://schemas.microsoft.com/office/powerpoint/2010/main" val="3325610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cstate="print"/>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defTabSz="1088776">
              <a:spcBef>
                <a:spcPts val="1200"/>
              </a:spcBef>
              <a:defRPr/>
            </a:pPr>
            <a:r>
              <a:rPr lang="en-US" sz="800">
                <a:solidFill>
                  <a:srgbClr val="FFFFFF"/>
                </a:solidFill>
              </a:rPr>
              <a:t>© 2018 SAP SE </a:t>
            </a:r>
            <a:r>
              <a:rPr lang="de-DE" sz="800">
                <a:solidFill>
                  <a:srgbClr val="FFFFFF"/>
                </a:solidFill>
              </a:rPr>
              <a:t>oder ein SAP-Konzernunternehmen. Alle Rechte vorbehalten</a:t>
            </a:r>
            <a:r>
              <a:rPr lang="en-US" sz="800">
                <a:solidFill>
                  <a:srgbClr val="FFFFFF"/>
                </a:solidFill>
              </a:rPr>
              <a:t>.</a:t>
            </a:r>
            <a:endParaRPr lang="de-DE" sz="800" kern="0">
              <a:solidFill>
                <a:srgbClr val="FFFFFF"/>
              </a:solidFill>
              <a:ea typeface="Arial Unicode MS" pitchFamily="34" charset="-128"/>
              <a:cs typeface="Arial Unicode MS" pitchFamily="34" charset="-128"/>
            </a:endParaRPr>
          </a:p>
          <a:p>
            <a:pPr defTabSz="1088776">
              <a:spcBef>
                <a:spcPts val="600"/>
              </a:spcBef>
            </a:pPr>
            <a:r>
              <a:rPr lang="de-DE" sz="800">
                <a:solidFill>
                  <a:srgbClr val="FFFFFF"/>
                </a:solidFill>
              </a:rPr>
              <a:t>Weitergabe und Vervielfältigung dieser Publikation oder von Teilen daraus sind, zu welchem Zweck und in welcher Form auch immer, ohne die ausdrückliche schriftliche Genehmigung durch SAP SE oder ein SAP-Konzernunternehmen nicht gestattet.</a:t>
            </a:r>
          </a:p>
          <a:p>
            <a:pPr defTabSz="1088776">
              <a:spcBef>
                <a:spcPts val="600"/>
              </a:spcBef>
            </a:pPr>
            <a:r>
              <a:rPr lang="de-DE" sz="800">
                <a:solidFill>
                  <a:srgbClr val="FFFFFF"/>
                </a:solidFill>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defTabSz="1088776">
              <a:spcBef>
                <a:spcPts val="600"/>
              </a:spcBef>
            </a:pPr>
            <a:r>
              <a:rPr lang="de-DE" sz="800">
                <a:solidFill>
                  <a:srgbClr val="FFFFFF"/>
                </a:solidFill>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8776">
              <a:spcBef>
                <a:spcPts val="600"/>
              </a:spcBef>
            </a:pPr>
            <a:r>
              <a:rPr lang="de-DE" sz="800">
                <a:solidFill>
                  <a:srgbClr val="FFFFFF"/>
                </a:solidFill>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defTabSz="1088776">
              <a:spcBef>
                <a:spcPts val="600"/>
              </a:spcBef>
            </a:pPr>
            <a:r>
              <a:rPr lang="de-DE" sz="800">
                <a:solidFill>
                  <a:srgbClr val="FFFFFF"/>
                </a:solidFill>
              </a:rPr>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p>
          <a:p>
            <a:pPr defTabSz="1088776">
              <a:spcBef>
                <a:spcPts val="600"/>
              </a:spcBef>
            </a:pPr>
            <a:r>
              <a:rPr lang="de-DE" sz="800">
                <a:solidFill>
                  <a:srgbClr val="FFFFFF"/>
                </a:solidFill>
              </a:rPr>
              <a:t>Zusätzliche Informationen zur Marke und Vermerke finden Sie auf der Seite </a:t>
            </a:r>
            <a:r>
              <a:rPr lang="de-DE" sz="800">
                <a:solidFill>
                  <a:srgbClr val="FFFFFF"/>
                </a:solidFill>
                <a:hlinkClick r:id="rId3"/>
              </a:rPr>
              <a:t>https://www.sap.com/corporate/de/legal/copyright.html</a:t>
            </a:r>
            <a:r>
              <a:rPr lang="de-DE" sz="800">
                <a:solidFill>
                  <a:srgbClr val="FFFFFF"/>
                </a:solidFill>
              </a:rPr>
              <a:t>.</a:t>
            </a:r>
          </a:p>
        </p:txBody>
      </p:sp>
      <p:sp>
        <p:nvSpPr>
          <p:cNvPr id="16" name="Copyright information">
            <a:hlinkClick r:id="rId4" tooltip="www.sap.com/contactsap"/>
          </p:cNvPr>
          <p:cNvSpPr txBox="1"/>
          <p:nvPr userDrawn="1"/>
        </p:nvSpPr>
        <p:spPr bwMode="black">
          <a:xfrm>
            <a:off x="503107" y="2461411"/>
            <a:ext cx="2579968" cy="169277"/>
          </a:xfrm>
          <a:prstGeom prst="rect">
            <a:avLst/>
          </a:prstGeom>
          <a:noFill/>
        </p:spPr>
        <p:txBody>
          <a:bodyPr wrap="square" lIns="0" tIns="0" rIns="0" bIns="0" rtlCol="0" anchor="b">
            <a:noAutofit/>
          </a:bodyPr>
          <a:lstStyle/>
          <a:p>
            <a:pPr defTabSz="1088776">
              <a:spcBef>
                <a:spcPts val="1200"/>
              </a:spcBef>
              <a:defRPr/>
            </a:pPr>
            <a:r>
              <a:rPr lang="en-US" sz="1100" b="1">
                <a:solidFill>
                  <a:srgbClr val="F0AB00"/>
                </a:solidFill>
                <a:ea typeface="Arial Unicode MS" panose="020B0604020202020204" pitchFamily="34" charset="-128"/>
              </a:rPr>
              <a:t>www.sap.com/germany</a:t>
            </a:r>
            <a:r>
              <a:rPr lang="en-US" sz="1100" b="1">
                <a:solidFill>
                  <a:srgbClr val="FFFFFF"/>
                </a:solidFill>
                <a:ea typeface="Arial Unicode MS" panose="020B0604020202020204" pitchFamily="34" charset="-128"/>
              </a:rPr>
              <a:t>/contactsap</a:t>
            </a:r>
          </a:p>
        </p:txBody>
      </p:sp>
      <p:pic>
        <p:nvPicPr>
          <p:cNvPr id="12" name="Linkedin icon with link" descr="Linkedin icon ">
            <a:hlinkClick r:id="rId5"/>
          </p:cNvPr>
          <p:cNvPicPr>
            <a:picLocks noChangeAspect="1"/>
          </p:cNvPicPr>
          <p:nvPr userDrawn="1"/>
        </p:nvPicPr>
        <p:blipFill>
          <a:blip r:embed="rId6" cstate="print"/>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srcRect l="13793" t="1405" r="17847" b="2165"/>
          <a:stretch/>
        </p:blipFill>
        <p:spPr>
          <a:xfrm>
            <a:off x="1682389" y="1751480"/>
            <a:ext cx="364406" cy="363600"/>
          </a:xfrm>
          <a:prstGeom prst="ellipse">
            <a:avLst/>
          </a:prstGeom>
        </p:spPr>
      </p:pic>
      <p:pic>
        <p:nvPicPr>
          <p:cNvPr id="14" name="Twitter icon with link" descr="Twitter icon">
            <a:hlinkClick r:id="rId9"/>
          </p:cNvPr>
          <p:cNvPicPr>
            <a:picLocks noChangeAspect="1"/>
          </p:cNvPicPr>
          <p:nvPr userDrawn="1"/>
        </p:nvPicPr>
        <p:blipFill>
          <a:blip r:embed="rId10" cstate="print"/>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stretch>
            <a:fillRect/>
          </a:stretch>
        </p:blipFill>
        <p:spPr>
          <a:xfrm>
            <a:off x="503872" y="1751480"/>
            <a:ext cx="363505" cy="363600"/>
          </a:xfrm>
          <a:prstGeom prst="rect">
            <a:avLst/>
          </a:prstGeom>
        </p:spPr>
      </p:pic>
      <p:sp>
        <p:nvSpPr>
          <p:cNvPr id="26" name="SAP folgen auf"/>
          <p:cNvSpPr txBox="1"/>
          <p:nvPr userDrawn="1"/>
        </p:nvSpPr>
        <p:spPr bwMode="black">
          <a:xfrm>
            <a:off x="503872" y="1461014"/>
            <a:ext cx="1228229" cy="169277"/>
          </a:xfrm>
          <a:prstGeom prst="rect">
            <a:avLst/>
          </a:prstGeom>
          <a:noFill/>
        </p:spPr>
        <p:txBody>
          <a:bodyPr wrap="square" lIns="0" tIns="0" rIns="0" bIns="0" rtlCol="0" anchor="b">
            <a:noAutofit/>
          </a:bodyPr>
          <a:lstStyle/>
          <a:p>
            <a:pPr defTabSz="1088776">
              <a:spcBef>
                <a:spcPts val="1200"/>
              </a:spcBef>
              <a:defRPr/>
            </a:pPr>
            <a:r>
              <a:rPr lang="de-DE" sz="1100">
                <a:solidFill>
                  <a:srgbClr val="FFFFFF"/>
                </a:solidFill>
                <a:ea typeface="Arial Unicode MS" panose="020B0604020202020204" pitchFamily="34" charset="-128"/>
              </a:rPr>
              <a:t>SAP folgen auf</a:t>
            </a:r>
          </a:p>
        </p:txBody>
      </p:sp>
    </p:spTree>
    <p:extLst>
      <p:ext uri="{BB962C8B-B14F-4D97-AF65-F5344CB8AC3E}">
        <p14:creationId xmlns:p14="http://schemas.microsoft.com/office/powerpoint/2010/main" val="4089375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Agenda with pictur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2" name="Title 1"/>
          <p:cNvSpPr>
            <a:spLocks noGrp="1"/>
          </p:cNvSpPr>
          <p:nvPr>
            <p:ph type="title" hasCustomPrompt="1"/>
          </p:nvPr>
        </p:nvSpPr>
        <p:spPr>
          <a:xfrm>
            <a:off x="503876" y="504000"/>
            <a:ext cx="5110669" cy="369332"/>
          </a:xfrm>
        </p:spPr>
        <p:txBody>
          <a:bodyPr/>
          <a:lstStyle>
            <a:lvl1pPr>
              <a:defRPr/>
            </a:lvl1pPr>
          </a:lstStyle>
          <a:p>
            <a:r>
              <a:rPr lang="en-US" noProof="0" dirty="0"/>
              <a:t>Agenda</a:t>
            </a:r>
            <a:endParaRPr lang="en-US" dirty="0"/>
          </a:p>
        </p:txBody>
      </p:sp>
    </p:spTree>
    <p:extLst>
      <p:ext uri="{BB962C8B-B14F-4D97-AF65-F5344CB8AC3E}">
        <p14:creationId xmlns:p14="http://schemas.microsoft.com/office/powerpoint/2010/main" val="19719001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2" y="576967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dirty="0">
                <a:solidFill>
                  <a:srgbClr val="FFFFFF"/>
                </a:solidFill>
              </a:rPr>
              <a:t>FOR INTERNAL SAP AND PARTNER USE ONLY</a:t>
            </a:r>
          </a:p>
        </p:txBody>
      </p:sp>
      <p:sp>
        <p:nvSpPr>
          <p:cNvPr id="19" name="Speaker"/>
          <p:cNvSpPr>
            <a:spLocks noGrp="1"/>
          </p:cNvSpPr>
          <p:nvPr userDrawn="1">
            <p:ph type="subTitle" idx="1" hasCustomPrompt="1"/>
          </p:nvPr>
        </p:nvSpPr>
        <p:spPr bwMode="black">
          <a:xfrm>
            <a:off x="287931" y="5130502"/>
            <a:ext cx="1162497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7931" y="4024430"/>
            <a:ext cx="11624973"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SAP PartnerEdge Logo">
            <a:extLst>
              <a:ext uri="{FF2B5EF4-FFF2-40B4-BE49-F238E27FC236}">
                <a16:creationId xmlns:a16="http://schemas.microsoft.com/office/drawing/2014/main" id="{3592DDB7-63FF-4455-9909-DB2A3FDC3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287932" y="3654213"/>
            <a:ext cx="1657271" cy="180000"/>
          </a:xfrm>
          <a:prstGeom prst="rect">
            <a:avLst/>
          </a:prstGeom>
        </p:spPr>
      </p:pic>
    </p:spTree>
    <p:extLst>
      <p:ext uri="{BB962C8B-B14F-4D97-AF65-F5344CB8AC3E}">
        <p14:creationId xmlns:p14="http://schemas.microsoft.com/office/powerpoint/2010/main" val="1971648752"/>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_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a:solidFill>
                  <a:srgbClr val="FFFFFF"/>
                </a:solidFill>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7925" y="5130502"/>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 </a:t>
            </a:r>
            <a:br>
              <a:rPr lang="en-US"/>
            </a:br>
            <a:r>
              <a:rPr lang="en-US"/>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Picture 11"/>
          <p:cNvPicPr>
            <a:picLocks noChangeAspect="1"/>
          </p:cNvPicPr>
          <p:nvPr userDrawn="1"/>
        </p:nvPicPr>
        <p:blipFill>
          <a:blip r:embed="rId3" cstate="print"/>
          <a:stretch>
            <a:fillRect/>
          </a:stretch>
        </p:blipFill>
        <p:spPr>
          <a:xfrm>
            <a:off x="287932" y="3623310"/>
            <a:ext cx="1224096" cy="248400"/>
          </a:xfrm>
          <a:prstGeom prst="rect">
            <a:avLst/>
          </a:prstGeom>
        </p:spPr>
      </p:pic>
    </p:spTree>
    <p:extLst>
      <p:ext uri="{BB962C8B-B14F-4D97-AF65-F5344CB8AC3E}">
        <p14:creationId xmlns:p14="http://schemas.microsoft.com/office/powerpoint/2010/main" val="4139207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781953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3623310"/>
            <a:ext cx="1224095" cy="2484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7925" y="5130516"/>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965908910"/>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791383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title image or illustration scene art</a:t>
            </a:r>
          </a:p>
        </p:txBody>
      </p:sp>
      <p:sp>
        <p:nvSpPr>
          <p:cNvPr id="13" name="Classification"/>
          <p:cNvSpPr txBox="1"/>
          <p:nvPr userDrawn="1"/>
        </p:nvSpPr>
        <p:spPr>
          <a:xfrm>
            <a:off x="287932" y="576967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INTERNAL</a:t>
            </a:r>
          </a:p>
        </p:txBody>
      </p:sp>
      <p:sp>
        <p:nvSpPr>
          <p:cNvPr id="19" name="Speaker"/>
          <p:cNvSpPr>
            <a:spLocks noGrp="1"/>
          </p:cNvSpPr>
          <p:nvPr userDrawn="1">
            <p:ph type="subTitle" idx="1" hasCustomPrompt="1"/>
          </p:nvPr>
        </p:nvSpPr>
        <p:spPr bwMode="gray">
          <a:xfrm>
            <a:off x="287925" y="5130502"/>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2017</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5814454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Blank with data dna darker">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0" y="11"/>
            <a:ext cx="12192000" cy="6856781"/>
          </a:xfrm>
          <a:prstGeom prst="rect">
            <a:avLst/>
          </a:prstGeom>
        </p:spPr>
      </p:pic>
    </p:spTree>
    <p:extLst>
      <p:ext uri="{BB962C8B-B14F-4D97-AF65-F5344CB8AC3E}">
        <p14:creationId xmlns:p14="http://schemas.microsoft.com/office/powerpoint/2010/main" val="907169141"/>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65582159"/>
      </p:ext>
    </p:extLst>
  </p:cSld>
  <p:clrMapOvr>
    <a:masterClrMapping/>
  </p:clrMapOvr>
  <p:transition spd="slow">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Headlin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5E58B-0A26-EC45-8C0E-D27E9AE62AE2}"/>
              </a:ext>
            </a:extLst>
          </p:cNvPr>
          <p:cNvSpPr>
            <a:spLocks noGrp="1"/>
          </p:cNvSpPr>
          <p:nvPr>
            <p:ph type="title"/>
          </p:nvPr>
        </p:nvSpPr>
        <p:spPr/>
        <p:txBody>
          <a:bodyPr/>
          <a:lstStyle/>
          <a:p>
            <a:r>
              <a:rPr lang="en-US" err="1"/>
              <a:t>Mastertitelformat</a:t>
            </a:r>
            <a:r>
              <a:rPr lang="en-US"/>
              <a:t> </a:t>
            </a:r>
            <a:r>
              <a:rPr lang="en-US" err="1"/>
              <a:t>bearbeiten</a:t>
            </a:r>
            <a:endParaRPr lang="en-US"/>
          </a:p>
        </p:txBody>
      </p:sp>
    </p:spTree>
    <p:extLst>
      <p:ext uri="{BB962C8B-B14F-4D97-AF65-F5344CB8AC3E}">
        <p14:creationId xmlns:p14="http://schemas.microsoft.com/office/powerpoint/2010/main" val="788197625"/>
      </p:ext>
    </p:extLst>
  </p:cSld>
  <p:clrMapOvr>
    <a:masterClrMapping/>
  </p:clrMapOvr>
  <p:transition spd="slow">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963582"/>
      </p:ext>
    </p:extLst>
  </p:cSld>
  <p:clrMapOvr>
    <a:masterClrMapping/>
  </p:clrMapOvr>
  <p:transition spd="slow">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_Benutzerdefiniert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 name="Freeform 27">
            <a:extLst>
              <a:ext uri="{FF2B5EF4-FFF2-40B4-BE49-F238E27FC236}">
                <a16:creationId xmlns:a16="http://schemas.microsoft.com/office/drawing/2014/main" id="{25CDBC92-129E-3240-955C-4FEE2EC4144C}"/>
              </a:ext>
            </a:extLst>
          </p:cNvPr>
          <p:cNvSpPr>
            <a:spLocks/>
          </p:cNvSpPr>
          <p:nvPr userDrawn="1"/>
        </p:nvSpPr>
        <p:spPr bwMode="auto">
          <a:xfrm>
            <a:off x="1341196" y="5524676"/>
            <a:ext cx="11269461" cy="1661600"/>
          </a:xfrm>
          <a:custGeom>
            <a:avLst/>
            <a:gdLst/>
            <a:ahLst/>
            <a:cxnLst/>
            <a:rect l="l" t="t" r="r" b="b"/>
            <a:pathLst>
              <a:path w="10337800" h="1524000">
                <a:moveTo>
                  <a:pt x="1491410" y="0"/>
                </a:moveTo>
                <a:cubicBezTo>
                  <a:pt x="1765359" y="0"/>
                  <a:pt x="2005830" y="119050"/>
                  <a:pt x="2140559" y="298032"/>
                </a:cubicBezTo>
                <a:cubicBezTo>
                  <a:pt x="2234869" y="257262"/>
                  <a:pt x="2342244" y="234023"/>
                  <a:pt x="2456560" y="234023"/>
                </a:cubicBezTo>
                <a:cubicBezTo>
                  <a:pt x="2689682" y="234023"/>
                  <a:pt x="2895041" y="330241"/>
                  <a:pt x="3018747" y="477015"/>
                </a:cubicBezTo>
                <a:cubicBezTo>
                  <a:pt x="3095910" y="289063"/>
                  <a:pt x="3311885" y="153705"/>
                  <a:pt x="3565829" y="153705"/>
                </a:cubicBezTo>
                <a:cubicBezTo>
                  <a:pt x="3808341" y="153705"/>
                  <a:pt x="4016150" y="276832"/>
                  <a:pt x="4101887" y="451329"/>
                </a:cubicBezTo>
                <a:cubicBezTo>
                  <a:pt x="4168027" y="408112"/>
                  <a:pt x="4251314" y="382427"/>
                  <a:pt x="4341950" y="382427"/>
                </a:cubicBezTo>
                <a:cubicBezTo>
                  <a:pt x="4391350" y="382427"/>
                  <a:pt x="4439118" y="390173"/>
                  <a:pt x="4482803" y="404035"/>
                </a:cubicBezTo>
                <a:cubicBezTo>
                  <a:pt x="4562415" y="348588"/>
                  <a:pt x="4662033" y="309448"/>
                  <a:pt x="4775124" y="294771"/>
                </a:cubicBezTo>
                <a:cubicBezTo>
                  <a:pt x="4966602" y="269493"/>
                  <a:pt x="5148691" y="320048"/>
                  <a:pt x="5272805" y="418305"/>
                </a:cubicBezTo>
                <a:cubicBezTo>
                  <a:pt x="5345069" y="366119"/>
                  <a:pt x="5436113" y="329425"/>
                  <a:pt x="5538997" y="315971"/>
                </a:cubicBezTo>
                <a:cubicBezTo>
                  <a:pt x="5725168" y="291509"/>
                  <a:pt x="5901540" y="349403"/>
                  <a:pt x="6009324" y="456222"/>
                </a:cubicBezTo>
                <a:cubicBezTo>
                  <a:pt x="6030962" y="468045"/>
                  <a:pt x="6051375" y="481499"/>
                  <a:pt x="6070156" y="496992"/>
                </a:cubicBezTo>
                <a:cubicBezTo>
                  <a:pt x="6127313" y="461114"/>
                  <a:pt x="6194678" y="435836"/>
                  <a:pt x="6269391" y="426052"/>
                </a:cubicBezTo>
                <a:cubicBezTo>
                  <a:pt x="6401671" y="408520"/>
                  <a:pt x="6529459" y="441952"/>
                  <a:pt x="6625403" y="509631"/>
                </a:cubicBezTo>
                <a:cubicBezTo>
                  <a:pt x="6717263" y="406074"/>
                  <a:pt x="6859750" y="339210"/>
                  <a:pt x="7020608" y="339210"/>
                </a:cubicBezTo>
                <a:cubicBezTo>
                  <a:pt x="7158603" y="339210"/>
                  <a:pt x="7283942" y="388543"/>
                  <a:pt x="7374578" y="468045"/>
                </a:cubicBezTo>
                <a:cubicBezTo>
                  <a:pt x="7488077" y="296401"/>
                  <a:pt x="7690987" y="182244"/>
                  <a:pt x="7921659" y="182244"/>
                </a:cubicBezTo>
                <a:cubicBezTo>
                  <a:pt x="8138858" y="182244"/>
                  <a:pt x="8330746" y="282947"/>
                  <a:pt x="8447511" y="437467"/>
                </a:cubicBezTo>
                <a:cubicBezTo>
                  <a:pt x="8536513" y="362042"/>
                  <a:pt x="8654503" y="315971"/>
                  <a:pt x="8783925" y="315971"/>
                </a:cubicBezTo>
                <a:cubicBezTo>
                  <a:pt x="8908447" y="315971"/>
                  <a:pt x="9022763" y="358780"/>
                  <a:pt x="9110541" y="429721"/>
                </a:cubicBezTo>
                <a:cubicBezTo>
                  <a:pt x="9202401" y="333095"/>
                  <a:pt x="9336314" y="272347"/>
                  <a:pt x="9484924" y="272347"/>
                </a:cubicBezTo>
                <a:cubicBezTo>
                  <a:pt x="9672320" y="272347"/>
                  <a:pt x="9835628" y="368973"/>
                  <a:pt x="9922181" y="511669"/>
                </a:cubicBezTo>
                <a:cubicBezTo>
                  <a:pt x="9943003" y="508000"/>
                  <a:pt x="9965049" y="505962"/>
                  <a:pt x="9987096" y="505962"/>
                </a:cubicBezTo>
                <a:cubicBezTo>
                  <a:pt x="10156120" y="505962"/>
                  <a:pt x="10297789" y="614819"/>
                  <a:pt x="10337800" y="762000"/>
                </a:cubicBezTo>
                <a:lnTo>
                  <a:pt x="10337800" y="1524000"/>
                </a:lnTo>
                <a:lnTo>
                  <a:pt x="0" y="1524000"/>
                </a:lnTo>
                <a:lnTo>
                  <a:pt x="0" y="762000"/>
                </a:lnTo>
                <a:cubicBezTo>
                  <a:pt x="22455" y="534093"/>
                  <a:pt x="253127" y="355111"/>
                  <a:pt x="534834" y="355111"/>
                </a:cubicBezTo>
                <a:cubicBezTo>
                  <a:pt x="622612" y="355111"/>
                  <a:pt x="705082" y="372642"/>
                  <a:pt x="778162" y="403220"/>
                </a:cubicBezTo>
                <a:cubicBezTo>
                  <a:pt x="888803" y="167567"/>
                  <a:pt x="1166427" y="0"/>
                  <a:pt x="1491410" y="0"/>
                </a:cubicBezTo>
                <a:close/>
              </a:path>
            </a:pathLst>
          </a:custGeom>
          <a:gradFill>
            <a:gsLst>
              <a:gs pos="0">
                <a:schemeClr val="bg1">
                  <a:alpha val="25000"/>
                </a:schemeClr>
              </a:gs>
              <a:gs pos="71000">
                <a:schemeClr val="bg1">
                  <a:alpha val="0"/>
                </a:schemeClr>
              </a:gs>
            </a:gsLst>
            <a:lin ang="5400000" scaled="0"/>
          </a:gradFill>
          <a:ln>
            <a:noFill/>
          </a:ln>
        </p:spPr>
        <p:txBody>
          <a:bodyPr vert="horz" wrap="square" lIns="96757" tIns="48378" rIns="96757" bIns="48378" numCol="1" anchor="t" anchorCtr="0" compatLnSpc="1">
            <a:prstTxWarp prst="textNoShape">
              <a:avLst/>
            </a:prstTxWarp>
          </a:bodyPr>
          <a:lstStyle/>
          <a:p>
            <a:pPr defTabSz="1088776"/>
            <a:endParaRPr lang="de-DE" sz="1905" dirty="0">
              <a:solidFill>
                <a:srgbClr val="FFFFFF"/>
              </a:solidFill>
              <a:latin typeface="BentonSans Book" panose="02000503000000020004" pitchFamily="2" charset="0"/>
            </a:endParaRPr>
          </a:p>
        </p:txBody>
      </p:sp>
      <p:sp>
        <p:nvSpPr>
          <p:cNvPr id="28" name="Titel 1">
            <a:extLst>
              <a:ext uri="{FF2B5EF4-FFF2-40B4-BE49-F238E27FC236}">
                <a16:creationId xmlns:a16="http://schemas.microsoft.com/office/drawing/2014/main" id="{093FC4A0-EDF7-8B49-AB36-BE077E3C7180}"/>
              </a:ext>
            </a:extLst>
          </p:cNvPr>
          <p:cNvSpPr>
            <a:spLocks noGrp="1"/>
          </p:cNvSpPr>
          <p:nvPr>
            <p:ph type="title"/>
          </p:nvPr>
        </p:nvSpPr>
        <p:spPr>
          <a:xfrm>
            <a:off x="322061" y="323855"/>
            <a:ext cx="11544891" cy="369332"/>
          </a:xfrm>
        </p:spPr>
        <p:txBody>
          <a:bodyPr/>
          <a:lstStyle/>
          <a:p>
            <a:r>
              <a:rPr lang="de-DE"/>
              <a:t>Mastertitelformat bearbeiten</a:t>
            </a:r>
          </a:p>
        </p:txBody>
      </p:sp>
    </p:spTree>
    <p:extLst>
      <p:ext uri="{BB962C8B-B14F-4D97-AF65-F5344CB8AC3E}">
        <p14:creationId xmlns:p14="http://schemas.microsoft.com/office/powerpoint/2010/main" val="1927102572"/>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3623310"/>
            <a:ext cx="1224095" cy="2484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 scene art</a:t>
            </a:r>
          </a:p>
        </p:txBody>
      </p:sp>
      <p:sp>
        <p:nvSpPr>
          <p:cNvPr id="19" name="Speaker"/>
          <p:cNvSpPr>
            <a:spLocks noGrp="1"/>
          </p:cNvSpPr>
          <p:nvPr userDrawn="1">
            <p:ph type="subTitle" idx="1" hasCustomPrompt="1"/>
          </p:nvPr>
        </p:nvSpPr>
        <p:spPr bwMode="gray">
          <a:xfrm>
            <a:off x="287925" y="5130516"/>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24017130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1855470"/>
            <a:ext cx="1224095" cy="248400"/>
          </a:xfrm>
          <a:prstGeom prst="rect">
            <a:avLst/>
          </a:prstGeom>
        </p:spPr>
      </p:pic>
      <p:sp>
        <p:nvSpPr>
          <p:cNvPr id="6" name="Speaker"/>
          <p:cNvSpPr>
            <a:spLocks noGrp="1"/>
          </p:cNvSpPr>
          <p:nvPr userDrawn="1">
            <p:ph type="subTitle" idx="1" hasCustomPrompt="1"/>
          </p:nvPr>
        </p:nvSpPr>
        <p:spPr bwMode="gray">
          <a:xfrm>
            <a:off x="287939" y="4268530"/>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7939"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135503822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925" y="1855470"/>
            <a:ext cx="1224095" cy="248400"/>
          </a:xfrm>
          <a:prstGeom prst="rect">
            <a:avLst/>
          </a:prstGeom>
        </p:spPr>
      </p:pic>
      <p:sp>
        <p:nvSpPr>
          <p:cNvPr id="6" name="Speaker"/>
          <p:cNvSpPr>
            <a:spLocks noGrp="1"/>
          </p:cNvSpPr>
          <p:nvPr userDrawn="1">
            <p:ph type="subTitle" idx="1" hasCustomPrompt="1"/>
          </p:nvPr>
        </p:nvSpPr>
        <p:spPr bwMode="gray">
          <a:xfrm>
            <a:off x="287939" y="4268530"/>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39"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p:nvPr>
        </p:nvSpPr>
        <p:spPr>
          <a:xfrm>
            <a:off x="6953044" y="963000"/>
            <a:ext cx="4930716" cy="4932000"/>
          </a:xfrm>
        </p:spPr>
        <p:txBody>
          <a:bodyPr/>
          <a:lstStyle/>
          <a:p>
            <a:r>
              <a:rPr lang="en-US"/>
              <a:t>Click icon to add picture</a:t>
            </a:r>
            <a:endParaRPr lang="de-DE"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10416196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549635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20381721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dirty="0"/>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04952149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242677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81"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79119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with logo">
    <p:spTree>
      <p:nvGrpSpPr>
        <p:cNvPr id="1" name=""/>
        <p:cNvGrpSpPr/>
        <p:nvPr/>
      </p:nvGrpSpPr>
      <p:grpSpPr>
        <a:xfrm>
          <a:off x="0" y="0"/>
          <a:ext cx="0" cy="0"/>
          <a:chOff x="0" y="0"/>
          <a:chExt cx="0" cy="0"/>
        </a:xfrm>
      </p:grpSpPr>
      <p:sp>
        <p:nvSpPr>
          <p:cNvPr id="10" name="Rectangle 18"/>
          <p:cNvSpPr/>
          <p:nvPr userDrawn="1"/>
        </p:nvSpPr>
        <p:spPr>
          <a:xfrm>
            <a:off x="6380727" y="1"/>
            <a:ext cx="5982695" cy="6863824"/>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337835 w 5782960"/>
              <a:gd name="connsiteY0" fmla="*/ 0 h 139700"/>
              <a:gd name="connsiteX1" fmla="*/ 5782960 w 5782960"/>
              <a:gd name="connsiteY1" fmla="*/ 0 h 139700"/>
              <a:gd name="connsiteX2" fmla="*/ 5782960 w 5782960"/>
              <a:gd name="connsiteY2" fmla="*/ 139700 h 139700"/>
              <a:gd name="connsiteX3" fmla="*/ 0 w 5782960"/>
              <a:gd name="connsiteY3" fmla="*/ 139700 h 139700"/>
              <a:gd name="connsiteX4" fmla="*/ 337835 w 5782960"/>
              <a:gd name="connsiteY4" fmla="*/ 0 h 139700"/>
              <a:gd name="connsiteX0" fmla="*/ 1111103 w 6556228"/>
              <a:gd name="connsiteY0" fmla="*/ 0 h 139700"/>
              <a:gd name="connsiteX1" fmla="*/ 6556228 w 6556228"/>
              <a:gd name="connsiteY1" fmla="*/ 0 h 139700"/>
              <a:gd name="connsiteX2" fmla="*/ 6556228 w 6556228"/>
              <a:gd name="connsiteY2" fmla="*/ 139700 h 139700"/>
              <a:gd name="connsiteX3" fmla="*/ 0 w 6556228"/>
              <a:gd name="connsiteY3" fmla="*/ 139700 h 139700"/>
              <a:gd name="connsiteX4" fmla="*/ 1111103 w 6556228"/>
              <a:gd name="connsiteY4" fmla="*/ 0 h 139700"/>
              <a:gd name="connsiteX0" fmla="*/ 1117988 w 6563113"/>
              <a:gd name="connsiteY0" fmla="*/ 0 h 139851"/>
              <a:gd name="connsiteX1" fmla="*/ 6563113 w 6563113"/>
              <a:gd name="connsiteY1" fmla="*/ 0 h 139851"/>
              <a:gd name="connsiteX2" fmla="*/ 6563113 w 6563113"/>
              <a:gd name="connsiteY2" fmla="*/ 139700 h 139851"/>
              <a:gd name="connsiteX3" fmla="*/ 0 w 6563113"/>
              <a:gd name="connsiteY3" fmla="*/ 139851 h 139851"/>
              <a:gd name="connsiteX4" fmla="*/ 1117988 w 6563113"/>
              <a:gd name="connsiteY4" fmla="*/ 0 h 139851"/>
              <a:gd name="connsiteX0" fmla="*/ 1191936 w 6637061"/>
              <a:gd name="connsiteY0" fmla="*/ 0 h 139851"/>
              <a:gd name="connsiteX1" fmla="*/ 6637061 w 6637061"/>
              <a:gd name="connsiteY1" fmla="*/ 0 h 139851"/>
              <a:gd name="connsiteX2" fmla="*/ 6637061 w 6637061"/>
              <a:gd name="connsiteY2" fmla="*/ 139700 h 139851"/>
              <a:gd name="connsiteX3" fmla="*/ 0 w 6637061"/>
              <a:gd name="connsiteY3" fmla="*/ 139851 h 139851"/>
              <a:gd name="connsiteX4" fmla="*/ 1191936 w 6637061"/>
              <a:gd name="connsiteY4" fmla="*/ 0 h 1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7061" h="139851">
                <a:moveTo>
                  <a:pt x="1191936" y="0"/>
                </a:moveTo>
                <a:lnTo>
                  <a:pt x="6637061" y="0"/>
                </a:lnTo>
                <a:lnTo>
                  <a:pt x="6637061" y="139700"/>
                </a:lnTo>
                <a:lnTo>
                  <a:pt x="0" y="139851"/>
                </a:lnTo>
                <a:lnTo>
                  <a:pt x="1191936" y="0"/>
                </a:lnTo>
                <a:close/>
              </a:path>
            </a:pathLst>
          </a:custGeom>
          <a:solidFill>
            <a:srgbClr val="154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sp>
        <p:nvSpPr>
          <p:cNvPr id="11" name="Rectangle 18"/>
          <p:cNvSpPr/>
          <p:nvPr userDrawn="1"/>
        </p:nvSpPr>
        <p:spPr>
          <a:xfrm flipH="1" flipV="1">
            <a:off x="-3" y="0"/>
            <a:ext cx="7461942" cy="6857394"/>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412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412750 w 5857875"/>
              <a:gd name="connsiteY4" fmla="*/ 0 h 139700"/>
              <a:gd name="connsiteX0" fmla="*/ 31750 w 5857875"/>
              <a:gd name="connsiteY0" fmla="*/ 0 h 139700"/>
              <a:gd name="connsiteX1" fmla="*/ 5857875 w 5857875"/>
              <a:gd name="connsiteY1" fmla="*/ 0 h 139700"/>
              <a:gd name="connsiteX2" fmla="*/ 5857875 w 5857875"/>
              <a:gd name="connsiteY2" fmla="*/ 139700 h 139700"/>
              <a:gd name="connsiteX3" fmla="*/ 0 w 5857875"/>
              <a:gd name="connsiteY3" fmla="*/ 139700 h 139700"/>
              <a:gd name="connsiteX4" fmla="*/ 31750 w 5857875"/>
              <a:gd name="connsiteY4" fmla="*/ 0 h 139700"/>
              <a:gd name="connsiteX0" fmla="*/ 355314 w 5857875"/>
              <a:gd name="connsiteY0" fmla="*/ 303 h 139700"/>
              <a:gd name="connsiteX1" fmla="*/ 5857875 w 5857875"/>
              <a:gd name="connsiteY1" fmla="*/ 0 h 139700"/>
              <a:gd name="connsiteX2" fmla="*/ 5857875 w 5857875"/>
              <a:gd name="connsiteY2" fmla="*/ 139700 h 139700"/>
              <a:gd name="connsiteX3" fmla="*/ 0 w 5857875"/>
              <a:gd name="connsiteY3" fmla="*/ 139700 h 139700"/>
              <a:gd name="connsiteX4" fmla="*/ 355314 w 5857875"/>
              <a:gd name="connsiteY4" fmla="*/ 303 h 139700"/>
              <a:gd name="connsiteX0" fmla="*/ 352374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52374 w 5857875"/>
              <a:gd name="connsiteY4" fmla="*/ 0 h 139720"/>
              <a:gd name="connsiteX0" fmla="*/ 425878 w 5857875"/>
              <a:gd name="connsiteY0" fmla="*/ 821 h 139700"/>
              <a:gd name="connsiteX1" fmla="*/ 5857875 w 5857875"/>
              <a:gd name="connsiteY1" fmla="*/ 0 h 139700"/>
              <a:gd name="connsiteX2" fmla="*/ 5857875 w 5857875"/>
              <a:gd name="connsiteY2" fmla="*/ 139700 h 139700"/>
              <a:gd name="connsiteX3" fmla="*/ 0 w 5857875"/>
              <a:gd name="connsiteY3" fmla="*/ 139700 h 139700"/>
              <a:gd name="connsiteX4" fmla="*/ 425878 w 5857875"/>
              <a:gd name="connsiteY4" fmla="*/ 821 h 139700"/>
              <a:gd name="connsiteX0" fmla="*/ 346493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346493 w 5857875"/>
              <a:gd name="connsiteY4" fmla="*/ 0 h 139720"/>
              <a:gd name="connsiteX0" fmla="*/ 1125642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1125642 w 5857875"/>
              <a:gd name="connsiteY4" fmla="*/ 0 h 139720"/>
              <a:gd name="connsiteX0" fmla="*/ 843888 w 5857875"/>
              <a:gd name="connsiteY0" fmla="*/ 0 h 139720"/>
              <a:gd name="connsiteX1" fmla="*/ 5857875 w 5857875"/>
              <a:gd name="connsiteY1" fmla="*/ 20 h 139720"/>
              <a:gd name="connsiteX2" fmla="*/ 5857875 w 5857875"/>
              <a:gd name="connsiteY2" fmla="*/ 139720 h 139720"/>
              <a:gd name="connsiteX3" fmla="*/ 0 w 5857875"/>
              <a:gd name="connsiteY3" fmla="*/ 139720 h 139720"/>
              <a:gd name="connsiteX4" fmla="*/ 843888 w 5857875"/>
              <a:gd name="connsiteY4" fmla="*/ 0 h 13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5" h="139720">
                <a:moveTo>
                  <a:pt x="843888" y="0"/>
                </a:moveTo>
                <a:lnTo>
                  <a:pt x="5857875" y="20"/>
                </a:lnTo>
                <a:lnTo>
                  <a:pt x="5857875" y="139720"/>
                </a:lnTo>
                <a:lnTo>
                  <a:pt x="0" y="139720"/>
                </a:lnTo>
                <a:lnTo>
                  <a:pt x="843888" y="0"/>
                </a:lnTo>
                <a:close/>
              </a:path>
            </a:pathLst>
          </a:custGeom>
          <a:solidFill>
            <a:srgbClr val="037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pic>
        <p:nvPicPr>
          <p:cNvPr id="13" name="Picture 12"/>
          <p:cNvPicPr>
            <a:picLocks noChangeAspect="1"/>
          </p:cNvPicPr>
          <p:nvPr userDrawn="1"/>
        </p:nvPicPr>
        <p:blipFill>
          <a:blip r:embed="rId2" cstate="print"/>
          <a:stretch>
            <a:fillRect/>
          </a:stretch>
        </p:blipFill>
        <p:spPr>
          <a:xfrm>
            <a:off x="7964949" y="2237486"/>
            <a:ext cx="3260733" cy="1154381"/>
          </a:xfrm>
          <a:prstGeom prst="rect">
            <a:avLst/>
          </a:prstGeom>
        </p:spPr>
      </p:pic>
      <p:cxnSp>
        <p:nvCxnSpPr>
          <p:cNvPr id="12" name="Straight Connector 11"/>
          <p:cNvCxnSpPr/>
          <p:nvPr userDrawn="1"/>
        </p:nvCxnSpPr>
        <p:spPr>
          <a:xfrm>
            <a:off x="450733" y="2779179"/>
            <a:ext cx="279327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0" hasCustomPrompt="1"/>
          </p:nvPr>
        </p:nvSpPr>
        <p:spPr>
          <a:xfrm>
            <a:off x="450746" y="2126017"/>
            <a:ext cx="2953775" cy="601359"/>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kumimoji="0" lang="en-US" sz="3399" b="1" i="0" u="none" strike="noStrike" kern="1200" cap="none" spc="0" normalizeH="0" baseline="0" noProof="0" dirty="0" smtClean="0">
                <a:ln>
                  <a:noFill/>
                </a:ln>
                <a:solidFill>
                  <a:srgbClr val="FFFFFF"/>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FFFFFF"/>
                </a:solidFill>
                <a:effectLst/>
                <a:uLnTx/>
                <a:uFillTx/>
                <a:latin typeface="Arial" charset="0"/>
                <a:ea typeface="Arial" charset="0"/>
                <a:cs typeface="Arial" charset="0"/>
              </a:rPr>
              <a:t>Divider Page</a:t>
            </a:r>
          </a:p>
          <a:p>
            <a:pPr lvl="0"/>
            <a:endParaRPr lang="de-DE" dirty="0"/>
          </a:p>
        </p:txBody>
      </p:sp>
      <p:sp>
        <p:nvSpPr>
          <p:cNvPr id="18" name="Text Placeholder 16"/>
          <p:cNvSpPr>
            <a:spLocks noGrp="1"/>
          </p:cNvSpPr>
          <p:nvPr>
            <p:ph type="body" sz="quarter" idx="14" hasCustomPrompt="1"/>
          </p:nvPr>
        </p:nvSpPr>
        <p:spPr>
          <a:xfrm>
            <a:off x="451721" y="2870800"/>
            <a:ext cx="5112563" cy="441588"/>
          </a:xfrm>
        </p:spPr>
        <p:txBody>
          <a:bodyPr/>
          <a:lstStyle>
            <a:lvl1pPr marL="0" marR="0" indent="0" algn="l" defTabSz="1088504" rtl="0" eaLnBrk="1" fontAlgn="auto" latinLnBrk="0" hangingPunct="1">
              <a:lnSpc>
                <a:spcPct val="150000"/>
              </a:lnSpc>
              <a:spcBef>
                <a:spcPts val="0"/>
              </a:spcBef>
              <a:spcAft>
                <a:spcPts val="0"/>
              </a:spcAft>
              <a:buClrTx/>
              <a:buSzTx/>
              <a:buFontTx/>
              <a:buNone/>
              <a:tabLst/>
              <a:defRPr sz="1500">
                <a:solidFill>
                  <a:schemeClr val="bg1"/>
                </a:solidFill>
              </a:defRPr>
            </a:lvl1pPr>
          </a:lstStyle>
          <a:p>
            <a:pPr>
              <a:lnSpc>
                <a:spcPct val="150000"/>
              </a:lnSpc>
            </a:pPr>
            <a:r>
              <a:rPr lang="en-US" sz="1500" dirty="0">
                <a:solidFill>
                  <a:schemeClr val="bg1"/>
                </a:solidFill>
                <a:latin typeface="Arial" charset="0"/>
                <a:ea typeface="Arial" charset="0"/>
                <a:cs typeface="Arial" charset="0"/>
              </a:rPr>
              <a:t>Subtitle if needed. This Slide works without pictures</a:t>
            </a:r>
          </a:p>
        </p:txBody>
      </p:sp>
    </p:spTree>
    <p:extLst>
      <p:ext uri="{BB962C8B-B14F-4D97-AF65-F5344CB8AC3E}">
        <p14:creationId xmlns:p14="http://schemas.microsoft.com/office/powerpoint/2010/main" val="14931144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82"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07351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77676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48606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580819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47"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47"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61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61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607815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solidFill>
                  <a:schemeClr val="tx1"/>
                </a:solidFill>
              </a:defRPr>
            </a:lvl1pPr>
            <a:lvl2pPr marL="395802"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2765186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863447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81"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83"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3758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111729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12021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 Thank You">
    <p:spTree>
      <p:nvGrpSpPr>
        <p:cNvPr id="1" name=""/>
        <p:cNvGrpSpPr/>
        <p:nvPr/>
      </p:nvGrpSpPr>
      <p:grpSpPr>
        <a:xfrm>
          <a:off x="0" y="0"/>
          <a:ext cx="0" cy="0"/>
          <a:chOff x="0" y="0"/>
          <a:chExt cx="0" cy="0"/>
        </a:xfrm>
      </p:grpSpPr>
      <p:sp>
        <p:nvSpPr>
          <p:cNvPr id="8" name="Rectangle 18"/>
          <p:cNvSpPr/>
          <p:nvPr userDrawn="1"/>
        </p:nvSpPr>
        <p:spPr>
          <a:xfrm>
            <a:off x="6272787" y="1"/>
            <a:ext cx="5916038" cy="6863824"/>
          </a:xfrm>
          <a:custGeom>
            <a:avLst/>
            <a:gdLst>
              <a:gd name="connsiteX0" fmla="*/ 0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0 w 5480050"/>
              <a:gd name="connsiteY4" fmla="*/ 0 h 139700"/>
              <a:gd name="connsiteX0" fmla="*/ 69850 w 5480050"/>
              <a:gd name="connsiteY0" fmla="*/ 0 h 142875"/>
              <a:gd name="connsiteX1" fmla="*/ 5480050 w 5480050"/>
              <a:gd name="connsiteY1" fmla="*/ 3175 h 142875"/>
              <a:gd name="connsiteX2" fmla="*/ 5480050 w 5480050"/>
              <a:gd name="connsiteY2" fmla="*/ 142875 h 142875"/>
              <a:gd name="connsiteX3" fmla="*/ 0 w 5480050"/>
              <a:gd name="connsiteY3" fmla="*/ 142875 h 142875"/>
              <a:gd name="connsiteX4" fmla="*/ 69850 w 5480050"/>
              <a:gd name="connsiteY4" fmla="*/ 0 h 142875"/>
              <a:gd name="connsiteX0" fmla="*/ 34925 w 5480050"/>
              <a:gd name="connsiteY0" fmla="*/ 0 h 139700"/>
              <a:gd name="connsiteX1" fmla="*/ 5480050 w 5480050"/>
              <a:gd name="connsiteY1" fmla="*/ 0 h 139700"/>
              <a:gd name="connsiteX2" fmla="*/ 5480050 w 5480050"/>
              <a:gd name="connsiteY2" fmla="*/ 139700 h 139700"/>
              <a:gd name="connsiteX3" fmla="*/ 0 w 5480050"/>
              <a:gd name="connsiteY3" fmla="*/ 139700 h 139700"/>
              <a:gd name="connsiteX4" fmla="*/ 34925 w 5480050"/>
              <a:gd name="connsiteY4" fmla="*/ 0 h 139700"/>
              <a:gd name="connsiteX0" fmla="*/ 337835 w 5782960"/>
              <a:gd name="connsiteY0" fmla="*/ 0 h 139700"/>
              <a:gd name="connsiteX1" fmla="*/ 5782960 w 5782960"/>
              <a:gd name="connsiteY1" fmla="*/ 0 h 139700"/>
              <a:gd name="connsiteX2" fmla="*/ 5782960 w 5782960"/>
              <a:gd name="connsiteY2" fmla="*/ 139700 h 139700"/>
              <a:gd name="connsiteX3" fmla="*/ 0 w 5782960"/>
              <a:gd name="connsiteY3" fmla="*/ 139700 h 139700"/>
              <a:gd name="connsiteX4" fmla="*/ 337835 w 5782960"/>
              <a:gd name="connsiteY4" fmla="*/ 0 h 139700"/>
              <a:gd name="connsiteX0" fmla="*/ 1111103 w 6556228"/>
              <a:gd name="connsiteY0" fmla="*/ 0 h 139700"/>
              <a:gd name="connsiteX1" fmla="*/ 6556228 w 6556228"/>
              <a:gd name="connsiteY1" fmla="*/ 0 h 139700"/>
              <a:gd name="connsiteX2" fmla="*/ 6556228 w 6556228"/>
              <a:gd name="connsiteY2" fmla="*/ 139700 h 139700"/>
              <a:gd name="connsiteX3" fmla="*/ 0 w 6556228"/>
              <a:gd name="connsiteY3" fmla="*/ 139700 h 139700"/>
              <a:gd name="connsiteX4" fmla="*/ 1111103 w 6556228"/>
              <a:gd name="connsiteY4" fmla="*/ 0 h 139700"/>
              <a:gd name="connsiteX0" fmla="*/ 1117988 w 6563113"/>
              <a:gd name="connsiteY0" fmla="*/ 0 h 139851"/>
              <a:gd name="connsiteX1" fmla="*/ 6563113 w 6563113"/>
              <a:gd name="connsiteY1" fmla="*/ 0 h 139851"/>
              <a:gd name="connsiteX2" fmla="*/ 6563113 w 6563113"/>
              <a:gd name="connsiteY2" fmla="*/ 139700 h 139851"/>
              <a:gd name="connsiteX3" fmla="*/ 0 w 6563113"/>
              <a:gd name="connsiteY3" fmla="*/ 139851 h 139851"/>
              <a:gd name="connsiteX4" fmla="*/ 1117988 w 6563113"/>
              <a:gd name="connsiteY4" fmla="*/ 0 h 1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113" h="139851">
                <a:moveTo>
                  <a:pt x="1117988" y="0"/>
                </a:moveTo>
                <a:lnTo>
                  <a:pt x="6563113" y="0"/>
                </a:lnTo>
                <a:lnTo>
                  <a:pt x="6563113" y="139700"/>
                </a:lnTo>
                <a:lnTo>
                  <a:pt x="0" y="139851"/>
                </a:lnTo>
                <a:lnTo>
                  <a:pt x="1117988" y="0"/>
                </a:lnTo>
                <a:close/>
              </a:path>
            </a:pathLst>
          </a:custGeom>
          <a:solidFill>
            <a:srgbClr val="15446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cxnSp>
        <p:nvCxnSpPr>
          <p:cNvPr id="9" name="Straight Connector 8"/>
          <p:cNvCxnSpPr/>
          <p:nvPr userDrawn="1"/>
        </p:nvCxnSpPr>
        <p:spPr>
          <a:xfrm>
            <a:off x="8125897" y="3571874"/>
            <a:ext cx="2384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stretch>
            <a:fillRect/>
          </a:stretch>
        </p:blipFill>
        <p:spPr>
          <a:xfrm>
            <a:off x="8076310" y="5774751"/>
            <a:ext cx="1071124" cy="530378"/>
          </a:xfrm>
          <a:prstGeom prst="rect">
            <a:avLst/>
          </a:prstGeom>
        </p:spPr>
      </p:pic>
      <p:pic>
        <p:nvPicPr>
          <p:cNvPr id="13" name="Picture 12"/>
          <p:cNvPicPr>
            <a:picLocks noChangeAspect="1"/>
          </p:cNvPicPr>
          <p:nvPr userDrawn="1"/>
        </p:nvPicPr>
        <p:blipFill>
          <a:blip r:embed="rId3" cstate="print"/>
          <a:stretch>
            <a:fillRect/>
          </a:stretch>
        </p:blipFill>
        <p:spPr>
          <a:xfrm>
            <a:off x="9480740" y="5774750"/>
            <a:ext cx="1466737" cy="519262"/>
          </a:xfrm>
          <a:prstGeom prst="rect">
            <a:avLst/>
          </a:prstGeom>
        </p:spPr>
      </p:pic>
      <p:sp>
        <p:nvSpPr>
          <p:cNvPr id="14" name="TextBox 13"/>
          <p:cNvSpPr txBox="1"/>
          <p:nvPr userDrawn="1"/>
        </p:nvSpPr>
        <p:spPr>
          <a:xfrm>
            <a:off x="7986406" y="6605938"/>
            <a:ext cx="3828292" cy="246221"/>
          </a:xfrm>
          <a:prstGeom prst="rect">
            <a:avLst/>
          </a:prstGeom>
          <a:noFill/>
        </p:spPr>
        <p:txBody>
          <a:bodyPr wrap="none" rtlCol="0">
            <a:spAutoFit/>
          </a:bodyPr>
          <a:lstStyle/>
          <a:p>
            <a:pPr defTabSz="1088504"/>
            <a:r>
              <a:rPr lang="en-US" sz="1000" dirty="0">
                <a:solidFill>
                  <a:srgbClr val="FFFFFF">
                    <a:lumMod val="75000"/>
                  </a:srgbClr>
                </a:solidFill>
                <a:ea typeface="Arial" charset="0"/>
                <a:cs typeface="Arial" charset="0"/>
                <a:sym typeface="Helvetica Light"/>
              </a:rPr>
              <a:t>© 2015 SAP SE or an SAP affiliate company. All rights reserved.</a:t>
            </a:r>
          </a:p>
        </p:txBody>
      </p:sp>
      <p:sp>
        <p:nvSpPr>
          <p:cNvPr id="17" name="Text Placeholder 16"/>
          <p:cNvSpPr>
            <a:spLocks noGrp="1"/>
          </p:cNvSpPr>
          <p:nvPr>
            <p:ph type="body" sz="quarter" idx="10" hasCustomPrompt="1"/>
          </p:nvPr>
        </p:nvSpPr>
        <p:spPr>
          <a:xfrm>
            <a:off x="8077233" y="2875356"/>
            <a:ext cx="2588531" cy="601359"/>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lang="en-US" sz="3999" b="1" kern="1200" noProof="0" dirty="0" smtClean="0">
                <a:solidFill>
                  <a:schemeClr val="bg1"/>
                </a:solidFill>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FFFFFF"/>
                </a:solidFill>
                <a:effectLst/>
                <a:uLnTx/>
                <a:uFillTx/>
                <a:latin typeface="Arial" charset="0"/>
                <a:ea typeface="Arial" charset="0"/>
                <a:cs typeface="Arial" charset="0"/>
              </a:rPr>
              <a:t>Thank you</a:t>
            </a:r>
          </a:p>
          <a:p>
            <a:pPr lvl="0"/>
            <a:endParaRPr lang="de-DE" dirty="0"/>
          </a:p>
        </p:txBody>
      </p:sp>
      <p:sp>
        <p:nvSpPr>
          <p:cNvPr id="20" name="Text Placeholder 16"/>
          <p:cNvSpPr>
            <a:spLocks noGrp="1"/>
          </p:cNvSpPr>
          <p:nvPr>
            <p:ph type="body" sz="quarter" idx="11" hasCustomPrompt="1"/>
          </p:nvPr>
        </p:nvSpPr>
        <p:spPr>
          <a:xfrm>
            <a:off x="8076322" y="3788589"/>
            <a:ext cx="2588531" cy="1873782"/>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sz="2100" baseline="0">
                <a:solidFill>
                  <a:schemeClr val="bg1"/>
                </a:solidFill>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rial" charset="0"/>
                <a:ea typeface="Arial" charset="0"/>
                <a:cs typeface="Arial" charset="0"/>
              </a:rPr>
              <a:t>Contact information:                           </a:t>
            </a:r>
          </a:p>
          <a:p>
            <a:pPr marL="0" marR="0" lvl="0" indent="0" algn="l" defTabSz="108850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rial" charset="0"/>
                <a:ea typeface="Arial" charset="0"/>
                <a:cs typeface="Arial" charset="0"/>
              </a:rPr>
              <a:t>First name Last name Title                 Address            Phone number</a:t>
            </a:r>
          </a:p>
          <a:p>
            <a:pPr lvl="0"/>
            <a:endParaRPr lang="de-DE" dirty="0"/>
          </a:p>
        </p:txBody>
      </p:sp>
      <p:sp>
        <p:nvSpPr>
          <p:cNvPr id="15" name="Text Placeholder 21"/>
          <p:cNvSpPr>
            <a:spLocks noGrp="1"/>
          </p:cNvSpPr>
          <p:nvPr>
            <p:ph type="body" sz="quarter" idx="13" hasCustomPrompt="1"/>
          </p:nvPr>
        </p:nvSpPr>
        <p:spPr>
          <a:xfrm rot="21174480">
            <a:off x="981704" y="3561045"/>
            <a:ext cx="3800198" cy="933413"/>
          </a:xfrm>
          <a:solidFill>
            <a:schemeClr val="bg1">
              <a:lumMod val="95000"/>
              <a:alpha val="80000"/>
            </a:schemeClr>
          </a:solidFill>
        </p:spPr>
        <p:txBody>
          <a:bodyPr/>
          <a:lstStyle>
            <a:lvl1pPr>
              <a:defRPr sz="1500" baseline="0">
                <a:solidFill>
                  <a:schemeClr val="bg2">
                    <a:lumMod val="25000"/>
                  </a:schemeClr>
                </a:solidFill>
              </a:defRPr>
            </a:lvl1pPr>
          </a:lstStyle>
          <a:p>
            <a:pPr lvl="0"/>
            <a:r>
              <a:rPr lang="de-DE" dirty="0" err="1"/>
              <a:t>Please</a:t>
            </a:r>
            <a:r>
              <a:rPr lang="de-DE" dirty="0"/>
              <a:t> </a:t>
            </a:r>
            <a:r>
              <a:rPr lang="de-DE" dirty="0" err="1"/>
              <a:t>set</a:t>
            </a:r>
            <a:r>
              <a:rPr lang="de-DE" dirty="0"/>
              <a:t> </a:t>
            </a:r>
            <a:r>
              <a:rPr lang="de-DE" dirty="0" err="1"/>
              <a:t>license-free</a:t>
            </a:r>
            <a:r>
              <a:rPr lang="de-DE" dirty="0"/>
              <a:t> </a:t>
            </a:r>
            <a:r>
              <a:rPr lang="de-DE" dirty="0" err="1"/>
              <a:t>picture</a:t>
            </a:r>
            <a:r>
              <a:rPr lang="de-DE" dirty="0"/>
              <a:t> </a:t>
            </a:r>
            <a:r>
              <a:rPr lang="de-DE" dirty="0" err="1"/>
              <a:t>as</a:t>
            </a:r>
            <a:r>
              <a:rPr lang="de-DE" dirty="0"/>
              <a:t> </a:t>
            </a:r>
            <a:r>
              <a:rPr lang="de-DE" dirty="0" err="1"/>
              <a:t>background</a:t>
            </a:r>
            <a:r>
              <a:rPr lang="de-DE" dirty="0"/>
              <a:t> (e.g. https://unsplash.com/ , http://www.sitebuilderreport.com/stock-up , http://imagedirectory.wdf.sap.corp:6085/)</a:t>
            </a:r>
          </a:p>
        </p:txBody>
      </p:sp>
    </p:spTree>
    <p:extLst>
      <p:ext uri="{BB962C8B-B14F-4D97-AF65-F5344CB8AC3E}">
        <p14:creationId xmlns:p14="http://schemas.microsoft.com/office/powerpoint/2010/main" val="30384332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82"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6630103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035687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62"/>
            <a:ext cx="11792689" cy="220929"/>
          </a:xfrm>
          <a:prstGeom prst="rect">
            <a:avLst/>
          </a:prstGeom>
          <a:solidFill>
            <a:schemeClr val="bg1"/>
          </a:solidFill>
          <a:ln w="6350" algn="ctr">
            <a:noFill/>
            <a:miter lim="800000"/>
            <a:headEnd/>
            <a:tailEnd/>
          </a:ln>
        </p:spPr>
        <p:txBody>
          <a:bodyPr lIns="89956" tIns="71964" rIns="89956" bIns="71964"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8041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156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882" y="479220"/>
            <a:ext cx="1224095" cy="248400"/>
          </a:xfrm>
          <a:prstGeom prst="rect">
            <a:avLst/>
          </a:prstGeom>
        </p:spPr>
      </p:pic>
      <p:sp>
        <p:nvSpPr>
          <p:cNvPr id="93" name="Contact information"/>
          <p:cNvSpPr>
            <a:spLocks noGrp="1"/>
          </p:cNvSpPr>
          <p:nvPr>
            <p:ph type="body" sz="quarter" idx="10" hasCustomPrompt="1"/>
          </p:nvPr>
        </p:nvSpPr>
        <p:spPr>
          <a:xfrm>
            <a:off x="503882"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82"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3882" y="5994000"/>
            <a:ext cx="1578051" cy="360000"/>
          </a:xfrm>
          <a:prstGeom prst="rect">
            <a:avLst/>
          </a:prstGeom>
        </p:spPr>
      </p:pic>
    </p:spTree>
    <p:extLst>
      <p:ext uri="{BB962C8B-B14F-4D97-AF65-F5344CB8AC3E}">
        <p14:creationId xmlns:p14="http://schemas.microsoft.com/office/powerpoint/2010/main" val="257423244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2017 SAP SE or an SAP affiliate company. All rights reserved.</a:t>
            </a:r>
          </a:p>
        </p:txBody>
      </p:sp>
      <p:grpSp>
        <p:nvGrpSpPr>
          <p:cNvPr id="16" name="Group 15"/>
          <p:cNvGrpSpPr/>
          <p:nvPr userDrawn="1"/>
        </p:nvGrpSpPr>
        <p:grpSpPr>
          <a:xfrm>
            <a:off x="13"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933434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2017 SAP SE oder ein SAP-Konzernunternehmen. Alle Rechte vorbehalten.</a:t>
            </a:r>
          </a:p>
        </p:txBody>
      </p:sp>
      <p:grpSp>
        <p:nvGrpSpPr>
          <p:cNvPr id="16" name="Group 15"/>
          <p:cNvGrpSpPr/>
          <p:nvPr userDrawn="1"/>
        </p:nvGrpSpPr>
        <p:grpSpPr>
          <a:xfrm>
            <a:off x="13"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524587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_Subtitle_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334752" y="424561"/>
            <a:ext cx="11534463" cy="615553"/>
          </a:xfrm>
        </p:spPr>
        <p:txBody>
          <a:bodyPr/>
          <a:lstStyle>
            <a:lvl1pPr>
              <a:defRPr lang="en-US" sz="3999" b="1" kern="1200" baseline="0" dirty="0">
                <a:solidFill>
                  <a:schemeClr val="accent2"/>
                </a:solidFill>
                <a:latin typeface="Arial" panose="020B0604020202020204" pitchFamily="34" charset="0"/>
                <a:ea typeface="+mj-ea"/>
                <a:cs typeface="Arial" panose="020B0604020202020204" pitchFamily="34" charset="0"/>
              </a:defRPr>
            </a:lvl1pPr>
          </a:lstStyle>
          <a:p>
            <a:r>
              <a:rPr lang="en-US" dirty="0"/>
              <a:t>Short Slide Title</a:t>
            </a:r>
          </a:p>
        </p:txBody>
      </p:sp>
      <p:sp>
        <p:nvSpPr>
          <p:cNvPr id="7" name="Text Placeholder 3"/>
          <p:cNvSpPr>
            <a:spLocks noGrp="1"/>
          </p:cNvSpPr>
          <p:nvPr>
            <p:ph type="body" sz="quarter" idx="13" hasCustomPrompt="1"/>
          </p:nvPr>
        </p:nvSpPr>
        <p:spPr>
          <a:xfrm>
            <a:off x="334752" y="938916"/>
            <a:ext cx="11534463" cy="253093"/>
          </a:xfrm>
        </p:spPr>
        <p:txBody>
          <a:bodyPr/>
          <a:lstStyle>
            <a:lvl1pPr marL="0" indent="0">
              <a:buNone/>
              <a:defRPr sz="1600" baseline="0">
                <a:solidFill>
                  <a:schemeClr val="accent2"/>
                </a:solidFill>
                <a:latin typeface="+mn-lt"/>
                <a:cs typeface="Arial" panose="020B0604020202020204" pitchFamily="34" charset="0"/>
              </a:defRPr>
            </a:lvl1pPr>
          </a:lstStyle>
          <a:p>
            <a:pPr lvl="0"/>
            <a:r>
              <a:rPr lang="en-US" noProof="0" dirty="0"/>
              <a:t>Some catchy subtitle goes here</a:t>
            </a:r>
          </a:p>
        </p:txBody>
      </p:sp>
      <p:sp>
        <p:nvSpPr>
          <p:cNvPr id="4" name="Text Placeholder 3"/>
          <p:cNvSpPr>
            <a:spLocks noGrp="1"/>
          </p:cNvSpPr>
          <p:nvPr>
            <p:ph type="body" sz="quarter" idx="10" hasCustomPrompt="1"/>
          </p:nvPr>
        </p:nvSpPr>
        <p:spPr>
          <a:xfrm>
            <a:off x="323916" y="1690687"/>
            <a:ext cx="11542194" cy="4391026"/>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55201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Referenc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9062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 or illustration scene art</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userDrawn="1"/>
        </p:nvSpPr>
        <p:spPr>
          <a:xfrm>
            <a:off x="287939" y="5769693"/>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userDrawn="1">
            <p:ph type="subTitle" idx="1" hasCustomPrompt="1"/>
          </p:nvPr>
        </p:nvSpPr>
        <p:spPr bwMode="gray">
          <a:xfrm>
            <a:off x="287925" y="5130516"/>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10724499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5" name="Rectangle 14"/>
          <p:cNvSpPr/>
          <p:nvPr userDrawn="1"/>
        </p:nvSpPr>
        <p:spPr>
          <a:xfrm>
            <a:off x="450733" y="-1"/>
            <a:ext cx="11287361" cy="13356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sp>
        <p:nvSpPr>
          <p:cNvPr id="18" name="Rectangle 17"/>
          <p:cNvSpPr/>
          <p:nvPr userDrawn="1"/>
        </p:nvSpPr>
        <p:spPr>
          <a:xfrm>
            <a:off x="450733" y="-4251"/>
            <a:ext cx="11287361" cy="149474"/>
          </a:xfrm>
          <a:prstGeom prst="rect">
            <a:avLst/>
          </a:prstGeom>
          <a:solidFill>
            <a:srgbClr val="037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4"/>
            <a:endParaRPr lang="en-US" sz="2100">
              <a:solidFill>
                <a:srgbClr val="FFFFFF"/>
              </a:solidFill>
              <a:sym typeface="Helvetica Light"/>
            </a:endParaRPr>
          </a:p>
        </p:txBody>
      </p:sp>
      <p:sp>
        <p:nvSpPr>
          <p:cNvPr id="7" name="Text Placeholder 21"/>
          <p:cNvSpPr>
            <a:spLocks noGrp="1"/>
          </p:cNvSpPr>
          <p:nvPr>
            <p:ph type="body" sz="quarter" idx="13" hasCustomPrompt="1"/>
          </p:nvPr>
        </p:nvSpPr>
        <p:spPr>
          <a:xfrm>
            <a:off x="485046" y="210717"/>
            <a:ext cx="11186844" cy="654498"/>
          </a:xfrm>
        </p:spPr>
        <p:txBody>
          <a:bodyPr/>
          <a:lstStyle>
            <a:lvl1pPr marL="0" indent="0" algn="l" defTabSz="1088504" rtl="0" eaLnBrk="1" latinLnBrk="0" hangingPunct="1">
              <a:spcBef>
                <a:spcPts val="400"/>
              </a:spcBef>
              <a:buClr>
                <a:schemeClr val="bg2">
                  <a:lumMod val="25000"/>
                </a:schemeClr>
              </a:buClr>
              <a:buSzPct val="80000"/>
              <a:buFontTx/>
              <a:buNone/>
              <a:defRPr lang="en-US" sz="3999" b="1" kern="1200" dirty="0">
                <a:solidFill>
                  <a:schemeClr val="bg2">
                    <a:lumMod val="25000"/>
                  </a:schemeClr>
                </a:solidFill>
                <a:latin typeface="Arial" charset="0"/>
                <a:ea typeface="Arial" charset="0"/>
                <a:cs typeface="Arial" charset="0"/>
              </a:defRPr>
            </a:lvl1pPr>
          </a:lstStyle>
          <a:p>
            <a:r>
              <a:rPr lang="en-US" sz="3999" b="1" dirty="0">
                <a:solidFill>
                  <a:schemeClr val="bg2">
                    <a:lumMod val="25000"/>
                  </a:schemeClr>
                </a:solidFill>
                <a:latin typeface="Arial" charset="0"/>
                <a:ea typeface="Arial" charset="0"/>
                <a:cs typeface="Arial" charset="0"/>
              </a:rPr>
              <a:t>This is for Slides with pictures</a:t>
            </a:r>
          </a:p>
        </p:txBody>
      </p:sp>
      <p:sp>
        <p:nvSpPr>
          <p:cNvPr id="14"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9"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13" name="TextBox 12"/>
          <p:cNvSpPr txBox="1"/>
          <p:nvPr userDrawn="1"/>
        </p:nvSpPr>
        <p:spPr bwMode="black">
          <a:xfrm>
            <a:off x="323916" y="6620838"/>
            <a:ext cx="3730171" cy="307777"/>
          </a:xfrm>
          <a:prstGeom prst="rect">
            <a:avLst/>
          </a:prstGeom>
          <a:noFill/>
        </p:spPr>
        <p:txBody>
          <a:bodyPr wrap="none" lIns="85708" tIns="0" rIns="0" bIns="0" rtlCol="0">
            <a:spAutoFit/>
          </a:bodyPr>
          <a:lstStyle/>
          <a:p>
            <a:pPr defTabSz="1088504">
              <a:buClr>
                <a:srgbClr val="FFFFFF"/>
              </a:buClr>
              <a:buFont typeface="Arial" pitchFamily="34" charset="0"/>
              <a:buNone/>
              <a:defRPr/>
            </a:pPr>
            <a:r>
              <a:rPr lang="en-US" sz="1000" dirty="0">
                <a:solidFill>
                  <a:srgbClr val="000000">
                    <a:lumMod val="65000"/>
                    <a:lumOff val="35000"/>
                  </a:srgbClr>
                </a:solidFill>
                <a:ea typeface="Arial" charset="0"/>
                <a:cs typeface="Arial" charset="0"/>
                <a:sym typeface="Helvetica Light"/>
              </a:rPr>
              <a:t>© 2015 SAP SE or an SAP affiliate company. All rights reserved.</a:t>
            </a:r>
          </a:p>
          <a:p>
            <a:pPr defTabSz="1088504">
              <a:buClr>
                <a:srgbClr val="FFFFFF"/>
              </a:buClr>
              <a:buFont typeface="Arial" pitchFamily="34" charset="0"/>
              <a:buNone/>
            </a:pPr>
            <a:r>
              <a:rPr lang="en-US" sz="1000" dirty="0">
                <a:solidFill>
                  <a:srgbClr val="FFFFFF"/>
                </a:solidFill>
                <a:sym typeface="Helvetica Light"/>
              </a:rPr>
              <a:t>.</a:t>
            </a:r>
          </a:p>
        </p:txBody>
      </p:sp>
      <p:sp>
        <p:nvSpPr>
          <p:cNvPr id="12" name="Text Placeholder 21"/>
          <p:cNvSpPr>
            <a:spLocks noGrp="1"/>
          </p:cNvSpPr>
          <p:nvPr>
            <p:ph type="body" sz="quarter" idx="15" hasCustomPrompt="1"/>
          </p:nvPr>
        </p:nvSpPr>
        <p:spPr>
          <a:xfrm rot="21174480">
            <a:off x="4096220" y="3218997"/>
            <a:ext cx="3800198" cy="933413"/>
          </a:xfrm>
          <a:solidFill>
            <a:schemeClr val="bg1">
              <a:lumMod val="95000"/>
              <a:alpha val="80000"/>
            </a:schemeClr>
          </a:solidFill>
        </p:spPr>
        <p:txBody>
          <a:bodyPr/>
          <a:lstStyle>
            <a:lvl1pPr>
              <a:defRPr sz="1500" baseline="0">
                <a:solidFill>
                  <a:schemeClr val="bg2">
                    <a:lumMod val="25000"/>
                  </a:schemeClr>
                </a:solidFill>
              </a:defRPr>
            </a:lvl1pPr>
          </a:lstStyle>
          <a:p>
            <a:pPr lvl="0"/>
            <a:r>
              <a:rPr lang="de-DE" dirty="0" err="1"/>
              <a:t>Please</a:t>
            </a:r>
            <a:r>
              <a:rPr lang="de-DE" dirty="0"/>
              <a:t> </a:t>
            </a:r>
            <a:r>
              <a:rPr lang="de-DE" dirty="0" err="1"/>
              <a:t>set</a:t>
            </a:r>
            <a:r>
              <a:rPr lang="de-DE" dirty="0"/>
              <a:t> </a:t>
            </a:r>
            <a:r>
              <a:rPr lang="de-DE" dirty="0" err="1"/>
              <a:t>license-free</a:t>
            </a:r>
            <a:r>
              <a:rPr lang="de-DE" dirty="0"/>
              <a:t> </a:t>
            </a:r>
            <a:r>
              <a:rPr lang="de-DE" dirty="0" err="1"/>
              <a:t>picture</a:t>
            </a:r>
            <a:r>
              <a:rPr lang="de-DE" dirty="0"/>
              <a:t> </a:t>
            </a:r>
            <a:r>
              <a:rPr lang="de-DE" dirty="0" err="1"/>
              <a:t>as</a:t>
            </a:r>
            <a:r>
              <a:rPr lang="de-DE" dirty="0"/>
              <a:t> </a:t>
            </a:r>
            <a:r>
              <a:rPr lang="de-DE" dirty="0" err="1"/>
              <a:t>background</a:t>
            </a:r>
            <a:r>
              <a:rPr lang="de-DE" dirty="0"/>
              <a:t> (e.g. https://unsplash.com/ , http://www.sitebuilderreport.com/stock-up , http://imagedirectory.wdf.sap.corp:6085/)</a:t>
            </a:r>
          </a:p>
        </p:txBody>
      </p:sp>
      <p:sp>
        <p:nvSpPr>
          <p:cNvPr id="5" name="Text Placeholder 4"/>
          <p:cNvSpPr>
            <a:spLocks noGrp="1"/>
          </p:cNvSpPr>
          <p:nvPr>
            <p:ph type="body" sz="quarter" idx="16" hasCustomPrompt="1"/>
          </p:nvPr>
        </p:nvSpPr>
        <p:spPr>
          <a:xfrm>
            <a:off x="485046" y="912982"/>
            <a:ext cx="11186844" cy="374872"/>
          </a:xfrm>
        </p:spPr>
        <p:txBody>
          <a:bodyPr/>
          <a:lstStyle>
            <a:lvl1pPr fontAlgn="base">
              <a:spcBef>
                <a:spcPts val="300"/>
              </a:spcBef>
              <a:spcAft>
                <a:spcPct val="0"/>
              </a:spcAft>
              <a:buClr>
                <a:srgbClr val="F0AB00"/>
              </a:buClr>
              <a:buSzPct val="80000"/>
              <a:defRPr>
                <a:latin typeface="Arial" panose="020B0604020202020204" pitchFamily="34" charset="0"/>
                <a:cs typeface="Arial" panose="020B0604020202020204" pitchFamily="34" charset="0"/>
              </a:defRPr>
            </a:lvl1pPr>
          </a:lstStyle>
          <a:p>
            <a:pPr fontAlgn="base">
              <a:spcBef>
                <a:spcPts val="600"/>
              </a:spcBef>
              <a:spcAft>
                <a:spcPct val="0"/>
              </a:spcAft>
              <a:buClr>
                <a:srgbClr val="F0AB00"/>
              </a:buClr>
              <a:buSzPct val="80000"/>
            </a:pPr>
            <a:r>
              <a:rPr lang="de-DE" sz="2000" kern="0" dirty="0" err="1">
                <a:ea typeface="Arial Unicode MS" pitchFamily="34" charset="-128"/>
                <a:cs typeface="Arial Unicode MS" pitchFamily="34" charset="-128"/>
              </a:rPr>
              <a:t>Some</a:t>
            </a:r>
            <a:r>
              <a:rPr lang="de-DE" sz="2000" kern="0" dirty="0">
                <a:ea typeface="Arial Unicode MS" pitchFamily="34" charset="-128"/>
                <a:cs typeface="Arial Unicode MS" pitchFamily="34" charset="-128"/>
              </a:rPr>
              <a:t> </a:t>
            </a:r>
            <a:r>
              <a:rPr lang="de-DE" sz="2000" kern="0" dirty="0" err="1">
                <a:ea typeface="Arial Unicode MS" pitchFamily="34" charset="-128"/>
                <a:cs typeface="Arial Unicode MS" pitchFamily="34" charset="-128"/>
              </a:rPr>
              <a:t>catchy</a:t>
            </a:r>
            <a:r>
              <a:rPr lang="de-DE" sz="2000" kern="0" dirty="0">
                <a:ea typeface="Arial Unicode MS" pitchFamily="34" charset="-128"/>
                <a:cs typeface="Arial Unicode MS" pitchFamily="34" charset="-128"/>
              </a:rPr>
              <a:t> </a:t>
            </a:r>
            <a:r>
              <a:rPr lang="de-DE" sz="2000" kern="0" dirty="0" err="1">
                <a:ea typeface="Arial Unicode MS" pitchFamily="34" charset="-128"/>
                <a:cs typeface="Arial Unicode MS" pitchFamily="34" charset="-128"/>
              </a:rPr>
              <a:t>sub</a:t>
            </a:r>
            <a:r>
              <a:rPr lang="de-DE" sz="2000" kern="0" dirty="0">
                <a:ea typeface="Arial Unicode MS" pitchFamily="34" charset="-128"/>
                <a:cs typeface="Arial Unicode MS" pitchFamily="34" charset="-128"/>
              </a:rPr>
              <a:t> title </a:t>
            </a:r>
            <a:r>
              <a:rPr lang="de-DE" sz="2000" kern="0" dirty="0" err="1">
                <a:ea typeface="Arial Unicode MS" pitchFamily="34" charset="-128"/>
                <a:cs typeface="Arial Unicode MS" pitchFamily="34" charset="-128"/>
              </a:rPr>
              <a:t>goes</a:t>
            </a:r>
            <a:r>
              <a:rPr lang="de-DE" sz="2000" kern="0" dirty="0">
                <a:ea typeface="Arial Unicode MS" pitchFamily="34" charset="-128"/>
                <a:cs typeface="Arial Unicode MS" pitchFamily="34" charset="-128"/>
              </a:rPr>
              <a:t> </a:t>
            </a:r>
            <a:r>
              <a:rPr lang="de-DE" sz="2000" kern="0" dirty="0" err="1">
                <a:ea typeface="Arial Unicode MS" pitchFamily="34" charset="-128"/>
                <a:cs typeface="Arial Unicode MS" pitchFamily="34" charset="-128"/>
              </a:rPr>
              <a:t>here</a:t>
            </a:r>
            <a:endParaRPr lang="de-DE" sz="2000" kern="0" dirty="0">
              <a:ea typeface="Arial Unicode MS" pitchFamily="34" charset="-128"/>
              <a:cs typeface="Arial Unicode MS" pitchFamily="34" charset="-128"/>
            </a:endParaRPr>
          </a:p>
        </p:txBody>
      </p:sp>
    </p:spTree>
    <p:extLst>
      <p:ext uri="{BB962C8B-B14F-4D97-AF65-F5344CB8AC3E}">
        <p14:creationId xmlns:p14="http://schemas.microsoft.com/office/powerpoint/2010/main" val="2364645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title image or illustration scene art</a:t>
            </a:r>
          </a:p>
        </p:txBody>
      </p:sp>
      <p:sp>
        <p:nvSpPr>
          <p:cNvPr id="13" name="Classification"/>
          <p:cNvSpPr txBox="1"/>
          <p:nvPr userDrawn="1"/>
        </p:nvSpPr>
        <p:spPr>
          <a:xfrm>
            <a:off x="287939" y="5769693"/>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userDrawn="1">
            <p:ph type="subTitle" idx="1" hasCustomPrompt="1"/>
          </p:nvPr>
        </p:nvSpPr>
        <p:spPr bwMode="gray">
          <a:xfrm>
            <a:off x="287925" y="5130516"/>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40009080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39"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userDrawn="1">
            <p:ph type="subTitle" idx="1" hasCustomPrompt="1"/>
          </p:nvPr>
        </p:nvSpPr>
        <p:spPr bwMode="gray">
          <a:xfrm>
            <a:off x="287939" y="4268530"/>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7939"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9"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4302657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39"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userDrawn="1">
            <p:ph type="subTitle" idx="1" hasCustomPrompt="1"/>
          </p:nvPr>
        </p:nvSpPr>
        <p:spPr bwMode="gray">
          <a:xfrm>
            <a:off x="287939" y="4268530"/>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7939"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hasCustomPrompt="1"/>
          </p:nvPr>
        </p:nvSpPr>
        <p:spPr>
          <a:xfrm>
            <a:off x="6953044" y="963000"/>
            <a:ext cx="4930716" cy="4932000"/>
          </a:xfrm>
        </p:spPr>
        <p:txBody>
          <a:bodyPr/>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l" defTabSz="1088231" rtl="0" eaLnBrk="1" fontAlgn="auto" latinLnBrk="0" hangingPunct="1">
              <a:lnSpc>
                <a:spcPct val="100000"/>
              </a:lnSpc>
              <a:spcBef>
                <a:spcPts val="1799"/>
              </a:spcBef>
              <a:spcAft>
                <a:spcPts val="0"/>
              </a:spcAft>
              <a:buClr>
                <a:schemeClr val="accent1"/>
              </a:buClr>
              <a:buSzPct val="80000"/>
              <a:buFontTx/>
              <a:buNone/>
              <a:tabLst/>
              <a:defRPr/>
            </a:pPr>
            <a:r>
              <a:rPr lang="en-US" dirty="0"/>
              <a:t>Click to insert pictogram</a:t>
            </a:r>
          </a:p>
          <a:p>
            <a:endParaRPr lang="de-DE" dirty="0"/>
          </a:p>
        </p:txBody>
      </p:sp>
      <p:pic>
        <p:nvPicPr>
          <p:cNvPr id="17"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34545957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631882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41979594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dirty="0"/>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07870808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973754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81"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83401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82"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89207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26555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9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7"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en-US" sz="1600" noProof="0" dirty="0">
                <a:latin typeface="+mn-lt"/>
              </a:rPr>
              <a:t>Some catchy sub title goes here</a:t>
            </a:r>
            <a:endParaRPr lang="en-US" noProof="0" dirty="0"/>
          </a:p>
        </p:txBody>
      </p:sp>
      <p:sp>
        <p:nvSpPr>
          <p:cNvPr id="8"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9"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Tree>
    <p:extLst>
      <p:ext uri="{BB962C8B-B14F-4D97-AF65-F5344CB8AC3E}">
        <p14:creationId xmlns:p14="http://schemas.microsoft.com/office/powerpoint/2010/main" val="4044836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707454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48"/>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557382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82"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8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47"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47"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61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61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787046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solidFill>
                  <a:schemeClr val="tx1"/>
                </a:solidFill>
              </a:defRPr>
            </a:lvl1pPr>
            <a:lvl2pPr marL="395802"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2347465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774074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81"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83"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28177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629409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207574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82"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6107298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3796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footno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9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7"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en-US" sz="1600" noProof="0" dirty="0">
                <a:latin typeface="+mn-lt"/>
              </a:rPr>
              <a:t>Some catchy sub title goes here</a:t>
            </a:r>
            <a:endParaRPr lang="en-US" noProof="0" dirty="0"/>
          </a:p>
        </p:txBody>
      </p:sp>
      <p:sp>
        <p:nvSpPr>
          <p:cNvPr id="8"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9"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6" name="TextBox 5"/>
          <p:cNvSpPr txBox="1"/>
          <p:nvPr userDrawn="1"/>
        </p:nvSpPr>
        <p:spPr bwMode="black">
          <a:xfrm>
            <a:off x="4228993" y="6619305"/>
            <a:ext cx="6160658" cy="307777"/>
          </a:xfrm>
          <a:prstGeom prst="rect">
            <a:avLst/>
          </a:prstGeom>
          <a:noFill/>
        </p:spPr>
        <p:txBody>
          <a:bodyPr wrap="square" lIns="85686" tIns="0" rIns="0" bIns="0" rtlCol="0">
            <a:spAutoFit/>
          </a:bodyPr>
          <a:lstStyle/>
          <a:p>
            <a:pPr algn="ctr" defTabSz="1088177">
              <a:buClr>
                <a:srgbClr val="FFFFFF"/>
              </a:buClr>
              <a:buFont typeface="Arial" pitchFamily="34" charset="0"/>
              <a:buNone/>
              <a:defRPr/>
            </a:pPr>
            <a:r>
              <a:rPr lang="en-US" sz="1000" dirty="0">
                <a:solidFill>
                  <a:srgbClr val="000000">
                    <a:lumMod val="65000"/>
                    <a:lumOff val="35000"/>
                  </a:srgbClr>
                </a:solidFill>
                <a:ea typeface="Arial" charset="0"/>
                <a:cs typeface="Arial" charset="0"/>
                <a:sym typeface="Helvetica Light"/>
              </a:rPr>
              <a:t>*&lt;enter footnote here&gt;</a:t>
            </a:r>
          </a:p>
          <a:p>
            <a:pPr defTabSz="1088177">
              <a:buClr>
                <a:srgbClr val="FFFFFF"/>
              </a:buClr>
              <a:buFont typeface="Arial" pitchFamily="34" charset="0"/>
              <a:buNone/>
            </a:pPr>
            <a:r>
              <a:rPr lang="en-US" sz="1000" dirty="0">
                <a:solidFill>
                  <a:srgbClr val="FFFFFF"/>
                </a:solidFill>
                <a:sym typeface="Helvetica Light"/>
              </a:rPr>
              <a:t>.</a:t>
            </a:r>
          </a:p>
        </p:txBody>
      </p:sp>
    </p:spTree>
    <p:extLst>
      <p:ext uri="{BB962C8B-B14F-4D97-AF65-F5344CB8AC3E}">
        <p14:creationId xmlns:p14="http://schemas.microsoft.com/office/powerpoint/2010/main" val="39597096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62"/>
            <a:ext cx="11792689" cy="220929"/>
          </a:xfrm>
          <a:prstGeom prst="rect">
            <a:avLst/>
          </a:prstGeom>
          <a:solidFill>
            <a:schemeClr val="bg1"/>
          </a:solidFill>
          <a:ln w="6350" algn="ctr">
            <a:noFill/>
            <a:miter lim="800000"/>
            <a:headEnd/>
            <a:tailEnd/>
          </a:ln>
        </p:spPr>
        <p:txBody>
          <a:bodyPr lIns="89956" tIns="71964" rIns="89956" bIns="71964"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258201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2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82"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82"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11"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882" y="5994000"/>
            <a:ext cx="1578051" cy="360000"/>
          </a:xfrm>
          <a:prstGeom prst="rect">
            <a:avLst/>
          </a:prstGeom>
        </p:spPr>
      </p:pic>
    </p:spTree>
    <p:extLst>
      <p:ext uri="{BB962C8B-B14F-4D97-AF65-F5344CB8AC3E}">
        <p14:creationId xmlns:p14="http://schemas.microsoft.com/office/powerpoint/2010/main" val="77401729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2017 SAP SE or an SAP affiliate company. All rights reserved.</a:t>
            </a:r>
          </a:p>
        </p:txBody>
      </p:sp>
      <p:grpSp>
        <p:nvGrpSpPr>
          <p:cNvPr id="16" name="Group 15"/>
          <p:cNvGrpSpPr/>
          <p:nvPr userDrawn="1"/>
        </p:nvGrpSpPr>
        <p:grpSpPr>
          <a:xfrm>
            <a:off x="13"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57232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2017 SAP SE oder ein SAP-Konzernunternehmen. Alle Rechte vorbehalten.</a:t>
            </a:r>
          </a:p>
        </p:txBody>
      </p:sp>
      <p:grpSp>
        <p:nvGrpSpPr>
          <p:cNvPr id="16" name="Group 15"/>
          <p:cNvGrpSpPr/>
          <p:nvPr userDrawn="1"/>
        </p:nvGrpSpPr>
        <p:grpSpPr>
          <a:xfrm>
            <a:off x="13"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97044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vert="horz" lIns="91440" tIns="0" rIns="0" bIns="0" rtlCol="0" anchor="ctr" anchorCtr="0">
            <a:noAutofit/>
          </a:bodyPr>
          <a:lstStyle>
            <a:lvl1pPr>
              <a:defRPr lang="en-US" dirty="0"/>
            </a:lvl1pPr>
          </a:lstStyle>
          <a:p>
            <a:pPr lvl="0"/>
            <a:endParaRPr lang="en-US" dirty="0"/>
          </a:p>
        </p:txBody>
      </p:sp>
    </p:spTree>
    <p:extLst>
      <p:ext uri="{BB962C8B-B14F-4D97-AF65-F5344CB8AC3E}">
        <p14:creationId xmlns:p14="http://schemas.microsoft.com/office/powerpoint/2010/main" val="2252548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0" rIns="0" bIns="0" rtlCol="0" anchor="ctr" anchorCtr="0">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vert="horz" lIns="9144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609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6206400" y="1692001"/>
            <a:ext cx="5661326" cy="4392000"/>
          </a:xfrm>
          <a:solidFill>
            <a:schemeClr val="bg1">
              <a:lumMod val="95000"/>
            </a:schemeClr>
          </a:solidFill>
        </p:spPr>
        <p:txBody>
          <a:bodyPr vert="horz" lIns="0" tIns="1543147" rIns="0" bIns="0" rtlCol="0" anchor="t" anchorCtr="0">
            <a:noAutofit/>
          </a:bodyPr>
          <a:lstStyle>
            <a:lvl1pPr marL="0" indent="0" algn="ctr" defTabSz="1088231" rtl="0" eaLnBrk="1" latinLnBrk="0" hangingPunct="1">
              <a:spcBef>
                <a:spcPts val="1928"/>
              </a:spcBef>
              <a:buClr>
                <a:schemeClr val="accent1"/>
              </a:buClr>
              <a:buSzPct val="80000"/>
              <a:buFontTx/>
              <a:buNone/>
              <a:defRPr lang="de-DE" sz="2099" b="0" kern="1200" dirty="0">
                <a:solidFill>
                  <a:schemeClr val="tx1"/>
                </a:solidFill>
                <a:latin typeface="+mn-lt"/>
                <a:ea typeface="+mn-ea"/>
                <a:cs typeface="+mn-cs"/>
              </a:defRPr>
            </a:lvl1pPr>
          </a:lstStyle>
          <a:p>
            <a:r>
              <a:rPr lang="en-US"/>
              <a:t>Click icon to add picture</a:t>
            </a:r>
            <a:endParaRPr lang="en-US" dirty="0"/>
          </a:p>
        </p:txBody>
      </p:sp>
      <p:sp>
        <p:nvSpPr>
          <p:cNvPr id="7" name="Text Placeholder 6"/>
          <p:cNvSpPr>
            <a:spLocks noGrp="1"/>
          </p:cNvSpPr>
          <p:nvPr>
            <p:ph type="body" sz="quarter" idx="11" hasCustomPrompt="1"/>
          </p:nvPr>
        </p:nvSpPr>
        <p:spPr bwMode="gray">
          <a:xfrm>
            <a:off x="323915" y="1692001"/>
            <a:ext cx="5661326"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1427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9" y="5769693"/>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19" name="Speaker"/>
          <p:cNvSpPr>
            <a:spLocks noGrp="1"/>
          </p:cNvSpPr>
          <p:nvPr userDrawn="1">
            <p:ph type="subTitle" idx="1" hasCustomPrompt="1"/>
          </p:nvPr>
        </p:nvSpPr>
        <p:spPr bwMode="black">
          <a:xfrm>
            <a:off x="287925" y="5130516"/>
            <a:ext cx="10896336"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spTree>
    <p:extLst>
      <p:ext uri="{BB962C8B-B14F-4D97-AF65-F5344CB8AC3E}">
        <p14:creationId xmlns:p14="http://schemas.microsoft.com/office/powerpoint/2010/main" val="1656998516"/>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7"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13" name="Classification"/>
          <p:cNvSpPr txBox="1"/>
          <p:nvPr userDrawn="1"/>
        </p:nvSpPr>
        <p:spPr>
          <a:xfrm>
            <a:off x="287939" y="5769693"/>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19" name="Speaker"/>
          <p:cNvSpPr>
            <a:spLocks noGrp="1"/>
          </p:cNvSpPr>
          <p:nvPr userDrawn="1">
            <p:ph type="subTitle" idx="1" hasCustomPrompt="1"/>
          </p:nvPr>
        </p:nvSpPr>
        <p:spPr bwMode="black">
          <a:xfrm>
            <a:off x="287925" y="5130516"/>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a:t>
            </a:r>
          </a:p>
        </p:txBody>
      </p:sp>
    </p:spTree>
    <p:extLst>
      <p:ext uri="{BB962C8B-B14F-4D97-AF65-F5344CB8AC3E}">
        <p14:creationId xmlns:p14="http://schemas.microsoft.com/office/powerpoint/2010/main" val="3693135233"/>
      </p:ext>
    </p:extLst>
  </p:cSld>
  <p:clrMapOvr>
    <a:masterClrMapping/>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999"/>
            </a:lvl1pPr>
          </a:lstStyle>
          <a:p>
            <a:r>
              <a:rPr lang="en-US" sz="4000" b="1" dirty="0">
                <a:solidFill>
                  <a:schemeClr val="bg2">
                    <a:lumMod val="25000"/>
                  </a:schemeClr>
                </a:solidFill>
                <a:latin typeface="Arial" charset="0"/>
                <a:ea typeface="Arial" charset="0"/>
                <a:cs typeface="Arial" charset="0"/>
              </a:rPr>
              <a:t>Short Slide Title</a:t>
            </a:r>
            <a:endParaRPr lang="en-US" dirty="0"/>
          </a:p>
        </p:txBody>
      </p:sp>
      <p:sp>
        <p:nvSpPr>
          <p:cNvPr id="5" name="Text Placeholder 2"/>
          <p:cNvSpPr>
            <a:spLocks noGrp="1"/>
          </p:cNvSpPr>
          <p:nvPr>
            <p:ph idx="1" hasCustomPrompt="1"/>
          </p:nvPr>
        </p:nvSpPr>
        <p:spPr bwMode="gray">
          <a:xfrm>
            <a:off x="389224" y="1962905"/>
            <a:ext cx="11476899" cy="4118811"/>
          </a:xfrm>
          <a:prstGeom prst="rect">
            <a:avLst/>
          </a:prstGeom>
        </p:spPr>
        <p:txBody>
          <a:bodyPr vert="horz" lIns="0" tIns="0" rIns="0" bIns="0" rtlCol="0">
            <a:noAutofit/>
          </a:bodyPr>
          <a:lstStyle>
            <a:lvl1pPr marL="142904" indent="-142904">
              <a:buFont typeface="Arial" charset="0"/>
              <a:buChar char="•"/>
              <a:defRPr/>
            </a:lvl1pPr>
            <a:lvl4pPr>
              <a:defRPr/>
            </a:lvl4p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4" name="Text Placeholder 3"/>
          <p:cNvSpPr>
            <a:spLocks noGrp="1"/>
          </p:cNvSpPr>
          <p:nvPr>
            <p:ph type="body" sz="quarter" idx="13" hasCustomPrompt="1"/>
          </p:nvPr>
        </p:nvSpPr>
        <p:spPr>
          <a:xfrm>
            <a:off x="323378" y="1284926"/>
            <a:ext cx="11542732" cy="265052"/>
          </a:xfrm>
        </p:spPr>
        <p:txBody>
          <a:bodyPr/>
          <a:lstStyle>
            <a:lvl1pPr>
              <a:defRPr sz="1600" baseline="0">
                <a:solidFill>
                  <a:schemeClr val="bg2">
                    <a:lumMod val="25000"/>
                  </a:schemeClr>
                </a:solidFill>
                <a:latin typeface="+mn-lt"/>
              </a:defRPr>
            </a:lvl1pPr>
          </a:lstStyle>
          <a:p>
            <a:pPr lvl="0"/>
            <a:r>
              <a:rPr lang="de-DE" sz="1600" dirty="0" err="1">
                <a:latin typeface="+mn-lt"/>
              </a:rPr>
              <a:t>Some</a:t>
            </a:r>
            <a:r>
              <a:rPr lang="de-DE" sz="1600" dirty="0">
                <a:latin typeface="+mn-lt"/>
              </a:rPr>
              <a:t> </a:t>
            </a:r>
            <a:r>
              <a:rPr lang="de-DE" sz="1600" dirty="0" err="1">
                <a:latin typeface="+mn-lt"/>
              </a:rPr>
              <a:t>catchy</a:t>
            </a:r>
            <a:r>
              <a:rPr lang="de-DE" sz="1600" dirty="0">
                <a:latin typeface="+mn-lt"/>
              </a:rPr>
              <a:t> </a:t>
            </a:r>
            <a:r>
              <a:rPr lang="de-DE" sz="1600" dirty="0" err="1">
                <a:latin typeface="+mn-lt"/>
              </a:rPr>
              <a:t>sub</a:t>
            </a:r>
            <a:r>
              <a:rPr lang="de-DE" sz="1600" dirty="0">
                <a:latin typeface="+mn-lt"/>
              </a:rPr>
              <a:t> title </a:t>
            </a:r>
            <a:r>
              <a:rPr lang="de-DE" sz="1600" dirty="0" err="1">
                <a:latin typeface="+mn-lt"/>
              </a:rPr>
              <a:t>goes</a:t>
            </a:r>
            <a:r>
              <a:rPr lang="de-DE" sz="1600" dirty="0">
                <a:latin typeface="+mn-lt"/>
              </a:rPr>
              <a:t> </a:t>
            </a:r>
            <a:r>
              <a:rPr lang="de-DE" sz="1600" dirty="0" err="1">
                <a:latin typeface="+mn-lt"/>
              </a:rPr>
              <a:t>here</a:t>
            </a:r>
            <a:endParaRPr lang="de-DE" dirty="0"/>
          </a:p>
        </p:txBody>
      </p:sp>
      <p:sp>
        <p:nvSpPr>
          <p:cNvPr id="9"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10"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Tree>
    <p:extLst>
      <p:ext uri="{BB962C8B-B14F-4D97-AF65-F5344CB8AC3E}">
        <p14:creationId xmlns:p14="http://schemas.microsoft.com/office/powerpoint/2010/main" val="36883968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0" name="SAP Logo" descr="SAP Logo"/>
          <p:cNvPicPr>
            <a:picLocks noChangeAspect="1"/>
          </p:cNvPicPr>
          <p:nvPr userDrawn="1"/>
        </p:nvPicPr>
        <p:blipFill>
          <a:blip r:embed="rId2" cstate="print"/>
          <a:stretch>
            <a:fillRect/>
          </a:stretch>
        </p:blipFill>
        <p:spPr>
          <a:xfrm>
            <a:off x="6917733" y="6217668"/>
            <a:ext cx="1963125" cy="360000"/>
          </a:xfrm>
          <a:prstGeom prst="rect">
            <a:avLst/>
          </a:prstGeom>
        </p:spPr>
      </p:pic>
      <p:sp>
        <p:nvSpPr>
          <p:cNvPr id="24" name="Classification"/>
          <p:cNvSpPr txBox="1"/>
          <p:nvPr userDrawn="1"/>
        </p:nvSpPr>
        <p:spPr>
          <a:xfrm>
            <a:off x="287939"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9" y="4268530"/>
            <a:ext cx="859293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177629641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guide id="7" orient="horz" pos="414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p:cNvPicPr>
            <a:picLocks noChangeAspect="1"/>
          </p:cNvPicPr>
          <p:nvPr userDrawn="1"/>
        </p:nvPicPr>
        <p:blipFill>
          <a:blip r:embed="rId2" cstate="print"/>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39"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776">
              <a:buClr>
                <a:srgbClr val="F0AB00"/>
              </a:buClr>
            </a:pPr>
            <a:r>
              <a:rPr lang="en-US" sz="900">
                <a:solidFill>
                  <a:srgbClr val="FFFFFF"/>
                </a:solidFill>
              </a:rPr>
              <a:t>PUBLIC</a:t>
            </a:r>
          </a:p>
        </p:txBody>
      </p:sp>
      <p:sp>
        <p:nvSpPr>
          <p:cNvPr id="6" name="Speaker"/>
          <p:cNvSpPr>
            <a:spLocks noGrp="1"/>
          </p:cNvSpPr>
          <p:nvPr userDrawn="1">
            <p:ph type="subTitle" idx="1" hasCustomPrompt="1"/>
          </p:nvPr>
        </p:nvSpPr>
        <p:spPr bwMode="black">
          <a:xfrm>
            <a:off x="287939" y="4268530"/>
            <a:ext cx="63717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254618753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
        <p:nvSpPr>
          <p:cNvPr id="5" name="Rectangle 4">
            <a:extLst>
              <a:ext uri="{FF2B5EF4-FFF2-40B4-BE49-F238E27FC236}">
                <a16:creationId xmlns:a16="http://schemas.microsoft.com/office/drawing/2014/main" id="{0EAA2F08-8E50-4175-AE90-B314C903BD6B}"/>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642985075"/>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107516363"/>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51384591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
        <p:nvSpPr>
          <p:cNvPr id="2" name="Rectangle 1">
            <a:extLst>
              <a:ext uri="{FF2B5EF4-FFF2-40B4-BE49-F238E27FC236}">
                <a16:creationId xmlns:a16="http://schemas.microsoft.com/office/drawing/2014/main" id="{ADB34393-527B-49D7-B50E-4D21A134E531}"/>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57757684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81"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5" name="Rectangle 4">
            <a:extLst>
              <a:ext uri="{FF2B5EF4-FFF2-40B4-BE49-F238E27FC236}">
                <a16:creationId xmlns:a16="http://schemas.microsoft.com/office/drawing/2014/main" id="{D9CE3B2C-7903-4A89-800D-CC4E77E4D131}"/>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66368766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82"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6" name="Rectangle 5">
            <a:extLst>
              <a:ext uri="{FF2B5EF4-FFF2-40B4-BE49-F238E27FC236}">
                <a16:creationId xmlns:a16="http://schemas.microsoft.com/office/drawing/2014/main" id="{FEB261F7-F249-4CE3-8A46-233C7BD53B39}"/>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227838236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8" name="Rectangle 7">
            <a:extLst>
              <a:ext uri="{FF2B5EF4-FFF2-40B4-BE49-F238E27FC236}">
                <a16:creationId xmlns:a16="http://schemas.microsoft.com/office/drawing/2014/main" id="{06541AA5-ADBD-49D6-82CA-C490A57217EC}"/>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293910136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82" y="4770000"/>
            <a:ext cx="5326613"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82" y="1620000"/>
            <a:ext cx="5326613"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7" name="Rectangle 6">
            <a:extLst>
              <a:ext uri="{FF2B5EF4-FFF2-40B4-BE49-F238E27FC236}">
                <a16:creationId xmlns:a16="http://schemas.microsoft.com/office/drawing/2014/main" id="{16A8296C-2F16-4AD0-8BED-B809263F6756}"/>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44973043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1088504" rtl="0" eaLnBrk="1" fontAlgn="auto" latinLnBrk="0" hangingPunct="1">
              <a:lnSpc>
                <a:spcPct val="100000"/>
              </a:lnSpc>
              <a:spcBef>
                <a:spcPct val="0"/>
              </a:spcBef>
              <a:spcAft>
                <a:spcPts val="0"/>
              </a:spcAft>
              <a:buClrTx/>
              <a:buSzTx/>
              <a:buFontTx/>
              <a:buNone/>
              <a:tabLst/>
              <a:defRPr kumimoji="0" lang="en-US" sz="3999" b="1" i="0" u="none" strike="noStrike" kern="1200" cap="none" spc="0" normalizeH="0" baseline="0" noProof="0" dirty="0">
                <a:ln>
                  <a:noFill/>
                </a:ln>
                <a:solidFill>
                  <a:schemeClr val="bg2">
                    <a:lumMod val="25000"/>
                  </a:schemeClr>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lang="en-US" sz="3999" b="1" dirty="0">
                <a:solidFill>
                  <a:schemeClr val="bg2">
                    <a:lumMod val="25000"/>
                  </a:schemeClr>
                </a:solidFill>
                <a:latin typeface="Arial" charset="0"/>
                <a:ea typeface="Arial" charset="0"/>
                <a:cs typeface="Arial" charset="0"/>
              </a:rPr>
              <a:t>Agenda</a:t>
            </a:r>
            <a:endParaRPr lang="en-US" dirty="0"/>
          </a:p>
        </p:txBody>
      </p:sp>
      <p:cxnSp>
        <p:nvCxnSpPr>
          <p:cNvPr id="6" name="Straight Connector 5"/>
          <p:cNvCxnSpPr/>
          <p:nvPr userDrawn="1"/>
        </p:nvCxnSpPr>
        <p:spPr>
          <a:xfrm>
            <a:off x="575612" y="2796169"/>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519731" y="2796169"/>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0" hasCustomPrompt="1"/>
          </p:nvPr>
        </p:nvSpPr>
        <p:spPr>
          <a:xfrm>
            <a:off x="575625" y="1588361"/>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1.</a:t>
            </a:r>
          </a:p>
        </p:txBody>
      </p:sp>
      <p:sp>
        <p:nvSpPr>
          <p:cNvPr id="37" name="Text Placeholder 36"/>
          <p:cNvSpPr>
            <a:spLocks noGrp="1"/>
          </p:cNvSpPr>
          <p:nvPr>
            <p:ph type="body" sz="quarter" idx="11" hasCustomPrompt="1"/>
          </p:nvPr>
        </p:nvSpPr>
        <p:spPr>
          <a:xfrm>
            <a:off x="575611" y="2891176"/>
            <a:ext cx="2294506" cy="606285"/>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sz="1500" baseline="0">
                <a:solidFill>
                  <a:schemeClr val="bg2">
                    <a:lumMod val="25000"/>
                  </a:schemeClr>
                </a:solidFill>
                <a:latin typeface="+mn-lt"/>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sp>
        <p:nvSpPr>
          <p:cNvPr id="44" name="Text Placeholder 36"/>
          <p:cNvSpPr>
            <a:spLocks noGrp="1"/>
          </p:cNvSpPr>
          <p:nvPr>
            <p:ph type="body" sz="quarter" idx="13" hasCustomPrompt="1"/>
          </p:nvPr>
        </p:nvSpPr>
        <p:spPr>
          <a:xfrm>
            <a:off x="4529055" y="2891176"/>
            <a:ext cx="2294506" cy="606285"/>
          </a:xfrm>
        </p:spPr>
        <p:txBody>
          <a:bodyPr vert="horz" lIns="0" tIns="0" rIns="0" bIns="0" rtlCol="0">
            <a:noAutofit/>
          </a:bodyPr>
          <a:lstStyle>
            <a:lvl1pPr>
              <a:defRPr kumimoji="0" lang="en-US" sz="1500" i="0" u="none" strike="noStrike" cap="none" spc="0" normalizeH="0" baseline="0" noProof="0" dirty="0" smtClean="0">
                <a:ln>
                  <a:noFill/>
                </a:ln>
                <a:solidFill>
                  <a:srgbClr val="CCCCCC">
                    <a:lumMod val="25000"/>
                  </a:srgbClr>
                </a:solidFill>
                <a:effectLst/>
                <a:uLnTx/>
                <a:uFillTx/>
                <a:latin typeface="Arial" charset="0"/>
                <a:ea typeface="Arial" charset="0"/>
                <a:cs typeface="Arial" charset="0"/>
              </a:defRPr>
            </a:lvl1pPr>
          </a:lstStyle>
          <a:p>
            <a:pPr marR="0" lvl="0" fontAlgn="auto">
              <a:lnSpc>
                <a:spcPct val="100000"/>
              </a:lnSpc>
              <a:spcBef>
                <a:spcPts val="0"/>
              </a:spcBef>
              <a:spcAft>
                <a:spcPts val="0"/>
              </a:spcAft>
              <a:buClrTx/>
              <a:buSzTx/>
              <a:tabLst/>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cxnSp>
        <p:nvCxnSpPr>
          <p:cNvPr id="46" name="Straight Connector 45"/>
          <p:cNvCxnSpPr/>
          <p:nvPr userDrawn="1"/>
        </p:nvCxnSpPr>
        <p:spPr>
          <a:xfrm>
            <a:off x="8450017" y="2799272"/>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48" name="Text Placeholder 36"/>
          <p:cNvSpPr>
            <a:spLocks noGrp="1"/>
          </p:cNvSpPr>
          <p:nvPr>
            <p:ph type="body" sz="quarter" idx="15" hasCustomPrompt="1"/>
          </p:nvPr>
        </p:nvSpPr>
        <p:spPr>
          <a:xfrm>
            <a:off x="8450004" y="2894280"/>
            <a:ext cx="2294506" cy="606285"/>
          </a:xfrm>
        </p:spPr>
        <p:txBody>
          <a:bodyPr vert="horz" lIns="0" tIns="0" rIns="0" bIns="0" rtlCol="0">
            <a:noAutofit/>
          </a:bodyPr>
          <a:lstStyle>
            <a:lvl1pPr>
              <a:defRPr kumimoji="0" lang="en-US" sz="1500" i="0" u="none" strike="noStrike" cap="none" spc="0" normalizeH="0" baseline="0" noProof="0" dirty="0" smtClean="0">
                <a:ln>
                  <a:noFill/>
                </a:ln>
                <a:solidFill>
                  <a:srgbClr val="CCCCCC">
                    <a:lumMod val="25000"/>
                  </a:srgbClr>
                </a:solidFill>
                <a:effectLst/>
                <a:uLnTx/>
                <a:uFillTx/>
                <a:latin typeface="Arial" charset="0"/>
                <a:ea typeface="Arial" charset="0"/>
                <a:cs typeface="Arial" charset="0"/>
              </a:defRPr>
            </a:lvl1pPr>
          </a:lstStyle>
          <a:p>
            <a:pPr marR="0" lvl="0" fontAlgn="auto">
              <a:lnSpc>
                <a:spcPct val="100000"/>
              </a:lnSpc>
              <a:spcBef>
                <a:spcPts val="0"/>
              </a:spcBef>
              <a:spcAft>
                <a:spcPts val="0"/>
              </a:spcAft>
              <a:buClrTx/>
              <a:buSzTx/>
              <a:tabLst/>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sp>
        <p:nvSpPr>
          <p:cNvPr id="26"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rPr>
              <a:t>Internal</a:t>
            </a:r>
          </a:p>
        </p:txBody>
      </p:sp>
      <p:sp>
        <p:nvSpPr>
          <p:cNvPr id="27"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‹nr.›</a:t>
            </a:fld>
            <a:endParaRPr dirty="0">
              <a:solidFill>
                <a:srgbClr val="000000">
                  <a:tint val="75000"/>
                </a:srgbClr>
              </a:solidFill>
            </a:endParaRPr>
          </a:p>
        </p:txBody>
      </p:sp>
      <p:sp>
        <p:nvSpPr>
          <p:cNvPr id="35" name="Text Placeholder 8"/>
          <p:cNvSpPr>
            <a:spLocks noGrp="1"/>
          </p:cNvSpPr>
          <p:nvPr>
            <p:ph type="body" sz="quarter" idx="28" hasCustomPrompt="1"/>
          </p:nvPr>
        </p:nvSpPr>
        <p:spPr>
          <a:xfrm>
            <a:off x="583773" y="2063764"/>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lang="en-US" sz="2000" b="1" kern="1200" noProof="0" dirty="0" smtClean="0">
                <a:solidFill>
                  <a:schemeClr val="bg2">
                    <a:lumMod val="25000"/>
                  </a:schemeClr>
                </a:solidFill>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sp>
        <p:nvSpPr>
          <p:cNvPr id="40" name="Text Placeholder 24"/>
          <p:cNvSpPr>
            <a:spLocks noGrp="1"/>
          </p:cNvSpPr>
          <p:nvPr>
            <p:ph type="body" sz="quarter" idx="29" hasCustomPrompt="1"/>
          </p:nvPr>
        </p:nvSpPr>
        <p:spPr>
          <a:xfrm>
            <a:off x="4519731" y="1588361"/>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2.</a:t>
            </a:r>
          </a:p>
        </p:txBody>
      </p:sp>
      <p:sp>
        <p:nvSpPr>
          <p:cNvPr id="41" name="Text Placeholder 8"/>
          <p:cNvSpPr>
            <a:spLocks noGrp="1"/>
          </p:cNvSpPr>
          <p:nvPr>
            <p:ph type="body" sz="quarter" idx="30" hasCustomPrompt="1"/>
          </p:nvPr>
        </p:nvSpPr>
        <p:spPr>
          <a:xfrm>
            <a:off x="4527893" y="2063764"/>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kumimoji="0" lang="en-US" sz="2000" b="1" i="0" u="none" strike="noStrike" kern="1200" cap="none" spc="0" normalizeH="0" baseline="0" noProof="0" dirty="0" smtClean="0">
                <a:ln>
                  <a:noFill/>
                </a:ln>
                <a:solidFill>
                  <a:srgbClr val="CCCCCC">
                    <a:lumMod val="25000"/>
                  </a:srgbClr>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sp>
        <p:nvSpPr>
          <p:cNvPr id="42" name="Text Placeholder 24"/>
          <p:cNvSpPr>
            <a:spLocks noGrp="1"/>
          </p:cNvSpPr>
          <p:nvPr>
            <p:ph type="body" sz="quarter" idx="31" hasCustomPrompt="1"/>
          </p:nvPr>
        </p:nvSpPr>
        <p:spPr>
          <a:xfrm>
            <a:off x="8450017" y="1588361"/>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3.</a:t>
            </a:r>
          </a:p>
        </p:txBody>
      </p:sp>
      <p:sp>
        <p:nvSpPr>
          <p:cNvPr id="45" name="Text Placeholder 8"/>
          <p:cNvSpPr>
            <a:spLocks noGrp="1"/>
          </p:cNvSpPr>
          <p:nvPr>
            <p:ph type="body" sz="quarter" idx="32" hasCustomPrompt="1"/>
          </p:nvPr>
        </p:nvSpPr>
        <p:spPr>
          <a:xfrm>
            <a:off x="8458179" y="2063764"/>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kumimoji="0" lang="en-US" sz="2000" b="1" i="0" u="none" strike="noStrike" kern="1200" cap="none" spc="0" normalizeH="0" baseline="0" noProof="0" dirty="0" smtClean="0">
                <a:ln>
                  <a:noFill/>
                </a:ln>
                <a:solidFill>
                  <a:srgbClr val="CCCCCC">
                    <a:lumMod val="25000"/>
                  </a:srgbClr>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cxnSp>
        <p:nvCxnSpPr>
          <p:cNvPr id="36" name="Straight Connector 35"/>
          <p:cNvCxnSpPr/>
          <p:nvPr userDrawn="1"/>
        </p:nvCxnSpPr>
        <p:spPr>
          <a:xfrm>
            <a:off x="4519732" y="5367799"/>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38" name="Text Placeholder 24"/>
          <p:cNvSpPr>
            <a:spLocks noGrp="1"/>
          </p:cNvSpPr>
          <p:nvPr>
            <p:ph type="body" sz="quarter" idx="41" hasCustomPrompt="1"/>
          </p:nvPr>
        </p:nvSpPr>
        <p:spPr>
          <a:xfrm>
            <a:off x="4519732" y="4159992"/>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5.</a:t>
            </a:r>
          </a:p>
        </p:txBody>
      </p:sp>
      <p:sp>
        <p:nvSpPr>
          <p:cNvPr id="39" name="Text Placeholder 36"/>
          <p:cNvSpPr>
            <a:spLocks noGrp="1"/>
          </p:cNvSpPr>
          <p:nvPr>
            <p:ph type="body" sz="quarter" idx="42" hasCustomPrompt="1"/>
          </p:nvPr>
        </p:nvSpPr>
        <p:spPr>
          <a:xfrm>
            <a:off x="4519732" y="5462807"/>
            <a:ext cx="2294506" cy="606285"/>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sz="1500" baseline="0">
                <a:solidFill>
                  <a:schemeClr val="bg2">
                    <a:lumMod val="25000"/>
                  </a:schemeClr>
                </a:solidFill>
                <a:latin typeface="+mn-lt"/>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sp>
        <p:nvSpPr>
          <p:cNvPr id="43" name="Text Placeholder 8"/>
          <p:cNvSpPr>
            <a:spLocks noGrp="1"/>
          </p:cNvSpPr>
          <p:nvPr>
            <p:ph type="body" sz="quarter" idx="43" hasCustomPrompt="1"/>
          </p:nvPr>
        </p:nvSpPr>
        <p:spPr>
          <a:xfrm>
            <a:off x="4527893" y="4651719"/>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lang="en-US" sz="2000" b="1" kern="1200" noProof="0" dirty="0" smtClean="0">
                <a:solidFill>
                  <a:schemeClr val="bg2">
                    <a:lumMod val="25000"/>
                  </a:schemeClr>
                </a:solidFill>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cxnSp>
        <p:nvCxnSpPr>
          <p:cNvPr id="47" name="Straight Connector 46"/>
          <p:cNvCxnSpPr/>
          <p:nvPr userDrawn="1"/>
        </p:nvCxnSpPr>
        <p:spPr>
          <a:xfrm>
            <a:off x="575612" y="5367799"/>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50" name="Text Placeholder 24"/>
          <p:cNvSpPr>
            <a:spLocks noGrp="1"/>
          </p:cNvSpPr>
          <p:nvPr>
            <p:ph type="body" sz="quarter" idx="44" hasCustomPrompt="1"/>
          </p:nvPr>
        </p:nvSpPr>
        <p:spPr>
          <a:xfrm>
            <a:off x="575625" y="4159992"/>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4.</a:t>
            </a:r>
          </a:p>
        </p:txBody>
      </p:sp>
      <p:sp>
        <p:nvSpPr>
          <p:cNvPr id="53" name="Text Placeholder 36"/>
          <p:cNvSpPr>
            <a:spLocks noGrp="1"/>
          </p:cNvSpPr>
          <p:nvPr>
            <p:ph type="body" sz="quarter" idx="45" hasCustomPrompt="1"/>
          </p:nvPr>
        </p:nvSpPr>
        <p:spPr>
          <a:xfrm>
            <a:off x="575611" y="5462807"/>
            <a:ext cx="2294506" cy="606285"/>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sz="1500" baseline="0">
                <a:solidFill>
                  <a:schemeClr val="bg2">
                    <a:lumMod val="25000"/>
                  </a:schemeClr>
                </a:solidFill>
                <a:latin typeface="+mn-lt"/>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sp>
        <p:nvSpPr>
          <p:cNvPr id="56" name="Text Placeholder 8"/>
          <p:cNvSpPr>
            <a:spLocks noGrp="1"/>
          </p:cNvSpPr>
          <p:nvPr>
            <p:ph type="body" sz="quarter" idx="46" hasCustomPrompt="1"/>
          </p:nvPr>
        </p:nvSpPr>
        <p:spPr>
          <a:xfrm>
            <a:off x="583773" y="4651719"/>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lang="en-US" sz="2000" b="1" kern="1200" noProof="0" dirty="0" smtClean="0">
                <a:solidFill>
                  <a:schemeClr val="bg2">
                    <a:lumMod val="25000"/>
                  </a:schemeClr>
                </a:solidFill>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cxnSp>
        <p:nvCxnSpPr>
          <p:cNvPr id="68" name="Straight Connector 67"/>
          <p:cNvCxnSpPr/>
          <p:nvPr userDrawn="1"/>
        </p:nvCxnSpPr>
        <p:spPr>
          <a:xfrm>
            <a:off x="8458166" y="5367799"/>
            <a:ext cx="1055021" cy="0"/>
          </a:xfrm>
          <a:prstGeom prst="line">
            <a:avLst/>
          </a:prstGeom>
          <a:ln w="12700">
            <a:solidFill>
              <a:srgbClr val="037CC2"/>
            </a:solidFill>
          </a:ln>
        </p:spPr>
        <p:style>
          <a:lnRef idx="1">
            <a:schemeClr val="accent1"/>
          </a:lnRef>
          <a:fillRef idx="0">
            <a:schemeClr val="accent1"/>
          </a:fillRef>
          <a:effectRef idx="0">
            <a:schemeClr val="accent1"/>
          </a:effectRef>
          <a:fontRef idx="minor">
            <a:schemeClr val="tx1"/>
          </a:fontRef>
        </p:style>
      </p:cxnSp>
      <p:sp>
        <p:nvSpPr>
          <p:cNvPr id="69" name="Text Placeholder 24"/>
          <p:cNvSpPr>
            <a:spLocks noGrp="1"/>
          </p:cNvSpPr>
          <p:nvPr>
            <p:ph type="body" sz="quarter" idx="47" hasCustomPrompt="1"/>
          </p:nvPr>
        </p:nvSpPr>
        <p:spPr>
          <a:xfrm>
            <a:off x="8458179" y="4159992"/>
            <a:ext cx="2761272" cy="444078"/>
          </a:xfrm>
        </p:spPr>
        <p:txBody>
          <a:bodyPr/>
          <a:lstStyle>
            <a:lvl1pPr marL="514222" marR="0" indent="-514222" algn="l" defTabSz="1088504" rtl="0" eaLnBrk="1" fontAlgn="auto" latinLnBrk="0" hangingPunct="1">
              <a:lnSpc>
                <a:spcPct val="100000"/>
              </a:lnSpc>
              <a:spcBef>
                <a:spcPts val="0"/>
              </a:spcBef>
              <a:spcAft>
                <a:spcPts val="0"/>
              </a:spcAft>
              <a:buClrTx/>
              <a:buSzTx/>
              <a:buFontTx/>
              <a:buNone/>
              <a:tabLst/>
              <a:defRPr kumimoji="0" lang="en-US" sz="3199" b="1" i="0" u="none" strike="noStrike" kern="1200" cap="none" spc="0" normalizeH="0" baseline="0" noProof="0" dirty="0" smtClean="0">
                <a:ln>
                  <a:noFill/>
                </a:ln>
                <a:solidFill>
                  <a:srgbClr val="037CC2"/>
                </a:solidFill>
                <a:effectLst/>
                <a:uLnTx/>
                <a:uFillTx/>
                <a:latin typeface="Arial" charset="0"/>
                <a:ea typeface="Arial" charset="0"/>
                <a:cs typeface="Arial" charset="0"/>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37CC2"/>
                </a:solidFill>
                <a:effectLst/>
                <a:uLnTx/>
                <a:uFillTx/>
                <a:latin typeface="Arial" charset="0"/>
                <a:ea typeface="Arial" charset="0"/>
                <a:cs typeface="Arial" charset="0"/>
              </a:rPr>
              <a:t>6.</a:t>
            </a:r>
          </a:p>
        </p:txBody>
      </p:sp>
      <p:sp>
        <p:nvSpPr>
          <p:cNvPr id="70" name="Text Placeholder 36"/>
          <p:cNvSpPr>
            <a:spLocks noGrp="1"/>
          </p:cNvSpPr>
          <p:nvPr>
            <p:ph type="body" sz="quarter" idx="48" hasCustomPrompt="1"/>
          </p:nvPr>
        </p:nvSpPr>
        <p:spPr>
          <a:xfrm>
            <a:off x="8458166" y="5462807"/>
            <a:ext cx="2294506" cy="606285"/>
          </a:xfrm>
        </p:spPr>
        <p:txBody>
          <a:bodyPr/>
          <a:lstStyle>
            <a:lvl1pPr marL="0" marR="0" indent="0" algn="l" defTabSz="1088504" rtl="0" eaLnBrk="1" fontAlgn="auto" latinLnBrk="0" hangingPunct="1">
              <a:lnSpc>
                <a:spcPct val="100000"/>
              </a:lnSpc>
              <a:spcBef>
                <a:spcPts val="0"/>
              </a:spcBef>
              <a:spcAft>
                <a:spcPts val="0"/>
              </a:spcAft>
              <a:buClrTx/>
              <a:buSzTx/>
              <a:buFontTx/>
              <a:buNone/>
              <a:tabLst/>
              <a:defRPr sz="1500" baseline="0">
                <a:solidFill>
                  <a:schemeClr val="bg2">
                    <a:lumMod val="25000"/>
                  </a:schemeClr>
                </a:solidFill>
                <a:latin typeface="+mn-lt"/>
              </a:defRPr>
            </a:lvl1pPr>
          </a:lstStyle>
          <a:p>
            <a:pPr marL="0" marR="0" lvl="0" indent="0" algn="l" defTabSz="108850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Some short explanation if needed. Delete it if not</a:t>
            </a:r>
          </a:p>
        </p:txBody>
      </p:sp>
      <p:sp>
        <p:nvSpPr>
          <p:cNvPr id="71" name="Text Placeholder 8"/>
          <p:cNvSpPr>
            <a:spLocks noGrp="1"/>
          </p:cNvSpPr>
          <p:nvPr>
            <p:ph type="body" sz="quarter" idx="49" hasCustomPrompt="1"/>
          </p:nvPr>
        </p:nvSpPr>
        <p:spPr>
          <a:xfrm>
            <a:off x="8466340" y="4651719"/>
            <a:ext cx="2761272" cy="606098"/>
          </a:xfrm>
        </p:spPr>
        <p:txBody>
          <a:bodyPr/>
          <a:lstStyle>
            <a:lvl1pPr marL="0" marR="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lang="en-US" sz="2000" b="1" kern="1200" noProof="0" dirty="0" smtClean="0">
                <a:solidFill>
                  <a:schemeClr val="bg2">
                    <a:lumMod val="25000"/>
                  </a:schemeClr>
                </a:solidFill>
                <a:latin typeface="Arial" charset="0"/>
                <a:ea typeface="Arial" charset="0"/>
                <a:cs typeface="Arial" charset="0"/>
              </a:defRPr>
            </a:lvl1pPr>
          </a:lstStyle>
          <a:p>
            <a:pPr marL="0" marR="0" lvl="0" indent="0" algn="l" defTabSz="1088504" rtl="0" eaLnBrk="1" fontAlgn="auto" latinLnBrk="0" hangingPunct="1">
              <a:lnSpc>
                <a:spcPct val="100000"/>
              </a:lnSpc>
              <a:spcBef>
                <a:spcPts val="400"/>
              </a:spcBef>
              <a:spcAft>
                <a:spcPts val="0"/>
              </a:spcAft>
              <a:buClr>
                <a:schemeClr val="bg2">
                  <a:lumMod val="25000"/>
                </a:schemeClr>
              </a:buClr>
              <a:buSzPct val="80000"/>
              <a:buFontTx/>
              <a:buNone/>
              <a:tabLst/>
              <a:defRPr/>
            </a:pPr>
            <a:r>
              <a:rPr kumimoji="0" lang="en-US" sz="2000" b="1" i="0" u="none" strike="noStrike" kern="1200" cap="none" spc="0" normalizeH="0" baseline="0" noProof="0" dirty="0">
                <a:ln>
                  <a:noFill/>
                </a:ln>
                <a:solidFill>
                  <a:srgbClr val="CCCCCC">
                    <a:lumMod val="25000"/>
                  </a:srgbClr>
                </a:solidFill>
                <a:effectLst/>
                <a:uLnTx/>
                <a:uFillTx/>
                <a:latin typeface="Arial" charset="0"/>
                <a:ea typeface="Arial" charset="0"/>
                <a:cs typeface="Arial" charset="0"/>
              </a:rPr>
              <a:t>Part One, works with a longer title on 2 lines</a:t>
            </a:r>
          </a:p>
        </p:txBody>
      </p:sp>
    </p:spTree>
    <p:extLst>
      <p:ext uri="{BB962C8B-B14F-4D97-AF65-F5344CB8AC3E}">
        <p14:creationId xmlns:p14="http://schemas.microsoft.com/office/powerpoint/2010/main" val="2058904395"/>
      </p:ext>
    </p:extLst>
  </p:cSld>
  <p:clrMapOvr>
    <a:masterClrMapping/>
  </p:clrMapOvr>
  <p:extLst>
    <p:ext uri="{DCECCB84-F9BA-43D5-87BE-67443E8EF086}">
      <p15:sldGuideLst xmlns:p15="http://schemas.microsoft.com/office/powerpoint/2012/main">
        <p15:guide id="1" pos="371">
          <p15:clr>
            <a:srgbClr val="FBAE40"/>
          </p15:clr>
        </p15:guide>
        <p15:guide id="2" pos="394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48"/>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48"/>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82" y="4354948"/>
            <a:ext cx="3390317"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82" y="1620000"/>
            <a:ext cx="3390317"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11" name="Rectangle 10">
            <a:extLst>
              <a:ext uri="{FF2B5EF4-FFF2-40B4-BE49-F238E27FC236}">
                <a16:creationId xmlns:a16="http://schemas.microsoft.com/office/drawing/2014/main" id="{5B3CD38B-486B-42D8-8FD1-B3D76599C216}"/>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84828250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82" y="3878220"/>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8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47"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47"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12" y="3878221"/>
            <a:ext cx="2414971"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12" y="1620000"/>
            <a:ext cx="2414971"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11" name="Rectangle 10">
            <a:extLst>
              <a:ext uri="{FF2B5EF4-FFF2-40B4-BE49-F238E27FC236}">
                <a16:creationId xmlns:a16="http://schemas.microsoft.com/office/drawing/2014/main" id="{12B34760-AA49-4E3D-BB52-3797E2AEB544}"/>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182255656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3" name="Rectangle 2">
            <a:extLst>
              <a:ext uri="{FF2B5EF4-FFF2-40B4-BE49-F238E27FC236}">
                <a16:creationId xmlns:a16="http://schemas.microsoft.com/office/drawing/2014/main" id="{7E237F7D-B240-431E-B4EA-0E752CE8FF3F}"/>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099337062"/>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
        <p:nvSpPr>
          <p:cNvPr id="4" name="Rectangle 3">
            <a:extLst>
              <a:ext uri="{FF2B5EF4-FFF2-40B4-BE49-F238E27FC236}">
                <a16:creationId xmlns:a16="http://schemas.microsoft.com/office/drawing/2014/main" id="{A1E25194-6EDA-45AC-8A6B-A6A1FBEB81F8}"/>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5170043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
        <p:nvSpPr>
          <p:cNvPr id="6" name="Rectangle 5">
            <a:extLst>
              <a:ext uri="{FF2B5EF4-FFF2-40B4-BE49-F238E27FC236}">
                <a16:creationId xmlns:a16="http://schemas.microsoft.com/office/drawing/2014/main" id="{B23560FB-CDED-4371-9E77-DCE2455B2626}"/>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165827501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81"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83" y="504000"/>
            <a:ext cx="5110669" cy="369332"/>
          </a:xfrm>
        </p:spPr>
        <p:txBody>
          <a:bodyPr/>
          <a:lstStyle/>
          <a:p>
            <a:r>
              <a:rPr lang="en-US" noProof="0"/>
              <a:t>Insert page title (sentence case)</a:t>
            </a:r>
            <a:endParaRPr lang="en-US"/>
          </a:p>
        </p:txBody>
      </p:sp>
      <p:sp>
        <p:nvSpPr>
          <p:cNvPr id="6" name="Rectangle 5">
            <a:extLst>
              <a:ext uri="{FF2B5EF4-FFF2-40B4-BE49-F238E27FC236}">
                <a16:creationId xmlns:a16="http://schemas.microsoft.com/office/drawing/2014/main" id="{D66907B6-E3C7-434E-9308-8A9AAD0D1A9E}"/>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4285895960"/>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50" y="6536778"/>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6" y="6559861"/>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61"/>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
        <p:nvSpPr>
          <p:cNvPr id="7" name="Rectangle 6">
            <a:extLst>
              <a:ext uri="{FF2B5EF4-FFF2-40B4-BE49-F238E27FC236}">
                <a16:creationId xmlns:a16="http://schemas.microsoft.com/office/drawing/2014/main" id="{FE2AC12D-3279-48D3-BB48-925048CB565B}"/>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4004568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475850" y="6536778"/>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4" name="Classification"/>
          <p:cNvSpPr txBox="1"/>
          <p:nvPr userDrawn="1"/>
        </p:nvSpPr>
        <p:spPr bwMode="black">
          <a:xfrm>
            <a:off x="2813936" y="6559861"/>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6" name="Copyright"/>
          <p:cNvSpPr txBox="1"/>
          <p:nvPr userDrawn="1"/>
        </p:nvSpPr>
        <p:spPr bwMode="black">
          <a:xfrm>
            <a:off x="503870" y="6559861"/>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Tree>
    <p:extLst>
      <p:ext uri="{BB962C8B-B14F-4D97-AF65-F5344CB8AC3E}">
        <p14:creationId xmlns:p14="http://schemas.microsoft.com/office/powerpoint/2010/main" val="1222747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82"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6" name="Rectangle 5">
            <a:extLst>
              <a:ext uri="{FF2B5EF4-FFF2-40B4-BE49-F238E27FC236}">
                <a16:creationId xmlns:a16="http://schemas.microsoft.com/office/drawing/2014/main" id="{A5DA44C1-8E3E-41C7-9A96-D5AD3424ADBD}"/>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1359659183"/>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
        <p:nvSpPr>
          <p:cNvPr id="4" name="Rectangle 3">
            <a:extLst>
              <a:ext uri="{FF2B5EF4-FFF2-40B4-BE49-F238E27FC236}">
                <a16:creationId xmlns:a16="http://schemas.microsoft.com/office/drawing/2014/main" id="{C3ECE22B-5FA7-47FE-97AF-ED2611D5177A}"/>
              </a:ext>
            </a:extLst>
          </p:cNvPr>
          <p:cNvSpPr/>
          <p:nvPr userDrawn="1"/>
        </p:nvSpPr>
        <p:spPr bwMode="gray">
          <a:xfrm>
            <a:off x="10397215" y="0"/>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105085809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theme" Target="../theme/theme4.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theme" Target="../theme/theme5.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theme" Target="../theme/theme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9" Type="http://schemas.openxmlformats.org/officeDocument/2006/relationships/theme" Target="../theme/theme7.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34" Type="http://schemas.openxmlformats.org/officeDocument/2006/relationships/slideLayout" Target="../slideLayouts/slideLayout212.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slideLayout" Target="../slideLayouts/slideLayout216.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slideLayout" Target="../slideLayouts/slideLayout209.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916" y="324001"/>
            <a:ext cx="11542194" cy="756000"/>
          </a:xfrm>
          <a:prstGeom prst="rect">
            <a:avLst/>
          </a:prstGeom>
        </p:spPr>
        <p:txBody>
          <a:bodyPr vert="horz" lIns="0" tIns="0" rIns="0" bIns="0" rtlCol="0" anchor="ctr" anchorCtr="0">
            <a:noAutofit/>
          </a:bodyPr>
          <a:lstStyle/>
          <a:p>
            <a:r>
              <a:rPr lang="en-US" sz="4000" b="1" dirty="0">
                <a:solidFill>
                  <a:schemeClr val="bg2">
                    <a:lumMod val="25000"/>
                  </a:schemeClr>
                </a:solidFill>
                <a:latin typeface="Arial" charset="0"/>
                <a:ea typeface="Arial" charset="0"/>
                <a:cs typeface="Arial" charset="0"/>
              </a:rPr>
              <a:t>Short Slide Title</a:t>
            </a:r>
          </a:p>
        </p:txBody>
      </p:sp>
      <p:sp>
        <p:nvSpPr>
          <p:cNvPr id="3" name="Text Placeholder 2"/>
          <p:cNvSpPr>
            <a:spLocks noGrp="1"/>
          </p:cNvSpPr>
          <p:nvPr>
            <p:ph type="body" idx="1"/>
          </p:nvPr>
        </p:nvSpPr>
        <p:spPr bwMode="gray">
          <a:xfrm>
            <a:off x="389224" y="1962905"/>
            <a:ext cx="11476899" cy="4118811"/>
          </a:xfrm>
          <a:prstGeom prst="rect">
            <a:avLst/>
          </a:prstGeom>
        </p:spPr>
        <p:txBody>
          <a:bodyPr vert="horz" lIns="0" tIns="0" rIns="0" bIns="0" rtlCol="0">
            <a:noAutofit/>
          </a:bodyPr>
          <a:lstStyle/>
          <a:p>
            <a:r>
              <a:rPr lang="en-US" b="1" dirty="0">
                <a:solidFill>
                  <a:schemeClr val="bg2">
                    <a:lumMod val="25000"/>
                  </a:schemeClr>
                </a:solidFill>
                <a:latin typeface="Arial" charset="0"/>
                <a:ea typeface="Arial" charset="0"/>
                <a:cs typeface="Arial" charset="0"/>
              </a:rPr>
              <a:t>First Level</a:t>
            </a:r>
          </a:p>
          <a:p>
            <a:r>
              <a:rPr lang="en-US" sz="1600" dirty="0">
                <a:solidFill>
                  <a:schemeClr val="bg2">
                    <a:lumMod val="25000"/>
                  </a:schemeClr>
                </a:solidFill>
                <a:latin typeface="Arial" charset="0"/>
                <a:ea typeface="Arial" charset="0"/>
                <a:cs typeface="Arial" charset="0"/>
              </a:rPr>
              <a:t>Second Level</a:t>
            </a:r>
          </a:p>
          <a:p>
            <a:pPr marL="285807" indent="-285807">
              <a:buFont typeface="Arial" charset="0"/>
              <a:buChar char="•"/>
            </a:pPr>
            <a:r>
              <a:rPr lang="en-US" sz="1500" dirty="0">
                <a:solidFill>
                  <a:schemeClr val="bg2">
                    <a:lumMod val="25000"/>
                  </a:schemeClr>
                </a:solidFill>
                <a:latin typeface="Arial" charset="0"/>
                <a:ea typeface="Arial" charset="0"/>
                <a:cs typeface="Arial" charset="0"/>
              </a:rPr>
              <a:t>Third Level</a:t>
            </a:r>
          </a:p>
        </p:txBody>
      </p:sp>
      <p:sp>
        <p:nvSpPr>
          <p:cNvPr id="33" name="Rectangle 32"/>
          <p:cNvSpPr/>
          <p:nvPr/>
        </p:nvSpPr>
        <p:spPr bwMode="gray">
          <a:xfrm>
            <a:off x="323916" y="17"/>
            <a:ext cx="11542194" cy="162001"/>
          </a:xfrm>
          <a:prstGeom prst="rect">
            <a:avLst/>
          </a:prstGeom>
          <a:solidFill>
            <a:schemeClr val="tx2"/>
          </a:solidFill>
          <a:ln w="9525" algn="ctr">
            <a:noFill/>
            <a:miter lim="800000"/>
            <a:headEnd/>
            <a:tailEnd/>
          </a:ln>
        </p:spPr>
        <p:txBody>
          <a:bodyPr lIns="107135" tIns="85708" rIns="107135" bIns="85708" rtlCol="0" anchor="ctr"/>
          <a:lstStyle/>
          <a:p>
            <a:pPr algn="ctr" defTabSz="1088504" fontAlgn="base">
              <a:spcBef>
                <a:spcPct val="50000"/>
              </a:spcBef>
              <a:spcAft>
                <a:spcPct val="0"/>
              </a:spcAft>
              <a:buClr>
                <a:srgbClr val="F0AB00"/>
              </a:buClr>
              <a:buSzPct val="80000"/>
            </a:pPr>
            <a:endParaRPr lang="en-US" sz="1900" kern="0" dirty="0" err="1">
              <a:solidFill>
                <a:srgbClr val="000000"/>
              </a:solidFill>
              <a:ea typeface="Arial Unicode MS" pitchFamily="34" charset="-128"/>
              <a:cs typeface="Arial Unicode MS" pitchFamily="34" charset="-128"/>
              <a:sym typeface="Helvetica Light"/>
            </a:endParaRPr>
          </a:p>
        </p:txBody>
      </p:sp>
      <p:cxnSp>
        <p:nvCxnSpPr>
          <p:cNvPr id="8" name="Straight Connector 7"/>
          <p:cNvCxnSpPr/>
          <p:nvPr/>
        </p:nvCxnSpPr>
        <p:spPr>
          <a:xfrm>
            <a:off x="323916" y="1231200"/>
            <a:ext cx="115421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black">
          <a:xfrm>
            <a:off x="323916" y="6620838"/>
            <a:ext cx="3730171" cy="307777"/>
          </a:xfrm>
          <a:prstGeom prst="rect">
            <a:avLst/>
          </a:prstGeom>
          <a:noFill/>
        </p:spPr>
        <p:txBody>
          <a:bodyPr wrap="none" lIns="85708" tIns="0" rIns="0" bIns="0" rtlCol="0">
            <a:spAutoFit/>
          </a:bodyPr>
          <a:lstStyle/>
          <a:p>
            <a:pPr defTabSz="1088504">
              <a:buClr>
                <a:srgbClr val="FFFFFF"/>
              </a:buClr>
              <a:buFont typeface="Arial" pitchFamily="34" charset="0"/>
              <a:buNone/>
              <a:defRPr/>
            </a:pPr>
            <a:r>
              <a:rPr lang="en-US" sz="1000" dirty="0">
                <a:solidFill>
                  <a:srgbClr val="000000">
                    <a:lumMod val="65000"/>
                    <a:lumOff val="35000"/>
                  </a:srgbClr>
                </a:solidFill>
                <a:ea typeface="Arial" charset="0"/>
                <a:cs typeface="Arial" charset="0"/>
                <a:sym typeface="Helvetica Light"/>
              </a:rPr>
              <a:t>© 2016 SAP SE or an SAP affiliate company. All rights reserved.</a:t>
            </a:r>
          </a:p>
          <a:p>
            <a:pPr defTabSz="1088504">
              <a:buClr>
                <a:srgbClr val="FFFFFF"/>
              </a:buClr>
              <a:buFont typeface="Arial" pitchFamily="34" charset="0"/>
              <a:buNone/>
            </a:pPr>
            <a:r>
              <a:rPr lang="en-US" sz="1000" dirty="0">
                <a:solidFill>
                  <a:srgbClr val="FFFFFF"/>
                </a:solidFill>
                <a:sym typeface="Helvetica Light"/>
              </a:rPr>
              <a:t>.</a:t>
            </a:r>
          </a:p>
        </p:txBody>
      </p:sp>
      <p:sp>
        <p:nvSpPr>
          <p:cNvPr id="5" name="Footer Placeholder 4"/>
          <p:cNvSpPr>
            <a:spLocks noGrp="1"/>
          </p:cNvSpPr>
          <p:nvPr>
            <p:ph type="ftr" sz="quarter" idx="3"/>
          </p:nvPr>
        </p:nvSpPr>
        <p:spPr>
          <a:xfrm>
            <a:off x="10502608" y="6568014"/>
            <a:ext cx="1007412" cy="259446"/>
          </a:xfrm>
          <a:prstGeom prst="rect">
            <a:avLst/>
          </a:prstGeom>
        </p:spPr>
        <p:txBody>
          <a:bodyPr vert="horz" lIns="91440" tIns="45720" rIns="91440" bIns="45720" rtlCol="0" anchor="ctr"/>
          <a:lstStyle>
            <a:lvl1pPr marL="0" algn="r" defTabSz="1088504"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dirty="0">
                <a:solidFill>
                  <a:srgbClr val="000000">
                    <a:lumMod val="65000"/>
                    <a:lumOff val="35000"/>
                  </a:srgbClr>
                </a:solidFill>
                <a:sym typeface="Helvetica Light"/>
              </a:rPr>
              <a:t>Internal</a:t>
            </a:r>
          </a:p>
        </p:txBody>
      </p:sp>
      <p:sp>
        <p:nvSpPr>
          <p:cNvPr id="12" name="Slide Number Placeholder 11"/>
          <p:cNvSpPr>
            <a:spLocks noGrp="1"/>
          </p:cNvSpPr>
          <p:nvPr>
            <p:ph type="sldNum" sz="quarter" idx="4"/>
          </p:nvPr>
        </p:nvSpPr>
        <p:spPr>
          <a:xfrm>
            <a:off x="11510033" y="6572768"/>
            <a:ext cx="356091" cy="2499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088504"/>
            <a:fld id="{52D116E8-C1B7-4800-ACA1-0CD42BEC2FD7}" type="slidenum">
              <a:rPr lang="en-US" sz="1000" smtClean="0">
                <a:solidFill>
                  <a:srgbClr val="CCCCCC">
                    <a:lumMod val="25000"/>
                  </a:srgbClr>
                </a:solidFill>
                <a:sym typeface="Helvetica Light"/>
              </a:rPr>
              <a:pPr defTabSz="1088504"/>
              <a:t>‹nr.›</a:t>
            </a:fld>
            <a:endParaRPr lang="de-DE" dirty="0">
              <a:solidFill>
                <a:srgbClr val="000000">
                  <a:tint val="75000"/>
                </a:srgbClr>
              </a:solidFill>
              <a:sym typeface="Helvetica Light"/>
            </a:endParaRPr>
          </a:p>
        </p:txBody>
      </p:sp>
    </p:spTree>
    <p:extLst>
      <p:ext uri="{BB962C8B-B14F-4D97-AF65-F5344CB8AC3E}">
        <p14:creationId xmlns:p14="http://schemas.microsoft.com/office/powerpoint/2010/main" val="25567125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hdr="0" dt="0"/>
  <p:txStyles>
    <p:titleStyle>
      <a:lvl1pPr marL="0" indent="0" algn="l" defTabSz="1088504" rtl="0" eaLnBrk="1" latinLnBrk="0" hangingPunct="1">
        <a:spcBef>
          <a:spcPts val="400"/>
        </a:spcBef>
        <a:buClr>
          <a:schemeClr val="bg2">
            <a:lumMod val="25000"/>
          </a:schemeClr>
        </a:buClr>
        <a:buSzPct val="80000"/>
        <a:buFontTx/>
        <a:buNone/>
        <a:defRPr lang="en-US" sz="3999" b="1" kern="1200" dirty="0">
          <a:solidFill>
            <a:schemeClr val="bg2">
              <a:lumMod val="25000"/>
            </a:schemeClr>
          </a:solidFill>
          <a:latin typeface="Arial" charset="0"/>
          <a:ea typeface="+mj-ea"/>
          <a:cs typeface="Arial" charset="0"/>
        </a:defRPr>
      </a:lvl1pPr>
    </p:titleStyle>
    <p:bodyStyle>
      <a:lvl1pPr marL="142904" indent="-142904" algn="l" defTabSz="1088504" rtl="0" eaLnBrk="1" latinLnBrk="0" hangingPunct="1">
        <a:spcBef>
          <a:spcPts val="400"/>
        </a:spcBef>
        <a:buClr>
          <a:schemeClr val="bg2">
            <a:lumMod val="25000"/>
          </a:schemeClr>
        </a:buClr>
        <a:buSzPct val="80000"/>
        <a:buFont typeface="Arial" charset="0"/>
        <a:buChar char="•"/>
        <a:defRPr sz="2000" b="0" kern="1200">
          <a:solidFill>
            <a:schemeClr val="bg2">
              <a:lumMod val="25000"/>
            </a:schemeClr>
          </a:solidFill>
          <a:latin typeface="+mj-lt"/>
          <a:ea typeface="+mn-ea"/>
          <a:cs typeface="+mn-cs"/>
        </a:defRPr>
      </a:lvl1pPr>
      <a:lvl2pPr marL="0" indent="0" algn="l" defTabSz="1088504"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79955" indent="-179955" algn="l" defTabSz="1088504"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59910" indent="-179955" algn="l" defTabSz="1088504" rtl="0" eaLnBrk="1" latinLnBrk="0" hangingPunct="1">
        <a:spcBef>
          <a:spcPts val="400"/>
        </a:spcBef>
        <a:buClr>
          <a:schemeClr val="accent2"/>
        </a:buClr>
        <a:buSzPct val="100000"/>
        <a:buFont typeface="Arial" pitchFamily="34" charset="0"/>
        <a:buChar char="–"/>
        <a:defRPr sz="1500" b="0" kern="1200">
          <a:solidFill>
            <a:schemeClr val="bg2">
              <a:lumMod val="25000"/>
            </a:schemeClr>
          </a:solidFill>
          <a:latin typeface="+mn-lt"/>
          <a:ea typeface="+mn-ea"/>
          <a:cs typeface="+mn-cs"/>
        </a:defRPr>
      </a:lvl4pPr>
      <a:lvl5pPr marL="539865" indent="-179955" algn="l" defTabSz="1088504" rtl="0" eaLnBrk="1" latinLnBrk="0" hangingPunct="1">
        <a:spcBef>
          <a:spcPts val="250"/>
        </a:spcBef>
        <a:buClr>
          <a:schemeClr val="accent2"/>
        </a:buClr>
        <a:buSzPct val="100000"/>
        <a:buFont typeface="Courier New" pitchFamily="49" charset="0"/>
        <a:buChar char="o"/>
        <a:defRPr sz="1500" b="0" kern="1200">
          <a:solidFill>
            <a:schemeClr val="bg2">
              <a:lumMod val="25000"/>
            </a:schemeClr>
          </a:solidFill>
          <a:latin typeface="+mn-lt"/>
          <a:ea typeface="+mn-ea"/>
          <a:cs typeface="+mn-cs"/>
        </a:defRPr>
      </a:lvl5pPr>
      <a:lvl6pPr marL="2993386" indent="-272126" algn="l" defTabSz="108850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8" indent="-272126" algn="l" defTabSz="108850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90" indent="-272126" algn="l" defTabSz="108850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41" indent="-272126" algn="l" defTabSz="108850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04" rtl="0" eaLnBrk="1" latinLnBrk="0" hangingPunct="1">
        <a:defRPr sz="2100" kern="1200">
          <a:solidFill>
            <a:schemeClr val="tx1"/>
          </a:solidFill>
          <a:latin typeface="+mn-lt"/>
          <a:ea typeface="+mn-ea"/>
          <a:cs typeface="+mn-cs"/>
        </a:defRPr>
      </a:lvl1pPr>
      <a:lvl2pPr marL="544252" algn="l" defTabSz="1088504" rtl="0" eaLnBrk="1" latinLnBrk="0" hangingPunct="1">
        <a:defRPr sz="2100" kern="1200">
          <a:solidFill>
            <a:schemeClr val="tx1"/>
          </a:solidFill>
          <a:latin typeface="+mn-lt"/>
          <a:ea typeface="+mn-ea"/>
          <a:cs typeface="+mn-cs"/>
        </a:defRPr>
      </a:lvl2pPr>
      <a:lvl3pPr marL="1088504" algn="l" defTabSz="1088504" rtl="0" eaLnBrk="1" latinLnBrk="0" hangingPunct="1">
        <a:defRPr sz="2100" kern="1200">
          <a:solidFill>
            <a:schemeClr val="tx1"/>
          </a:solidFill>
          <a:latin typeface="+mn-lt"/>
          <a:ea typeface="+mn-ea"/>
          <a:cs typeface="+mn-cs"/>
        </a:defRPr>
      </a:lvl3pPr>
      <a:lvl4pPr marL="1632756" algn="l" defTabSz="1088504" rtl="0" eaLnBrk="1" latinLnBrk="0" hangingPunct="1">
        <a:defRPr sz="2100" kern="1200">
          <a:solidFill>
            <a:schemeClr val="tx1"/>
          </a:solidFill>
          <a:latin typeface="+mn-lt"/>
          <a:ea typeface="+mn-ea"/>
          <a:cs typeface="+mn-cs"/>
        </a:defRPr>
      </a:lvl4pPr>
      <a:lvl5pPr marL="2177008" algn="l" defTabSz="1088504" rtl="0" eaLnBrk="1" latinLnBrk="0" hangingPunct="1">
        <a:defRPr sz="2100" kern="1200">
          <a:solidFill>
            <a:schemeClr val="tx1"/>
          </a:solidFill>
          <a:latin typeface="+mn-lt"/>
          <a:ea typeface="+mn-ea"/>
          <a:cs typeface="+mn-cs"/>
        </a:defRPr>
      </a:lvl5pPr>
      <a:lvl6pPr marL="2721260" algn="l" defTabSz="1088504" rtl="0" eaLnBrk="1" latinLnBrk="0" hangingPunct="1">
        <a:defRPr sz="2100" kern="1200">
          <a:solidFill>
            <a:schemeClr val="tx1"/>
          </a:solidFill>
          <a:latin typeface="+mn-lt"/>
          <a:ea typeface="+mn-ea"/>
          <a:cs typeface="+mn-cs"/>
        </a:defRPr>
      </a:lvl6pPr>
      <a:lvl7pPr marL="3265512" algn="l" defTabSz="1088504" rtl="0" eaLnBrk="1" latinLnBrk="0" hangingPunct="1">
        <a:defRPr sz="2100" kern="1200">
          <a:solidFill>
            <a:schemeClr val="tx1"/>
          </a:solidFill>
          <a:latin typeface="+mn-lt"/>
          <a:ea typeface="+mn-ea"/>
          <a:cs typeface="+mn-cs"/>
        </a:defRPr>
      </a:lvl7pPr>
      <a:lvl8pPr marL="3809764" algn="l" defTabSz="1088504" rtl="0" eaLnBrk="1" latinLnBrk="0" hangingPunct="1">
        <a:defRPr sz="2100" kern="1200">
          <a:solidFill>
            <a:schemeClr val="tx1"/>
          </a:solidFill>
          <a:latin typeface="+mn-lt"/>
          <a:ea typeface="+mn-ea"/>
          <a:cs typeface="+mn-cs"/>
        </a:defRPr>
      </a:lvl8pPr>
      <a:lvl9pPr marL="4354015" algn="l" defTabSz="108850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92" y="6536778"/>
            <a:ext cx="21154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‹nr.›</a:t>
            </a:fld>
            <a:endParaRPr lang="en-US" sz="900" noProof="0" dirty="0"/>
          </a:p>
        </p:txBody>
      </p:sp>
      <p:sp>
        <p:nvSpPr>
          <p:cNvPr id="11" name="Classification"/>
          <p:cNvSpPr txBox="1"/>
          <p:nvPr userDrawn="1"/>
        </p:nvSpPr>
        <p:spPr bwMode="black">
          <a:xfrm>
            <a:off x="2813936" y="6559861"/>
            <a:ext cx="381416"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INTERNAL</a:t>
            </a:r>
          </a:p>
        </p:txBody>
      </p:sp>
      <p:sp>
        <p:nvSpPr>
          <p:cNvPr id="10" name="Copyright"/>
          <p:cNvSpPr txBox="1"/>
          <p:nvPr userDrawn="1"/>
        </p:nvSpPr>
        <p:spPr bwMode="black">
          <a:xfrm>
            <a:off x="503870" y="6559861"/>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2017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13"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83928530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92" y="6536778"/>
            <a:ext cx="21154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‹nr.›</a:t>
            </a:fld>
            <a:endParaRPr lang="en-US" sz="900" noProof="0" dirty="0"/>
          </a:p>
        </p:txBody>
      </p:sp>
      <p:sp>
        <p:nvSpPr>
          <p:cNvPr id="11" name="Classification"/>
          <p:cNvSpPr txBox="1"/>
          <p:nvPr userDrawn="1"/>
        </p:nvSpPr>
        <p:spPr bwMode="black">
          <a:xfrm>
            <a:off x="2813936" y="6559861"/>
            <a:ext cx="381416"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INTERNAL</a:t>
            </a:r>
          </a:p>
        </p:txBody>
      </p:sp>
      <p:sp>
        <p:nvSpPr>
          <p:cNvPr id="10" name="Copyright"/>
          <p:cNvSpPr txBox="1"/>
          <p:nvPr userDrawn="1"/>
        </p:nvSpPr>
        <p:spPr bwMode="black">
          <a:xfrm>
            <a:off x="503870" y="6559861"/>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2017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13"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3618659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9" r:id="rId28"/>
    <p:sldLayoutId id="2147483830" r:id="rId29"/>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50" y="6536778"/>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11" name="Classification"/>
          <p:cNvSpPr txBox="1"/>
          <p:nvPr userDrawn="1"/>
        </p:nvSpPr>
        <p:spPr bwMode="black">
          <a:xfrm>
            <a:off x="2813936" y="6559861"/>
            <a:ext cx="278850" cy="92333"/>
          </a:xfrm>
          <a:prstGeom prst="rect">
            <a:avLst/>
          </a:prstGeom>
          <a:noFill/>
        </p:spPr>
        <p:txBody>
          <a:bodyPr wrap="none" lIns="0" tIns="0" rIns="0" bIns="0" rtlCol="0">
            <a:spAutoFit/>
          </a:bodyPr>
          <a:lstStyle/>
          <a:p>
            <a:pPr defTabSz="1088558">
              <a:buClr>
                <a:srgbClr val="FFFFFF"/>
              </a:buClr>
              <a:buFont typeface="Arial" pitchFamily="34" charset="0"/>
              <a:buNone/>
              <a:defRPr/>
            </a:pPr>
            <a:r>
              <a:rPr lang="en-US" sz="600" kern="0">
                <a:solidFill>
                  <a:srgbClr val="FFFFFF"/>
                </a:solidFill>
                <a:ea typeface="Arial Unicode MS"/>
                <a:cs typeface="Arial Unicode MS" pitchFamily="34" charset="-128"/>
                <a:sym typeface="Arial"/>
              </a:rPr>
              <a:t>PUBLIC</a:t>
            </a:r>
          </a:p>
        </p:txBody>
      </p:sp>
      <p:sp>
        <p:nvSpPr>
          <p:cNvPr id="10" name="Copyright"/>
          <p:cNvSpPr txBox="1"/>
          <p:nvPr userDrawn="1"/>
        </p:nvSpPr>
        <p:spPr bwMode="black">
          <a:xfrm>
            <a:off x="503870" y="6559861"/>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a:solidFill>
                  <a:srgbClr val="FFFFFF"/>
                </a:solidFill>
              </a:rPr>
              <a:t>2018 SAP SE or an SAP affiliate company. All rights reserved.  </a:t>
            </a:r>
            <a:r>
              <a:rPr lang="en-US" sz="600" kern="0">
                <a:solidFill>
                  <a:srgbClr val="FFFFFF"/>
                </a:solidFil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Secondary Motion Band"/>
          <p:cNvGrpSpPr/>
          <p:nvPr userDrawn="1"/>
        </p:nvGrpSpPr>
        <p:grpSpPr>
          <a:xfrm>
            <a:off x="10679346" y="0"/>
            <a:ext cx="1512654"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
        <p:nvSpPr>
          <p:cNvPr id="12" name="Rectangle 11">
            <a:extLst>
              <a:ext uri="{FF2B5EF4-FFF2-40B4-BE49-F238E27FC236}">
                <a16:creationId xmlns:a16="http://schemas.microsoft.com/office/drawing/2014/main" id="{D2AB563A-933E-4E74-877F-1FA04AF3246D}"/>
              </a:ext>
            </a:extLst>
          </p:cNvPr>
          <p:cNvSpPr/>
          <p:nvPr userDrawn="1"/>
        </p:nvSpPr>
        <p:spPr bwMode="gray">
          <a:xfrm>
            <a:off x="10397215" y="33051"/>
            <a:ext cx="1794785" cy="369332"/>
          </a:xfrm>
          <a:prstGeom prst="rect">
            <a:avLst/>
          </a:prstGeom>
          <a:solidFill>
            <a:schemeClr val="bg1"/>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en-US" kern="0" dirty="0" err="1">
              <a:solidFill>
                <a:srgbClr val="FFFFFF"/>
              </a:solidFill>
              <a:ea typeface="Arial Unicode MS" pitchFamily="34" charset="-128"/>
              <a:cs typeface="Arial Unicode MS" pitchFamily="34" charset="-128"/>
            </a:endParaRPr>
          </a:p>
        </p:txBody>
      </p:sp>
    </p:spTree>
    <p:extLst>
      <p:ext uri="{BB962C8B-B14F-4D97-AF65-F5344CB8AC3E}">
        <p14:creationId xmlns:p14="http://schemas.microsoft.com/office/powerpoint/2010/main" val="3952681080"/>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49" y="6536776"/>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10" name="Copyright"/>
          <p:cNvSpPr txBox="1"/>
          <p:nvPr userDrawn="1"/>
        </p:nvSpPr>
        <p:spPr bwMode="black">
          <a:xfrm>
            <a:off x="503870" y="6559859"/>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dirty="0">
                <a:solidFill>
                  <a:srgbClr val="FFFFFF"/>
                </a:solidFill>
              </a:rPr>
              <a:t>2018 SAP SE or an SAP affiliate company. All rights reserved</a:t>
            </a:r>
            <a:endParaRPr lang="en-US" sz="600" kern="0" dirty="0">
              <a:solidFill>
                <a:srgbClr val="FFFFFF"/>
              </a:solidFil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Secondary Motion Band"/>
          <p:cNvGrpSpPr/>
          <p:nvPr userDrawn="1"/>
        </p:nvGrpSpPr>
        <p:grpSpPr>
          <a:xfrm>
            <a:off x="10679346" y="0"/>
            <a:ext cx="1512654"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1442598811"/>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47" y="6536772"/>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10" name="Copyright"/>
          <p:cNvSpPr txBox="1"/>
          <p:nvPr userDrawn="1"/>
        </p:nvSpPr>
        <p:spPr bwMode="black">
          <a:xfrm>
            <a:off x="503870" y="6559855"/>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dirty="0">
                <a:solidFill>
                  <a:srgbClr val="FFFFFF"/>
                </a:solidFill>
              </a:rPr>
              <a:t>2018 SAP SE or an SAP affiliate company. All rights reserved</a:t>
            </a:r>
            <a:endParaRPr lang="en-US" sz="600" kern="0" dirty="0">
              <a:solidFill>
                <a:srgbClr val="FFFFFF"/>
              </a:solidFil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Secondary Motion Band"/>
          <p:cNvGrpSpPr/>
          <p:nvPr userDrawn="1"/>
        </p:nvGrpSpPr>
        <p:grpSpPr>
          <a:xfrm>
            <a:off x="10679346" y="0"/>
            <a:ext cx="1512654"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1442598811"/>
      </p:ext>
    </p:extLst>
  </p:cSld>
  <p:clrMap bg1="dk1" tx1="lt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 id="2147484032" r:id="rId32"/>
    <p:sldLayoutId id="2147484033" r:id="rId33"/>
    <p:sldLayoutId id="2147484035" r:id="rId34"/>
    <p:sldLayoutId id="2147484036" r:id="rId35"/>
    <p:sldLayoutId id="2147484038" r:id="rId36"/>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75843" y="6536764"/>
            <a:ext cx="211596"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indent="0" algn="r" defTabSz="1088776">
              <a:buClr>
                <a:srgbClr val="FFFFFF"/>
              </a:buClr>
              <a:buFont typeface="Arial" pitchFamily="34" charset="0"/>
              <a:buNone/>
            </a:pPr>
            <a:fld id="{0BDC132A-5C91-4078-9777-31DA19A62E0A}" type="slidenum">
              <a:rPr lang="en-US" sz="900" smtClean="0">
                <a:solidFill>
                  <a:srgbClr val="FFFFFF"/>
                </a:solidFill>
              </a:rPr>
              <a:pPr marL="0" indent="0" algn="r" defTabSz="1088776">
                <a:buClr>
                  <a:srgbClr val="FFFFFF"/>
                </a:buClr>
                <a:buFont typeface="Arial" pitchFamily="34" charset="0"/>
                <a:buNone/>
              </a:pPr>
              <a:t>‹nr.›</a:t>
            </a:fld>
            <a:endParaRPr lang="en-US" sz="900">
              <a:solidFill>
                <a:srgbClr val="FFFFFF"/>
              </a:solidFill>
            </a:endParaRPr>
          </a:p>
        </p:txBody>
      </p:sp>
      <p:sp>
        <p:nvSpPr>
          <p:cNvPr id="10" name="Copyright"/>
          <p:cNvSpPr txBox="1"/>
          <p:nvPr userDrawn="1"/>
        </p:nvSpPr>
        <p:spPr bwMode="black">
          <a:xfrm>
            <a:off x="503870" y="6559847"/>
            <a:ext cx="2269088" cy="92333"/>
          </a:xfrm>
          <a:prstGeom prst="rect">
            <a:avLst/>
          </a:prstGeom>
          <a:noFill/>
        </p:spPr>
        <p:txBody>
          <a:bodyPr wrap="square" lIns="0" tIns="0" rIns="0" bIns="0" rtlCol="0">
            <a:spAutoFit/>
          </a:bodyPr>
          <a:lstStyle/>
          <a:p>
            <a:pPr marL="84121" indent="-84121" defTabSz="1088558">
              <a:buClr>
                <a:srgbClr val="FFFFFF"/>
              </a:buClr>
              <a:buFont typeface="Arial" pitchFamily="34" charset="0"/>
              <a:buChar char="©"/>
              <a:defRPr/>
            </a:pPr>
            <a:r>
              <a:rPr lang="en-US" sz="600" dirty="0">
                <a:solidFill>
                  <a:srgbClr val="FFFFFF"/>
                </a:solidFill>
              </a:rPr>
              <a:t>2018 SAP SE or an SAP affiliate company. All rights reserved</a:t>
            </a:r>
            <a:endParaRPr lang="en-US" sz="600" kern="0" dirty="0">
              <a:solidFill>
                <a:srgbClr val="FFFFFF"/>
              </a:solidFil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Secondary Motion Band"/>
          <p:cNvGrpSpPr/>
          <p:nvPr userDrawn="1"/>
        </p:nvGrpSpPr>
        <p:grpSpPr>
          <a:xfrm>
            <a:off x="10679346" y="0"/>
            <a:ext cx="1512654"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1442598811"/>
      </p:ext>
    </p:extLst>
  </p:cSld>
  <p:clrMap bg1="dk1" tx1="lt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 id="2147484069" r:id="rId30"/>
    <p:sldLayoutId id="2147484070" r:id="rId31"/>
    <p:sldLayoutId id="2147484071" r:id="rId32"/>
    <p:sldLayoutId id="2147484072" r:id="rId33"/>
    <p:sldLayoutId id="2147484073" r:id="rId34"/>
    <p:sldLayoutId id="2147484074" r:id="rId35"/>
    <p:sldLayoutId id="2147484075" r:id="rId36"/>
    <p:sldLayoutId id="2147484076" r:id="rId37"/>
    <p:sldLayoutId id="2147484077" r:id="rId38"/>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57.png"/><Relationship Id="rId5" Type="http://schemas.openxmlformats.org/officeDocument/2006/relationships/image" Target="../media/image56.tiff"/><Relationship Id="rId4" Type="http://schemas.openxmlformats.org/officeDocument/2006/relationships/image" Target="../media/image55.png"/><Relationship Id="rId9"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75.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8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06.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50.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a:xfrm>
            <a:off x="346602" y="656304"/>
            <a:ext cx="11182288" cy="677108"/>
          </a:xfrm>
        </p:spPr>
        <p:txBody>
          <a:bodyPr/>
          <a:lstStyle/>
          <a:p>
            <a:r>
              <a:rPr lang="en-US" dirty="0"/>
              <a:t>BIG Data in de </a:t>
            </a:r>
            <a:r>
              <a:rPr lang="en-US" dirty="0" err="1">
                <a:solidFill>
                  <a:schemeClr val="accent1"/>
                </a:solidFill>
              </a:rPr>
              <a:t>Zorg</a:t>
            </a:r>
            <a:r>
              <a:rPr lang="en-US" dirty="0">
                <a:solidFill>
                  <a:schemeClr val="accent1"/>
                </a:solidFill>
              </a:rPr>
              <a:t>…</a:t>
            </a:r>
            <a:endParaRPr lang="en-US" dirty="0"/>
          </a:p>
        </p:txBody>
      </p:sp>
      <p:sp>
        <p:nvSpPr>
          <p:cNvPr id="4" name="Tijdelijke aanduiding voor afbeelding 3">
            <a:extLst>
              <a:ext uri="{FF2B5EF4-FFF2-40B4-BE49-F238E27FC236}">
                <a16:creationId xmlns:a16="http://schemas.microsoft.com/office/drawing/2014/main" id="{20859D4F-32AF-43B6-A69C-20EED8C1DF19}"/>
              </a:ext>
            </a:extLst>
          </p:cNvPr>
          <p:cNvSpPr>
            <a:spLocks noGrp="1"/>
          </p:cNvSpPr>
          <p:nvPr>
            <p:ph type="pic" sz="quarter" idx="12"/>
          </p:nvPr>
        </p:nvSpPr>
        <p:spPr/>
      </p:sp>
      <p:pic>
        <p:nvPicPr>
          <p:cNvPr id="7" name="Picture Placeholder 5">
            <a:extLst>
              <a:ext uri="{FF2B5EF4-FFF2-40B4-BE49-F238E27FC236}">
                <a16:creationId xmlns:a16="http://schemas.microsoft.com/office/drawing/2014/main" id="{0FAE0F0A-2F21-4334-B9F9-BF436A79DC6F}"/>
              </a:ext>
            </a:extLst>
          </p:cNvPr>
          <p:cNvPicPr>
            <a:picLocks noChangeAspect="1"/>
          </p:cNvPicPr>
          <p:nvPr/>
        </p:nvPicPr>
        <p:blipFill>
          <a:blip r:embed="rId3" cstate="print">
            <a:extLst>
              <a:ext uri="{28A0092B-C50C-407E-A947-70E740481C1C}">
                <a14:useLocalDpi xmlns:a14="http://schemas.microsoft.com/office/drawing/2010/main" val="0"/>
              </a:ext>
            </a:extLst>
          </a:blip>
          <a:srcRect t="17306" b="17306"/>
          <a:stretch>
            <a:fillRect/>
          </a:stretch>
        </p:blipFill>
        <p:spPr bwMode="gray">
          <a:xfrm>
            <a:off x="52473" y="1626122"/>
            <a:ext cx="12087054" cy="4521057"/>
          </a:xfrm>
          <a:prstGeom prst="rect">
            <a:avLst/>
          </a:prstGeom>
          <a:noFill/>
        </p:spPr>
      </p:pic>
      <p:sp>
        <p:nvSpPr>
          <p:cNvPr id="2" name="Tekstvak 1">
            <a:extLst>
              <a:ext uri="{FF2B5EF4-FFF2-40B4-BE49-F238E27FC236}">
                <a16:creationId xmlns:a16="http://schemas.microsoft.com/office/drawing/2014/main" id="{454034E8-AF11-4F02-B405-AD37CB604B83}"/>
              </a:ext>
            </a:extLst>
          </p:cNvPr>
          <p:cNvSpPr txBox="1"/>
          <p:nvPr/>
        </p:nvSpPr>
        <p:spPr>
          <a:xfrm>
            <a:off x="498763" y="5662431"/>
            <a:ext cx="5597237" cy="9694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nl-NL" sz="1800" b="1" kern="0" dirty="0" err="1">
                <a:ea typeface="Arial Unicode MS" pitchFamily="34" charset="-128"/>
                <a:cs typeface="Arial Unicode MS" pitchFamily="34" charset="-128"/>
              </a:rPr>
              <a:t>Cefas</a:t>
            </a:r>
            <a:r>
              <a:rPr lang="nl-NL" sz="1800" b="1" kern="0" dirty="0">
                <a:ea typeface="Arial Unicode MS" pitchFamily="34" charset="-128"/>
                <a:cs typeface="Arial Unicode MS" pitchFamily="34" charset="-128"/>
              </a:rPr>
              <a:t> Dam</a:t>
            </a:r>
            <a:br>
              <a:rPr lang="nl-NL" sz="1800" kern="0" dirty="0">
                <a:ea typeface="Arial Unicode MS" pitchFamily="34" charset="-128"/>
                <a:cs typeface="Arial Unicode MS" pitchFamily="34" charset="-128"/>
              </a:rPr>
            </a:br>
            <a:r>
              <a:rPr lang="nl-NL" sz="1800" kern="0" dirty="0">
                <a:ea typeface="Arial Unicode MS" pitchFamily="34" charset="-128"/>
                <a:cs typeface="Arial Unicode MS" pitchFamily="34" charset="-128"/>
              </a:rPr>
              <a:t>Business Development Manager Healthcare SAP NL</a:t>
            </a:r>
          </a:p>
          <a:p>
            <a:pPr fontAlgn="base">
              <a:spcBef>
                <a:spcPct val="50000"/>
              </a:spcBef>
              <a:spcAft>
                <a:spcPct val="0"/>
              </a:spcAft>
              <a:buClr>
                <a:srgbClr val="F0AB00"/>
              </a:buClr>
              <a:buSzPct val="80000"/>
            </a:pPr>
            <a:r>
              <a:rPr lang="nl-NL" kern="0" dirty="0">
                <a:ea typeface="Arial Unicode MS" pitchFamily="34" charset="-128"/>
                <a:cs typeface="Arial Unicode MS" pitchFamily="34" charset="-128"/>
              </a:rPr>
              <a:t>Product Manager KPN Health per 1/12/’19</a:t>
            </a:r>
            <a:r>
              <a:rPr lang="nl-NL" sz="1800" kern="0" dirty="0">
                <a:ea typeface="Arial Unicode MS" pitchFamily="34" charset="-128"/>
                <a:cs typeface="Arial Unicode MS" pitchFamily="34" charset="-128"/>
              </a:rPr>
              <a:t> </a:t>
            </a:r>
          </a:p>
        </p:txBody>
      </p:sp>
      <p:sp>
        <p:nvSpPr>
          <p:cNvPr id="8" name="TextBox 13">
            <a:extLst>
              <a:ext uri="{FF2B5EF4-FFF2-40B4-BE49-F238E27FC236}">
                <a16:creationId xmlns:a16="http://schemas.microsoft.com/office/drawing/2014/main" id="{25D081A4-A0D8-4AC1-B1FE-3F64CE24839A}"/>
              </a:ext>
            </a:extLst>
          </p:cNvPr>
          <p:cNvSpPr txBox="1"/>
          <p:nvPr/>
        </p:nvSpPr>
        <p:spPr>
          <a:xfrm>
            <a:off x="303632" y="127263"/>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rgbClr val="F0AB00"/>
                </a:solidFill>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Klinische</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praktijk</a:t>
            </a:r>
            <a:r>
              <a:rPr lang="en-US" sz="1200" kern="0" dirty="0">
                <a:solidFill>
                  <a:srgbClr val="FFFFFF"/>
                </a:solidFill>
                <a:latin typeface="BentonSans" panose="02000503000000020004" pitchFamily="2" charset="0"/>
                <a:ea typeface="Arial Unicode MS" pitchFamily="34" charset="-128"/>
                <a:cs typeface="Arial Unicode MS" pitchFamily="34" charset="-128"/>
              </a:rPr>
              <a:t> |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60954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r="-193"/>
          <a:stretch/>
        </p:blipFill>
        <p:spPr>
          <a:xfrm>
            <a:off x="8383584" y="263234"/>
            <a:ext cx="3807006" cy="6594768"/>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18" y="263234"/>
            <a:ext cx="8371066" cy="6594770"/>
          </a:xfrm>
          <a:prstGeom prst="rect">
            <a:avLst/>
          </a:prstGeom>
        </p:spPr>
      </p:pic>
      <p:sp>
        <p:nvSpPr>
          <p:cNvPr id="18" name="Rectangle 17"/>
          <p:cNvSpPr/>
          <p:nvPr/>
        </p:nvSpPr>
        <p:spPr bwMode="gray">
          <a:xfrm>
            <a:off x="-9683" y="1"/>
            <a:ext cx="4497788" cy="6858000"/>
          </a:xfrm>
          <a:prstGeom prst="rect">
            <a:avLst/>
          </a:prstGeom>
          <a:solidFill>
            <a:schemeClr val="tx1">
              <a:alpha val="85000"/>
            </a:schemeClr>
          </a:solidFill>
          <a:ln w="6350" algn="ctr">
            <a:noFill/>
            <a:miter lim="800000"/>
            <a:headEnd/>
            <a:tailEnd/>
          </a:ln>
        </p:spPr>
        <p:txBody>
          <a:bodyPr lIns="90000" tIns="72000" rIns="90000" bIns="72000" anchor="ctr"/>
          <a:lstStyle/>
          <a:p>
            <a:pPr algn="ctr" defTabSz="1088558">
              <a:spcBef>
                <a:spcPct val="50000"/>
              </a:spcBef>
              <a:buClr>
                <a:srgbClr val="F0AB00"/>
              </a:buClr>
              <a:buSzPct val="80000"/>
              <a:defRPr/>
            </a:pPr>
            <a:endParaRPr lang="en-US" kern="0" dirty="0">
              <a:solidFill>
                <a:srgbClr val="FFFFFF"/>
              </a:solidFill>
              <a:ea typeface="Arial Unicode MS" pitchFamily="34" charset="-128"/>
              <a:cs typeface="Arial Unicode MS" pitchFamily="34" charset="-128"/>
            </a:endParaRPr>
          </a:p>
        </p:txBody>
      </p:sp>
      <p:sp>
        <p:nvSpPr>
          <p:cNvPr id="7" name="Title 1"/>
          <p:cNvSpPr txBox="1">
            <a:spLocks/>
          </p:cNvSpPr>
          <p:nvPr/>
        </p:nvSpPr>
        <p:spPr>
          <a:xfrm>
            <a:off x="440095" y="1818865"/>
            <a:ext cx="3598232" cy="1402798"/>
          </a:xfrm>
          <a:prstGeom prst="rect">
            <a:avLst/>
          </a:prstGeom>
        </p:spPr>
        <p:txBody>
          <a:bodyPr/>
          <a:lstStyle>
            <a:defPPr>
              <a:defRPr lang="de-DE"/>
            </a:defPPr>
            <a:lvl1pPr>
              <a:spcBef>
                <a:spcPct val="0"/>
              </a:spcBef>
              <a:buNone/>
              <a:defRPr sz="3200" b="0">
                <a:solidFill>
                  <a:schemeClr val="bg1"/>
                </a:solidFill>
                <a:latin typeface="Roboto Thin" charset="0"/>
                <a:ea typeface="Roboto Thin" charset="0"/>
                <a:cs typeface="Roboto Thin" charset="0"/>
              </a:defRPr>
            </a:lvl1pPr>
          </a:lstStyle>
          <a:p>
            <a:pPr defTabSz="1088558"/>
            <a:r>
              <a:rPr lang="is-IS" sz="2999" dirty="0">
                <a:solidFill>
                  <a:srgbClr val="FFFFFF"/>
                </a:solidFill>
                <a:latin typeface="BentonSans Light" panose="02000503000000020004" pitchFamily="2" charset="0"/>
                <a:ea typeface="BentonSans ExtraLight" charset="0"/>
                <a:cs typeface="BentonSans ExtraLight" charset="0"/>
              </a:rPr>
              <a:t>… maar in de winter faalt het algoritme</a:t>
            </a:r>
            <a:endParaRPr lang="en-US" sz="2999" dirty="0">
              <a:solidFill>
                <a:srgbClr val="FFFFFF"/>
              </a:solidFill>
              <a:latin typeface="BentonSans Light" panose="02000503000000020004" pitchFamily="2" charset="0"/>
              <a:ea typeface="BentonSans ExtraLight" charset="0"/>
              <a:cs typeface="BentonSans ExtraLight" charset="0"/>
            </a:endParaRPr>
          </a:p>
        </p:txBody>
      </p:sp>
      <p:sp>
        <p:nvSpPr>
          <p:cNvPr id="16" name="Title 1"/>
          <p:cNvSpPr txBox="1">
            <a:spLocks/>
          </p:cNvSpPr>
          <p:nvPr/>
        </p:nvSpPr>
        <p:spPr>
          <a:xfrm>
            <a:off x="440082" y="3596482"/>
            <a:ext cx="3598231" cy="780250"/>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1600" b="0" dirty="0" err="1">
                <a:solidFill>
                  <a:srgbClr val="FFFFFF"/>
                </a:solidFill>
                <a:latin typeface="BentonSans Medium" charset="0"/>
                <a:ea typeface="BentonSans Medium" charset="0"/>
                <a:cs typeface="BentonSans Medium" charset="0"/>
              </a:rPr>
              <a:t>Grijs</a:t>
            </a:r>
            <a:r>
              <a:rPr lang="en-US" sz="1600" b="0" dirty="0">
                <a:solidFill>
                  <a:srgbClr val="FFFFFF"/>
                </a:solidFill>
                <a:latin typeface="BentonSans Medium" charset="0"/>
                <a:ea typeface="BentonSans Medium" charset="0"/>
                <a:cs typeface="BentonSans Medium" charset="0"/>
              </a:rPr>
              <a:t> </a:t>
            </a:r>
            <a:r>
              <a:rPr lang="en-US" sz="1600" b="0" dirty="0" err="1">
                <a:solidFill>
                  <a:srgbClr val="FFFFFF"/>
                </a:solidFill>
                <a:latin typeface="BentonSans Medium" charset="0"/>
                <a:ea typeface="BentonSans Medium" charset="0"/>
                <a:cs typeface="BentonSans Medium" charset="0"/>
              </a:rPr>
              <a:t>groot</a:t>
            </a:r>
            <a:r>
              <a:rPr lang="en-US" sz="1600" b="0" dirty="0">
                <a:solidFill>
                  <a:srgbClr val="FFFFFF"/>
                </a:solidFill>
                <a:latin typeface="BentonSans Medium" charset="0"/>
                <a:ea typeface="BentonSans Medium" charset="0"/>
                <a:cs typeface="BentonSans Medium" charset="0"/>
              </a:rPr>
              <a:t> object = boom = mast</a:t>
            </a:r>
          </a:p>
        </p:txBody>
      </p:sp>
      <p:cxnSp>
        <p:nvCxnSpPr>
          <p:cNvPr id="17" name="Straight Connector 11"/>
          <p:cNvCxnSpPr/>
          <p:nvPr/>
        </p:nvCxnSpPr>
        <p:spPr>
          <a:xfrm>
            <a:off x="440096" y="3429000"/>
            <a:ext cx="359823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13">
            <a:extLst>
              <a:ext uri="{FF2B5EF4-FFF2-40B4-BE49-F238E27FC236}">
                <a16:creationId xmlns:a16="http://schemas.microsoft.com/office/drawing/2014/main" id="{9D38EE1F-52A7-452C-A590-08664C8BFA7E}"/>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624710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4" y="223741"/>
            <a:ext cx="12267493" cy="6630238"/>
          </a:xfrm>
          <a:prstGeom prst="rect">
            <a:avLst/>
          </a:prstGeom>
        </p:spPr>
      </p:pic>
      <p:sp>
        <p:nvSpPr>
          <p:cNvPr id="18" name="Rectangle 17"/>
          <p:cNvSpPr/>
          <p:nvPr/>
        </p:nvSpPr>
        <p:spPr bwMode="gray">
          <a:xfrm>
            <a:off x="1422" y="-4021"/>
            <a:ext cx="4545953" cy="6858000"/>
          </a:xfrm>
          <a:prstGeom prst="rect">
            <a:avLst/>
          </a:prstGeom>
          <a:solidFill>
            <a:schemeClr val="tx1">
              <a:alpha val="85000"/>
            </a:schemeClr>
          </a:solidFill>
          <a:ln w="6350" algn="ctr">
            <a:noFill/>
            <a:miter lim="800000"/>
            <a:headEnd/>
            <a:tailEnd/>
          </a:ln>
        </p:spPr>
        <p:txBody>
          <a:bodyPr lIns="90000" tIns="72000" rIns="90000" bIns="72000" anchor="ctr"/>
          <a:lstStyle/>
          <a:p>
            <a:pPr algn="ctr" defTabSz="1088558">
              <a:spcBef>
                <a:spcPct val="50000"/>
              </a:spcBef>
              <a:buClr>
                <a:srgbClr val="F0AB00"/>
              </a:buClr>
              <a:buSzPct val="80000"/>
              <a:defRPr/>
            </a:pPr>
            <a:endParaRPr lang="en-US" kern="0" dirty="0">
              <a:solidFill>
                <a:srgbClr val="FFFFFF"/>
              </a:solidFill>
              <a:ea typeface="Arial Unicode MS" pitchFamily="34" charset="-128"/>
              <a:cs typeface="Arial Unicode MS" pitchFamily="34" charset="-128"/>
            </a:endParaRPr>
          </a:p>
        </p:txBody>
      </p:sp>
      <p:sp>
        <p:nvSpPr>
          <p:cNvPr id="13" name="Title 1"/>
          <p:cNvSpPr txBox="1">
            <a:spLocks/>
          </p:cNvSpPr>
          <p:nvPr/>
        </p:nvSpPr>
        <p:spPr>
          <a:xfrm>
            <a:off x="421906" y="3585593"/>
            <a:ext cx="3694329" cy="871240"/>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1600" b="0" dirty="0" err="1">
                <a:solidFill>
                  <a:srgbClr val="FFFFFF"/>
                </a:solidFill>
                <a:latin typeface="BentonSans Light" charset="0"/>
                <a:ea typeface="BentonSans Light" charset="0"/>
                <a:cs typeface="BentonSans Light" charset="0"/>
              </a:rPr>
              <a:t>Digitalisering</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leidt</a:t>
            </a:r>
            <a:r>
              <a:rPr lang="en-US" sz="1600" b="0" dirty="0">
                <a:solidFill>
                  <a:srgbClr val="FFFFFF"/>
                </a:solidFill>
                <a:latin typeface="BentonSans Light" charset="0"/>
                <a:ea typeface="BentonSans Light" charset="0"/>
                <a:cs typeface="BentonSans Light" charset="0"/>
              </a:rPr>
              <a:t> tot </a:t>
            </a:r>
            <a:r>
              <a:rPr lang="en-US" sz="1600" b="0" dirty="0">
                <a:solidFill>
                  <a:srgbClr val="FFFFFF"/>
                </a:solidFill>
                <a:latin typeface="BentonSans Medium" charset="0"/>
                <a:ea typeface="BentonSans Medium" charset="0"/>
                <a:cs typeface="BentonSans Medium" charset="0"/>
              </a:rPr>
              <a:t>data lakes</a:t>
            </a:r>
            <a:r>
              <a:rPr lang="en-US" sz="1600" b="0" dirty="0">
                <a:solidFill>
                  <a:srgbClr val="FFFFFF"/>
                </a:solidFill>
                <a:latin typeface="BentonSans Light" charset="0"/>
                <a:ea typeface="BentonSans Light" charset="0"/>
                <a:cs typeface="BentonSans Light" charset="0"/>
              </a:rPr>
              <a:t>. </a:t>
            </a:r>
          </a:p>
          <a:p>
            <a:pPr defTabSz="1088558"/>
            <a:r>
              <a:rPr lang="en-US" sz="1600" b="0" dirty="0">
                <a:solidFill>
                  <a:srgbClr val="FFFFFF"/>
                </a:solidFill>
                <a:latin typeface="BentonSans Light" charset="0"/>
                <a:ea typeface="BentonSans Light" charset="0"/>
                <a:cs typeface="BentonSans Light" charset="0"/>
              </a:rPr>
              <a:t>Machine learning </a:t>
            </a:r>
            <a:r>
              <a:rPr lang="en-US" sz="1600" b="0" dirty="0" err="1">
                <a:solidFill>
                  <a:srgbClr val="FFFFFF"/>
                </a:solidFill>
                <a:latin typeface="BentonSans Light" charset="0"/>
                <a:ea typeface="BentonSans Light" charset="0"/>
                <a:cs typeface="BentonSans Light" charset="0"/>
              </a:rPr>
              <a:t>kan</a:t>
            </a:r>
            <a:r>
              <a:rPr lang="en-US" sz="1600" b="0" dirty="0">
                <a:solidFill>
                  <a:srgbClr val="FFFFFF"/>
                </a:solidFill>
                <a:latin typeface="BentonSans Light" charset="0"/>
                <a:ea typeface="BentonSans Light" charset="0"/>
                <a:cs typeface="BentonSans Light" charset="0"/>
              </a:rPr>
              <a:t> tot </a:t>
            </a:r>
            <a:r>
              <a:rPr lang="en-US" sz="1600" b="0" dirty="0" err="1">
                <a:solidFill>
                  <a:srgbClr val="FFFFFF"/>
                </a:solidFill>
                <a:latin typeface="BentonSans Light" charset="0"/>
                <a:ea typeface="BentonSans Light" charset="0"/>
                <a:cs typeface="BentonSans Light" charset="0"/>
              </a:rPr>
              <a:t>onverwachtte</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inzichten</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leiden</a:t>
            </a:r>
            <a:r>
              <a:rPr lang="en-US" sz="1600" b="0" dirty="0">
                <a:solidFill>
                  <a:srgbClr val="FFFFFF"/>
                </a:solidFill>
                <a:latin typeface="BentonSans Light" charset="0"/>
                <a:ea typeface="BentonSans Light" charset="0"/>
                <a:cs typeface="BentonSans Light" charset="0"/>
              </a:rPr>
              <a:t>!</a:t>
            </a:r>
          </a:p>
          <a:p>
            <a:pPr defTabSz="1088558"/>
            <a:endParaRPr lang="en-US" sz="1600" b="0" dirty="0">
              <a:solidFill>
                <a:srgbClr val="FFFFFF"/>
              </a:solidFill>
              <a:latin typeface="BentonSans Light" charset="0"/>
              <a:ea typeface="BentonSans Light" charset="0"/>
              <a:cs typeface="BentonSans Light" charset="0"/>
            </a:endParaRPr>
          </a:p>
          <a:p>
            <a:pPr defTabSz="1088558"/>
            <a:r>
              <a:rPr lang="en-US" sz="1600" b="0" dirty="0" err="1">
                <a:solidFill>
                  <a:srgbClr val="FFFFFF"/>
                </a:solidFill>
                <a:latin typeface="BentonSans Light" charset="0"/>
                <a:ea typeface="BentonSans Light" charset="0"/>
                <a:cs typeface="BentonSans Light" charset="0"/>
              </a:rPr>
              <a:t>Waarom</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heeft</a:t>
            </a:r>
            <a:r>
              <a:rPr lang="en-US" sz="1600" b="0" dirty="0">
                <a:solidFill>
                  <a:srgbClr val="FFFFFF"/>
                </a:solidFill>
                <a:latin typeface="BentonSans Light" charset="0"/>
                <a:ea typeface="BentonSans Light" charset="0"/>
                <a:cs typeface="BentonSans Light" charset="0"/>
              </a:rPr>
              <a:t> de </a:t>
            </a:r>
            <a:r>
              <a:rPr lang="en-US" sz="1600" b="0" dirty="0">
                <a:solidFill>
                  <a:srgbClr val="FFFFFF"/>
                </a:solidFill>
                <a:latin typeface="BentonSans Medium" charset="0"/>
                <a:ea typeface="BentonSans Medium" charset="0"/>
                <a:cs typeface="BentonSans Medium" charset="0"/>
              </a:rPr>
              <a:t>Big Data </a:t>
            </a:r>
            <a:r>
              <a:rPr lang="en-US" sz="1600" b="0" dirty="0" err="1">
                <a:solidFill>
                  <a:srgbClr val="FFFFFF"/>
                </a:solidFill>
                <a:latin typeface="BentonSans Light" charset="0"/>
                <a:ea typeface="BentonSans Medium" charset="0"/>
                <a:cs typeface="BentonSans Medium" charset="0"/>
              </a:rPr>
              <a:t>doorbraak</a:t>
            </a:r>
            <a:r>
              <a:rPr lang="en-US" sz="1600" b="0" dirty="0">
                <a:solidFill>
                  <a:srgbClr val="FFFFFF"/>
                </a:solidFill>
                <a:latin typeface="BentonSans Light" charset="0"/>
                <a:ea typeface="BentonSans Medium" charset="0"/>
                <a:cs typeface="BentonSans Medium" charset="0"/>
              </a:rPr>
              <a:t> in de </a:t>
            </a:r>
            <a:r>
              <a:rPr lang="en-US" sz="1600" b="0" dirty="0" err="1">
                <a:solidFill>
                  <a:srgbClr val="FFFFFF"/>
                </a:solidFill>
                <a:latin typeface="BentonSans Light" charset="0"/>
                <a:ea typeface="BentonSans Medium" charset="0"/>
                <a:cs typeface="BentonSans Medium" charset="0"/>
              </a:rPr>
              <a:t>Zorg</a:t>
            </a:r>
            <a:r>
              <a:rPr lang="en-US" sz="1600" b="0" dirty="0">
                <a:solidFill>
                  <a:srgbClr val="FFFFFF"/>
                </a:solidFill>
                <a:latin typeface="BentonSans Light" charset="0"/>
                <a:ea typeface="BentonSans Medium" charset="0"/>
                <a:cs typeface="BentonSans Medium" charset="0"/>
              </a:rPr>
              <a:t> </a:t>
            </a:r>
            <a:r>
              <a:rPr lang="en-US" sz="1600" b="0" dirty="0" err="1">
                <a:solidFill>
                  <a:srgbClr val="FFFFFF"/>
                </a:solidFill>
                <a:latin typeface="BentonSans Light" charset="0"/>
                <a:ea typeface="BentonSans Medium" charset="0"/>
                <a:cs typeface="BentonSans Medium" charset="0"/>
              </a:rPr>
              <a:t>nog</a:t>
            </a:r>
            <a:r>
              <a:rPr lang="en-US" sz="1600" b="0" dirty="0">
                <a:solidFill>
                  <a:srgbClr val="FFFFFF"/>
                </a:solidFill>
                <a:latin typeface="BentonSans Light" charset="0"/>
                <a:ea typeface="BentonSans Medium" charset="0"/>
                <a:cs typeface="BentonSans Medium" charset="0"/>
              </a:rPr>
              <a:t> </a:t>
            </a:r>
            <a:r>
              <a:rPr lang="en-US" sz="1600" b="0" dirty="0" err="1">
                <a:solidFill>
                  <a:srgbClr val="FFFFFF"/>
                </a:solidFill>
                <a:latin typeface="BentonSans Light" charset="0"/>
                <a:ea typeface="BentonSans Medium" charset="0"/>
                <a:cs typeface="BentonSans Medium" charset="0"/>
              </a:rPr>
              <a:t>niet</a:t>
            </a:r>
            <a:r>
              <a:rPr lang="en-US" sz="1600" b="0" dirty="0">
                <a:solidFill>
                  <a:srgbClr val="FFFFFF"/>
                </a:solidFill>
                <a:latin typeface="BentonSans Light" charset="0"/>
                <a:ea typeface="BentonSans Medium" charset="0"/>
                <a:cs typeface="BentonSans Medium" charset="0"/>
              </a:rPr>
              <a:t> </a:t>
            </a:r>
            <a:r>
              <a:rPr lang="en-US" sz="1600" b="0" dirty="0" err="1">
                <a:solidFill>
                  <a:srgbClr val="FFFFFF"/>
                </a:solidFill>
                <a:latin typeface="BentonSans Light" charset="0"/>
                <a:ea typeface="BentonSans Medium" charset="0"/>
                <a:cs typeface="BentonSans Medium" charset="0"/>
              </a:rPr>
              <a:t>plaats</a:t>
            </a:r>
            <a:r>
              <a:rPr lang="en-US" sz="1600" b="0" dirty="0">
                <a:solidFill>
                  <a:srgbClr val="FFFFFF"/>
                </a:solidFill>
                <a:latin typeface="BentonSans Light" charset="0"/>
                <a:ea typeface="BentonSans Medium" charset="0"/>
                <a:cs typeface="BentonSans Medium" charset="0"/>
              </a:rPr>
              <a:t> </a:t>
            </a:r>
            <a:r>
              <a:rPr lang="en-US" sz="1600" b="0" dirty="0" err="1">
                <a:solidFill>
                  <a:srgbClr val="FFFFFF"/>
                </a:solidFill>
                <a:latin typeface="BentonSans Light" charset="0"/>
                <a:ea typeface="BentonSans Medium" charset="0"/>
                <a:cs typeface="BentonSans Medium" charset="0"/>
              </a:rPr>
              <a:t>gevonden</a:t>
            </a:r>
            <a:r>
              <a:rPr lang="en-US" sz="1600" b="0" dirty="0">
                <a:solidFill>
                  <a:srgbClr val="FFFFFF"/>
                </a:solidFill>
                <a:latin typeface="BentonSans Light" charset="0"/>
                <a:ea typeface="BentonSans Medium" charset="0"/>
                <a:cs typeface="BentonSans Medium" charset="0"/>
              </a:rPr>
              <a:t>?</a:t>
            </a:r>
            <a:endParaRPr lang="en-US" sz="1600" b="0" dirty="0">
              <a:solidFill>
                <a:srgbClr val="FFFFFF"/>
              </a:solidFill>
              <a:latin typeface="BentonSans Light" charset="0"/>
              <a:ea typeface="BentonSans Light" charset="0"/>
              <a:cs typeface="BentonSans Light" charset="0"/>
            </a:endParaRPr>
          </a:p>
        </p:txBody>
      </p:sp>
      <p:cxnSp>
        <p:nvCxnSpPr>
          <p:cNvPr id="28" name="Straight Connector 11"/>
          <p:cNvCxnSpPr/>
          <p:nvPr/>
        </p:nvCxnSpPr>
        <p:spPr>
          <a:xfrm>
            <a:off x="451201" y="3424979"/>
            <a:ext cx="359823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421906" y="2415470"/>
            <a:ext cx="3694329" cy="1151036"/>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2999" b="0" dirty="0" err="1">
                <a:solidFill>
                  <a:srgbClr val="FFFFFF"/>
                </a:solidFill>
                <a:latin typeface="BentonSans Light" panose="02000503000000020004" pitchFamily="2" charset="0"/>
                <a:ea typeface="BentonSans ExtraLight" charset="0"/>
                <a:cs typeface="BentonSans ExtraLight" charset="0"/>
              </a:rPr>
              <a:t>Waarde</a:t>
            </a:r>
            <a:r>
              <a:rPr lang="en-US" sz="2999" b="0" dirty="0">
                <a:solidFill>
                  <a:srgbClr val="FFFFFF"/>
                </a:solidFill>
                <a:latin typeface="BentonSans Light" panose="02000503000000020004" pitchFamily="2" charset="0"/>
                <a:ea typeface="BentonSans ExtraLight" charset="0"/>
                <a:cs typeface="BentonSans ExtraLight" charset="0"/>
              </a:rPr>
              <a:t> </a:t>
            </a:r>
            <a:r>
              <a:rPr lang="en-US" sz="2999" b="0" dirty="0" err="1">
                <a:solidFill>
                  <a:srgbClr val="FFFFFF"/>
                </a:solidFill>
                <a:latin typeface="BentonSans Light" panose="02000503000000020004" pitchFamily="2" charset="0"/>
                <a:ea typeface="BentonSans ExtraLight" charset="0"/>
                <a:cs typeface="BentonSans ExtraLight" charset="0"/>
              </a:rPr>
              <a:t>gedreven</a:t>
            </a:r>
            <a:r>
              <a:rPr lang="en-US" sz="2999" b="0" dirty="0">
                <a:solidFill>
                  <a:srgbClr val="FFFFFF"/>
                </a:solidFill>
                <a:latin typeface="BentonSans Light" panose="02000503000000020004" pitchFamily="2" charset="0"/>
                <a:ea typeface="BentonSans ExtraLight" charset="0"/>
                <a:cs typeface="BentonSans ExtraLight" charset="0"/>
              </a:rPr>
              <a:t> door Data?</a:t>
            </a:r>
          </a:p>
        </p:txBody>
      </p:sp>
      <p:sp>
        <p:nvSpPr>
          <p:cNvPr id="7" name="TextBox 13">
            <a:extLst>
              <a:ext uri="{FF2B5EF4-FFF2-40B4-BE49-F238E27FC236}">
                <a16:creationId xmlns:a16="http://schemas.microsoft.com/office/drawing/2014/main" id="{301C22D0-0227-42CD-A48B-05F9D4CD723B}"/>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205037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flipH="1">
            <a:off x="1423" y="266837"/>
            <a:ext cx="12189179" cy="7808919"/>
          </a:xfrm>
          <a:prstGeom prst="rect">
            <a:avLst/>
          </a:prstGeom>
        </p:spPr>
      </p:pic>
      <p:sp>
        <p:nvSpPr>
          <p:cNvPr id="18" name="Rectangle 17"/>
          <p:cNvSpPr/>
          <p:nvPr/>
        </p:nvSpPr>
        <p:spPr bwMode="gray">
          <a:xfrm>
            <a:off x="1422" y="-4021"/>
            <a:ext cx="4545953" cy="6858000"/>
          </a:xfrm>
          <a:prstGeom prst="rect">
            <a:avLst/>
          </a:prstGeom>
          <a:solidFill>
            <a:schemeClr val="tx1">
              <a:alpha val="85000"/>
            </a:schemeClr>
          </a:solidFill>
          <a:ln w="6350" algn="ctr">
            <a:noFill/>
            <a:miter lim="800000"/>
            <a:headEnd/>
            <a:tailEnd/>
          </a:ln>
        </p:spPr>
        <p:txBody>
          <a:bodyPr lIns="90000" tIns="72000" rIns="90000" bIns="72000" anchor="ctr"/>
          <a:lstStyle/>
          <a:p>
            <a:pPr algn="ctr" defTabSz="1088558">
              <a:spcBef>
                <a:spcPct val="50000"/>
              </a:spcBef>
              <a:buClr>
                <a:srgbClr val="F0AB00"/>
              </a:buClr>
              <a:buSzPct val="80000"/>
              <a:defRPr/>
            </a:pPr>
            <a:endParaRPr lang="en-US" kern="0" dirty="0">
              <a:solidFill>
                <a:srgbClr val="FFFFFF"/>
              </a:solidFill>
              <a:ea typeface="Arial Unicode MS" pitchFamily="34" charset="-128"/>
              <a:cs typeface="Arial Unicode MS" pitchFamily="34" charset="-128"/>
            </a:endParaRPr>
          </a:p>
        </p:txBody>
      </p:sp>
      <p:sp>
        <p:nvSpPr>
          <p:cNvPr id="13" name="Title 1"/>
          <p:cNvSpPr txBox="1">
            <a:spLocks/>
          </p:cNvSpPr>
          <p:nvPr/>
        </p:nvSpPr>
        <p:spPr>
          <a:xfrm>
            <a:off x="421906" y="3585593"/>
            <a:ext cx="3694329" cy="871240"/>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1600" b="0" dirty="0">
                <a:solidFill>
                  <a:srgbClr val="FFFFFF"/>
                </a:solidFill>
                <a:latin typeface="BentonSans Light" charset="0"/>
                <a:ea typeface="BentonSans Light" charset="0"/>
                <a:cs typeface="BentonSans Light" charset="0"/>
              </a:rPr>
              <a:t>We </a:t>
            </a:r>
            <a:r>
              <a:rPr lang="en-US" sz="1600" b="0" dirty="0" err="1">
                <a:solidFill>
                  <a:srgbClr val="FFFFFF"/>
                </a:solidFill>
                <a:latin typeface="BentonSans Light" charset="0"/>
                <a:ea typeface="BentonSans Light" charset="0"/>
                <a:cs typeface="BentonSans Light" charset="0"/>
              </a:rPr>
              <a:t>beschikken</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alleen</a:t>
            </a:r>
            <a:r>
              <a:rPr lang="en-US" sz="1600" b="0" dirty="0">
                <a:solidFill>
                  <a:srgbClr val="FFFFFF"/>
                </a:solidFill>
                <a:latin typeface="BentonSans Light" charset="0"/>
                <a:ea typeface="BentonSans Light" charset="0"/>
                <a:cs typeface="BentonSans Light" charset="0"/>
              </a:rPr>
              <a:t> over </a:t>
            </a:r>
            <a:r>
              <a:rPr lang="en-US" sz="1600" b="0" dirty="0" err="1">
                <a:solidFill>
                  <a:srgbClr val="FFFFFF"/>
                </a:solidFill>
                <a:latin typeface="BentonSans Light" charset="0"/>
                <a:ea typeface="BentonSans Light" charset="0"/>
                <a:cs typeface="BentonSans Light" charset="0"/>
              </a:rPr>
              <a:t>te</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kleine</a:t>
            </a:r>
            <a:r>
              <a:rPr lang="en-US" sz="1600" b="0" dirty="0">
                <a:solidFill>
                  <a:srgbClr val="FFFFFF"/>
                </a:solidFill>
                <a:latin typeface="BentonSans Light" charset="0"/>
                <a:ea typeface="BentonSans Light" charset="0"/>
                <a:cs typeface="BentonSans Light" charset="0"/>
              </a:rPr>
              <a:t> datasets. – </a:t>
            </a:r>
            <a:r>
              <a:rPr lang="en-US" sz="1600" b="0" dirty="0" err="1">
                <a:solidFill>
                  <a:srgbClr val="FFFFFF"/>
                </a:solidFill>
                <a:latin typeface="BentonSans Light" charset="0"/>
                <a:ea typeface="BentonSans Light" charset="0"/>
                <a:cs typeface="BentonSans Light" charset="0"/>
              </a:rPr>
              <a:t>complexe</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systemen</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kunnen</a:t>
            </a:r>
            <a:r>
              <a:rPr lang="en-US" sz="1600" b="0" dirty="0">
                <a:solidFill>
                  <a:srgbClr val="FFFFFF"/>
                </a:solidFill>
                <a:latin typeface="BentonSans Light" charset="0"/>
                <a:ea typeface="BentonSans Light" charset="0"/>
                <a:cs typeface="BentonSans Light" charset="0"/>
              </a:rPr>
              <a:t> we </a:t>
            </a:r>
            <a:r>
              <a:rPr lang="en-US" sz="1600" b="0" dirty="0" err="1">
                <a:solidFill>
                  <a:srgbClr val="FFFFFF"/>
                </a:solidFill>
                <a:latin typeface="BentonSans Light" charset="0"/>
                <a:ea typeface="BentonSans Light" charset="0"/>
                <a:cs typeface="BentonSans Light" charset="0"/>
              </a:rPr>
              <a:t>daarom</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niet</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modelleren</a:t>
            </a:r>
            <a:r>
              <a:rPr lang="en-US" sz="1600" b="0" dirty="0">
                <a:solidFill>
                  <a:srgbClr val="FFFFFF"/>
                </a:solidFill>
                <a:latin typeface="BentonSans Light" charset="0"/>
                <a:ea typeface="BentonSans Light" charset="0"/>
                <a:cs typeface="BentonSans Light" charset="0"/>
              </a:rPr>
              <a:t>. </a:t>
            </a:r>
            <a:br>
              <a:rPr lang="en-US" sz="1600" b="0" dirty="0">
                <a:solidFill>
                  <a:srgbClr val="FFFFFF"/>
                </a:solidFill>
                <a:latin typeface="BentonSans Light" charset="0"/>
                <a:ea typeface="BentonSans Light" charset="0"/>
                <a:cs typeface="BentonSans Light" charset="0"/>
              </a:rPr>
            </a:br>
            <a:endParaRPr lang="en-US" sz="1600" b="0" dirty="0">
              <a:solidFill>
                <a:srgbClr val="FFFFFF"/>
              </a:solidFill>
              <a:latin typeface="BentonSans Light" charset="0"/>
              <a:ea typeface="BentonSans Light" charset="0"/>
              <a:cs typeface="BentonSans Light" charset="0"/>
            </a:endParaRPr>
          </a:p>
          <a:p>
            <a:pPr defTabSz="1088558"/>
            <a:endParaRPr lang="en-US" sz="1600" b="0" dirty="0">
              <a:solidFill>
                <a:srgbClr val="FFFFFF"/>
              </a:solidFill>
              <a:latin typeface="BentonSans Light" charset="0"/>
              <a:ea typeface="BentonSans Light" charset="0"/>
              <a:cs typeface="BentonSans Light" charset="0"/>
            </a:endParaRPr>
          </a:p>
        </p:txBody>
      </p:sp>
      <p:cxnSp>
        <p:nvCxnSpPr>
          <p:cNvPr id="28" name="Straight Connector 11"/>
          <p:cNvCxnSpPr/>
          <p:nvPr/>
        </p:nvCxnSpPr>
        <p:spPr>
          <a:xfrm>
            <a:off x="451201" y="3424979"/>
            <a:ext cx="359823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451201" y="2272009"/>
            <a:ext cx="3694329" cy="715109"/>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2999" b="0" dirty="0">
                <a:solidFill>
                  <a:srgbClr val="FFFFFF"/>
                </a:solidFill>
                <a:latin typeface="BentonSans Light" panose="02000503000000020004" pitchFamily="2" charset="0"/>
                <a:ea typeface="BentonSans ExtraLight" charset="0"/>
                <a:cs typeface="BentonSans ExtraLight" charset="0"/>
              </a:rPr>
              <a:t>Data is </a:t>
            </a:r>
            <a:r>
              <a:rPr lang="en-US" sz="2999" b="0" dirty="0" err="1">
                <a:solidFill>
                  <a:srgbClr val="FFFFFF"/>
                </a:solidFill>
                <a:latin typeface="BentonSans Light" panose="02000503000000020004" pitchFamily="2" charset="0"/>
                <a:ea typeface="BentonSans ExtraLight" charset="0"/>
                <a:cs typeface="BentonSans ExtraLight" charset="0"/>
              </a:rPr>
              <a:t>Gefragmenteerd</a:t>
            </a:r>
            <a:endParaRPr lang="en-US" sz="2999" b="0" dirty="0">
              <a:solidFill>
                <a:srgbClr val="FFFFFF"/>
              </a:solidFill>
              <a:latin typeface="BentonSans Light" panose="02000503000000020004" pitchFamily="2" charset="0"/>
              <a:ea typeface="BentonSans ExtraLight" charset="0"/>
              <a:cs typeface="BentonSans ExtraLight" charset="0"/>
            </a:endParaRPr>
          </a:p>
        </p:txBody>
      </p:sp>
      <p:sp>
        <p:nvSpPr>
          <p:cNvPr id="7" name="TextBox 13">
            <a:extLst>
              <a:ext uri="{FF2B5EF4-FFF2-40B4-BE49-F238E27FC236}">
                <a16:creationId xmlns:a16="http://schemas.microsoft.com/office/drawing/2014/main" id="{9944FB8B-1345-46EB-8483-9BF75A92D84F}"/>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313415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407975-B760-2A4E-A391-3FEFA9492F16}"/>
              </a:ext>
            </a:extLst>
          </p:cNvPr>
          <p:cNvSpPr>
            <a:spLocks noGrp="1"/>
          </p:cNvSpPr>
          <p:nvPr>
            <p:ph type="title"/>
          </p:nvPr>
        </p:nvSpPr>
        <p:spPr>
          <a:xfrm>
            <a:off x="503870" y="494443"/>
            <a:ext cx="11183564" cy="369332"/>
          </a:xfrm>
        </p:spPr>
        <p:txBody>
          <a:bodyPr/>
          <a:lstStyle/>
          <a:p>
            <a:r>
              <a:rPr lang="en-US" dirty="0" err="1">
                <a:solidFill>
                  <a:srgbClr val="F0AB00"/>
                </a:solidFill>
              </a:rPr>
              <a:t>Succesvolle</a:t>
            </a:r>
            <a:r>
              <a:rPr lang="en-US" dirty="0">
                <a:solidFill>
                  <a:srgbClr val="F0AB00"/>
                </a:solidFill>
              </a:rPr>
              <a:t> </a:t>
            </a:r>
            <a:r>
              <a:rPr lang="en-US" dirty="0"/>
              <a:t>BIG Data </a:t>
            </a:r>
            <a:r>
              <a:rPr lang="en-US" dirty="0" err="1">
                <a:solidFill>
                  <a:srgbClr val="F0AB00"/>
                </a:solidFill>
              </a:rPr>
              <a:t>Initiatieven</a:t>
            </a:r>
            <a:endParaRPr lang="en-US" dirty="0">
              <a:solidFill>
                <a:srgbClr val="F0AB00"/>
              </a:solidFill>
            </a:endParaRPr>
          </a:p>
        </p:txBody>
      </p:sp>
      <p:sp>
        <p:nvSpPr>
          <p:cNvPr id="31" name="Agenda">
            <a:extLst>
              <a:ext uri="{FF2B5EF4-FFF2-40B4-BE49-F238E27FC236}">
                <a16:creationId xmlns:a16="http://schemas.microsoft.com/office/drawing/2014/main" id="{434E20F3-2DA4-2043-A362-9022EBB6E802}"/>
              </a:ext>
            </a:extLst>
          </p:cNvPr>
          <p:cNvSpPr txBox="1">
            <a:spLocks/>
          </p:cNvSpPr>
          <p:nvPr/>
        </p:nvSpPr>
        <p:spPr bwMode="black">
          <a:xfrm>
            <a:off x="3970982" y="1195196"/>
            <a:ext cx="7716452" cy="1785104"/>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lang="en-US" sz="2600" dirty="0">
                <a:solidFill>
                  <a:srgbClr val="F0AB00"/>
                </a:solidFill>
                <a:latin typeface="Arial"/>
              </a:rPr>
              <a:t>ASCO </a:t>
            </a:r>
            <a:r>
              <a:rPr lang="en-US" sz="2600" dirty="0" err="1">
                <a:solidFill>
                  <a:srgbClr val="F0AB00"/>
                </a:solidFill>
                <a:latin typeface="Arial"/>
              </a:rPr>
              <a:t>CancerLinQ</a:t>
            </a:r>
            <a:r>
              <a:rPr lang="en-US" sz="2600" dirty="0">
                <a:solidFill>
                  <a:srgbClr val="F0AB00"/>
                </a:solidFill>
                <a:latin typeface="Arial"/>
              </a:rPr>
              <a:t> (USA)</a:t>
            </a: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kumimoji="0" lang="en-US" sz="1800" b="1" i="0" u="none" strike="noStrike" kern="1200" cap="none" spc="0" normalizeH="0" baseline="0" noProof="0" dirty="0" err="1">
                <a:ln>
                  <a:noFill/>
                </a:ln>
                <a:effectLst/>
                <a:uLnTx/>
                <a:uFillTx/>
                <a:latin typeface="Arial"/>
                <a:ea typeface="+mj-ea"/>
                <a:cs typeface="+mj-cs"/>
              </a:rPr>
              <a:t>Beslisondersteuning</a:t>
            </a:r>
            <a:r>
              <a:rPr kumimoji="0" lang="en-US" sz="1800" b="1" i="0" u="none" strike="noStrike" kern="1200" cap="none" spc="0" normalizeH="0" baseline="0" noProof="0" dirty="0">
                <a:ln>
                  <a:noFill/>
                </a:ln>
                <a:effectLst/>
                <a:uLnTx/>
                <a:uFillTx/>
                <a:latin typeface="Arial"/>
                <a:ea typeface="+mj-ea"/>
                <a:cs typeface="+mj-cs"/>
              </a:rPr>
              <a:t> </a:t>
            </a:r>
            <a:r>
              <a:rPr kumimoji="0" lang="en-US" sz="1800" b="1" i="0" u="none" strike="noStrike" kern="1200" cap="none" spc="0" normalizeH="0" baseline="0" noProof="0" dirty="0" err="1">
                <a:ln>
                  <a:noFill/>
                </a:ln>
                <a:effectLst/>
                <a:uLnTx/>
                <a:uFillTx/>
                <a:latin typeface="Arial"/>
                <a:ea typeface="+mj-ea"/>
                <a:cs typeface="+mj-cs"/>
              </a:rPr>
              <a:t>voor</a:t>
            </a:r>
            <a:r>
              <a:rPr kumimoji="0" lang="en-US" sz="1800" b="1" i="0" u="none" strike="noStrike" kern="1200" cap="none" spc="0" normalizeH="0" baseline="0" noProof="0" dirty="0">
                <a:ln>
                  <a:noFill/>
                </a:ln>
                <a:effectLst/>
                <a:uLnTx/>
                <a:uFillTx/>
                <a:latin typeface="Arial"/>
                <a:ea typeface="+mj-ea"/>
                <a:cs typeface="+mj-cs"/>
              </a:rPr>
              <a:t> 35.000 </a:t>
            </a:r>
            <a:r>
              <a:rPr kumimoji="0" lang="en-US" sz="1800" b="1" i="0" u="none" strike="noStrike" kern="1200" cap="none" spc="0" normalizeH="0" baseline="0" noProof="0" dirty="0" err="1">
                <a:ln>
                  <a:noFill/>
                </a:ln>
                <a:effectLst/>
                <a:uLnTx/>
                <a:uFillTx/>
                <a:latin typeface="Arial"/>
                <a:ea typeface="+mj-ea"/>
                <a:cs typeface="+mj-cs"/>
              </a:rPr>
              <a:t>oncologen</a:t>
            </a:r>
            <a:endParaRPr kumimoji="0" lang="en-US" sz="1800" b="1" i="0" u="none" strike="noStrike" kern="1200" cap="none" spc="0" normalizeH="0" baseline="0" noProof="0" dirty="0">
              <a:ln>
                <a:noFill/>
              </a:ln>
              <a:effectLst/>
              <a:uLnTx/>
              <a:uFillTx/>
              <a:latin typeface="Arial"/>
              <a:ea typeface="+mj-ea"/>
              <a:cs typeface="+mj-cs"/>
            </a:endParaRP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lang="en-US" sz="1800" dirty="0">
                <a:latin typeface="Arial"/>
              </a:rPr>
              <a:t>1.5 Mio </a:t>
            </a:r>
            <a:r>
              <a:rPr lang="en-US" sz="1800" dirty="0" err="1">
                <a:latin typeface="Arial"/>
              </a:rPr>
              <a:t>genormaliseerde</a:t>
            </a:r>
            <a:r>
              <a:rPr lang="en-US" sz="1800" dirty="0">
                <a:latin typeface="Arial"/>
              </a:rPr>
              <a:t> </a:t>
            </a:r>
            <a:r>
              <a:rPr lang="en-US" sz="1800" dirty="0" err="1">
                <a:latin typeface="Arial"/>
              </a:rPr>
              <a:t>patientendossiers</a:t>
            </a:r>
            <a:endParaRPr lang="en-US" sz="1800" dirty="0">
              <a:latin typeface="Arial"/>
            </a:endParaRP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lang="en-US" sz="1800" dirty="0">
                <a:latin typeface="Arial"/>
              </a:rPr>
              <a:t>Real-time </a:t>
            </a:r>
            <a:r>
              <a:rPr lang="en-US" sz="1800" dirty="0" err="1">
                <a:latin typeface="Arial"/>
              </a:rPr>
              <a:t>bevragen</a:t>
            </a:r>
            <a:r>
              <a:rPr lang="en-US" sz="1800" dirty="0">
                <a:latin typeface="Arial"/>
              </a:rPr>
              <a:t> &amp; cohort </a:t>
            </a:r>
            <a:r>
              <a:rPr lang="en-US" sz="1800" dirty="0" err="1">
                <a:latin typeface="Arial"/>
              </a:rPr>
              <a:t>bouwen</a:t>
            </a:r>
            <a:endParaRPr lang="en-US" sz="1800" dirty="0">
              <a:latin typeface="Arial"/>
            </a:endParaRP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kumimoji="0" lang="en-US" sz="1800" b="1" i="0" u="none" strike="noStrike" kern="1200" cap="none" spc="0" normalizeH="0" baseline="0" noProof="0" dirty="0">
                <a:ln>
                  <a:noFill/>
                </a:ln>
                <a:effectLst/>
                <a:uLnTx/>
                <a:uFillTx/>
                <a:latin typeface="Arial"/>
                <a:ea typeface="+mj-ea"/>
                <a:cs typeface="+mj-cs"/>
              </a:rPr>
              <a:t>14 </a:t>
            </a:r>
            <a:r>
              <a:rPr kumimoji="0" lang="en-US" sz="1800" b="1" i="0" u="none" strike="noStrike" kern="1200" cap="none" spc="0" normalizeH="0" baseline="0" noProof="0" dirty="0" err="1">
                <a:ln>
                  <a:noFill/>
                </a:ln>
                <a:effectLst/>
                <a:uLnTx/>
                <a:uFillTx/>
                <a:latin typeface="Arial"/>
                <a:ea typeface="+mj-ea"/>
                <a:cs typeface="+mj-cs"/>
              </a:rPr>
              <a:t>verschillende</a:t>
            </a:r>
            <a:r>
              <a:rPr kumimoji="0" lang="en-US" sz="1800" b="1" i="0" u="none" strike="noStrike" kern="1200" cap="none" spc="0" normalizeH="0" baseline="0" noProof="0" dirty="0">
                <a:ln>
                  <a:noFill/>
                </a:ln>
                <a:effectLst/>
                <a:uLnTx/>
                <a:uFillTx/>
                <a:latin typeface="Arial"/>
                <a:ea typeface="+mj-ea"/>
                <a:cs typeface="+mj-cs"/>
              </a:rPr>
              <a:t> EPD’s</a:t>
            </a: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kumimoji="0" lang="en-US" sz="1800" b="1" i="0" u="none" strike="noStrike" kern="1200" cap="none" spc="0" normalizeH="0" baseline="0" noProof="0" dirty="0" err="1">
                <a:ln>
                  <a:noFill/>
                </a:ln>
                <a:effectLst/>
                <a:uLnTx/>
                <a:uFillTx/>
                <a:latin typeface="Arial"/>
                <a:ea typeface="+mj-ea"/>
                <a:cs typeface="+mj-cs"/>
              </a:rPr>
              <a:t>Implementatie</a:t>
            </a:r>
            <a:r>
              <a:rPr kumimoji="0" lang="en-US" sz="1800" b="1" i="0" u="none" strike="noStrike" kern="1200" cap="none" spc="0" normalizeH="0" baseline="0" noProof="0" dirty="0">
                <a:ln>
                  <a:noFill/>
                </a:ln>
                <a:effectLst/>
                <a:uLnTx/>
                <a:uFillTx/>
                <a:latin typeface="Arial"/>
                <a:ea typeface="+mj-ea"/>
                <a:cs typeface="+mj-cs"/>
              </a:rPr>
              <a:t> 1e </a:t>
            </a:r>
            <a:r>
              <a:rPr kumimoji="0" lang="en-US" sz="1800" b="1" i="0" u="none" strike="noStrike" kern="1200" cap="none" spc="0" normalizeH="0" baseline="0" noProof="0" dirty="0" err="1">
                <a:ln>
                  <a:noFill/>
                </a:ln>
                <a:effectLst/>
                <a:uLnTx/>
                <a:uFillTx/>
                <a:latin typeface="Arial"/>
                <a:ea typeface="+mj-ea"/>
                <a:cs typeface="+mj-cs"/>
              </a:rPr>
              <a:t>Kliniek</a:t>
            </a:r>
            <a:r>
              <a:rPr kumimoji="0" lang="en-US" sz="1800" b="1" i="0" u="none" strike="noStrike" kern="1200" cap="none" spc="0" normalizeH="0" baseline="0" noProof="0" dirty="0">
                <a:ln>
                  <a:noFill/>
                </a:ln>
                <a:effectLst/>
                <a:uLnTx/>
                <a:uFillTx/>
                <a:latin typeface="Arial"/>
                <a:ea typeface="+mj-ea"/>
                <a:cs typeface="+mj-cs"/>
              </a:rPr>
              <a:t>, 18mnd, nu 3 </a:t>
            </a:r>
            <a:r>
              <a:rPr kumimoji="0" lang="en-US" sz="1800" b="1" i="0" u="none" strike="noStrike" kern="1200" cap="none" spc="0" normalizeH="0" baseline="0" noProof="0" dirty="0" err="1">
                <a:ln>
                  <a:noFill/>
                </a:ln>
                <a:effectLst/>
                <a:uLnTx/>
                <a:uFillTx/>
                <a:latin typeface="Arial"/>
                <a:ea typeface="+mj-ea"/>
                <a:cs typeface="+mj-cs"/>
              </a:rPr>
              <a:t>weken</a:t>
            </a:r>
            <a:endParaRPr kumimoji="0" lang="en-US" sz="1800" b="1" i="0" u="none" strike="noStrike" kern="1200" cap="none" spc="0" normalizeH="0" baseline="0" noProof="0" dirty="0">
              <a:ln>
                <a:noFill/>
              </a:ln>
              <a:effectLst/>
              <a:uLnTx/>
              <a:uFillTx/>
              <a:latin typeface="Arial"/>
              <a:ea typeface="+mj-ea"/>
              <a:cs typeface="+mj-cs"/>
            </a:endParaRPr>
          </a:p>
        </p:txBody>
      </p:sp>
      <p:pic>
        <p:nvPicPr>
          <p:cNvPr id="27" name="Picture 2">
            <a:extLst>
              <a:ext uri="{FF2B5EF4-FFF2-40B4-BE49-F238E27FC236}">
                <a16:creationId xmlns:a16="http://schemas.microsoft.com/office/drawing/2014/main" id="{8DCC6779-FD4C-47DD-8331-6D034044B7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9428" y="1195196"/>
            <a:ext cx="2703585" cy="1351793"/>
          </a:xfrm>
          <a:prstGeom prst="rect">
            <a:avLst/>
          </a:prstGeom>
        </p:spPr>
      </p:pic>
      <p:pic>
        <p:nvPicPr>
          <p:cNvPr id="29" name="Picture 17">
            <a:extLst>
              <a:ext uri="{FF2B5EF4-FFF2-40B4-BE49-F238E27FC236}">
                <a16:creationId xmlns:a16="http://schemas.microsoft.com/office/drawing/2014/main" id="{CAD9C84C-3050-429C-B7E8-73FFE81486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9428" y="3209832"/>
            <a:ext cx="2703585" cy="1656098"/>
          </a:xfrm>
          <a:prstGeom prst="rect">
            <a:avLst/>
          </a:prstGeom>
        </p:spPr>
      </p:pic>
      <p:sp>
        <p:nvSpPr>
          <p:cNvPr id="30" name="Agenda">
            <a:extLst>
              <a:ext uri="{FF2B5EF4-FFF2-40B4-BE49-F238E27FC236}">
                <a16:creationId xmlns:a16="http://schemas.microsoft.com/office/drawing/2014/main" id="{BF4BF4E8-12F4-4D1F-BEC6-7880D39D509D}"/>
              </a:ext>
            </a:extLst>
          </p:cNvPr>
          <p:cNvSpPr txBox="1">
            <a:spLocks/>
          </p:cNvSpPr>
          <p:nvPr/>
        </p:nvSpPr>
        <p:spPr bwMode="black">
          <a:xfrm>
            <a:off x="3970982" y="3209831"/>
            <a:ext cx="7716452" cy="1323439"/>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err="1">
                <a:ln>
                  <a:noFill/>
                </a:ln>
                <a:solidFill>
                  <a:srgbClr val="F0AB00"/>
                </a:solidFill>
                <a:effectLst/>
                <a:uLnTx/>
                <a:uFillTx/>
                <a:latin typeface="Arial"/>
                <a:ea typeface="+mj-ea"/>
                <a:cs typeface="+mj-cs"/>
              </a:rPr>
              <a:t>Institut</a:t>
            </a:r>
            <a:r>
              <a:rPr kumimoji="0" lang="en-US" sz="2600" b="1" i="0" u="none" strike="noStrike" kern="1200" cap="none" spc="0" normalizeH="0" baseline="0" noProof="0" dirty="0">
                <a:ln>
                  <a:noFill/>
                </a:ln>
                <a:solidFill>
                  <a:srgbClr val="F0AB00"/>
                </a:solidFill>
                <a:effectLst/>
                <a:uLnTx/>
                <a:uFillTx/>
                <a:latin typeface="Arial"/>
                <a:ea typeface="+mj-ea"/>
                <a:cs typeface="+mj-cs"/>
              </a:rPr>
              <a:t> Gustav </a:t>
            </a:r>
            <a:r>
              <a:rPr kumimoji="0" lang="en-US" sz="2600" b="1" i="0" u="none" strike="noStrike" kern="1200" cap="none" spc="0" normalizeH="0" baseline="0" noProof="0" dirty="0" err="1">
                <a:ln>
                  <a:noFill/>
                </a:ln>
                <a:solidFill>
                  <a:srgbClr val="F0AB00"/>
                </a:solidFill>
                <a:effectLst/>
                <a:uLnTx/>
                <a:uFillTx/>
                <a:latin typeface="Arial"/>
                <a:ea typeface="+mj-ea"/>
                <a:cs typeface="+mj-cs"/>
              </a:rPr>
              <a:t>Roussy</a:t>
            </a:r>
            <a:r>
              <a:rPr kumimoji="0" lang="en-US" sz="2600" b="1" i="0" u="none" strike="noStrike" kern="1200" cap="none" spc="0" normalizeH="0" baseline="0" noProof="0" dirty="0">
                <a:ln>
                  <a:noFill/>
                </a:ln>
                <a:solidFill>
                  <a:srgbClr val="F0AB00"/>
                </a:solidFill>
                <a:effectLst/>
                <a:uLnTx/>
                <a:uFillTx/>
                <a:latin typeface="Arial"/>
                <a:ea typeface="+mj-ea"/>
                <a:cs typeface="+mj-cs"/>
              </a:rPr>
              <a:t> (</a:t>
            </a:r>
            <a:r>
              <a:rPr lang="en-US" sz="2600" dirty="0">
                <a:solidFill>
                  <a:srgbClr val="F0AB00"/>
                </a:solidFill>
                <a:latin typeface="Arial"/>
              </a:rPr>
              <a:t>P</a:t>
            </a:r>
            <a:r>
              <a:rPr kumimoji="0" lang="en-US" sz="2600" b="1" i="0" u="none" strike="noStrike" kern="1200" cap="none" spc="0" normalizeH="0" baseline="0" noProof="0" dirty="0" err="1">
                <a:ln>
                  <a:noFill/>
                </a:ln>
                <a:solidFill>
                  <a:srgbClr val="F0AB00"/>
                </a:solidFill>
                <a:effectLst/>
                <a:uLnTx/>
                <a:uFillTx/>
                <a:latin typeface="Arial"/>
                <a:ea typeface="+mj-ea"/>
                <a:cs typeface="+mj-cs"/>
              </a:rPr>
              <a:t>arijs</a:t>
            </a:r>
            <a:r>
              <a:rPr kumimoji="0" lang="en-US" sz="2600" b="1" i="0" u="none" strike="noStrike" kern="1200" cap="none" spc="0" normalizeH="0" baseline="0" noProof="0" dirty="0">
                <a:ln>
                  <a:noFill/>
                </a:ln>
                <a:solidFill>
                  <a:srgbClr val="F0AB00"/>
                </a:solidFill>
                <a:effectLst/>
                <a:uLnTx/>
                <a:uFillTx/>
                <a:latin typeface="Arial"/>
                <a:ea typeface="+mj-ea"/>
                <a:cs typeface="+mj-cs"/>
              </a:rPr>
              <a:t>)</a:t>
            </a:r>
            <a:endParaRPr kumimoji="0" lang="en-US" sz="2600" b="1" i="0" u="none" strike="noStrike" kern="1200" cap="none" spc="0" normalizeH="0" baseline="0" noProof="0" dirty="0">
              <a:ln>
                <a:noFill/>
              </a:ln>
              <a:effectLst/>
              <a:uLnTx/>
              <a:uFillTx/>
              <a:latin typeface="Arial"/>
              <a:ea typeface="+mj-ea"/>
              <a:cs typeface="+mj-cs"/>
            </a:endParaRP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lang="en-US" sz="2000" dirty="0">
                <a:latin typeface="Arial"/>
              </a:rPr>
              <a:t>300.000 dossiers via </a:t>
            </a:r>
            <a:r>
              <a:rPr lang="en-US" sz="2000" dirty="0" err="1">
                <a:latin typeface="Arial"/>
              </a:rPr>
              <a:t>Tekst</a:t>
            </a:r>
            <a:r>
              <a:rPr lang="en-US" sz="2000" dirty="0">
                <a:latin typeface="Arial"/>
              </a:rPr>
              <a:t>-mining </a:t>
            </a:r>
            <a:r>
              <a:rPr lang="en-US" sz="2000" dirty="0" err="1">
                <a:latin typeface="Arial"/>
              </a:rPr>
              <a:t>Snomed</a:t>
            </a:r>
            <a:r>
              <a:rPr lang="en-US" sz="2000" dirty="0">
                <a:latin typeface="Arial"/>
              </a:rPr>
              <a:t> </a:t>
            </a:r>
            <a:r>
              <a:rPr lang="en-US" sz="2000" dirty="0" err="1">
                <a:latin typeface="Arial"/>
              </a:rPr>
              <a:t>gecodeerd</a:t>
            </a:r>
            <a:r>
              <a:rPr lang="en-US" sz="2000" dirty="0">
                <a:latin typeface="Arial"/>
              </a:rPr>
              <a:t>.</a:t>
            </a: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lang="en-US" sz="2000" dirty="0" err="1">
                <a:latin typeface="Arial"/>
              </a:rPr>
              <a:t>Genetische</a:t>
            </a:r>
            <a:r>
              <a:rPr lang="en-US" sz="2000" dirty="0">
                <a:latin typeface="Arial"/>
              </a:rPr>
              <a:t> data in Real-time </a:t>
            </a:r>
            <a:r>
              <a:rPr lang="en-US" sz="2000" dirty="0" err="1">
                <a:latin typeface="Arial"/>
              </a:rPr>
              <a:t>verwerkt</a:t>
            </a:r>
            <a:r>
              <a:rPr lang="en-US" sz="2000" dirty="0">
                <a:latin typeface="Arial"/>
              </a:rPr>
              <a:t>.</a:t>
            </a:r>
          </a:p>
          <a:p>
            <a:pPr marL="457200" marR="0" lvl="0" indent="-457200" algn="l" defTabSz="1088558" rtl="0" eaLnBrk="1" fontAlgn="auto" latinLnBrk="0" hangingPunct="1">
              <a:lnSpc>
                <a:spcPct val="100000"/>
              </a:lnSpc>
              <a:spcBef>
                <a:spcPct val="0"/>
              </a:spcBef>
              <a:spcAft>
                <a:spcPts val="0"/>
              </a:spcAft>
              <a:buClrTx/>
              <a:buSzTx/>
              <a:buFontTx/>
              <a:buChar char="-"/>
              <a:tabLst/>
              <a:defRPr/>
            </a:pPr>
            <a:r>
              <a:rPr lang="en-US" sz="2000" dirty="0" err="1">
                <a:latin typeface="Arial"/>
              </a:rPr>
              <a:t>Gepersonaliseerde</a:t>
            </a:r>
            <a:r>
              <a:rPr lang="en-US" sz="2000" dirty="0">
                <a:latin typeface="Arial"/>
              </a:rPr>
              <a:t> </a:t>
            </a:r>
            <a:r>
              <a:rPr lang="en-US" sz="2000" dirty="0" err="1">
                <a:latin typeface="Arial"/>
              </a:rPr>
              <a:t>behandelkeuze</a:t>
            </a:r>
            <a:r>
              <a:rPr lang="en-US" sz="2000" dirty="0">
                <a:latin typeface="Arial"/>
              </a:rPr>
              <a:t> </a:t>
            </a:r>
            <a:r>
              <a:rPr lang="en-US" sz="2000" dirty="0" err="1">
                <a:latin typeface="Arial"/>
              </a:rPr>
              <a:t>o.b.v</a:t>
            </a:r>
            <a:r>
              <a:rPr lang="en-US" sz="2000" dirty="0">
                <a:latin typeface="Arial"/>
              </a:rPr>
              <a:t>. </a:t>
            </a:r>
            <a:r>
              <a:rPr lang="en-US" sz="2000" dirty="0" err="1">
                <a:latin typeface="Arial"/>
              </a:rPr>
              <a:t>genetisch</a:t>
            </a:r>
            <a:r>
              <a:rPr lang="en-US" sz="2000" dirty="0">
                <a:latin typeface="Arial"/>
              </a:rPr>
              <a:t> </a:t>
            </a:r>
            <a:r>
              <a:rPr lang="en-US" sz="2000" dirty="0" err="1">
                <a:latin typeface="Arial"/>
              </a:rPr>
              <a:t>profiel</a:t>
            </a:r>
            <a:endParaRPr kumimoji="0" lang="en-US" sz="2000" b="1" i="0" u="none" strike="noStrike" kern="1200" cap="none" spc="0" normalizeH="0" baseline="0" noProof="0" dirty="0">
              <a:ln>
                <a:noFill/>
              </a:ln>
              <a:effectLst/>
              <a:uLnTx/>
              <a:uFillTx/>
              <a:latin typeface="Arial"/>
              <a:ea typeface="+mj-ea"/>
              <a:cs typeface="+mj-cs"/>
            </a:endParaRPr>
          </a:p>
        </p:txBody>
      </p:sp>
      <p:pic>
        <p:nvPicPr>
          <p:cNvPr id="32" name="SAP Health Stories - Gustave Roussy">
            <a:hlinkClick r:id="" action="ppaction://media"/>
            <a:extLst>
              <a:ext uri="{FF2B5EF4-FFF2-40B4-BE49-F238E27FC236}">
                <a16:creationId xmlns:a16="http://schemas.microsoft.com/office/drawing/2014/main" id="{5D4D4985-0C7D-4A32-A565-119CBC4A30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13457" y="4739037"/>
            <a:ext cx="3284502" cy="1847533"/>
          </a:xfrm>
          <a:prstGeom prst="rect">
            <a:avLst/>
          </a:prstGeom>
        </p:spPr>
      </p:pic>
      <p:sp>
        <p:nvSpPr>
          <p:cNvPr id="8" name="TextBox 13">
            <a:extLst>
              <a:ext uri="{FF2B5EF4-FFF2-40B4-BE49-F238E27FC236}">
                <a16:creationId xmlns:a16="http://schemas.microsoft.com/office/drawing/2014/main" id="{9CA0F833-3A09-45AB-8282-AEFFFCC1DB94}"/>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  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Successen</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24938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2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fullScrn="1">
              <p:cMediaNode vol="80000">
                <p:cTn id="12" fill="hold" display="0">
                  <p:stCondLst>
                    <p:cond delay="indefinite"/>
                  </p:stCondLst>
                </p:cTn>
                <p:tgtEl>
                  <p:spTgt spid="3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gray">
          <a:xfrm>
            <a:off x="-11109" y="228608"/>
            <a:ext cx="4498828" cy="6629301"/>
          </a:xfrm>
          <a:prstGeom prst="rect">
            <a:avLst/>
          </a:prstGeom>
          <a:solidFill>
            <a:schemeClr val="tx1"/>
          </a:solidFill>
          <a:ln w="6350" algn="ctr">
            <a:noFill/>
            <a:miter lim="800000"/>
            <a:headEnd/>
            <a:tailEnd/>
          </a:ln>
        </p:spPr>
        <p:txBody>
          <a:bodyPr lIns="89998" tIns="71998" rIns="89998" bIns="71998" anchor="ctr"/>
          <a:lstStyle/>
          <a:p>
            <a:pPr algn="ctr">
              <a:spcBef>
                <a:spcPct val="50000"/>
              </a:spcBef>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7" name="Title 1"/>
          <p:cNvSpPr txBox="1">
            <a:spLocks/>
          </p:cNvSpPr>
          <p:nvPr/>
        </p:nvSpPr>
        <p:spPr>
          <a:xfrm>
            <a:off x="436507" y="1842180"/>
            <a:ext cx="4051224" cy="1337100"/>
          </a:xfrm>
          <a:prstGeom prst="rect">
            <a:avLst/>
          </a:prstGeom>
        </p:spPr>
        <p:txBody>
          <a:bodyPr/>
          <a:lstStyle>
            <a:defPPr>
              <a:defRPr lang="de-DE"/>
            </a:defPPr>
            <a:lvl1pPr>
              <a:spcBef>
                <a:spcPct val="0"/>
              </a:spcBef>
              <a:buNone/>
              <a:defRPr sz="3200" b="0">
                <a:solidFill>
                  <a:schemeClr val="bg1"/>
                </a:solidFill>
                <a:latin typeface="Roboto Thin" charset="0"/>
                <a:ea typeface="Roboto Thin" charset="0"/>
                <a:cs typeface="Roboto Thin" charset="0"/>
              </a:defRPr>
            </a:lvl1pPr>
          </a:lstStyle>
          <a:p>
            <a:r>
              <a:rPr lang="en-US" sz="2999" dirty="0" err="1">
                <a:latin typeface="BentonSans ExtraLight" charset="0"/>
                <a:ea typeface="BentonSans ExtraLight" charset="0"/>
                <a:cs typeface="BentonSans ExtraLight" charset="0"/>
              </a:rPr>
              <a:t>Werkzaamheid</a:t>
            </a:r>
            <a:r>
              <a:rPr lang="en-US" sz="2999" dirty="0">
                <a:latin typeface="BentonSans ExtraLight" charset="0"/>
                <a:ea typeface="BentonSans ExtraLight" charset="0"/>
                <a:cs typeface="BentonSans ExtraLight" charset="0"/>
              </a:rPr>
              <a:t> vs. ”</a:t>
            </a:r>
            <a:r>
              <a:rPr lang="en-US" sz="2999" dirty="0" err="1">
                <a:latin typeface="BentonSans ExtraLight" charset="0"/>
                <a:ea typeface="BentonSans ExtraLight" charset="0"/>
                <a:cs typeface="BentonSans ExtraLight" charset="0"/>
              </a:rPr>
              <a:t>gouden</a:t>
            </a:r>
            <a:r>
              <a:rPr lang="en-US" sz="2999" dirty="0">
                <a:latin typeface="BentonSans ExtraLight" charset="0"/>
                <a:ea typeface="BentonSans ExtraLight" charset="0"/>
                <a:cs typeface="BentonSans ExtraLight" charset="0"/>
              </a:rPr>
              <a:t> </a:t>
            </a:r>
            <a:r>
              <a:rPr lang="en-US" sz="2999" dirty="0" err="1">
                <a:latin typeface="BentonSans ExtraLight" charset="0"/>
                <a:ea typeface="BentonSans ExtraLight" charset="0"/>
                <a:cs typeface="BentonSans ExtraLight" charset="0"/>
              </a:rPr>
              <a:t>standaard</a:t>
            </a:r>
            <a:r>
              <a:rPr lang="en-US" sz="2999" dirty="0">
                <a:latin typeface="BentonSans ExtraLight" charset="0"/>
                <a:ea typeface="BentonSans ExtraLight" charset="0"/>
                <a:cs typeface="BentonSans ExtraLight" charset="0"/>
              </a:rPr>
              <a:t>” </a:t>
            </a:r>
            <a:r>
              <a:rPr lang="en-US" sz="2999" dirty="0" err="1">
                <a:latin typeface="BentonSans ExtraLight" charset="0"/>
                <a:ea typeface="BentonSans ExtraLight" charset="0"/>
                <a:cs typeface="BentonSans ExtraLight" charset="0"/>
              </a:rPr>
              <a:t>behandelingen</a:t>
            </a:r>
            <a:endParaRPr lang="en-US" sz="2999" dirty="0">
              <a:latin typeface="BentonSans ExtraLight" charset="0"/>
              <a:ea typeface="BentonSans ExtraLight" charset="0"/>
              <a:cs typeface="BentonSans ExtraLight"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3254" y="851371"/>
            <a:ext cx="708529" cy="1546866"/>
          </a:xfrm>
          <a:prstGeom prst="rect">
            <a:avLst/>
          </a:prstGeom>
        </p:spPr>
      </p:pic>
      <p:sp>
        <p:nvSpPr>
          <p:cNvPr id="20" name="TextBox 19"/>
          <p:cNvSpPr txBox="1"/>
          <p:nvPr/>
        </p:nvSpPr>
        <p:spPr>
          <a:xfrm>
            <a:off x="10420053" y="2660592"/>
            <a:ext cx="1254906" cy="553854"/>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200" kern="0" dirty="0">
                <a:solidFill>
                  <a:srgbClr val="000000"/>
                </a:solidFill>
                <a:latin typeface="BentonSans" charset="0"/>
                <a:ea typeface="BentonSans" charset="0"/>
                <a:cs typeface="BentonSans" charset="0"/>
              </a:rPr>
              <a:t>20-40% </a:t>
            </a:r>
            <a:br>
              <a:rPr lang="en-US" sz="1200" kern="0" dirty="0">
                <a:solidFill>
                  <a:srgbClr val="000000"/>
                </a:solidFill>
                <a:latin typeface="BentonSans" charset="0"/>
                <a:ea typeface="BentonSans" charset="0"/>
                <a:cs typeface="BentonSans" charset="0"/>
              </a:rPr>
            </a:br>
            <a:r>
              <a:rPr lang="en-US" sz="1200" kern="0" dirty="0" err="1">
                <a:solidFill>
                  <a:srgbClr val="000000"/>
                </a:solidFill>
                <a:latin typeface="BentonSans" charset="0"/>
                <a:ea typeface="BentonSans" charset="0"/>
                <a:cs typeface="BentonSans" charset="0"/>
              </a:rPr>
              <a:t>werkzaamheid</a:t>
            </a:r>
            <a:r>
              <a:rPr lang="en-US" sz="1200" kern="0" dirty="0">
                <a:solidFill>
                  <a:srgbClr val="000000"/>
                </a:solidFill>
                <a:latin typeface="BentonSans" charset="0"/>
                <a:ea typeface="BentonSans" charset="0"/>
                <a:cs typeface="BentonSans" charset="0"/>
              </a:rPr>
              <a:t> </a:t>
            </a:r>
            <a:r>
              <a:rPr lang="en-US" sz="1200" kern="0" dirty="0" err="1">
                <a:solidFill>
                  <a:srgbClr val="000000"/>
                </a:solidFill>
                <a:latin typeface="BentonSans" charset="0"/>
                <a:ea typeface="BentonSans" charset="0"/>
                <a:cs typeface="BentonSans" charset="0"/>
              </a:rPr>
              <a:t>geneesmiddel</a:t>
            </a:r>
            <a:endParaRPr lang="en-US" sz="1200" kern="0" dirty="0">
              <a:solidFill>
                <a:srgbClr val="000000"/>
              </a:solidFill>
              <a:latin typeface="BentonSans" charset="0"/>
              <a:ea typeface="BentonSans" charset="0"/>
              <a:cs typeface="BentonSans" charset="0"/>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4552" y="907918"/>
            <a:ext cx="1944034" cy="1546866"/>
          </a:xfrm>
          <a:prstGeom prst="rect">
            <a:avLst/>
          </a:prstGeom>
        </p:spPr>
      </p:pic>
      <p:sp>
        <p:nvSpPr>
          <p:cNvPr id="27" name="TextBox 26"/>
          <p:cNvSpPr txBox="1"/>
          <p:nvPr/>
        </p:nvSpPr>
        <p:spPr>
          <a:xfrm>
            <a:off x="7979527" y="2625426"/>
            <a:ext cx="1505180" cy="553854"/>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200" kern="0" dirty="0" err="1">
                <a:solidFill>
                  <a:srgbClr val="000000"/>
                </a:solidFill>
                <a:latin typeface="BentonSans" charset="0"/>
                <a:ea typeface="BentonSans" charset="0"/>
                <a:cs typeface="BentonSans" charset="0"/>
              </a:rPr>
              <a:t>Ontbrekend</a:t>
            </a:r>
            <a:r>
              <a:rPr lang="en-US" sz="1200" kern="0" dirty="0">
                <a:solidFill>
                  <a:srgbClr val="000000"/>
                </a:solidFill>
                <a:latin typeface="BentonSans" charset="0"/>
                <a:ea typeface="BentonSans" charset="0"/>
                <a:cs typeface="BentonSans" charset="0"/>
              </a:rPr>
              <a:t> </a:t>
            </a:r>
            <a:r>
              <a:rPr lang="en-US" sz="1200" kern="0" dirty="0" err="1">
                <a:solidFill>
                  <a:srgbClr val="000000"/>
                </a:solidFill>
                <a:latin typeface="BentonSans" charset="0"/>
                <a:ea typeface="BentonSans" charset="0"/>
                <a:cs typeface="BentonSans" charset="0"/>
              </a:rPr>
              <a:t>inzicht</a:t>
            </a:r>
            <a:r>
              <a:rPr lang="en-US" sz="1200" kern="0" dirty="0">
                <a:solidFill>
                  <a:srgbClr val="000000"/>
                </a:solidFill>
                <a:latin typeface="BentonSans" charset="0"/>
                <a:ea typeface="BentonSans" charset="0"/>
                <a:cs typeface="BentonSans" charset="0"/>
              </a:rPr>
              <a:t> </a:t>
            </a:r>
            <a:br>
              <a:rPr lang="en-US" sz="1200" kern="0" dirty="0">
                <a:solidFill>
                  <a:srgbClr val="000000"/>
                </a:solidFill>
                <a:latin typeface="BentonSans" charset="0"/>
                <a:ea typeface="BentonSans" charset="0"/>
                <a:cs typeface="BentonSans" charset="0"/>
              </a:rPr>
            </a:br>
            <a:r>
              <a:rPr lang="en-US" sz="1200" kern="0" dirty="0">
                <a:solidFill>
                  <a:srgbClr val="000000"/>
                </a:solidFill>
                <a:latin typeface="BentonSans" charset="0"/>
                <a:ea typeface="BentonSans" charset="0"/>
                <a:cs typeface="BentonSans" charset="0"/>
              </a:rPr>
              <a:t>op </a:t>
            </a:r>
            <a:r>
              <a:rPr lang="en-US" sz="1200" kern="0" dirty="0" err="1">
                <a:solidFill>
                  <a:srgbClr val="000000"/>
                </a:solidFill>
                <a:latin typeface="BentonSans" charset="0"/>
                <a:ea typeface="BentonSans" charset="0"/>
                <a:cs typeface="BentonSans" charset="0"/>
              </a:rPr>
              <a:t>mechanisme</a:t>
            </a:r>
            <a:r>
              <a:rPr lang="en-US" sz="1200" kern="0" dirty="0">
                <a:solidFill>
                  <a:srgbClr val="000000"/>
                </a:solidFill>
                <a:latin typeface="BentonSans" charset="0"/>
                <a:ea typeface="BentonSans" charset="0"/>
                <a:cs typeface="BentonSans" charset="0"/>
              </a:rPr>
              <a:t> van </a:t>
            </a:r>
            <a:r>
              <a:rPr lang="en-US" sz="1200" kern="0" dirty="0" err="1">
                <a:solidFill>
                  <a:srgbClr val="000000"/>
                </a:solidFill>
                <a:latin typeface="BentonSans" charset="0"/>
                <a:ea typeface="BentonSans" charset="0"/>
                <a:cs typeface="BentonSans" charset="0"/>
              </a:rPr>
              <a:t>werking</a:t>
            </a:r>
            <a:endParaRPr lang="en-US" sz="1200" kern="0" dirty="0">
              <a:solidFill>
                <a:srgbClr val="000000"/>
              </a:solidFill>
              <a:latin typeface="BentonSans" charset="0"/>
              <a:ea typeface="BentonSans" charset="0"/>
              <a:cs typeface="BentonSans" charset="0"/>
            </a:endParaRPr>
          </a:p>
        </p:txBody>
      </p:sp>
      <p:grpSp>
        <p:nvGrpSpPr>
          <p:cNvPr id="2" name="Group 1"/>
          <p:cNvGrpSpPr/>
          <p:nvPr/>
        </p:nvGrpSpPr>
        <p:grpSpPr>
          <a:xfrm>
            <a:off x="5062001" y="797861"/>
            <a:ext cx="1667721" cy="1653921"/>
            <a:chOff x="5190946" y="2640625"/>
            <a:chExt cx="1880335" cy="1864776"/>
          </a:xfrm>
        </p:grpSpPr>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0946" y="2640625"/>
              <a:ext cx="1880335" cy="1864776"/>
            </a:xfrm>
            <a:prstGeom prst="rect">
              <a:avLst/>
            </a:prstGeom>
            <a:solidFill>
              <a:schemeClr val="bg1"/>
            </a:solidFill>
          </p:spPr>
        </p:pic>
        <p:pic>
          <p:nvPicPr>
            <p:cNvPr id="15" name="Picture 14"/>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6293640" y="3798731"/>
              <a:ext cx="246860" cy="322777"/>
            </a:xfrm>
            <a:prstGeom prst="rect">
              <a:avLst/>
            </a:prstGeom>
          </p:spPr>
        </p:pic>
        <p:pic>
          <p:nvPicPr>
            <p:cNvPr id="19" name="Picture 18"/>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5614190" y="3103406"/>
              <a:ext cx="246860" cy="322777"/>
            </a:xfrm>
            <a:prstGeom prst="rect">
              <a:avLst/>
            </a:prstGeom>
          </p:spPr>
        </p:pic>
      </p:grpSp>
      <p:sp>
        <p:nvSpPr>
          <p:cNvPr id="21" name="TextBox 20"/>
          <p:cNvSpPr txBox="1"/>
          <p:nvPr/>
        </p:nvSpPr>
        <p:spPr>
          <a:xfrm>
            <a:off x="5133397" y="2655432"/>
            <a:ext cx="1445743" cy="553854"/>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200" kern="0" dirty="0" err="1">
                <a:solidFill>
                  <a:srgbClr val="000000"/>
                </a:solidFill>
                <a:latin typeface="BentonSans" charset="0"/>
                <a:ea typeface="BentonSans" charset="0"/>
                <a:cs typeface="BentonSans" charset="0"/>
              </a:rPr>
              <a:t>beperkte</a:t>
            </a:r>
            <a:r>
              <a:rPr lang="en-US" sz="1200" kern="0" dirty="0">
                <a:solidFill>
                  <a:srgbClr val="000000"/>
                </a:solidFill>
                <a:latin typeface="BentonSans" charset="0"/>
                <a:ea typeface="BentonSans" charset="0"/>
                <a:cs typeface="BentonSans" charset="0"/>
              </a:rPr>
              <a:t> data </a:t>
            </a:r>
            <a:r>
              <a:rPr lang="en-US" sz="1200" kern="0" dirty="0" err="1">
                <a:solidFill>
                  <a:srgbClr val="000000"/>
                </a:solidFill>
                <a:latin typeface="BentonSans" charset="0"/>
                <a:ea typeface="BentonSans" charset="0"/>
                <a:cs typeface="BentonSans" charset="0"/>
              </a:rPr>
              <a:t>punten</a:t>
            </a:r>
            <a:r>
              <a:rPr lang="en-US" sz="1200" kern="0" dirty="0">
                <a:solidFill>
                  <a:srgbClr val="000000"/>
                </a:solidFill>
                <a:latin typeface="BentonSans" charset="0"/>
                <a:ea typeface="BentonSans" charset="0"/>
                <a:cs typeface="BentonSans" charset="0"/>
              </a:rPr>
              <a:t> &amp; </a:t>
            </a:r>
            <a:r>
              <a:rPr lang="en-US" sz="1200" kern="0" dirty="0" err="1">
                <a:solidFill>
                  <a:srgbClr val="000000"/>
                </a:solidFill>
                <a:latin typeface="BentonSans" charset="0"/>
                <a:ea typeface="BentonSans" charset="0"/>
                <a:cs typeface="BentonSans" charset="0"/>
              </a:rPr>
              <a:t>ontbreken</a:t>
            </a:r>
            <a:r>
              <a:rPr lang="en-US" sz="1200" kern="0" dirty="0">
                <a:solidFill>
                  <a:srgbClr val="000000"/>
                </a:solidFill>
                <a:latin typeface="BentonSans" charset="0"/>
                <a:ea typeface="BentonSans" charset="0"/>
                <a:cs typeface="BentonSans" charset="0"/>
              </a:rPr>
              <a:t> van </a:t>
            </a:r>
            <a:r>
              <a:rPr lang="en-US" sz="1200" kern="0" dirty="0" err="1">
                <a:solidFill>
                  <a:srgbClr val="000000"/>
                </a:solidFill>
                <a:latin typeface="BentonSans" charset="0"/>
                <a:ea typeface="BentonSans" charset="0"/>
                <a:cs typeface="BentonSans" charset="0"/>
              </a:rPr>
              <a:t>moleculair</a:t>
            </a:r>
            <a:r>
              <a:rPr lang="en-US" sz="1200" kern="0" dirty="0">
                <a:solidFill>
                  <a:srgbClr val="000000"/>
                </a:solidFill>
                <a:latin typeface="BentonSans" charset="0"/>
                <a:ea typeface="BentonSans" charset="0"/>
                <a:cs typeface="BentonSans" charset="0"/>
              </a:rPr>
              <a:t> </a:t>
            </a:r>
            <a:r>
              <a:rPr lang="en-US" sz="1200" kern="0" dirty="0" err="1">
                <a:solidFill>
                  <a:srgbClr val="000000"/>
                </a:solidFill>
                <a:latin typeface="BentonSans" charset="0"/>
                <a:ea typeface="BentonSans" charset="0"/>
                <a:cs typeface="BentonSans" charset="0"/>
              </a:rPr>
              <a:t>profiel</a:t>
            </a:r>
            <a:endParaRPr lang="en-US" sz="1200" kern="0" dirty="0">
              <a:solidFill>
                <a:srgbClr val="000000"/>
              </a:solidFill>
              <a:latin typeface="BentonSans" charset="0"/>
              <a:ea typeface="BentonSans" charset="0"/>
              <a:cs typeface="BentonSans" charset="0"/>
            </a:endParaRPr>
          </a:p>
        </p:txBody>
      </p:sp>
      <p:cxnSp>
        <p:nvCxnSpPr>
          <p:cNvPr id="23" name="Straight Arrow Connector 22"/>
          <p:cNvCxnSpPr/>
          <p:nvPr/>
        </p:nvCxnSpPr>
        <p:spPr>
          <a:xfrm>
            <a:off x="9811662" y="1771629"/>
            <a:ext cx="45766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60668" y="1122320"/>
            <a:ext cx="1178728" cy="55385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200" kern="0" dirty="0">
                <a:solidFill>
                  <a:srgbClr val="ED5E48"/>
                </a:solidFill>
                <a:latin typeface="BentonSans Medium" charset="0"/>
                <a:ea typeface="BentonSans Medium" charset="0"/>
                <a:cs typeface="BentonSans Medium" charset="0"/>
              </a:rPr>
              <a:t>1 </a:t>
            </a:r>
            <a:r>
              <a:rPr lang="en-US" sz="1200" kern="0" dirty="0" err="1">
                <a:solidFill>
                  <a:srgbClr val="ED5E48"/>
                </a:solidFill>
                <a:latin typeface="BentonSans Medium" charset="0"/>
                <a:ea typeface="BentonSans Medium" charset="0"/>
                <a:cs typeface="BentonSans Medium" charset="0"/>
              </a:rPr>
              <a:t>medicijn</a:t>
            </a:r>
            <a:r>
              <a:rPr lang="en-US" sz="1200" kern="0" dirty="0">
                <a:solidFill>
                  <a:srgbClr val="ED5E48"/>
                </a:solidFill>
                <a:latin typeface="BentonSans Medium" charset="0"/>
                <a:ea typeface="BentonSans Medium" charset="0"/>
                <a:cs typeface="BentonSans Medium" charset="0"/>
              </a:rPr>
              <a:t> </a:t>
            </a:r>
            <a:r>
              <a:rPr lang="en-US" sz="1200" kern="0" dirty="0" err="1">
                <a:solidFill>
                  <a:srgbClr val="ED5E48"/>
                </a:solidFill>
                <a:latin typeface="BentonSans Medium" charset="0"/>
                <a:ea typeface="BentonSans Medium" charset="0"/>
                <a:cs typeface="BentonSans Medium" charset="0"/>
              </a:rPr>
              <a:t>doel</a:t>
            </a:r>
            <a:r>
              <a:rPr lang="en-US" sz="1200" kern="0" dirty="0">
                <a:solidFill>
                  <a:srgbClr val="ED5E48"/>
                </a:solidFill>
                <a:latin typeface="BentonSans Medium" charset="0"/>
                <a:ea typeface="BentonSans Medium" charset="0"/>
                <a:cs typeface="BentonSans Medium" charset="0"/>
              </a:rPr>
              <a:t> </a:t>
            </a:r>
            <a:br>
              <a:rPr lang="en-US" sz="1200" kern="0" dirty="0">
                <a:solidFill>
                  <a:srgbClr val="ED5E48"/>
                </a:solidFill>
                <a:latin typeface="BentonSans Medium" charset="0"/>
                <a:ea typeface="BentonSans Medium" charset="0"/>
                <a:cs typeface="BentonSans Medium" charset="0"/>
              </a:rPr>
            </a:br>
            <a:r>
              <a:rPr lang="en-US" sz="1200" kern="0" dirty="0">
                <a:solidFill>
                  <a:srgbClr val="ED5E48"/>
                </a:solidFill>
                <a:latin typeface="BentonSans Medium" charset="0"/>
                <a:ea typeface="BentonSans Medium" charset="0"/>
                <a:cs typeface="BentonSans Medium" charset="0"/>
              </a:rPr>
              <a:t>vs. diverse  </a:t>
            </a:r>
            <a:r>
              <a:rPr lang="en-US" sz="1200" kern="0" dirty="0" err="1">
                <a:solidFill>
                  <a:srgbClr val="ED5E48"/>
                </a:solidFill>
                <a:latin typeface="BentonSans Medium" charset="0"/>
                <a:ea typeface="BentonSans Medium" charset="0"/>
                <a:cs typeface="BentonSans Medium" charset="0"/>
              </a:rPr>
              <a:t>profielen</a:t>
            </a:r>
            <a:endParaRPr lang="en-US" sz="1200" kern="0" dirty="0">
              <a:solidFill>
                <a:srgbClr val="ED5E48"/>
              </a:solidFill>
              <a:latin typeface="BentonSans Medium" charset="0"/>
              <a:ea typeface="BentonSans Medium" charset="0"/>
              <a:cs typeface="BentonSans Medium" charset="0"/>
            </a:endParaRPr>
          </a:p>
        </p:txBody>
      </p:sp>
      <p:sp>
        <p:nvSpPr>
          <p:cNvPr id="25" name="TextBox 24"/>
          <p:cNvSpPr txBox="1"/>
          <p:nvPr/>
        </p:nvSpPr>
        <p:spPr>
          <a:xfrm>
            <a:off x="9605353" y="1444425"/>
            <a:ext cx="959060" cy="184618"/>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200" kern="0" dirty="0" err="1">
                <a:solidFill>
                  <a:srgbClr val="ED5E48"/>
                </a:solidFill>
                <a:latin typeface="BentonSans Medium" charset="0"/>
                <a:ea typeface="BentonSans Medium" charset="0"/>
                <a:cs typeface="BentonSans Medium" charset="0"/>
              </a:rPr>
              <a:t>Resulteert</a:t>
            </a:r>
            <a:r>
              <a:rPr lang="en-US" sz="1200" kern="0" dirty="0">
                <a:solidFill>
                  <a:srgbClr val="ED5E48"/>
                </a:solidFill>
                <a:latin typeface="BentonSans Medium" charset="0"/>
                <a:ea typeface="BentonSans Medium" charset="0"/>
                <a:cs typeface="BentonSans Medium" charset="0"/>
              </a:rPr>
              <a:t> in</a:t>
            </a:r>
          </a:p>
        </p:txBody>
      </p:sp>
      <p:cxnSp>
        <p:nvCxnSpPr>
          <p:cNvPr id="28" name="Straight Arrow Connector 27"/>
          <p:cNvCxnSpPr/>
          <p:nvPr/>
        </p:nvCxnSpPr>
        <p:spPr>
          <a:xfrm>
            <a:off x="6844533" y="1776775"/>
            <a:ext cx="45766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47530" y="3575973"/>
            <a:ext cx="3721480" cy="584623"/>
          </a:xfrm>
          <a:prstGeom prst="rect">
            <a:avLst/>
          </a:prstGeom>
        </p:spPr>
        <p:txBody>
          <a:bodyPr wrap="square">
            <a:spAutoFit/>
          </a:bodyPr>
          <a:lstStyle/>
          <a:p>
            <a:r>
              <a:rPr lang="en-US" sz="1600" dirty="0" err="1">
                <a:solidFill>
                  <a:srgbClr val="FFFFFF"/>
                </a:solidFill>
                <a:latin typeface="BentonSans Light" charset="0"/>
                <a:ea typeface="BentonSans Light" charset="0"/>
                <a:cs typeface="BentonSans Light" charset="0"/>
                <a:sym typeface="Arial"/>
              </a:rPr>
              <a:t>Medicatie</a:t>
            </a:r>
            <a:r>
              <a:rPr lang="en-US" sz="1600" dirty="0">
                <a:solidFill>
                  <a:srgbClr val="FFFFFF"/>
                </a:solidFill>
                <a:latin typeface="BentonSans Light" charset="0"/>
                <a:ea typeface="BentonSans Light" charset="0"/>
                <a:cs typeface="BentonSans Light" charset="0"/>
                <a:sym typeface="Arial"/>
              </a:rPr>
              <a:t> is </a:t>
            </a:r>
            <a:r>
              <a:rPr lang="en-US" sz="1600" dirty="0" err="1">
                <a:solidFill>
                  <a:srgbClr val="FFFFFF"/>
                </a:solidFill>
                <a:latin typeface="BentonSans Light" charset="0"/>
                <a:ea typeface="BentonSans Light" charset="0"/>
                <a:cs typeface="BentonSans Light" charset="0"/>
                <a:sym typeface="Arial"/>
              </a:rPr>
              <a:t>vaak</a:t>
            </a:r>
            <a:r>
              <a:rPr lang="en-US" sz="1600" dirty="0">
                <a:solidFill>
                  <a:srgbClr val="FFFFFF"/>
                </a:solidFill>
                <a:latin typeface="BentonSans Light" charset="0"/>
                <a:ea typeface="BentonSans Light" charset="0"/>
                <a:cs typeface="BentonSans Light" charset="0"/>
                <a:sym typeface="Arial"/>
              </a:rPr>
              <a:t> </a:t>
            </a:r>
            <a:r>
              <a:rPr lang="en-US" sz="1600" dirty="0" err="1">
                <a:solidFill>
                  <a:srgbClr val="FFC000"/>
                </a:solidFill>
                <a:latin typeface="BentonSans Medium" charset="0"/>
                <a:ea typeface="BentonSans Medium" charset="0"/>
                <a:cs typeface="BentonSans Medium" charset="0"/>
                <a:sym typeface="Arial"/>
              </a:rPr>
              <a:t>ineffectief</a:t>
            </a:r>
            <a:r>
              <a:rPr lang="en-US" sz="1600" dirty="0">
                <a:solidFill>
                  <a:srgbClr val="FFC000"/>
                </a:solidFill>
                <a:latin typeface="BentonSans Light" charset="0"/>
                <a:ea typeface="BentonSans Light" charset="0"/>
                <a:cs typeface="BentonSans Light" charset="0"/>
                <a:sym typeface="Arial"/>
              </a:rPr>
              <a:t> </a:t>
            </a:r>
            <a:r>
              <a:rPr lang="en-US" sz="1600" dirty="0" err="1">
                <a:solidFill>
                  <a:srgbClr val="FFFFFF"/>
                </a:solidFill>
                <a:latin typeface="BentonSans Light" charset="0"/>
                <a:ea typeface="BentonSans Light" charset="0"/>
                <a:cs typeface="BentonSans Light" charset="0"/>
                <a:sym typeface="Arial"/>
              </a:rPr>
              <a:t>voor</a:t>
            </a:r>
            <a:r>
              <a:rPr lang="en-US" sz="1600" dirty="0">
                <a:solidFill>
                  <a:srgbClr val="FFFFFF"/>
                </a:solidFill>
                <a:latin typeface="BentonSans Light" charset="0"/>
                <a:ea typeface="BentonSans Light" charset="0"/>
                <a:cs typeface="BentonSans Light" charset="0"/>
                <a:sym typeface="Arial"/>
              </a:rPr>
              <a:t> </a:t>
            </a:r>
            <a:r>
              <a:rPr lang="en-US" sz="1600" dirty="0" err="1">
                <a:solidFill>
                  <a:srgbClr val="FFFFFF"/>
                </a:solidFill>
                <a:latin typeface="BentonSans Light" charset="0"/>
                <a:ea typeface="BentonSans Light" charset="0"/>
                <a:cs typeface="BentonSans Light" charset="0"/>
                <a:sym typeface="Arial"/>
              </a:rPr>
              <a:t>complexe</a:t>
            </a:r>
            <a:r>
              <a:rPr lang="en-US" sz="1600" dirty="0">
                <a:solidFill>
                  <a:srgbClr val="FFFFFF"/>
                </a:solidFill>
                <a:latin typeface="BentonSans Light" charset="0"/>
                <a:ea typeface="BentonSans Light" charset="0"/>
                <a:cs typeface="BentonSans Light" charset="0"/>
                <a:sym typeface="Arial"/>
              </a:rPr>
              <a:t> </a:t>
            </a:r>
            <a:r>
              <a:rPr lang="en-US" sz="1600" dirty="0" err="1">
                <a:solidFill>
                  <a:srgbClr val="FFFFFF"/>
                </a:solidFill>
                <a:latin typeface="BentonSans Light" charset="0"/>
                <a:ea typeface="BentonSans Light" charset="0"/>
                <a:cs typeface="BentonSans Light" charset="0"/>
                <a:sym typeface="Arial"/>
              </a:rPr>
              <a:t>ziektebeelden</a:t>
            </a:r>
            <a:r>
              <a:rPr lang="en-US" sz="1600" dirty="0">
                <a:solidFill>
                  <a:srgbClr val="FFFFFF"/>
                </a:solidFill>
                <a:latin typeface="BentonSans Light" charset="0"/>
                <a:ea typeface="BentonSans Light" charset="0"/>
                <a:cs typeface="BentonSans Light" charset="0"/>
                <a:sym typeface="Arial"/>
              </a:rPr>
              <a:t>.</a:t>
            </a:r>
            <a:r>
              <a:rPr lang="en-US" sz="1600" dirty="0">
                <a:solidFill>
                  <a:srgbClr val="0076CB"/>
                </a:solidFill>
                <a:latin typeface="BentonSans Light" charset="0"/>
                <a:ea typeface="BentonSans Light" charset="0"/>
                <a:cs typeface="BentonSans Light" charset="0"/>
                <a:sym typeface="Arial"/>
              </a:rPr>
              <a:t> </a:t>
            </a:r>
          </a:p>
        </p:txBody>
      </p:sp>
      <p:cxnSp>
        <p:nvCxnSpPr>
          <p:cNvPr id="51" name="Straight Connector 50"/>
          <p:cNvCxnSpPr/>
          <p:nvPr/>
        </p:nvCxnSpPr>
        <p:spPr>
          <a:xfrm>
            <a:off x="438786" y="3429000"/>
            <a:ext cx="35990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6699197" y="4026564"/>
            <a:ext cx="4705191" cy="2158086"/>
            <a:chOff x="6041051" y="4130706"/>
            <a:chExt cx="3840362" cy="1761422"/>
          </a:xfrm>
        </p:grpSpPr>
        <p:sp>
          <p:nvSpPr>
            <p:cNvPr id="42" name="Rectangle 41"/>
            <p:cNvSpPr/>
            <p:nvPr/>
          </p:nvSpPr>
          <p:spPr>
            <a:xfrm>
              <a:off x="6133603" y="4132788"/>
              <a:ext cx="1440381" cy="251141"/>
            </a:xfrm>
            <a:prstGeom prst="rect">
              <a:avLst/>
            </a:prstGeom>
          </p:spPr>
          <p:txBody>
            <a:bodyPr wrap="square">
              <a:spAutoFit/>
            </a:bodyPr>
            <a:lstStyle/>
            <a:p>
              <a:pPr algn="r"/>
              <a:r>
                <a:rPr lang="en-US" sz="1400" dirty="0" err="1">
                  <a:solidFill>
                    <a:srgbClr val="000000">
                      <a:lumMod val="75000"/>
                      <a:lumOff val="25000"/>
                    </a:srgbClr>
                  </a:solidFill>
                  <a:latin typeface="Roboto" charset="0"/>
                  <a:ea typeface="Roboto" charset="0"/>
                  <a:cs typeface="Roboto" charset="0"/>
                </a:rPr>
                <a:t>Kanker</a:t>
              </a:r>
              <a:r>
                <a:rPr lang="en-US" sz="1400" dirty="0">
                  <a:solidFill>
                    <a:srgbClr val="000000">
                      <a:lumMod val="75000"/>
                      <a:lumOff val="25000"/>
                    </a:srgbClr>
                  </a:solidFill>
                  <a:latin typeface="Roboto" charset="0"/>
                  <a:ea typeface="Roboto" charset="0"/>
                  <a:cs typeface="Roboto" charset="0"/>
                </a:rPr>
                <a:t>: </a:t>
              </a:r>
              <a:r>
                <a:rPr lang="en-US" sz="1400" b="1" dirty="0">
                  <a:solidFill>
                    <a:srgbClr val="F0AB00"/>
                  </a:solidFill>
                  <a:latin typeface="Roboto" charset="0"/>
                  <a:ea typeface="Roboto" charset="0"/>
                  <a:cs typeface="Roboto" charset="0"/>
                </a:rPr>
                <a:t>75%</a:t>
              </a:r>
              <a:r>
                <a:rPr lang="en-US" sz="1400" dirty="0">
                  <a:solidFill>
                    <a:srgbClr val="F0AB00"/>
                  </a:solidFill>
                  <a:latin typeface="Roboto" charset="0"/>
                  <a:ea typeface="Roboto" charset="0"/>
                  <a:cs typeface="Roboto" charset="0"/>
                </a:rPr>
                <a:t> </a:t>
              </a:r>
            </a:p>
          </p:txBody>
        </p:sp>
        <p:sp>
          <p:nvSpPr>
            <p:cNvPr id="46" name="Rectangle 45"/>
            <p:cNvSpPr/>
            <p:nvPr/>
          </p:nvSpPr>
          <p:spPr>
            <a:xfrm>
              <a:off x="6133603" y="4510990"/>
              <a:ext cx="1440382" cy="251141"/>
            </a:xfrm>
            <a:prstGeom prst="rect">
              <a:avLst/>
            </a:prstGeom>
          </p:spPr>
          <p:txBody>
            <a:bodyPr wrap="square">
              <a:spAutoFit/>
            </a:bodyPr>
            <a:lstStyle/>
            <a:p>
              <a:pPr algn="r"/>
              <a:r>
                <a:rPr lang="en-US" sz="1400" dirty="0">
                  <a:solidFill>
                    <a:srgbClr val="000000">
                      <a:lumMod val="75000"/>
                      <a:lumOff val="25000"/>
                    </a:srgbClr>
                  </a:solidFill>
                  <a:latin typeface="Roboto" charset="0"/>
                  <a:ea typeface="Roboto" charset="0"/>
                  <a:cs typeface="Roboto" charset="0"/>
                </a:rPr>
                <a:t>Alzheimer: </a:t>
              </a:r>
              <a:r>
                <a:rPr lang="en-US" sz="1400" b="1" dirty="0">
                  <a:solidFill>
                    <a:srgbClr val="F0AB00"/>
                  </a:solidFill>
                  <a:latin typeface="Roboto" charset="0"/>
                  <a:ea typeface="Roboto" charset="0"/>
                  <a:cs typeface="Roboto" charset="0"/>
                </a:rPr>
                <a:t>70%</a:t>
              </a:r>
              <a:r>
                <a:rPr lang="en-US" sz="1400" dirty="0">
                  <a:solidFill>
                    <a:srgbClr val="F0AB00"/>
                  </a:solidFill>
                  <a:latin typeface="Roboto" charset="0"/>
                  <a:ea typeface="Roboto" charset="0"/>
                  <a:cs typeface="Roboto" charset="0"/>
                </a:rPr>
                <a:t> </a:t>
              </a:r>
            </a:p>
          </p:txBody>
        </p:sp>
        <p:sp>
          <p:nvSpPr>
            <p:cNvPr id="47" name="Rectangle 46"/>
            <p:cNvSpPr/>
            <p:nvPr/>
          </p:nvSpPr>
          <p:spPr>
            <a:xfrm>
              <a:off x="6133603" y="4890161"/>
              <a:ext cx="1440382" cy="251141"/>
            </a:xfrm>
            <a:prstGeom prst="rect">
              <a:avLst/>
            </a:prstGeom>
          </p:spPr>
          <p:txBody>
            <a:bodyPr wrap="square">
              <a:spAutoFit/>
            </a:bodyPr>
            <a:lstStyle/>
            <a:p>
              <a:pPr algn="r"/>
              <a:r>
                <a:rPr lang="en-US" sz="1400" dirty="0">
                  <a:solidFill>
                    <a:srgbClr val="000000">
                      <a:lumMod val="75000"/>
                      <a:lumOff val="25000"/>
                    </a:srgbClr>
                  </a:solidFill>
                  <a:latin typeface="Roboto" charset="0"/>
                  <a:ea typeface="Roboto" charset="0"/>
                  <a:cs typeface="Roboto" charset="0"/>
                </a:rPr>
                <a:t>Arthritis: </a:t>
              </a:r>
              <a:r>
                <a:rPr lang="en-US" sz="1400" b="1" dirty="0">
                  <a:solidFill>
                    <a:srgbClr val="F0AB00"/>
                  </a:solidFill>
                  <a:latin typeface="Roboto" charset="0"/>
                  <a:ea typeface="Roboto" charset="0"/>
                  <a:cs typeface="Roboto" charset="0"/>
                </a:rPr>
                <a:t>50%</a:t>
              </a:r>
              <a:r>
                <a:rPr lang="en-US" sz="1400" dirty="0">
                  <a:solidFill>
                    <a:srgbClr val="F0AB00"/>
                  </a:solidFill>
                  <a:latin typeface="Roboto" charset="0"/>
                  <a:ea typeface="Roboto" charset="0"/>
                  <a:cs typeface="Roboto" charset="0"/>
                </a:rPr>
                <a:t> </a:t>
              </a:r>
            </a:p>
          </p:txBody>
        </p:sp>
        <p:sp>
          <p:nvSpPr>
            <p:cNvPr id="48" name="Rectangle 47"/>
            <p:cNvSpPr/>
            <p:nvPr/>
          </p:nvSpPr>
          <p:spPr>
            <a:xfrm>
              <a:off x="6133603" y="5264267"/>
              <a:ext cx="1440381" cy="251141"/>
            </a:xfrm>
            <a:prstGeom prst="rect">
              <a:avLst/>
            </a:prstGeom>
          </p:spPr>
          <p:txBody>
            <a:bodyPr wrap="square">
              <a:spAutoFit/>
            </a:bodyPr>
            <a:lstStyle/>
            <a:p>
              <a:pPr algn="r"/>
              <a:r>
                <a:rPr lang="en-US" sz="1400" dirty="0">
                  <a:solidFill>
                    <a:srgbClr val="000000">
                      <a:lumMod val="75000"/>
                      <a:lumOff val="25000"/>
                    </a:srgbClr>
                  </a:solidFill>
                  <a:latin typeface="Roboto" charset="0"/>
                  <a:ea typeface="Roboto" charset="0"/>
                  <a:cs typeface="Roboto" charset="0"/>
                </a:rPr>
                <a:t>Diabetes: </a:t>
              </a:r>
              <a:r>
                <a:rPr lang="en-US" sz="1400" b="1" dirty="0">
                  <a:solidFill>
                    <a:srgbClr val="F0AB00"/>
                  </a:solidFill>
                  <a:latin typeface="Roboto" charset="0"/>
                  <a:ea typeface="Roboto" charset="0"/>
                  <a:cs typeface="Roboto" charset="0"/>
                </a:rPr>
                <a:t>43%</a:t>
              </a:r>
              <a:r>
                <a:rPr lang="en-US" sz="1400" dirty="0">
                  <a:solidFill>
                    <a:srgbClr val="F0AB00"/>
                  </a:solidFill>
                  <a:latin typeface="Roboto" charset="0"/>
                  <a:ea typeface="Roboto" charset="0"/>
                  <a:cs typeface="Roboto" charset="0"/>
                </a:rPr>
                <a:t> </a:t>
              </a:r>
            </a:p>
          </p:txBody>
        </p:sp>
        <p:sp>
          <p:nvSpPr>
            <p:cNvPr id="49" name="Rectangle 48"/>
            <p:cNvSpPr/>
            <p:nvPr/>
          </p:nvSpPr>
          <p:spPr>
            <a:xfrm>
              <a:off x="6041051" y="5640987"/>
              <a:ext cx="1532933" cy="251141"/>
            </a:xfrm>
            <a:prstGeom prst="rect">
              <a:avLst/>
            </a:prstGeom>
          </p:spPr>
          <p:txBody>
            <a:bodyPr wrap="square">
              <a:spAutoFit/>
            </a:bodyPr>
            <a:lstStyle/>
            <a:p>
              <a:pPr algn="r"/>
              <a:r>
                <a:rPr lang="en-US" sz="1400" dirty="0" err="1">
                  <a:solidFill>
                    <a:srgbClr val="000000">
                      <a:lumMod val="75000"/>
                      <a:lumOff val="25000"/>
                    </a:srgbClr>
                  </a:solidFill>
                  <a:latin typeface="Roboto" charset="0"/>
                  <a:ea typeface="Roboto" charset="0"/>
                  <a:cs typeface="Roboto" charset="0"/>
                </a:rPr>
                <a:t>Depressie</a:t>
              </a:r>
              <a:r>
                <a:rPr lang="en-US" sz="1400" dirty="0">
                  <a:solidFill>
                    <a:srgbClr val="000000">
                      <a:lumMod val="75000"/>
                      <a:lumOff val="25000"/>
                    </a:srgbClr>
                  </a:solidFill>
                  <a:latin typeface="Roboto" charset="0"/>
                  <a:ea typeface="Roboto" charset="0"/>
                  <a:cs typeface="Roboto" charset="0"/>
                </a:rPr>
                <a:t>: </a:t>
              </a:r>
              <a:r>
                <a:rPr lang="en-US" sz="1400" b="1" dirty="0">
                  <a:solidFill>
                    <a:srgbClr val="F0AB00"/>
                  </a:solidFill>
                  <a:latin typeface="Roboto" charset="0"/>
                  <a:ea typeface="Roboto" charset="0"/>
                  <a:cs typeface="Roboto" charset="0"/>
                </a:rPr>
                <a:t>43%</a:t>
              </a:r>
              <a:r>
                <a:rPr lang="en-US" sz="1400" dirty="0">
                  <a:solidFill>
                    <a:srgbClr val="000000">
                      <a:lumMod val="75000"/>
                      <a:lumOff val="25000"/>
                    </a:srgbClr>
                  </a:solidFill>
                  <a:latin typeface="Roboto" charset="0"/>
                  <a:ea typeface="Roboto" charset="0"/>
                  <a:cs typeface="Roboto" charset="0"/>
                </a:rPr>
                <a:t> </a:t>
              </a:r>
            </a:p>
          </p:txBody>
        </p:sp>
        <p:grpSp>
          <p:nvGrpSpPr>
            <p:cNvPr id="132" name="Group 131"/>
            <p:cNvGrpSpPr/>
            <p:nvPr/>
          </p:nvGrpSpPr>
          <p:grpSpPr>
            <a:xfrm>
              <a:off x="7670634" y="4130706"/>
              <a:ext cx="2204317" cy="219512"/>
              <a:chOff x="7670634" y="4130708"/>
              <a:chExt cx="2204317" cy="219512"/>
            </a:xfrm>
          </p:grpSpPr>
          <p:pic>
            <p:nvPicPr>
              <p:cNvPr id="62" name="Picture 6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6312" y="4130709"/>
                <a:ext cx="143274" cy="219511"/>
              </a:xfrm>
              <a:prstGeom prst="rect">
                <a:avLst/>
              </a:prstGeom>
            </p:spPr>
          </p:pic>
          <p:pic>
            <p:nvPicPr>
              <p:cNvPr id="63" name="Picture 6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4537" y="4130709"/>
                <a:ext cx="143274" cy="219511"/>
              </a:xfrm>
              <a:prstGeom prst="rect">
                <a:avLst/>
              </a:prstGeom>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6306" y="4130709"/>
                <a:ext cx="143274" cy="219511"/>
              </a:xfrm>
              <a:prstGeom prst="rect">
                <a:avLst/>
              </a:prstGeom>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87941" y="4130709"/>
                <a:ext cx="143274" cy="219511"/>
              </a:xfrm>
              <a:prstGeom prst="rect">
                <a:avLst/>
              </a:prstGeom>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6300" y="4130709"/>
                <a:ext cx="143274" cy="219511"/>
              </a:xfrm>
              <a:prstGeom prst="rect">
                <a:avLst/>
              </a:prstGeom>
            </p:spPr>
          </p:pic>
          <p:pic>
            <p:nvPicPr>
              <p:cNvPr id="67" name="Picture 6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935" y="4130709"/>
                <a:ext cx="143274" cy="219511"/>
              </a:xfrm>
              <a:prstGeom prst="rect">
                <a:avLst/>
              </a:prstGeom>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824" y="4130709"/>
                <a:ext cx="143274" cy="219511"/>
              </a:xfrm>
              <a:prstGeom prst="rect">
                <a:avLst/>
              </a:prstGeom>
            </p:spPr>
          </p:pic>
          <p:pic>
            <p:nvPicPr>
              <p:cNvPr id="69" name="Picture 6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0634" y="4130709"/>
                <a:ext cx="143274" cy="219511"/>
              </a:xfrm>
              <a:prstGeom prst="rect">
                <a:avLst/>
              </a:prstGeom>
            </p:spPr>
          </p:pic>
          <p:pic>
            <p:nvPicPr>
              <p:cNvPr id="122" name="Picture 1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4437" y="4130708"/>
                <a:ext cx="143274" cy="219511"/>
              </a:xfrm>
              <a:prstGeom prst="rect">
                <a:avLst/>
              </a:prstGeom>
            </p:spPr>
          </p:pic>
          <p:pic>
            <p:nvPicPr>
              <p:cNvPr id="123" name="Picture 1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1677" y="4130708"/>
                <a:ext cx="143274" cy="219511"/>
              </a:xfrm>
              <a:prstGeom prst="rect">
                <a:avLst/>
              </a:prstGeom>
            </p:spPr>
          </p:pic>
        </p:grpSp>
        <p:grpSp>
          <p:nvGrpSpPr>
            <p:cNvPr id="133" name="Group 132"/>
            <p:cNvGrpSpPr/>
            <p:nvPr/>
          </p:nvGrpSpPr>
          <p:grpSpPr>
            <a:xfrm>
              <a:off x="7670634" y="4507010"/>
              <a:ext cx="2210779" cy="226540"/>
              <a:chOff x="7670634" y="4481632"/>
              <a:chExt cx="2210779" cy="226540"/>
            </a:xfrm>
          </p:grpSpPr>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4537" y="4488661"/>
                <a:ext cx="143274" cy="219511"/>
              </a:xfrm>
              <a:prstGeom prst="rect">
                <a:avLst/>
              </a:prstGeom>
            </p:spPr>
          </p:pic>
          <p:pic>
            <p:nvPicPr>
              <p:cNvPr id="74" name="Picture 7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6306" y="4488661"/>
                <a:ext cx="143274" cy="219511"/>
              </a:xfrm>
              <a:prstGeom prst="rect">
                <a:avLst/>
              </a:prstGeom>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87941" y="4488661"/>
                <a:ext cx="143274" cy="219511"/>
              </a:xfrm>
              <a:prstGeom prst="rect">
                <a:avLst/>
              </a:prstGeom>
            </p:spPr>
          </p:pic>
          <p:pic>
            <p:nvPicPr>
              <p:cNvPr id="76" name="Picture 7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6300" y="4488661"/>
                <a:ext cx="143274" cy="219511"/>
              </a:xfrm>
              <a:prstGeom prst="rect">
                <a:avLst/>
              </a:prstGeom>
            </p:spPr>
          </p:pic>
          <p:pic>
            <p:nvPicPr>
              <p:cNvPr id="77" name="Picture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935" y="4488661"/>
                <a:ext cx="143274" cy="219511"/>
              </a:xfrm>
              <a:prstGeom prst="rect">
                <a:avLst/>
              </a:prstGeom>
            </p:spPr>
          </p:pic>
          <p:pic>
            <p:nvPicPr>
              <p:cNvPr id="78" name="Picture 7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824" y="4488661"/>
                <a:ext cx="143274" cy="219511"/>
              </a:xfrm>
              <a:prstGeom prst="rect">
                <a:avLst/>
              </a:prstGeom>
            </p:spPr>
          </p:pic>
          <p:pic>
            <p:nvPicPr>
              <p:cNvPr id="79" name="Picture 7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0634" y="4488661"/>
                <a:ext cx="143274" cy="219511"/>
              </a:xfrm>
              <a:prstGeom prst="rect">
                <a:avLst/>
              </a:prstGeom>
            </p:spPr>
          </p:pic>
          <p:pic>
            <p:nvPicPr>
              <p:cNvPr id="124" name="Picture 1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8139" y="4481632"/>
                <a:ext cx="143274" cy="219511"/>
              </a:xfrm>
              <a:prstGeom prst="rect">
                <a:avLst/>
              </a:prstGeom>
            </p:spPr>
          </p:pic>
          <p:pic>
            <p:nvPicPr>
              <p:cNvPr id="125" name="Picture 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10909" y="4481632"/>
                <a:ext cx="143274" cy="219511"/>
              </a:xfrm>
              <a:prstGeom prst="rect">
                <a:avLst/>
              </a:prstGeom>
            </p:spPr>
          </p:pic>
          <p:pic>
            <p:nvPicPr>
              <p:cNvPr id="126" name="Picture 1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77723" y="4481632"/>
                <a:ext cx="143274" cy="219511"/>
              </a:xfrm>
              <a:prstGeom prst="rect">
                <a:avLst/>
              </a:prstGeom>
            </p:spPr>
          </p:pic>
        </p:grpSp>
        <p:grpSp>
          <p:nvGrpSpPr>
            <p:cNvPr id="134" name="Group 133"/>
            <p:cNvGrpSpPr/>
            <p:nvPr/>
          </p:nvGrpSpPr>
          <p:grpSpPr>
            <a:xfrm>
              <a:off x="7670108" y="4885950"/>
              <a:ext cx="2211305" cy="220736"/>
              <a:chOff x="7670108" y="4881822"/>
              <a:chExt cx="2211305" cy="220736"/>
            </a:xfrm>
          </p:grpSpPr>
          <p:pic>
            <p:nvPicPr>
              <p:cNvPr id="88" name="Picture 8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87415" y="4883047"/>
                <a:ext cx="143274" cy="219511"/>
              </a:xfrm>
              <a:prstGeom prst="rect">
                <a:avLst/>
              </a:prstGeom>
            </p:spPr>
          </p:pic>
          <p:pic>
            <p:nvPicPr>
              <p:cNvPr id="89" name="Picture 8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5774" y="4883047"/>
                <a:ext cx="143274" cy="219511"/>
              </a:xfrm>
              <a:prstGeom prst="rect">
                <a:avLst/>
              </a:prstGeom>
            </p:spPr>
          </p:pic>
          <p:pic>
            <p:nvPicPr>
              <p:cNvPr id="90" name="Picture 8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409" y="4883047"/>
                <a:ext cx="143274" cy="219511"/>
              </a:xfrm>
              <a:prstGeom prst="rect">
                <a:avLst/>
              </a:prstGeom>
            </p:spPr>
          </p:pic>
          <p:pic>
            <p:nvPicPr>
              <p:cNvPr id="91" name="Picture 9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298" y="4883047"/>
                <a:ext cx="143274" cy="219511"/>
              </a:xfrm>
              <a:prstGeom prst="rect">
                <a:avLst/>
              </a:prstGeom>
            </p:spPr>
          </p:pic>
          <p:pic>
            <p:nvPicPr>
              <p:cNvPr id="92" name="Picture 9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0108" y="4883047"/>
                <a:ext cx="143274" cy="219511"/>
              </a:xfrm>
              <a:prstGeom prst="rect">
                <a:avLst/>
              </a:prstGeom>
            </p:spPr>
          </p:pic>
          <p:pic>
            <p:nvPicPr>
              <p:cNvPr id="127" name="Picture 1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8139" y="4881822"/>
                <a:ext cx="143274" cy="219511"/>
              </a:xfrm>
              <a:prstGeom prst="rect">
                <a:avLst/>
              </a:prstGeom>
            </p:spPr>
          </p:pic>
          <p:pic>
            <p:nvPicPr>
              <p:cNvPr id="128" name="Picture 1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10909" y="4881822"/>
                <a:ext cx="143274" cy="219511"/>
              </a:xfrm>
              <a:prstGeom prst="rect">
                <a:avLst/>
              </a:prstGeom>
            </p:spPr>
          </p:pic>
          <p:pic>
            <p:nvPicPr>
              <p:cNvPr id="129" name="Picture 1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77723" y="4881822"/>
                <a:ext cx="143274" cy="219511"/>
              </a:xfrm>
              <a:prstGeom prst="rect">
                <a:avLst/>
              </a:prstGeom>
            </p:spPr>
          </p:pic>
          <p:pic>
            <p:nvPicPr>
              <p:cNvPr id="130" name="Picture 1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4537" y="4881822"/>
                <a:ext cx="143274" cy="219511"/>
              </a:xfrm>
              <a:prstGeom prst="rect">
                <a:avLst/>
              </a:prstGeom>
            </p:spPr>
          </p:pic>
          <p:pic>
            <p:nvPicPr>
              <p:cNvPr id="131" name="Picture 1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16306" y="4881822"/>
                <a:ext cx="143274" cy="219511"/>
              </a:xfrm>
              <a:prstGeom prst="rect">
                <a:avLst/>
              </a:prstGeom>
            </p:spPr>
          </p:pic>
        </p:grpSp>
        <p:grpSp>
          <p:nvGrpSpPr>
            <p:cNvPr id="141" name="Group 140"/>
            <p:cNvGrpSpPr/>
            <p:nvPr/>
          </p:nvGrpSpPr>
          <p:grpSpPr>
            <a:xfrm>
              <a:off x="7670620" y="5261281"/>
              <a:ext cx="2209108" cy="219511"/>
              <a:chOff x="7670620" y="5251338"/>
              <a:chExt cx="2209108" cy="219511"/>
            </a:xfrm>
          </p:grpSpPr>
          <p:pic>
            <p:nvPicPr>
              <p:cNvPr id="100" name="Picture 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6286" y="5251338"/>
                <a:ext cx="143274" cy="219511"/>
              </a:xfrm>
              <a:prstGeom prst="rect">
                <a:avLst/>
              </a:prstGeom>
            </p:spPr>
          </p:pic>
          <p:pic>
            <p:nvPicPr>
              <p:cNvPr id="101" name="Picture 10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921" y="5251338"/>
                <a:ext cx="143274" cy="219511"/>
              </a:xfrm>
              <a:prstGeom prst="rect">
                <a:avLst/>
              </a:prstGeom>
            </p:spPr>
          </p:pic>
          <p:pic>
            <p:nvPicPr>
              <p:cNvPr id="102" name="Picture 10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810" y="5251338"/>
                <a:ext cx="143274" cy="219511"/>
              </a:xfrm>
              <a:prstGeom prst="rect">
                <a:avLst/>
              </a:prstGeom>
            </p:spPr>
          </p:pic>
          <p:pic>
            <p:nvPicPr>
              <p:cNvPr id="103" name="Picture 10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0620" y="5251338"/>
                <a:ext cx="143274" cy="219511"/>
              </a:xfrm>
              <a:prstGeom prst="rect">
                <a:avLst/>
              </a:prstGeom>
            </p:spPr>
          </p:pic>
          <p:pic>
            <p:nvPicPr>
              <p:cNvPr id="135" name="Picture 1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6454" y="5251338"/>
                <a:ext cx="143274" cy="219511"/>
              </a:xfrm>
              <a:prstGeom prst="rect">
                <a:avLst/>
              </a:prstGeom>
            </p:spPr>
          </p:pic>
          <p:pic>
            <p:nvPicPr>
              <p:cNvPr id="136" name="Picture 1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9224" y="5251338"/>
                <a:ext cx="143274" cy="219511"/>
              </a:xfrm>
              <a:prstGeom prst="rect">
                <a:avLst/>
              </a:prstGeom>
            </p:spPr>
          </p:pic>
          <p:pic>
            <p:nvPicPr>
              <p:cNvPr id="137" name="Picture 1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76038" y="5251338"/>
                <a:ext cx="143274" cy="219511"/>
              </a:xfrm>
              <a:prstGeom prst="rect">
                <a:avLst/>
              </a:prstGeom>
            </p:spPr>
          </p:pic>
          <p:pic>
            <p:nvPicPr>
              <p:cNvPr id="138" name="Picture 1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2852" y="5251338"/>
                <a:ext cx="143274" cy="219511"/>
              </a:xfrm>
              <a:prstGeom prst="rect">
                <a:avLst/>
              </a:prstGeom>
            </p:spPr>
          </p:pic>
          <p:pic>
            <p:nvPicPr>
              <p:cNvPr id="139" name="Picture 1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14621" y="5251338"/>
                <a:ext cx="143274" cy="219511"/>
              </a:xfrm>
              <a:prstGeom prst="rect">
                <a:avLst/>
              </a:prstGeom>
            </p:spPr>
          </p:pic>
          <p:pic>
            <p:nvPicPr>
              <p:cNvPr id="140" name="Picture 1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1435" y="5251338"/>
                <a:ext cx="143274" cy="219511"/>
              </a:xfrm>
              <a:prstGeom prst="rect">
                <a:avLst/>
              </a:prstGeom>
            </p:spPr>
          </p:pic>
        </p:grpSp>
        <p:grpSp>
          <p:nvGrpSpPr>
            <p:cNvPr id="142" name="Group 141"/>
            <p:cNvGrpSpPr/>
            <p:nvPr/>
          </p:nvGrpSpPr>
          <p:grpSpPr>
            <a:xfrm>
              <a:off x="7670620" y="5635385"/>
              <a:ext cx="2209108" cy="219511"/>
              <a:chOff x="7670620" y="5251338"/>
              <a:chExt cx="2209108" cy="219511"/>
            </a:xfrm>
          </p:grpSpPr>
          <p:pic>
            <p:nvPicPr>
              <p:cNvPr id="143" name="Picture 1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6286" y="5251338"/>
                <a:ext cx="143274" cy="219511"/>
              </a:xfrm>
              <a:prstGeom prst="rect">
                <a:avLst/>
              </a:prstGeom>
            </p:spPr>
          </p:pic>
          <p:pic>
            <p:nvPicPr>
              <p:cNvPr id="144" name="Picture 1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921" y="5251338"/>
                <a:ext cx="143274" cy="219511"/>
              </a:xfrm>
              <a:prstGeom prst="rect">
                <a:avLst/>
              </a:prstGeom>
            </p:spPr>
          </p:pic>
          <p:pic>
            <p:nvPicPr>
              <p:cNvPr id="145" name="Picture 1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810" y="5251338"/>
                <a:ext cx="143274" cy="219511"/>
              </a:xfrm>
              <a:prstGeom prst="rect">
                <a:avLst/>
              </a:prstGeom>
            </p:spPr>
          </p:pic>
          <p:pic>
            <p:nvPicPr>
              <p:cNvPr id="146" name="Picture 1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0620" y="5251338"/>
                <a:ext cx="143274" cy="219511"/>
              </a:xfrm>
              <a:prstGeom prst="rect">
                <a:avLst/>
              </a:prstGeom>
            </p:spPr>
          </p:pic>
          <p:pic>
            <p:nvPicPr>
              <p:cNvPr id="147" name="Picture 1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6454" y="5251338"/>
                <a:ext cx="143274" cy="219511"/>
              </a:xfrm>
              <a:prstGeom prst="rect">
                <a:avLst/>
              </a:prstGeom>
            </p:spPr>
          </p:pic>
          <p:pic>
            <p:nvPicPr>
              <p:cNvPr id="148" name="Picture 1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9224" y="5251338"/>
                <a:ext cx="143274" cy="219511"/>
              </a:xfrm>
              <a:prstGeom prst="rect">
                <a:avLst/>
              </a:prstGeom>
            </p:spPr>
          </p:pic>
          <p:pic>
            <p:nvPicPr>
              <p:cNvPr id="149" name="Picture 1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76038" y="5251338"/>
                <a:ext cx="143274" cy="219511"/>
              </a:xfrm>
              <a:prstGeom prst="rect">
                <a:avLst/>
              </a:prstGeom>
            </p:spPr>
          </p:pic>
          <p:pic>
            <p:nvPicPr>
              <p:cNvPr id="150" name="Picture 1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2852" y="5251338"/>
                <a:ext cx="143274" cy="219511"/>
              </a:xfrm>
              <a:prstGeom prst="rect">
                <a:avLst/>
              </a:prstGeom>
            </p:spPr>
          </p:pic>
          <p:pic>
            <p:nvPicPr>
              <p:cNvPr id="151" name="Picture 1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14621" y="5251338"/>
                <a:ext cx="143274" cy="219511"/>
              </a:xfrm>
              <a:prstGeom prst="rect">
                <a:avLst/>
              </a:prstGeom>
            </p:spPr>
          </p:pic>
          <p:pic>
            <p:nvPicPr>
              <p:cNvPr id="152" name="Picture 1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1435" y="5251338"/>
                <a:ext cx="143274" cy="219511"/>
              </a:xfrm>
              <a:prstGeom prst="rect">
                <a:avLst/>
              </a:prstGeom>
            </p:spPr>
          </p:pic>
        </p:grpSp>
      </p:grpSp>
      <p:cxnSp>
        <p:nvCxnSpPr>
          <p:cNvPr id="86" name="Straight Connector 11"/>
          <p:cNvCxnSpPr/>
          <p:nvPr/>
        </p:nvCxnSpPr>
        <p:spPr>
          <a:xfrm>
            <a:off x="5133384" y="3456059"/>
            <a:ext cx="2807269"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 name="Textfeld 8"/>
          <p:cNvSpPr txBox="1"/>
          <p:nvPr/>
        </p:nvSpPr>
        <p:spPr>
          <a:xfrm>
            <a:off x="5139285" y="3690546"/>
            <a:ext cx="3451969" cy="215444"/>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sz="1400" kern="0" dirty="0" err="1">
                <a:solidFill>
                  <a:srgbClr val="000000"/>
                </a:solidFill>
                <a:latin typeface="BentonSans" charset="0"/>
                <a:ea typeface="BentonSans" charset="0"/>
                <a:cs typeface="BentonSans" charset="0"/>
              </a:rPr>
              <a:t>Behandeling</a:t>
            </a:r>
            <a:r>
              <a:rPr sz="1400" kern="0" dirty="0">
                <a:solidFill>
                  <a:srgbClr val="000000"/>
                </a:solidFill>
                <a:latin typeface="BentonSans" charset="0"/>
                <a:ea typeface="BentonSans" charset="0"/>
                <a:cs typeface="BentonSans" charset="0"/>
              </a:rPr>
              <a:t>  </a:t>
            </a:r>
            <a:r>
              <a:rPr lang="en-US" sz="1400" kern="0" dirty="0">
                <a:solidFill>
                  <a:srgbClr val="F0AB00"/>
                </a:solidFill>
                <a:latin typeface="BentonSans" charset="0"/>
                <a:ea typeface="BentonSans" charset="0"/>
                <a:cs typeface="BentonSans" charset="0"/>
              </a:rPr>
              <a:t>Non-</a:t>
            </a:r>
            <a:r>
              <a:rPr lang="en-US" sz="1400" kern="0" dirty="0" err="1">
                <a:solidFill>
                  <a:srgbClr val="F0AB00"/>
                </a:solidFill>
                <a:latin typeface="BentonSans" charset="0"/>
                <a:ea typeface="BentonSans" charset="0"/>
                <a:cs typeface="BentonSans" charset="0"/>
              </a:rPr>
              <a:t>effectieve</a:t>
            </a:r>
            <a:r>
              <a:rPr lang="en-US" sz="1400" kern="0" dirty="0">
                <a:solidFill>
                  <a:srgbClr val="F0AB00"/>
                </a:solidFill>
                <a:latin typeface="BentonSans" charset="0"/>
                <a:ea typeface="BentonSans" charset="0"/>
                <a:cs typeface="BentonSans" charset="0"/>
              </a:rPr>
              <a:t> </a:t>
            </a:r>
            <a:r>
              <a:rPr lang="en-US" sz="1400" kern="0" dirty="0" err="1">
                <a:solidFill>
                  <a:srgbClr val="F0AB00"/>
                </a:solidFill>
                <a:latin typeface="BentonSans" charset="0"/>
                <a:ea typeface="BentonSans" charset="0"/>
                <a:cs typeface="BentonSans" charset="0"/>
              </a:rPr>
              <a:t>werkzaamheid</a:t>
            </a:r>
            <a:endParaRPr sz="1400" kern="0" dirty="0">
              <a:solidFill>
                <a:srgbClr val="F0AB00"/>
              </a:solidFill>
              <a:latin typeface="BentonSans" charset="0"/>
              <a:ea typeface="BentonSans" charset="0"/>
              <a:cs typeface="BentonSans" charset="0"/>
            </a:endParaRPr>
          </a:p>
        </p:txBody>
      </p:sp>
      <p:sp>
        <p:nvSpPr>
          <p:cNvPr id="95" name="Textfeld 94"/>
          <p:cNvSpPr txBox="1"/>
          <p:nvPr/>
        </p:nvSpPr>
        <p:spPr>
          <a:xfrm>
            <a:off x="5337081" y="419853"/>
            <a:ext cx="4440318" cy="215444"/>
          </a:xfrm>
          <a:prstGeom prst="rect">
            <a:avLst/>
          </a:prstGeom>
          <a:noFill/>
        </p:spPr>
        <p:txBody>
          <a:bodyPr wrap="none" lIns="0" tIns="0" rIns="0" bIns="0" rtlCol="0">
            <a:spAutoFit/>
          </a:bodyPr>
          <a:lstStyle/>
          <a:p>
            <a:pPr algn="ctr" fontAlgn="base">
              <a:spcBef>
                <a:spcPts val="600"/>
              </a:spcBef>
              <a:spcAft>
                <a:spcPct val="0"/>
              </a:spcAft>
              <a:buClr>
                <a:srgbClr val="F0AB00"/>
              </a:buClr>
              <a:buSzPct val="80000"/>
            </a:pPr>
            <a:r>
              <a:rPr lang="en-US" sz="1400" kern="0" dirty="0" err="1">
                <a:solidFill>
                  <a:srgbClr val="CCCCCC">
                    <a:lumMod val="25000"/>
                  </a:srgbClr>
                </a:solidFill>
                <a:latin typeface="BentonSans" charset="0"/>
                <a:ea typeface="BentonSans" charset="0"/>
                <a:cs typeface="BentonSans" charset="0"/>
              </a:rPr>
              <a:t>Lastig</a:t>
            </a:r>
            <a:r>
              <a:rPr lang="en-US" sz="1400" kern="0" dirty="0">
                <a:solidFill>
                  <a:srgbClr val="CCCCCC">
                    <a:lumMod val="25000"/>
                  </a:srgbClr>
                </a:solidFill>
                <a:latin typeface="BentonSans" charset="0"/>
                <a:ea typeface="BentonSans" charset="0"/>
                <a:cs typeface="BentonSans" charset="0"/>
              </a:rPr>
              <a:t> om </a:t>
            </a:r>
            <a:r>
              <a:rPr lang="en-US" sz="1400" kern="0" dirty="0" err="1">
                <a:solidFill>
                  <a:srgbClr val="CCCCCC">
                    <a:lumMod val="25000"/>
                  </a:srgbClr>
                </a:solidFill>
                <a:latin typeface="BentonSans" charset="0"/>
                <a:ea typeface="BentonSans" charset="0"/>
                <a:cs typeface="BentonSans" charset="0"/>
              </a:rPr>
              <a:t>alle</a:t>
            </a:r>
            <a:r>
              <a:rPr lang="en-US" sz="1400" kern="0" dirty="0">
                <a:solidFill>
                  <a:srgbClr val="CCCCCC">
                    <a:lumMod val="25000"/>
                  </a:srgbClr>
                </a:solidFill>
                <a:latin typeface="BentonSans" charset="0"/>
                <a:ea typeface="BentonSans" charset="0"/>
                <a:cs typeface="BentonSans" charset="0"/>
              </a:rPr>
              <a:t> </a:t>
            </a:r>
            <a:r>
              <a:rPr lang="en-US" sz="1400" kern="0" dirty="0" err="1">
                <a:solidFill>
                  <a:srgbClr val="CCCCCC">
                    <a:lumMod val="25000"/>
                  </a:srgbClr>
                </a:solidFill>
                <a:latin typeface="BentonSans" charset="0"/>
                <a:ea typeface="BentonSans" charset="0"/>
                <a:cs typeface="BentonSans" charset="0"/>
              </a:rPr>
              <a:t>biologische</a:t>
            </a:r>
            <a:r>
              <a:rPr lang="en-US" sz="1400" kern="0" dirty="0">
                <a:solidFill>
                  <a:srgbClr val="CCCCCC">
                    <a:lumMod val="25000"/>
                  </a:srgbClr>
                </a:solidFill>
                <a:latin typeface="BentonSans" charset="0"/>
                <a:ea typeface="BentonSans" charset="0"/>
                <a:cs typeface="BentonSans" charset="0"/>
              </a:rPr>
              <a:t> </a:t>
            </a:r>
            <a:r>
              <a:rPr lang="en-US" sz="1400" kern="0" dirty="0" err="1">
                <a:solidFill>
                  <a:srgbClr val="CCCCCC">
                    <a:lumMod val="25000"/>
                  </a:srgbClr>
                </a:solidFill>
                <a:latin typeface="BentonSans" charset="0"/>
                <a:ea typeface="BentonSans" charset="0"/>
                <a:cs typeface="BentonSans" charset="0"/>
              </a:rPr>
              <a:t>werking</a:t>
            </a:r>
            <a:r>
              <a:rPr lang="en-US" sz="1400" kern="0" dirty="0">
                <a:solidFill>
                  <a:srgbClr val="CCCCCC">
                    <a:lumMod val="25000"/>
                  </a:srgbClr>
                </a:solidFill>
                <a:latin typeface="BentonSans" charset="0"/>
                <a:ea typeface="BentonSans" charset="0"/>
                <a:cs typeface="BentonSans" charset="0"/>
              </a:rPr>
              <a:t>/ </a:t>
            </a:r>
            <a:r>
              <a:rPr lang="en-US" sz="1400" kern="0" dirty="0" err="1">
                <a:solidFill>
                  <a:srgbClr val="CCCCCC">
                    <a:lumMod val="25000"/>
                  </a:srgbClr>
                </a:solidFill>
                <a:latin typeface="BentonSans" charset="0"/>
                <a:ea typeface="BentonSans" charset="0"/>
                <a:cs typeface="BentonSans" charset="0"/>
              </a:rPr>
              <a:t>complexiteit</a:t>
            </a:r>
            <a:r>
              <a:rPr lang="en-US" sz="1400" kern="0" dirty="0">
                <a:solidFill>
                  <a:srgbClr val="CCCCCC">
                    <a:lumMod val="25000"/>
                  </a:srgbClr>
                </a:solidFill>
                <a:latin typeface="BentonSans" charset="0"/>
                <a:ea typeface="BentonSans" charset="0"/>
                <a:cs typeface="BentonSans" charset="0"/>
              </a:rPr>
              <a:t> </a:t>
            </a:r>
            <a:r>
              <a:rPr lang="en-US" sz="1400" kern="0" dirty="0" err="1">
                <a:solidFill>
                  <a:srgbClr val="CCCCCC">
                    <a:lumMod val="25000"/>
                  </a:srgbClr>
                </a:solidFill>
                <a:latin typeface="BentonSans" charset="0"/>
                <a:ea typeface="BentonSans" charset="0"/>
                <a:cs typeface="BentonSans" charset="0"/>
              </a:rPr>
              <a:t>te</a:t>
            </a:r>
            <a:r>
              <a:rPr lang="en-US" sz="1400" kern="0" dirty="0">
                <a:solidFill>
                  <a:srgbClr val="CCCCCC">
                    <a:lumMod val="25000"/>
                  </a:srgbClr>
                </a:solidFill>
                <a:latin typeface="BentonSans" charset="0"/>
                <a:ea typeface="BentonSans" charset="0"/>
                <a:cs typeface="BentonSans" charset="0"/>
              </a:rPr>
              <a:t> </a:t>
            </a:r>
            <a:r>
              <a:rPr lang="en-US" sz="1400" kern="0" dirty="0" err="1">
                <a:solidFill>
                  <a:srgbClr val="CCCCCC">
                    <a:lumMod val="25000"/>
                  </a:srgbClr>
                </a:solidFill>
                <a:latin typeface="BentonSans" charset="0"/>
                <a:ea typeface="BentonSans" charset="0"/>
                <a:cs typeface="BentonSans" charset="0"/>
              </a:rPr>
              <a:t>overzien</a:t>
            </a:r>
            <a:endParaRPr lang="en-US" sz="1400" kern="0" dirty="0">
              <a:solidFill>
                <a:srgbClr val="CCCCCC">
                  <a:lumMod val="25000"/>
                </a:srgbClr>
              </a:solidFill>
              <a:latin typeface="BentonSans" charset="0"/>
              <a:ea typeface="BentonSans" charset="0"/>
              <a:cs typeface="BentonSans" charset="0"/>
            </a:endParaRPr>
          </a:p>
        </p:txBody>
      </p:sp>
      <p:sp>
        <p:nvSpPr>
          <p:cNvPr id="96" name="Pfeil nach unten 95"/>
          <p:cNvSpPr/>
          <p:nvPr/>
        </p:nvSpPr>
        <p:spPr bwMode="gray">
          <a:xfrm>
            <a:off x="8203556" y="3360989"/>
            <a:ext cx="241984" cy="226068"/>
          </a:xfrm>
          <a:prstGeom prst="downArrow">
            <a:avLst/>
          </a:prstGeom>
          <a:solidFill>
            <a:schemeClr val="tx1">
              <a:lumMod val="75000"/>
              <a:lumOff val="25000"/>
            </a:schemeClr>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sz="1999" kern="0" dirty="0" err="1">
              <a:solidFill>
                <a:srgbClr val="000000"/>
              </a:solidFill>
              <a:ea typeface="Arial Unicode MS" pitchFamily="34" charset="-128"/>
              <a:cs typeface="Arial Unicode MS" pitchFamily="34" charset="-128"/>
            </a:endParaRPr>
          </a:p>
        </p:txBody>
      </p:sp>
      <p:cxnSp>
        <p:nvCxnSpPr>
          <p:cNvPr id="104" name="Straight Connector 11"/>
          <p:cNvCxnSpPr/>
          <p:nvPr/>
        </p:nvCxnSpPr>
        <p:spPr>
          <a:xfrm>
            <a:off x="8640600" y="3456059"/>
            <a:ext cx="2807269"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85" name="TextBox 13">
            <a:extLst>
              <a:ext uri="{FF2B5EF4-FFF2-40B4-BE49-F238E27FC236}">
                <a16:creationId xmlns:a16="http://schemas.microsoft.com/office/drawing/2014/main" id="{BA20CA85-B2D8-4EA6-BD74-D8A04A3AF1EA}"/>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  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Successen</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207465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gray">
          <a:xfrm>
            <a:off x="-11110" y="103"/>
            <a:ext cx="4558114" cy="6857801"/>
          </a:xfrm>
          <a:prstGeom prst="rect">
            <a:avLst/>
          </a:prstGeom>
          <a:solidFill>
            <a:schemeClr val="tx1"/>
          </a:solidFill>
          <a:ln w="6350" algn="ctr">
            <a:noFill/>
            <a:miter lim="800000"/>
            <a:headEnd/>
            <a:tailEnd/>
          </a:ln>
        </p:spPr>
        <p:txBody>
          <a:bodyPr lIns="89998" tIns="71998" rIns="89998" bIns="71998" anchor="ctr"/>
          <a:lstStyle/>
          <a:p>
            <a:pPr algn="ctr" eaLnBrk="1" hangingPunct="1">
              <a:spcBef>
                <a:spcPct val="50000"/>
              </a:spcBef>
              <a:buClr>
                <a:srgbClr val="F0AB00"/>
              </a:buClr>
              <a:buSzPct val="80000"/>
              <a:defRPr/>
            </a:pPr>
            <a:endParaRPr lang="en-US" sz="1799" kern="0" dirty="0">
              <a:solidFill>
                <a:schemeClr val="bg1"/>
              </a:solidFill>
              <a:ea typeface="Arial Unicode MS" pitchFamily="34" charset="-128"/>
              <a:cs typeface="Arial Unicode MS" pitchFamily="34" charset="-128"/>
            </a:endParaRPr>
          </a:p>
        </p:txBody>
      </p:sp>
      <p:sp>
        <p:nvSpPr>
          <p:cNvPr id="8" name="Title 1"/>
          <p:cNvSpPr txBox="1">
            <a:spLocks/>
          </p:cNvSpPr>
          <p:nvPr/>
        </p:nvSpPr>
        <p:spPr>
          <a:xfrm>
            <a:off x="436508" y="3589667"/>
            <a:ext cx="3603621" cy="926878"/>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1600" b="0" dirty="0">
                <a:solidFill>
                  <a:schemeClr val="bg1"/>
                </a:solidFill>
                <a:latin typeface="BentonSans Medium" charset="0"/>
                <a:ea typeface="BentonSans Medium" charset="0"/>
                <a:cs typeface="BentonSans Medium" charset="0"/>
              </a:rPr>
              <a:t>Social Media </a:t>
            </a:r>
            <a:r>
              <a:rPr lang="en-US" sz="1600" b="0" dirty="0">
                <a:solidFill>
                  <a:schemeClr val="bg1"/>
                </a:solidFill>
                <a:latin typeface="BentonSans Light" charset="0"/>
                <a:ea typeface="BentonSans Medium" charset="0"/>
                <a:cs typeface="BentonSans Medium" charset="0"/>
              </a:rPr>
              <a:t>is </a:t>
            </a:r>
            <a:r>
              <a:rPr lang="en-US" sz="1600" b="0" dirty="0" err="1">
                <a:solidFill>
                  <a:schemeClr val="bg1"/>
                </a:solidFill>
                <a:latin typeface="BentonSans Light" charset="0"/>
                <a:ea typeface="BentonSans Light" charset="0"/>
                <a:cs typeface="BentonSans Light" charset="0"/>
              </a:rPr>
              <a:t>een</a:t>
            </a:r>
            <a:r>
              <a:rPr lang="en-US" sz="1600" b="0" dirty="0">
                <a:solidFill>
                  <a:schemeClr val="bg1"/>
                </a:solidFill>
                <a:latin typeface="BentonSans Light" charset="0"/>
                <a:ea typeface="BentonSans Light" charset="0"/>
                <a:cs typeface="BentonSans Light" charset="0"/>
              </a:rPr>
              <a:t> </a:t>
            </a:r>
            <a:r>
              <a:rPr lang="en-US" sz="1600" b="0" dirty="0">
                <a:solidFill>
                  <a:schemeClr val="bg1"/>
                </a:solidFill>
                <a:latin typeface="BentonSans Medium" charset="0"/>
                <a:ea typeface="BentonSans Light" charset="0"/>
                <a:cs typeface="BentonSans Light" charset="0"/>
              </a:rPr>
              <a:t>motor </a:t>
            </a:r>
            <a:r>
              <a:rPr lang="en-US" sz="1600" b="0" dirty="0" err="1">
                <a:solidFill>
                  <a:schemeClr val="bg1"/>
                </a:solidFill>
                <a:latin typeface="BentonSans Medium" charset="0"/>
                <a:ea typeface="BentonSans Light" charset="0"/>
                <a:cs typeface="BentonSans Light" charset="0"/>
              </a:rPr>
              <a:t>voor</a:t>
            </a:r>
            <a:r>
              <a:rPr lang="en-US" sz="1600" b="0" dirty="0">
                <a:solidFill>
                  <a:schemeClr val="bg1"/>
                </a:solidFill>
                <a:latin typeface="BentonSans Medium" charset="0"/>
                <a:ea typeface="BentonSans Light" charset="0"/>
                <a:cs typeface="BentonSans Light" charset="0"/>
              </a:rPr>
              <a:t> data </a:t>
            </a:r>
            <a:r>
              <a:rPr lang="en-US" sz="1600" b="0" dirty="0" err="1">
                <a:solidFill>
                  <a:schemeClr val="bg1"/>
                </a:solidFill>
                <a:latin typeface="BentonSans Medium" charset="0"/>
                <a:ea typeface="BentonSans Medium" charset="0"/>
                <a:cs typeface="BentonSans Medium" charset="0"/>
              </a:rPr>
              <a:t>generatie</a:t>
            </a:r>
            <a:r>
              <a:rPr lang="en-US" sz="1600" b="0" dirty="0">
                <a:solidFill>
                  <a:schemeClr val="bg1"/>
                </a:solidFill>
                <a:latin typeface="BentonSans Medium" charset="0"/>
                <a:ea typeface="BentonSans Medium" charset="0"/>
                <a:cs typeface="BentonSans Medium" charset="0"/>
              </a:rPr>
              <a:t>. Op basis van </a:t>
            </a:r>
            <a:r>
              <a:rPr lang="en-US" sz="1600" b="0" dirty="0" err="1">
                <a:solidFill>
                  <a:schemeClr val="bg1"/>
                </a:solidFill>
                <a:latin typeface="BentonSans Medium" charset="0"/>
                <a:ea typeface="BentonSans Medium" charset="0"/>
                <a:cs typeface="BentonSans Medium" charset="0"/>
              </a:rPr>
              <a:t>profielen</a:t>
            </a:r>
            <a:r>
              <a:rPr lang="en-US" sz="1600" b="0" dirty="0">
                <a:solidFill>
                  <a:schemeClr val="bg1"/>
                </a:solidFill>
                <a:latin typeface="BentonSans Light" charset="0"/>
                <a:ea typeface="BentonSans Light" charset="0"/>
                <a:cs typeface="BentonSans Light" charset="0"/>
              </a:rPr>
              <a:t> data-</a:t>
            </a:r>
            <a:r>
              <a:rPr lang="en-US" sz="1600" b="0" dirty="0" err="1">
                <a:solidFill>
                  <a:schemeClr val="bg1"/>
                </a:solidFill>
                <a:latin typeface="BentonSans Light" charset="0"/>
                <a:ea typeface="BentonSans Light" charset="0"/>
                <a:cs typeface="BentonSans Light" charset="0"/>
              </a:rPr>
              <a:t>gedreven</a:t>
            </a:r>
            <a:r>
              <a:rPr lang="en-US" sz="1600" b="0" dirty="0">
                <a:solidFill>
                  <a:schemeClr val="bg1"/>
                </a:solidFill>
                <a:latin typeface="BentonSans Light" charset="0"/>
                <a:ea typeface="BentonSans Light" charset="0"/>
                <a:cs typeface="BentonSans Light" charset="0"/>
              </a:rPr>
              <a:t> “</a:t>
            </a:r>
            <a:r>
              <a:rPr lang="en-US" sz="1600" b="0" dirty="0" err="1">
                <a:solidFill>
                  <a:schemeClr val="bg1"/>
                </a:solidFill>
                <a:latin typeface="BentonSans Medium" charset="0"/>
                <a:ea typeface="BentonSans Light" charset="0"/>
                <a:cs typeface="BentonSans Light" charset="0"/>
              </a:rPr>
              <a:t>geindividualiseerde</a:t>
            </a:r>
            <a:r>
              <a:rPr lang="en-US" sz="1600" b="0" dirty="0">
                <a:solidFill>
                  <a:schemeClr val="bg1"/>
                </a:solidFill>
                <a:latin typeface="BentonSans Medium" charset="0"/>
                <a:ea typeface="BentonSans Light" charset="0"/>
                <a:cs typeface="BentonSans Light" charset="0"/>
              </a:rPr>
              <a:t> </a:t>
            </a:r>
            <a:r>
              <a:rPr lang="en-US" sz="1600" b="0" dirty="0" err="1">
                <a:solidFill>
                  <a:schemeClr val="bg1"/>
                </a:solidFill>
                <a:latin typeface="BentonSans Medium" charset="0"/>
                <a:ea typeface="BentonSans Light" charset="0"/>
                <a:cs typeface="BentonSans Light" charset="0"/>
              </a:rPr>
              <a:t>advertenties</a:t>
            </a:r>
            <a:r>
              <a:rPr lang="en-US" sz="1600" b="0" dirty="0">
                <a:solidFill>
                  <a:schemeClr val="bg1"/>
                </a:solidFill>
                <a:latin typeface="BentonSans Light" charset="0"/>
                <a:ea typeface="BentonSans Light" charset="0"/>
                <a:cs typeface="BentonSans Light" charset="0"/>
              </a:rPr>
              <a:t>“</a:t>
            </a:r>
          </a:p>
        </p:txBody>
      </p:sp>
      <p:sp>
        <p:nvSpPr>
          <p:cNvPr id="44" name="Title 1"/>
          <p:cNvSpPr txBox="1">
            <a:spLocks/>
          </p:cNvSpPr>
          <p:nvPr/>
        </p:nvSpPr>
        <p:spPr>
          <a:xfrm>
            <a:off x="298417" y="2524639"/>
            <a:ext cx="4026330" cy="926878"/>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endParaRPr lang="en-US" sz="1799" b="0" dirty="0">
              <a:solidFill>
                <a:schemeClr val="bg1"/>
              </a:solidFill>
              <a:latin typeface="Roboto" charset="0"/>
              <a:ea typeface="Roboto" charset="0"/>
              <a:cs typeface="Roboto" charset="0"/>
            </a:endParaRPr>
          </a:p>
        </p:txBody>
      </p:sp>
      <p:cxnSp>
        <p:nvCxnSpPr>
          <p:cNvPr id="36" name="Straight Connector 50"/>
          <p:cNvCxnSpPr/>
          <p:nvPr/>
        </p:nvCxnSpPr>
        <p:spPr>
          <a:xfrm>
            <a:off x="438786" y="3429000"/>
            <a:ext cx="35990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932997" y="2397725"/>
            <a:ext cx="1569114" cy="1593319"/>
            <a:chOff x="6037312" y="2149601"/>
            <a:chExt cx="2521491" cy="2560385"/>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7312" y="2149601"/>
              <a:ext cx="2521491" cy="2560385"/>
            </a:xfrm>
            <a:prstGeom prst="rect">
              <a:avLst/>
            </a:prstGeom>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74841" y="2762545"/>
              <a:ext cx="553484" cy="496843"/>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0855" y="4207857"/>
              <a:ext cx="553484" cy="496843"/>
            </a:xfrm>
            <a:prstGeom prst="rect">
              <a:avLst/>
            </a:prstGeom>
          </p:spPr>
        </p:pic>
      </p:grpSp>
      <p:sp>
        <p:nvSpPr>
          <p:cNvPr id="23" name="TextBox 22"/>
          <p:cNvSpPr txBox="1"/>
          <p:nvPr/>
        </p:nvSpPr>
        <p:spPr>
          <a:xfrm>
            <a:off x="5787202" y="5765603"/>
            <a:ext cx="3008128" cy="492315"/>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600" kern="0" dirty="0">
                <a:solidFill>
                  <a:srgbClr val="ED5E48"/>
                </a:solidFill>
                <a:latin typeface="BentonSans" charset="0"/>
                <a:ea typeface="BentonSans" charset="0"/>
                <a:cs typeface="BentonSans" charset="0"/>
              </a:rPr>
              <a:t>Positive feedback loop </a:t>
            </a:r>
            <a:br>
              <a:rPr lang="en-US" sz="1600" kern="0" dirty="0">
                <a:solidFill>
                  <a:srgbClr val="ED5E48"/>
                </a:solidFill>
                <a:latin typeface="BentonSans" charset="0"/>
                <a:ea typeface="BentonSans" charset="0"/>
                <a:cs typeface="BentonSans" charset="0"/>
              </a:rPr>
            </a:br>
            <a:r>
              <a:rPr lang="en-US" sz="1600" kern="0" dirty="0">
                <a:solidFill>
                  <a:srgbClr val="ED5E48"/>
                </a:solidFill>
                <a:latin typeface="BentonSans" charset="0"/>
                <a:ea typeface="BentonSans" charset="0"/>
                <a:cs typeface="BentonSans" charset="0"/>
              </a:rPr>
              <a:t>(</a:t>
            </a:r>
            <a:r>
              <a:rPr lang="en-US" sz="1600" kern="0" dirty="0" err="1">
                <a:solidFill>
                  <a:srgbClr val="ED5E48"/>
                </a:solidFill>
                <a:latin typeface="BentonSans" charset="0"/>
                <a:ea typeface="BentonSans" charset="0"/>
                <a:cs typeface="BentonSans" charset="0"/>
              </a:rPr>
              <a:t>vrienden</a:t>
            </a:r>
            <a:r>
              <a:rPr lang="en-US" sz="1600" kern="0" dirty="0">
                <a:solidFill>
                  <a:srgbClr val="ED5E48"/>
                </a:solidFill>
                <a:latin typeface="BentonSans" charset="0"/>
                <a:ea typeface="BentonSans" charset="0"/>
                <a:cs typeface="BentonSans" charset="0"/>
              </a:rPr>
              <a:t>          </a:t>
            </a:r>
            <a:r>
              <a:rPr lang="en-US" sz="1600" kern="0" dirty="0" err="1">
                <a:solidFill>
                  <a:srgbClr val="ED5E48"/>
                </a:solidFill>
                <a:latin typeface="BentonSans" charset="0"/>
                <a:ea typeface="BentonSans" charset="0"/>
                <a:cs typeface="BentonSans" charset="0"/>
              </a:rPr>
              <a:t>mijn</a:t>
            </a:r>
            <a:r>
              <a:rPr lang="en-US" sz="1600" kern="0" dirty="0">
                <a:solidFill>
                  <a:srgbClr val="ED5E48"/>
                </a:solidFill>
                <a:latin typeface="BentonSans" charset="0"/>
                <a:ea typeface="BentonSans" charset="0"/>
                <a:cs typeface="BentonSans" charset="0"/>
              </a:rPr>
              <a:t> </a:t>
            </a:r>
            <a:r>
              <a:rPr lang="en-US" sz="1600" kern="0" dirty="0" err="1">
                <a:solidFill>
                  <a:srgbClr val="ED5E48"/>
                </a:solidFill>
                <a:latin typeface="BentonSans" charset="0"/>
                <a:ea typeface="BentonSans" charset="0"/>
                <a:cs typeface="BentonSans" charset="0"/>
              </a:rPr>
              <a:t>activiteiten</a:t>
            </a:r>
            <a:r>
              <a:rPr lang="en-US" sz="1600" kern="0" dirty="0">
                <a:solidFill>
                  <a:srgbClr val="ED5E48"/>
                </a:solidFill>
                <a:latin typeface="BentonSans" charset="0"/>
                <a:ea typeface="BentonSans" charset="0"/>
                <a:cs typeface="BentonSans" charset="0"/>
              </a:rPr>
              <a:t>)</a:t>
            </a:r>
          </a:p>
        </p:txBody>
      </p:sp>
      <p:sp>
        <p:nvSpPr>
          <p:cNvPr id="25" name="TextBox 24"/>
          <p:cNvSpPr txBox="1"/>
          <p:nvPr/>
        </p:nvSpPr>
        <p:spPr>
          <a:xfrm>
            <a:off x="6246888" y="471593"/>
            <a:ext cx="1642643" cy="492315"/>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600" kern="0" dirty="0" err="1">
                <a:solidFill>
                  <a:srgbClr val="ED5E48"/>
                </a:solidFill>
                <a:latin typeface="BentonSans" charset="0"/>
                <a:ea typeface="BentonSans" charset="0"/>
                <a:cs typeface="BentonSans" charset="0"/>
              </a:rPr>
              <a:t>Delen</a:t>
            </a:r>
            <a:r>
              <a:rPr lang="en-US" sz="1600" kern="0" dirty="0">
                <a:solidFill>
                  <a:srgbClr val="ED5E48"/>
                </a:solidFill>
                <a:latin typeface="BentonSans" charset="0"/>
                <a:ea typeface="BentonSans" charset="0"/>
                <a:cs typeface="BentonSans" charset="0"/>
              </a:rPr>
              <a:t> van </a:t>
            </a:r>
            <a:r>
              <a:rPr lang="en-US" sz="1600" kern="0" dirty="0" err="1">
                <a:solidFill>
                  <a:srgbClr val="ED5E48"/>
                </a:solidFill>
                <a:latin typeface="BentonSans" charset="0"/>
                <a:ea typeface="BentonSans" charset="0"/>
                <a:cs typeface="BentonSans" charset="0"/>
              </a:rPr>
              <a:t>informatie</a:t>
            </a:r>
            <a:endParaRPr lang="en-US" sz="1600" kern="0" dirty="0">
              <a:solidFill>
                <a:srgbClr val="ED5E48"/>
              </a:solidFill>
              <a:latin typeface="BentonSans" charset="0"/>
              <a:ea typeface="BentonSans" charset="0"/>
              <a:cs typeface="BentonSans" charset="0"/>
            </a:endParaRPr>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752" y="6011759"/>
            <a:ext cx="265102" cy="235647"/>
          </a:xfrm>
          <a:prstGeom prst="rect">
            <a:avLst/>
          </a:prstGeom>
        </p:spPr>
      </p:pic>
      <p:grpSp>
        <p:nvGrpSpPr>
          <p:cNvPr id="32" name="Group 31"/>
          <p:cNvGrpSpPr/>
          <p:nvPr/>
        </p:nvGrpSpPr>
        <p:grpSpPr>
          <a:xfrm>
            <a:off x="7998906" y="2803801"/>
            <a:ext cx="1059010" cy="1059010"/>
            <a:chOff x="6057573" y="3030793"/>
            <a:chExt cx="552277" cy="552277"/>
          </a:xfrm>
        </p:grpSpPr>
        <p:sp>
          <p:nvSpPr>
            <p:cNvPr id="33" name="Oval 32"/>
            <p:cNvSpPr/>
            <p:nvPr/>
          </p:nvSpPr>
          <p:spPr bwMode="gray">
            <a:xfrm>
              <a:off x="6057573" y="3030793"/>
              <a:ext cx="552277" cy="552277"/>
            </a:xfrm>
            <a:prstGeom prst="ellipse">
              <a:avLst/>
            </a:prstGeom>
            <a:solidFill>
              <a:srgbClr val="0070C0"/>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569" y="3158260"/>
              <a:ext cx="297342" cy="297342"/>
            </a:xfrm>
            <a:prstGeom prst="rect">
              <a:avLst/>
            </a:prstGeom>
          </p:spPr>
        </p:pic>
      </p:grpSp>
      <p:sp>
        <p:nvSpPr>
          <p:cNvPr id="4" name="TextBox 3"/>
          <p:cNvSpPr txBox="1"/>
          <p:nvPr/>
        </p:nvSpPr>
        <p:spPr>
          <a:xfrm>
            <a:off x="9920331" y="1923639"/>
            <a:ext cx="1811414" cy="492315"/>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600" kern="0" dirty="0" err="1">
                <a:solidFill>
                  <a:srgbClr val="ED5E48"/>
                </a:solidFill>
                <a:latin typeface="BentonSans" charset="0"/>
                <a:ea typeface="BentonSans" charset="0"/>
                <a:cs typeface="BentonSans" charset="0"/>
              </a:rPr>
              <a:t>Gepersonaliseerde</a:t>
            </a:r>
            <a:r>
              <a:rPr lang="en-US" sz="1600" kern="0" dirty="0">
                <a:solidFill>
                  <a:srgbClr val="ED5E48"/>
                </a:solidFill>
                <a:latin typeface="BentonSans" charset="0"/>
                <a:ea typeface="BentonSans" charset="0"/>
                <a:cs typeface="BentonSans" charset="0"/>
              </a:rPr>
              <a:t> </a:t>
            </a:r>
            <a:r>
              <a:rPr lang="en-US" sz="1600" kern="0" dirty="0" err="1">
                <a:solidFill>
                  <a:srgbClr val="ED5E48"/>
                </a:solidFill>
                <a:latin typeface="BentonSans" charset="0"/>
                <a:ea typeface="BentonSans" charset="0"/>
                <a:cs typeface="BentonSans" charset="0"/>
              </a:rPr>
              <a:t>advertenties</a:t>
            </a:r>
            <a:endParaRPr lang="en-US" sz="1600" kern="0" dirty="0">
              <a:solidFill>
                <a:srgbClr val="ED5E48"/>
              </a:solidFill>
              <a:latin typeface="BentonSans" charset="0"/>
              <a:ea typeface="BentonSans" charset="0"/>
              <a:cs typeface="BentonSans" charset="0"/>
            </a:endParaRPr>
          </a:p>
        </p:txBody>
      </p:sp>
      <p:cxnSp>
        <p:nvCxnSpPr>
          <p:cNvPr id="75" name="Straight Arrow Connector 27"/>
          <p:cNvCxnSpPr/>
          <p:nvPr/>
        </p:nvCxnSpPr>
        <p:spPr>
          <a:xfrm>
            <a:off x="9276247" y="3319495"/>
            <a:ext cx="60457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93167" y="2437792"/>
            <a:ext cx="1346121" cy="1618739"/>
          </a:xfrm>
          <a:prstGeom prst="rect">
            <a:avLst/>
          </a:prstGeom>
        </p:spPr>
      </p:pic>
      <p:pic>
        <p:nvPicPr>
          <p:cNvPr id="73" name="Picture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71051" y="2509398"/>
            <a:ext cx="1472182" cy="1547133"/>
          </a:xfrm>
          <a:prstGeom prst="rect">
            <a:avLst/>
          </a:prstGeom>
        </p:spPr>
      </p:pic>
      <p:grpSp>
        <p:nvGrpSpPr>
          <p:cNvPr id="78" name="Gruppierung 77"/>
          <p:cNvGrpSpPr/>
          <p:nvPr/>
        </p:nvGrpSpPr>
        <p:grpSpPr>
          <a:xfrm>
            <a:off x="5604132" y="1026547"/>
            <a:ext cx="3003096" cy="1500003"/>
            <a:chOff x="5605591" y="1026713"/>
            <a:chExt cx="3003878" cy="1500394"/>
          </a:xfrm>
        </p:grpSpPr>
        <p:sp>
          <p:nvSpPr>
            <p:cNvPr id="79" name="Triangle 45"/>
            <p:cNvSpPr/>
            <p:nvPr/>
          </p:nvSpPr>
          <p:spPr bwMode="gray">
            <a:xfrm rot="10800000">
              <a:off x="8441461" y="2382273"/>
              <a:ext cx="168008" cy="144834"/>
            </a:xfrm>
            <a:prstGeom prst="triangle">
              <a:avLst/>
            </a:prstGeom>
            <a:solidFill>
              <a:srgbClr val="494949"/>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pic>
          <p:nvPicPr>
            <p:cNvPr id="80" name="Bild 79"/>
            <p:cNvPicPr>
              <a:picLocks noChangeAspect="1"/>
            </p:cNvPicPr>
            <p:nvPr/>
          </p:nvPicPr>
          <p:blipFill>
            <a:blip r:embed="rId9" cstate="print"/>
            <a:stretch>
              <a:fillRect/>
            </a:stretch>
          </p:blipFill>
          <p:spPr>
            <a:xfrm>
              <a:off x="5605591" y="1026713"/>
              <a:ext cx="2928892" cy="1375053"/>
            </a:xfrm>
            <a:prstGeom prst="rect">
              <a:avLst/>
            </a:prstGeom>
          </p:spPr>
        </p:pic>
      </p:grpSp>
      <p:grpSp>
        <p:nvGrpSpPr>
          <p:cNvPr id="81" name="Gruppierung 80"/>
          <p:cNvGrpSpPr/>
          <p:nvPr/>
        </p:nvGrpSpPr>
        <p:grpSpPr>
          <a:xfrm rot="10800000">
            <a:off x="5588508" y="4124639"/>
            <a:ext cx="3003096" cy="1500003"/>
            <a:chOff x="5605591" y="1026713"/>
            <a:chExt cx="3003878" cy="1500394"/>
          </a:xfrm>
        </p:grpSpPr>
        <p:sp>
          <p:nvSpPr>
            <p:cNvPr id="82" name="Triangle 45"/>
            <p:cNvSpPr/>
            <p:nvPr/>
          </p:nvSpPr>
          <p:spPr bwMode="gray">
            <a:xfrm rot="10800000">
              <a:off x="8441461" y="2382273"/>
              <a:ext cx="168008" cy="144834"/>
            </a:xfrm>
            <a:prstGeom prst="triangle">
              <a:avLst/>
            </a:prstGeom>
            <a:solidFill>
              <a:srgbClr val="494949"/>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pic>
          <p:nvPicPr>
            <p:cNvPr id="83" name="Bild 82"/>
            <p:cNvPicPr>
              <a:picLocks noChangeAspect="1"/>
            </p:cNvPicPr>
            <p:nvPr/>
          </p:nvPicPr>
          <p:blipFill>
            <a:blip r:embed="rId9" cstate="print"/>
            <a:stretch>
              <a:fillRect/>
            </a:stretch>
          </p:blipFill>
          <p:spPr>
            <a:xfrm>
              <a:off x="5605591" y="1026713"/>
              <a:ext cx="2928892" cy="1375053"/>
            </a:xfrm>
            <a:prstGeom prst="rect">
              <a:avLst/>
            </a:prstGeom>
          </p:spPr>
        </p:pic>
      </p:grpSp>
      <p:sp>
        <p:nvSpPr>
          <p:cNvPr id="28" name="Title 1"/>
          <p:cNvSpPr txBox="1">
            <a:spLocks/>
          </p:cNvSpPr>
          <p:nvPr/>
        </p:nvSpPr>
        <p:spPr>
          <a:xfrm>
            <a:off x="420579" y="2734784"/>
            <a:ext cx="3695184" cy="434866"/>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2999" dirty="0">
                <a:solidFill>
                  <a:schemeClr val="accent1"/>
                </a:solidFill>
                <a:latin typeface="BentonSans Light" charset="0"/>
                <a:ea typeface="BentonSans Light" charset="0"/>
                <a:cs typeface="BentonSans Light" charset="0"/>
              </a:rPr>
              <a:t>Het </a:t>
            </a:r>
            <a:r>
              <a:rPr lang="en-US" sz="2999" dirty="0" err="1">
                <a:solidFill>
                  <a:schemeClr val="accent1"/>
                </a:solidFill>
                <a:latin typeface="BentonSans Light" charset="0"/>
                <a:ea typeface="BentonSans Light" charset="0"/>
                <a:cs typeface="BentonSans Light" charset="0"/>
              </a:rPr>
              <a:t>netwerk</a:t>
            </a:r>
            <a:r>
              <a:rPr lang="en-US" sz="2999" dirty="0">
                <a:solidFill>
                  <a:schemeClr val="accent1"/>
                </a:solidFill>
                <a:latin typeface="BentonSans Light" charset="0"/>
                <a:ea typeface="BentonSans Light" charset="0"/>
                <a:cs typeface="BentonSans Light" charset="0"/>
              </a:rPr>
              <a:t> effect</a:t>
            </a:r>
          </a:p>
        </p:txBody>
      </p:sp>
      <p:sp>
        <p:nvSpPr>
          <p:cNvPr id="29" name="TextBox 13">
            <a:extLst>
              <a:ext uri="{FF2B5EF4-FFF2-40B4-BE49-F238E27FC236}">
                <a16:creationId xmlns:a16="http://schemas.microsoft.com/office/drawing/2014/main" id="{DFE55F46-4495-4F4A-BA3A-BB9343976C47}"/>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  Big Data &amp; Tech</a:t>
            </a:r>
            <a:r>
              <a:rPr lang="en-US" sz="1200" kern="0" dirty="0">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Successen</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74252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gray">
          <a:xfrm>
            <a:off x="-11110" y="103"/>
            <a:ext cx="4558114" cy="6857801"/>
          </a:xfrm>
          <a:prstGeom prst="rect">
            <a:avLst/>
          </a:prstGeom>
          <a:solidFill>
            <a:schemeClr val="tx1"/>
          </a:solidFill>
          <a:ln w="6350" algn="ctr">
            <a:noFill/>
            <a:miter lim="800000"/>
            <a:headEnd/>
            <a:tailEnd/>
          </a:ln>
        </p:spPr>
        <p:txBody>
          <a:bodyPr lIns="89998" tIns="71998" rIns="89998" bIns="71998" anchor="ctr"/>
          <a:lstStyle/>
          <a:p>
            <a:pPr algn="ctr" eaLnBrk="1" hangingPunct="1">
              <a:spcBef>
                <a:spcPct val="50000"/>
              </a:spcBef>
              <a:buClr>
                <a:srgbClr val="F0AB00"/>
              </a:buClr>
              <a:buSzPct val="80000"/>
              <a:defRPr/>
            </a:pPr>
            <a:endParaRPr lang="en-US" sz="1799" kern="0" dirty="0">
              <a:solidFill>
                <a:schemeClr val="bg1"/>
              </a:solidFill>
              <a:ea typeface="Arial Unicode MS" pitchFamily="34" charset="-128"/>
              <a:cs typeface="Arial Unicode MS" pitchFamily="34" charset="-128"/>
            </a:endParaRPr>
          </a:p>
        </p:txBody>
      </p:sp>
      <p:sp>
        <p:nvSpPr>
          <p:cNvPr id="8" name="Title 1"/>
          <p:cNvSpPr txBox="1">
            <a:spLocks/>
          </p:cNvSpPr>
          <p:nvPr/>
        </p:nvSpPr>
        <p:spPr>
          <a:xfrm>
            <a:off x="438774" y="3591269"/>
            <a:ext cx="3659928" cy="926878"/>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nl-NL" sz="1600" b="0" dirty="0">
                <a:solidFill>
                  <a:schemeClr val="bg1"/>
                </a:solidFill>
                <a:latin typeface="BentonSans Medium" charset="0"/>
                <a:ea typeface="BentonSans Medium" charset="0"/>
                <a:cs typeface="BentonSans Medium" charset="0"/>
              </a:rPr>
              <a:t>“</a:t>
            </a:r>
            <a:r>
              <a:rPr lang="nl-NL" sz="1600" b="0" dirty="0">
                <a:solidFill>
                  <a:schemeClr val="accent1"/>
                </a:solidFill>
                <a:latin typeface="BentonSans Medium" charset="0"/>
                <a:ea typeface="BentonSans Medium" charset="0"/>
                <a:cs typeface="BentonSans Medium" charset="0"/>
              </a:rPr>
              <a:t>Patiënten als de mijne</a:t>
            </a:r>
            <a:r>
              <a:rPr lang="nl-NL" sz="1600" b="0" dirty="0">
                <a:solidFill>
                  <a:schemeClr val="bg1"/>
                </a:solidFill>
                <a:latin typeface="BentonSans Medium" charset="0"/>
                <a:ea typeface="BentonSans Medium" charset="0"/>
                <a:cs typeface="BentonSans Medium" charset="0"/>
              </a:rPr>
              <a:t>” </a:t>
            </a:r>
            <a:r>
              <a:rPr lang="nl-NL" sz="1600" b="0" dirty="0">
                <a:solidFill>
                  <a:schemeClr val="bg1"/>
                </a:solidFill>
                <a:latin typeface="BentonSans Light" charset="0"/>
                <a:ea typeface="BentonSans Medium" charset="0"/>
                <a:cs typeface="BentonSans Medium" charset="0"/>
              </a:rPr>
              <a:t>Vergelijken van </a:t>
            </a:r>
            <a:r>
              <a:rPr lang="nl-NL" sz="1600" b="0" dirty="0">
                <a:solidFill>
                  <a:schemeClr val="bg1"/>
                </a:solidFill>
                <a:latin typeface="BentonSans Light" charset="0"/>
                <a:ea typeface="BentonSans Light" charset="0"/>
                <a:cs typeface="BentonSans Light" charset="0"/>
              </a:rPr>
              <a:t>individuele patiënten met grote populaties. </a:t>
            </a:r>
          </a:p>
        </p:txBody>
      </p:sp>
      <p:cxnSp>
        <p:nvCxnSpPr>
          <p:cNvPr id="65" name="Straight Connector 50"/>
          <p:cNvCxnSpPr/>
          <p:nvPr/>
        </p:nvCxnSpPr>
        <p:spPr>
          <a:xfrm>
            <a:off x="438786" y="3429000"/>
            <a:ext cx="35990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5192039" y="3757713"/>
            <a:ext cx="915077" cy="215444"/>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400" kern="0" dirty="0" err="1">
                <a:latin typeface="BentonSans" charset="0"/>
                <a:ea typeface="BentonSans" charset="0"/>
                <a:cs typeface="BentonSans" charset="0"/>
              </a:rPr>
              <a:t>Mijn</a:t>
            </a:r>
            <a:r>
              <a:rPr lang="en-US" sz="1400" kern="0" dirty="0">
                <a:latin typeface="BentonSans" charset="0"/>
                <a:ea typeface="BentonSans" charset="0"/>
                <a:cs typeface="BentonSans" charset="0"/>
              </a:rPr>
              <a:t> patient</a:t>
            </a:r>
          </a:p>
        </p:txBody>
      </p:sp>
      <p:sp>
        <p:nvSpPr>
          <p:cNvPr id="74" name="Textfeld 73"/>
          <p:cNvSpPr txBox="1"/>
          <p:nvPr/>
        </p:nvSpPr>
        <p:spPr>
          <a:xfrm>
            <a:off x="7780823" y="3776958"/>
            <a:ext cx="1761242" cy="215444"/>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400" kern="0" dirty="0" err="1">
                <a:latin typeface="BentonSans" charset="0"/>
                <a:ea typeface="BentonSans" charset="0"/>
                <a:cs typeface="BentonSans" charset="0"/>
              </a:rPr>
              <a:t>Patienten</a:t>
            </a:r>
            <a:r>
              <a:rPr lang="en-US" sz="1400" kern="0" dirty="0">
                <a:latin typeface="BentonSans" charset="0"/>
                <a:ea typeface="BentonSans" charset="0"/>
                <a:cs typeface="BentonSans" charset="0"/>
              </a:rPr>
              <a:t> </a:t>
            </a:r>
            <a:r>
              <a:rPr lang="en-US" sz="1400" kern="0" dirty="0" err="1">
                <a:latin typeface="BentonSans" charset="0"/>
                <a:ea typeface="BentonSans" charset="0"/>
                <a:cs typeface="BentonSans" charset="0"/>
              </a:rPr>
              <a:t>als</a:t>
            </a:r>
            <a:r>
              <a:rPr lang="en-US" sz="1400" kern="0" dirty="0">
                <a:latin typeface="BentonSans" charset="0"/>
                <a:ea typeface="BentonSans" charset="0"/>
                <a:cs typeface="BentonSans" charset="0"/>
              </a:rPr>
              <a:t> de </a:t>
            </a:r>
            <a:r>
              <a:rPr lang="en-US" sz="1400" kern="0" dirty="0" err="1">
                <a:latin typeface="BentonSans" charset="0"/>
                <a:ea typeface="BentonSans" charset="0"/>
                <a:cs typeface="BentonSans" charset="0"/>
              </a:rPr>
              <a:t>mijne</a:t>
            </a:r>
            <a:endParaRPr lang="en-US" sz="1400" kern="0" dirty="0">
              <a:latin typeface="BentonSans" charset="0"/>
              <a:ea typeface="BentonSans" charset="0"/>
              <a:cs typeface="BentonSans" charset="0"/>
            </a:endParaRPr>
          </a:p>
        </p:txBody>
      </p:sp>
      <p:sp>
        <p:nvSpPr>
          <p:cNvPr id="7" name="Textfeld 6"/>
          <p:cNvSpPr txBox="1"/>
          <p:nvPr/>
        </p:nvSpPr>
        <p:spPr>
          <a:xfrm>
            <a:off x="10258380" y="1400351"/>
            <a:ext cx="1646592" cy="246157"/>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600" kern="0" dirty="0">
                <a:solidFill>
                  <a:srgbClr val="ED5E48"/>
                </a:solidFill>
                <a:latin typeface="BentonSans Medium" charset="0"/>
                <a:ea typeface="BentonSans Medium" charset="0"/>
                <a:cs typeface="BentonSans Medium" charset="0"/>
              </a:rPr>
              <a:t>Precision health</a:t>
            </a:r>
          </a:p>
        </p:txBody>
      </p:sp>
      <p:cxnSp>
        <p:nvCxnSpPr>
          <p:cNvPr id="72" name="Straight Arrow Connector 27"/>
          <p:cNvCxnSpPr/>
          <p:nvPr/>
        </p:nvCxnSpPr>
        <p:spPr>
          <a:xfrm>
            <a:off x="9276247" y="3273056"/>
            <a:ext cx="60457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8"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9374" y="2605997"/>
            <a:ext cx="1018074" cy="1069906"/>
          </a:xfrm>
          <a:prstGeom prst="rect">
            <a:avLst/>
          </a:prstGeom>
        </p:spPr>
      </p:pic>
      <p:pic>
        <p:nvPicPr>
          <p:cNvPr id="6" name="Bild 5"/>
          <p:cNvPicPr>
            <a:picLocks noChangeAspect="1"/>
          </p:cNvPicPr>
          <p:nvPr/>
        </p:nvPicPr>
        <p:blipFill>
          <a:blip r:embed="rId4" cstate="print"/>
          <a:stretch>
            <a:fillRect/>
          </a:stretch>
        </p:blipFill>
        <p:spPr>
          <a:xfrm>
            <a:off x="5282578" y="2556572"/>
            <a:ext cx="676585" cy="1036603"/>
          </a:xfrm>
          <a:prstGeom prst="rect">
            <a:avLst/>
          </a:prstGeom>
        </p:spPr>
      </p:pic>
      <p:sp>
        <p:nvSpPr>
          <p:cNvPr id="9" name="Oval 8"/>
          <p:cNvSpPr/>
          <p:nvPr/>
        </p:nvSpPr>
        <p:spPr bwMode="gray">
          <a:xfrm>
            <a:off x="5739335" y="3379676"/>
            <a:ext cx="287925" cy="287925"/>
          </a:xfrm>
          <a:prstGeom prst="ellipse">
            <a:avLst/>
          </a:prstGeom>
          <a:solidFill>
            <a:srgbClr val="8BC53D"/>
          </a:solidFill>
          <a:ln w="60325"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grpSp>
        <p:nvGrpSpPr>
          <p:cNvPr id="19" name="Gruppierung 18"/>
          <p:cNvGrpSpPr/>
          <p:nvPr/>
        </p:nvGrpSpPr>
        <p:grpSpPr>
          <a:xfrm>
            <a:off x="10262308" y="1748264"/>
            <a:ext cx="1842720" cy="821427"/>
            <a:chOff x="10264980" y="2209879"/>
            <a:chExt cx="1843200" cy="821641"/>
          </a:xfrm>
        </p:grpSpPr>
        <p:sp>
          <p:nvSpPr>
            <p:cNvPr id="16" name="Textfeld 15"/>
            <p:cNvSpPr txBox="1"/>
            <p:nvPr/>
          </p:nvSpPr>
          <p:spPr>
            <a:xfrm>
              <a:off x="10264980" y="2816076"/>
              <a:ext cx="1843200" cy="21544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a:solidFill>
                    <a:schemeClr val="accent1"/>
                  </a:solidFill>
                  <a:latin typeface="BentonSans Medium" charset="0"/>
                  <a:ea typeface="BentonSans Medium" charset="0"/>
                  <a:cs typeface="BentonSans Medium" charset="0"/>
                </a:rPr>
                <a:t>78% inefficacy</a:t>
              </a:r>
            </a:p>
          </p:txBody>
        </p:sp>
        <p:sp>
          <p:nvSpPr>
            <p:cNvPr id="76" name="Textfeld 75"/>
            <p:cNvSpPr txBox="1"/>
            <p:nvPr/>
          </p:nvSpPr>
          <p:spPr>
            <a:xfrm>
              <a:off x="10264980" y="2209879"/>
              <a:ext cx="1643091" cy="21544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err="1">
                  <a:solidFill>
                    <a:schemeClr val="tx1">
                      <a:lumMod val="75000"/>
                      <a:lumOff val="25000"/>
                    </a:schemeClr>
                  </a:solidFill>
                  <a:latin typeface="BentonSans" charset="0"/>
                  <a:ea typeface="BentonSans" charset="0"/>
                  <a:cs typeface="BentonSans" charset="0"/>
                </a:rPr>
                <a:t>Behandeling</a:t>
              </a:r>
              <a:r>
                <a:rPr lang="en-US" sz="1400" dirty="0">
                  <a:solidFill>
                    <a:schemeClr val="tx1">
                      <a:lumMod val="75000"/>
                      <a:lumOff val="25000"/>
                    </a:schemeClr>
                  </a:solidFill>
                  <a:latin typeface="BentonSans" charset="0"/>
                  <a:ea typeface="BentonSans" charset="0"/>
                  <a:cs typeface="BentonSans" charset="0"/>
                </a:rPr>
                <a:t> A:</a:t>
              </a:r>
              <a:endParaRPr lang="en-US" sz="1400" dirty="0">
                <a:solidFill>
                  <a:schemeClr val="accent1"/>
                </a:solidFill>
                <a:latin typeface="BentonSans" charset="0"/>
                <a:ea typeface="BentonSans" charset="0"/>
                <a:cs typeface="BentonSans" charset="0"/>
              </a:endParaRPr>
            </a:p>
          </p:txBody>
        </p:sp>
        <p:grpSp>
          <p:nvGrpSpPr>
            <p:cNvPr id="11" name="Gruppierung 10"/>
            <p:cNvGrpSpPr/>
            <p:nvPr/>
          </p:nvGrpSpPr>
          <p:grpSpPr>
            <a:xfrm>
              <a:off x="10264980" y="2539321"/>
              <a:ext cx="1170417" cy="282150"/>
              <a:chOff x="10270987" y="2457375"/>
              <a:chExt cx="918185" cy="221345"/>
            </a:xfrm>
          </p:grpSpPr>
          <p:grpSp>
            <p:nvGrpSpPr>
              <p:cNvPr id="10" name="Gruppierung 9"/>
              <p:cNvGrpSpPr/>
              <p:nvPr/>
            </p:nvGrpSpPr>
            <p:grpSpPr>
              <a:xfrm>
                <a:off x="10270987" y="2457375"/>
                <a:ext cx="885571" cy="189594"/>
                <a:chOff x="10270987" y="2661844"/>
                <a:chExt cx="885571" cy="189594"/>
              </a:xfrm>
            </p:grpSpPr>
            <p:grpSp>
              <p:nvGrpSpPr>
                <p:cNvPr id="183" name="Group 131"/>
                <p:cNvGrpSpPr/>
                <p:nvPr/>
              </p:nvGrpSpPr>
              <p:grpSpPr>
                <a:xfrm>
                  <a:off x="10270987" y="2661844"/>
                  <a:ext cx="885571" cy="189594"/>
                  <a:chOff x="8816306" y="4130708"/>
                  <a:chExt cx="1025316" cy="219512"/>
                </a:xfrm>
              </p:grpSpPr>
              <p:pic>
                <p:nvPicPr>
                  <p:cNvPr id="184" name="Picture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0928" y="4130709"/>
                    <a:ext cx="143274" cy="219511"/>
                  </a:xfrm>
                  <a:prstGeom prst="rect">
                    <a:avLst/>
                  </a:prstGeom>
                </p:spPr>
              </p:pic>
              <p:pic>
                <p:nvPicPr>
                  <p:cNvPr id="185"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845" y="4130709"/>
                    <a:ext cx="143274" cy="219511"/>
                  </a:xfrm>
                  <a:prstGeom prst="rect">
                    <a:avLst/>
                  </a:prstGeom>
                </p:spPr>
              </p:pic>
              <p:pic>
                <p:nvPicPr>
                  <p:cNvPr id="186"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6306" y="4130709"/>
                    <a:ext cx="143274" cy="219511"/>
                  </a:xfrm>
                  <a:prstGeom prst="rect">
                    <a:avLst/>
                  </a:prstGeom>
                </p:spPr>
              </p:pic>
              <p:pic>
                <p:nvPicPr>
                  <p:cNvPr id="188" name="Picture 1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8348" y="4130708"/>
                    <a:ext cx="143274" cy="219511"/>
                  </a:xfrm>
                  <a:prstGeom prst="rect">
                    <a:avLst/>
                  </a:prstGeom>
                </p:spPr>
              </p:pic>
            </p:grpSp>
            <p:pic>
              <p:nvPicPr>
                <p:cNvPr id="81" name="Picture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3882" y="2661845"/>
                  <a:ext cx="123747" cy="189593"/>
                </a:xfrm>
                <a:prstGeom prst="rect">
                  <a:avLst/>
                </a:prstGeom>
              </p:spPr>
            </p:pic>
          </p:grpSp>
          <p:sp>
            <p:nvSpPr>
              <p:cNvPr id="82" name="Oval 81"/>
              <p:cNvSpPr>
                <a:spLocks noChangeAspect="1"/>
              </p:cNvSpPr>
              <p:nvPr/>
            </p:nvSpPr>
            <p:spPr bwMode="gray">
              <a:xfrm>
                <a:off x="10356899" y="261392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84" name="Oval 83"/>
              <p:cNvSpPr>
                <a:spLocks noChangeAspect="1"/>
              </p:cNvSpPr>
              <p:nvPr/>
            </p:nvSpPr>
            <p:spPr bwMode="gray">
              <a:xfrm>
                <a:off x="10552775" y="261392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85" name="Oval 84"/>
              <p:cNvSpPr>
                <a:spLocks noChangeAspect="1"/>
              </p:cNvSpPr>
              <p:nvPr/>
            </p:nvSpPr>
            <p:spPr bwMode="gray">
              <a:xfrm>
                <a:off x="10737181" y="261392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86" name="Oval 85"/>
              <p:cNvSpPr>
                <a:spLocks noChangeAspect="1"/>
              </p:cNvSpPr>
              <p:nvPr/>
            </p:nvSpPr>
            <p:spPr bwMode="gray">
              <a:xfrm>
                <a:off x="10933969" y="261392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87" name="Oval 86"/>
              <p:cNvSpPr>
                <a:spLocks noChangeAspect="1"/>
              </p:cNvSpPr>
              <p:nvPr/>
            </p:nvSpPr>
            <p:spPr bwMode="gray">
              <a:xfrm>
                <a:off x="11124372" y="261392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grpSp>
      </p:grpSp>
      <p:grpSp>
        <p:nvGrpSpPr>
          <p:cNvPr id="17" name="Gruppierung 16"/>
          <p:cNvGrpSpPr/>
          <p:nvPr/>
        </p:nvGrpSpPr>
        <p:grpSpPr>
          <a:xfrm>
            <a:off x="10260473" y="2775460"/>
            <a:ext cx="1543865" cy="1033702"/>
            <a:chOff x="10263131" y="3253606"/>
            <a:chExt cx="1544267" cy="1033971"/>
          </a:xfrm>
        </p:grpSpPr>
        <p:sp>
          <p:nvSpPr>
            <p:cNvPr id="180" name="Textfeld 179"/>
            <p:cNvSpPr txBox="1"/>
            <p:nvPr/>
          </p:nvSpPr>
          <p:spPr>
            <a:xfrm>
              <a:off x="10263131" y="3856690"/>
              <a:ext cx="1544267" cy="430887"/>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a:solidFill>
                    <a:schemeClr val="accent1"/>
                  </a:solidFill>
                  <a:latin typeface="BentonSans Medium" charset="0"/>
                  <a:ea typeface="BentonSans Medium" charset="0"/>
                  <a:cs typeface="BentonSans Medium" charset="0"/>
                </a:rPr>
                <a:t>60% inefficacy &amp; adverse events </a:t>
              </a:r>
            </a:p>
          </p:txBody>
        </p:sp>
        <p:sp>
          <p:nvSpPr>
            <p:cNvPr id="194" name="Textfeld 193"/>
            <p:cNvSpPr txBox="1"/>
            <p:nvPr/>
          </p:nvSpPr>
          <p:spPr>
            <a:xfrm>
              <a:off x="10263132" y="3253606"/>
              <a:ext cx="1265928" cy="21544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err="1">
                  <a:solidFill>
                    <a:schemeClr val="tx1">
                      <a:lumMod val="75000"/>
                      <a:lumOff val="25000"/>
                    </a:schemeClr>
                  </a:solidFill>
                  <a:latin typeface="BentonSans" charset="0"/>
                  <a:ea typeface="BentonSans" charset="0"/>
                  <a:cs typeface="BentonSans" charset="0"/>
                </a:rPr>
                <a:t>Behandeling</a:t>
              </a:r>
              <a:r>
                <a:rPr lang="en-US" sz="1400" dirty="0">
                  <a:solidFill>
                    <a:schemeClr val="tx1">
                      <a:lumMod val="75000"/>
                      <a:lumOff val="25000"/>
                    </a:schemeClr>
                  </a:solidFill>
                  <a:latin typeface="BentonSans" charset="0"/>
                  <a:ea typeface="BentonSans" charset="0"/>
                  <a:cs typeface="BentonSans" charset="0"/>
                </a:rPr>
                <a:t>  B:</a:t>
              </a:r>
              <a:endParaRPr lang="en-US" sz="1400" dirty="0">
                <a:solidFill>
                  <a:schemeClr val="accent1"/>
                </a:solidFill>
                <a:latin typeface="BentonSans" charset="0"/>
                <a:ea typeface="BentonSans" charset="0"/>
                <a:cs typeface="BentonSans" charset="0"/>
              </a:endParaRPr>
            </a:p>
          </p:txBody>
        </p:sp>
        <p:grpSp>
          <p:nvGrpSpPr>
            <p:cNvPr id="13" name="Gruppierung 12"/>
            <p:cNvGrpSpPr/>
            <p:nvPr/>
          </p:nvGrpSpPr>
          <p:grpSpPr>
            <a:xfrm>
              <a:off x="10263132" y="3578113"/>
              <a:ext cx="1176424" cy="275390"/>
              <a:chOff x="10273138" y="2972855"/>
              <a:chExt cx="916034" cy="214435"/>
            </a:xfrm>
          </p:grpSpPr>
          <p:grpSp>
            <p:nvGrpSpPr>
              <p:cNvPr id="83" name="Group 131"/>
              <p:cNvGrpSpPr/>
              <p:nvPr/>
            </p:nvGrpSpPr>
            <p:grpSpPr>
              <a:xfrm>
                <a:off x="10273138" y="2972855"/>
                <a:ext cx="889669" cy="190471"/>
                <a:chOff x="8816306" y="4130708"/>
                <a:chExt cx="1025316" cy="219512"/>
              </a:xfrm>
            </p:grpSpPr>
            <p:pic>
              <p:nvPicPr>
                <p:cNvPr id="128" name="Picture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0928" y="4130709"/>
                  <a:ext cx="143274" cy="219511"/>
                </a:xfrm>
                <a:prstGeom prst="rect">
                  <a:avLst/>
                </a:prstGeom>
              </p:spPr>
            </p:pic>
            <p:pic>
              <p:nvPicPr>
                <p:cNvPr id="129"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845" y="4130709"/>
                  <a:ext cx="143274" cy="219511"/>
                </a:xfrm>
                <a:prstGeom prst="rect">
                  <a:avLst/>
                </a:prstGeom>
              </p:spPr>
            </p:pic>
            <p:pic>
              <p:nvPicPr>
                <p:cNvPr id="130"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6306" y="4130709"/>
                  <a:ext cx="143274" cy="219511"/>
                </a:xfrm>
                <a:prstGeom prst="rect">
                  <a:avLst/>
                </a:prstGeom>
              </p:spPr>
            </p:pic>
            <p:pic>
              <p:nvPicPr>
                <p:cNvPr id="136" name="Picture 1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81361" y="4130708"/>
                  <a:ext cx="143274" cy="219511"/>
                </a:xfrm>
                <a:prstGeom prst="rect">
                  <a:avLst/>
                </a:prstGeom>
              </p:spPr>
            </p:pic>
            <p:pic>
              <p:nvPicPr>
                <p:cNvPr id="137" name="Picture 1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8348" y="4130708"/>
                  <a:ext cx="143274" cy="219511"/>
                </a:xfrm>
                <a:prstGeom prst="rect">
                  <a:avLst/>
                </a:prstGeom>
              </p:spPr>
            </p:pic>
          </p:grpSp>
          <p:sp>
            <p:nvSpPr>
              <p:cNvPr id="90" name="Oval 89"/>
              <p:cNvSpPr>
                <a:spLocks noChangeAspect="1"/>
              </p:cNvSpPr>
              <p:nvPr/>
            </p:nvSpPr>
            <p:spPr bwMode="gray">
              <a:xfrm>
                <a:off x="10356899" y="312249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1" name="Oval 90"/>
              <p:cNvSpPr>
                <a:spLocks noChangeAspect="1"/>
              </p:cNvSpPr>
              <p:nvPr/>
            </p:nvSpPr>
            <p:spPr bwMode="gray">
              <a:xfrm>
                <a:off x="10552775" y="312249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2" name="Oval 91"/>
              <p:cNvSpPr>
                <a:spLocks noChangeAspect="1"/>
              </p:cNvSpPr>
              <p:nvPr/>
            </p:nvSpPr>
            <p:spPr bwMode="gray">
              <a:xfrm>
                <a:off x="10737181" y="312249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3" name="Oval 92"/>
              <p:cNvSpPr>
                <a:spLocks noChangeAspect="1"/>
              </p:cNvSpPr>
              <p:nvPr/>
            </p:nvSpPr>
            <p:spPr bwMode="gray">
              <a:xfrm>
                <a:off x="10933969" y="312249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4" name="Oval 93"/>
              <p:cNvSpPr>
                <a:spLocks noChangeAspect="1"/>
              </p:cNvSpPr>
              <p:nvPr/>
            </p:nvSpPr>
            <p:spPr bwMode="gray">
              <a:xfrm>
                <a:off x="11124372" y="3122490"/>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grpSp>
      </p:grpSp>
      <p:grpSp>
        <p:nvGrpSpPr>
          <p:cNvPr id="15" name="Gruppierung 14"/>
          <p:cNvGrpSpPr/>
          <p:nvPr/>
        </p:nvGrpSpPr>
        <p:grpSpPr>
          <a:xfrm>
            <a:off x="10260461" y="4115664"/>
            <a:ext cx="1411292" cy="778699"/>
            <a:chOff x="10263132" y="4614178"/>
            <a:chExt cx="1411660" cy="778902"/>
          </a:xfrm>
        </p:grpSpPr>
        <p:sp>
          <p:nvSpPr>
            <p:cNvPr id="181" name="Textfeld 180"/>
            <p:cNvSpPr txBox="1"/>
            <p:nvPr/>
          </p:nvSpPr>
          <p:spPr>
            <a:xfrm>
              <a:off x="10264980" y="4614178"/>
              <a:ext cx="1409812" cy="21544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err="1">
                  <a:solidFill>
                    <a:schemeClr val="tx1">
                      <a:lumMod val="75000"/>
                      <a:lumOff val="25000"/>
                    </a:schemeClr>
                  </a:solidFill>
                  <a:latin typeface="BentonSans" charset="0"/>
                  <a:ea typeface="BentonSans" charset="0"/>
                  <a:cs typeface="BentonSans" charset="0"/>
                </a:rPr>
                <a:t>Behandeling</a:t>
              </a:r>
              <a:r>
                <a:rPr lang="en-US" sz="1400" dirty="0">
                  <a:solidFill>
                    <a:schemeClr val="tx1">
                      <a:lumMod val="75000"/>
                      <a:lumOff val="25000"/>
                    </a:schemeClr>
                  </a:solidFill>
                  <a:latin typeface="BentonSans" charset="0"/>
                  <a:ea typeface="BentonSans" charset="0"/>
                  <a:cs typeface="BentonSans" charset="0"/>
                </a:rPr>
                <a:t>  C:</a:t>
              </a:r>
              <a:endParaRPr lang="en-US" sz="1400" dirty="0">
                <a:solidFill>
                  <a:schemeClr val="accent1"/>
                </a:solidFill>
                <a:latin typeface="BentonSans" charset="0"/>
                <a:ea typeface="BentonSans" charset="0"/>
                <a:cs typeface="BentonSans" charset="0"/>
              </a:endParaRPr>
            </a:p>
          </p:txBody>
        </p:sp>
        <p:sp>
          <p:nvSpPr>
            <p:cNvPr id="77" name="Textfeld 76"/>
            <p:cNvSpPr txBox="1"/>
            <p:nvPr/>
          </p:nvSpPr>
          <p:spPr>
            <a:xfrm>
              <a:off x="10263132" y="5177636"/>
              <a:ext cx="1411660" cy="215444"/>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dirty="0">
                  <a:solidFill>
                    <a:schemeClr val="accent1"/>
                  </a:solidFill>
                  <a:latin typeface="BentonSans Medium" charset="0"/>
                  <a:ea typeface="BentonSans Medium" charset="0"/>
                  <a:cs typeface="BentonSans Medium" charset="0"/>
                </a:rPr>
                <a:t>40% inefficacy</a:t>
              </a:r>
            </a:p>
          </p:txBody>
        </p:sp>
        <p:grpSp>
          <p:nvGrpSpPr>
            <p:cNvPr id="14" name="Gruppierung 13"/>
            <p:cNvGrpSpPr/>
            <p:nvPr/>
          </p:nvGrpSpPr>
          <p:grpSpPr>
            <a:xfrm>
              <a:off x="10264980" y="4908345"/>
              <a:ext cx="1176424" cy="268618"/>
              <a:chOff x="10273138" y="3295885"/>
              <a:chExt cx="916034" cy="209162"/>
            </a:xfrm>
          </p:grpSpPr>
          <p:grpSp>
            <p:nvGrpSpPr>
              <p:cNvPr id="173" name="Group 131"/>
              <p:cNvGrpSpPr/>
              <p:nvPr/>
            </p:nvGrpSpPr>
            <p:grpSpPr>
              <a:xfrm>
                <a:off x="10273138" y="3295885"/>
                <a:ext cx="889669" cy="190471"/>
                <a:chOff x="8816306" y="4130708"/>
                <a:chExt cx="1025316" cy="219512"/>
              </a:xfrm>
            </p:grpSpPr>
            <p:pic>
              <p:nvPicPr>
                <p:cNvPr id="175"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845" y="4130709"/>
                  <a:ext cx="143274" cy="219511"/>
                </a:xfrm>
                <a:prstGeom prst="rect">
                  <a:avLst/>
                </a:prstGeom>
              </p:spPr>
            </p:pic>
            <p:pic>
              <p:nvPicPr>
                <p:cNvPr id="176"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6306" y="4130709"/>
                  <a:ext cx="143274" cy="219511"/>
                </a:xfrm>
                <a:prstGeom prst="rect">
                  <a:avLst/>
                </a:prstGeom>
              </p:spPr>
            </p:pic>
            <p:pic>
              <p:nvPicPr>
                <p:cNvPr id="177" name="Picture 1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81361" y="4130708"/>
                  <a:ext cx="143274" cy="219511"/>
                </a:xfrm>
                <a:prstGeom prst="rect">
                  <a:avLst/>
                </a:prstGeom>
              </p:spPr>
            </p:pic>
            <p:pic>
              <p:nvPicPr>
                <p:cNvPr id="178" name="Picture 1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98348" y="4130708"/>
                  <a:ext cx="143274" cy="219511"/>
                </a:xfrm>
                <a:prstGeom prst="rect">
                  <a:avLst/>
                </a:prstGeom>
              </p:spPr>
            </p:pic>
            <p:pic>
              <p:nvPicPr>
                <p:cNvPr id="182" name="Picture 1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4664" y="4130708"/>
                  <a:ext cx="143274" cy="219511"/>
                </a:xfrm>
                <a:prstGeom prst="rect">
                  <a:avLst/>
                </a:prstGeom>
              </p:spPr>
            </p:pic>
          </p:grpSp>
          <p:sp>
            <p:nvSpPr>
              <p:cNvPr id="95" name="Oval 94"/>
              <p:cNvSpPr>
                <a:spLocks noChangeAspect="1"/>
              </p:cNvSpPr>
              <p:nvPr/>
            </p:nvSpPr>
            <p:spPr bwMode="gray">
              <a:xfrm>
                <a:off x="10356899" y="3440247"/>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6" name="Oval 95"/>
              <p:cNvSpPr>
                <a:spLocks noChangeAspect="1"/>
              </p:cNvSpPr>
              <p:nvPr/>
            </p:nvSpPr>
            <p:spPr bwMode="gray">
              <a:xfrm>
                <a:off x="10552775" y="3440247"/>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7" name="Oval 96"/>
              <p:cNvSpPr>
                <a:spLocks noChangeAspect="1"/>
              </p:cNvSpPr>
              <p:nvPr/>
            </p:nvSpPr>
            <p:spPr bwMode="gray">
              <a:xfrm>
                <a:off x="10737181" y="3440247"/>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8" name="Oval 97"/>
              <p:cNvSpPr>
                <a:spLocks noChangeAspect="1"/>
              </p:cNvSpPr>
              <p:nvPr/>
            </p:nvSpPr>
            <p:spPr bwMode="gray">
              <a:xfrm>
                <a:off x="10933969" y="3440247"/>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99" name="Oval 98"/>
              <p:cNvSpPr>
                <a:spLocks noChangeAspect="1"/>
              </p:cNvSpPr>
              <p:nvPr/>
            </p:nvSpPr>
            <p:spPr bwMode="gray">
              <a:xfrm>
                <a:off x="11124372" y="3440247"/>
                <a:ext cx="64800" cy="64800"/>
              </a:xfrm>
              <a:prstGeom prst="ellipse">
                <a:avLst/>
              </a:prstGeom>
              <a:solidFill>
                <a:srgbClr val="8BC53D"/>
              </a:solidFill>
              <a:ln w="19050" algn="ctr">
                <a:solidFill>
                  <a:schemeClr val="bg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grpSp>
      </p:grpSp>
      <p:sp>
        <p:nvSpPr>
          <p:cNvPr id="100" name="TextBox 22"/>
          <p:cNvSpPr txBox="1"/>
          <p:nvPr/>
        </p:nvSpPr>
        <p:spPr>
          <a:xfrm>
            <a:off x="6264612" y="5749505"/>
            <a:ext cx="1516212" cy="492443"/>
          </a:xfrm>
          <a:prstGeom prst="rect">
            <a:avLst/>
          </a:prstGeom>
          <a:noFill/>
        </p:spPr>
        <p:txBody>
          <a:bodyPr wrap="square" lIns="0" tIns="0" rIns="0" bIns="0" rtlCol="0">
            <a:spAutoFit/>
          </a:bodyPr>
          <a:lstStyle>
            <a:defPPr>
              <a:defRPr lang="de-DE"/>
            </a:defPPr>
            <a:lvl1pPr fontAlgn="base">
              <a:spcBef>
                <a:spcPts val="600"/>
              </a:spcBef>
              <a:spcAft>
                <a:spcPct val="0"/>
              </a:spcAft>
              <a:buClr>
                <a:srgbClr val="F0AB00"/>
              </a:buClr>
              <a:buSzPct val="80000"/>
              <a:defRPr sz="1400" kern="0">
                <a:solidFill>
                  <a:srgbClr val="ED5E48"/>
                </a:solidFill>
                <a:latin typeface="Roboto Medium" charset="0"/>
                <a:ea typeface="Roboto Medium" charset="0"/>
                <a:cs typeface="Roboto Medium" charset="0"/>
              </a:defRPr>
            </a:lvl1pPr>
          </a:lstStyle>
          <a:p>
            <a:pPr algn="ctr"/>
            <a:r>
              <a:rPr lang="en-US" sz="1600" dirty="0" err="1">
                <a:latin typeface="BentonSans" charset="0"/>
                <a:ea typeface="BentonSans" charset="0"/>
                <a:cs typeface="BentonSans" charset="0"/>
              </a:rPr>
              <a:t>Statistisch</a:t>
            </a:r>
            <a:r>
              <a:rPr lang="en-US" sz="1600" dirty="0">
                <a:latin typeface="BentonSans" charset="0"/>
                <a:ea typeface="BentonSans" charset="0"/>
                <a:cs typeface="BentonSans" charset="0"/>
              </a:rPr>
              <a:t> </a:t>
            </a:r>
            <a:r>
              <a:rPr lang="en-US" sz="1600" dirty="0" err="1">
                <a:latin typeface="BentonSans" charset="0"/>
                <a:ea typeface="BentonSans" charset="0"/>
                <a:cs typeface="BentonSans" charset="0"/>
              </a:rPr>
              <a:t>inzicht</a:t>
            </a:r>
            <a:endParaRPr lang="en-US" sz="1600" dirty="0">
              <a:latin typeface="BentonSans" charset="0"/>
              <a:ea typeface="BentonSans" charset="0"/>
              <a:cs typeface="BentonSans" charset="0"/>
            </a:endParaRPr>
          </a:p>
        </p:txBody>
      </p:sp>
      <p:sp>
        <p:nvSpPr>
          <p:cNvPr id="101" name="TextBox 24"/>
          <p:cNvSpPr txBox="1"/>
          <p:nvPr/>
        </p:nvSpPr>
        <p:spPr>
          <a:xfrm>
            <a:off x="6284159" y="471593"/>
            <a:ext cx="1642643" cy="492315"/>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1600" kern="0" dirty="0" err="1">
                <a:solidFill>
                  <a:srgbClr val="ED5E48"/>
                </a:solidFill>
                <a:latin typeface="BentonSans" charset="0"/>
                <a:ea typeface="BentonSans" charset="0"/>
                <a:cs typeface="BentonSans" charset="0"/>
              </a:rPr>
              <a:t>Delen</a:t>
            </a:r>
            <a:r>
              <a:rPr lang="en-US" sz="1600" kern="0" dirty="0">
                <a:solidFill>
                  <a:srgbClr val="ED5E48"/>
                </a:solidFill>
                <a:latin typeface="BentonSans" charset="0"/>
                <a:ea typeface="BentonSans" charset="0"/>
                <a:cs typeface="BentonSans" charset="0"/>
              </a:rPr>
              <a:t> van </a:t>
            </a:r>
            <a:r>
              <a:rPr lang="en-US" sz="1600" kern="0" dirty="0" err="1">
                <a:solidFill>
                  <a:srgbClr val="ED5E48"/>
                </a:solidFill>
                <a:latin typeface="BentonSans" charset="0"/>
                <a:ea typeface="BentonSans" charset="0"/>
                <a:cs typeface="BentonSans" charset="0"/>
              </a:rPr>
              <a:t>informatie</a:t>
            </a:r>
            <a:endParaRPr lang="en-US" sz="1600" kern="0" dirty="0">
              <a:solidFill>
                <a:srgbClr val="ED5E48"/>
              </a:solidFill>
              <a:latin typeface="BentonSans" charset="0"/>
              <a:ea typeface="BentonSans" charset="0"/>
              <a:cs typeface="BentonSans" charset="0"/>
            </a:endParaRPr>
          </a:p>
        </p:txBody>
      </p:sp>
      <p:grpSp>
        <p:nvGrpSpPr>
          <p:cNvPr id="21" name="Gruppierung 20"/>
          <p:cNvGrpSpPr/>
          <p:nvPr/>
        </p:nvGrpSpPr>
        <p:grpSpPr>
          <a:xfrm>
            <a:off x="5604132" y="1026547"/>
            <a:ext cx="3003096" cy="1500003"/>
            <a:chOff x="5605591" y="1026713"/>
            <a:chExt cx="3003878" cy="1500394"/>
          </a:xfrm>
        </p:grpSpPr>
        <p:sp>
          <p:nvSpPr>
            <p:cNvPr id="69" name="Triangle 45"/>
            <p:cNvSpPr/>
            <p:nvPr/>
          </p:nvSpPr>
          <p:spPr bwMode="gray">
            <a:xfrm rot="10800000">
              <a:off x="8441461" y="2382273"/>
              <a:ext cx="168008" cy="144834"/>
            </a:xfrm>
            <a:prstGeom prst="triangle">
              <a:avLst/>
            </a:prstGeom>
            <a:solidFill>
              <a:srgbClr val="494949"/>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pic>
          <p:nvPicPr>
            <p:cNvPr id="20" name="Bild 19"/>
            <p:cNvPicPr>
              <a:picLocks noChangeAspect="1"/>
            </p:cNvPicPr>
            <p:nvPr/>
          </p:nvPicPr>
          <p:blipFill>
            <a:blip r:embed="rId7" cstate="print"/>
            <a:stretch>
              <a:fillRect/>
            </a:stretch>
          </p:blipFill>
          <p:spPr>
            <a:xfrm>
              <a:off x="5605591" y="1026713"/>
              <a:ext cx="2928892" cy="1375053"/>
            </a:xfrm>
            <a:prstGeom prst="rect">
              <a:avLst/>
            </a:prstGeom>
          </p:spPr>
        </p:pic>
      </p:grpSp>
      <p:grpSp>
        <p:nvGrpSpPr>
          <p:cNvPr id="104" name="Gruppierung 103"/>
          <p:cNvGrpSpPr/>
          <p:nvPr/>
        </p:nvGrpSpPr>
        <p:grpSpPr>
          <a:xfrm rot="10800000">
            <a:off x="5567410" y="4124187"/>
            <a:ext cx="3003096" cy="1500003"/>
            <a:chOff x="5605591" y="1026713"/>
            <a:chExt cx="3003878" cy="1500394"/>
          </a:xfrm>
        </p:grpSpPr>
        <p:sp>
          <p:nvSpPr>
            <p:cNvPr id="105" name="Triangle 45"/>
            <p:cNvSpPr/>
            <p:nvPr/>
          </p:nvSpPr>
          <p:spPr bwMode="gray">
            <a:xfrm rot="10800000">
              <a:off x="8441461" y="2382273"/>
              <a:ext cx="168008" cy="144834"/>
            </a:xfrm>
            <a:prstGeom prst="triangle">
              <a:avLst/>
            </a:prstGeom>
            <a:solidFill>
              <a:srgbClr val="494949"/>
            </a:soli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pic>
          <p:nvPicPr>
            <p:cNvPr id="106" name="Bild 105"/>
            <p:cNvPicPr>
              <a:picLocks noChangeAspect="1"/>
            </p:cNvPicPr>
            <p:nvPr/>
          </p:nvPicPr>
          <p:blipFill>
            <a:blip r:embed="rId7" cstate="print"/>
            <a:stretch>
              <a:fillRect/>
            </a:stretch>
          </p:blipFill>
          <p:spPr>
            <a:xfrm>
              <a:off x="5605591" y="1026713"/>
              <a:ext cx="2928892" cy="1375053"/>
            </a:xfrm>
            <a:prstGeom prst="rect">
              <a:avLst/>
            </a:prstGeom>
          </p:spPr>
        </p:pic>
      </p:grpSp>
      <p:sp>
        <p:nvSpPr>
          <p:cNvPr id="3" name="Rounded Rectangle 2"/>
          <p:cNvSpPr/>
          <p:nvPr/>
        </p:nvSpPr>
        <p:spPr bwMode="gray">
          <a:xfrm>
            <a:off x="10083420" y="3982722"/>
            <a:ext cx="1720906" cy="1018706"/>
          </a:xfrm>
          <a:prstGeom prst="roundRect">
            <a:avLst/>
          </a:prstGeom>
          <a:noFill/>
          <a:ln w="12700" algn="ctr">
            <a:solidFill>
              <a:srgbClr val="ED5E48"/>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sp>
        <p:nvSpPr>
          <p:cNvPr id="70" name="Title 1"/>
          <p:cNvSpPr txBox="1">
            <a:spLocks/>
          </p:cNvSpPr>
          <p:nvPr/>
        </p:nvSpPr>
        <p:spPr>
          <a:xfrm>
            <a:off x="420580" y="1837750"/>
            <a:ext cx="3834802" cy="1368439"/>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2999" b="0" dirty="0" err="1">
                <a:solidFill>
                  <a:schemeClr val="bg1"/>
                </a:solidFill>
                <a:latin typeface="BentonSans ExtraLight" charset="0"/>
                <a:ea typeface="BentonSans ExtraLight" charset="0"/>
                <a:cs typeface="BentonSans ExtraLight" charset="0"/>
              </a:rPr>
              <a:t>Sluit</a:t>
            </a:r>
            <a:r>
              <a:rPr lang="en-US" sz="2999" b="0" dirty="0">
                <a:solidFill>
                  <a:schemeClr val="bg1"/>
                </a:solidFill>
                <a:latin typeface="BentonSans ExtraLight" charset="0"/>
                <a:ea typeface="BentonSans ExtraLight" charset="0"/>
                <a:cs typeface="BentonSans ExtraLight" charset="0"/>
              </a:rPr>
              <a:t> de </a:t>
            </a:r>
            <a:r>
              <a:rPr lang="en-US" sz="2999" b="0" dirty="0" err="1">
                <a:solidFill>
                  <a:schemeClr val="bg1"/>
                </a:solidFill>
                <a:latin typeface="BentonSans ExtraLight" charset="0"/>
                <a:ea typeface="BentonSans ExtraLight" charset="0"/>
                <a:cs typeface="BentonSans ExtraLight" charset="0"/>
              </a:rPr>
              <a:t>kennis</a:t>
            </a:r>
            <a:r>
              <a:rPr lang="en-US" sz="2999" b="0" dirty="0">
                <a:solidFill>
                  <a:schemeClr val="bg1"/>
                </a:solidFill>
                <a:latin typeface="BentonSans ExtraLight" charset="0"/>
                <a:ea typeface="BentonSans ExtraLight" charset="0"/>
                <a:cs typeface="BentonSans ExtraLight" charset="0"/>
              </a:rPr>
              <a:t> </a:t>
            </a:r>
            <a:r>
              <a:rPr lang="en-US" sz="2999" b="0" dirty="0" err="1">
                <a:solidFill>
                  <a:schemeClr val="bg1"/>
                </a:solidFill>
                <a:latin typeface="BentonSans ExtraLight" charset="0"/>
                <a:ea typeface="BentonSans ExtraLight" charset="0"/>
                <a:cs typeface="BentonSans ExtraLight" charset="0"/>
              </a:rPr>
              <a:t>cirkel</a:t>
            </a:r>
            <a:r>
              <a:rPr lang="en-US" sz="2999" b="0" dirty="0">
                <a:solidFill>
                  <a:schemeClr val="bg1"/>
                </a:solidFill>
                <a:latin typeface="BentonSans ExtraLight" charset="0"/>
                <a:ea typeface="BentonSans ExtraLight" charset="0"/>
                <a:cs typeface="BentonSans ExtraLight" charset="0"/>
              </a:rPr>
              <a:t> feedback </a:t>
            </a:r>
            <a:r>
              <a:rPr lang="en-US" sz="2999" b="0" dirty="0" err="1">
                <a:solidFill>
                  <a:schemeClr val="bg1"/>
                </a:solidFill>
                <a:latin typeface="BentonSans ExtraLight" charset="0"/>
                <a:ea typeface="BentonSans ExtraLight" charset="0"/>
                <a:cs typeface="BentonSans ExtraLight" charset="0"/>
              </a:rPr>
              <a:t>naar</a:t>
            </a:r>
            <a:r>
              <a:rPr lang="en-US" sz="2999" b="0" dirty="0">
                <a:solidFill>
                  <a:schemeClr val="bg1"/>
                </a:solidFill>
                <a:latin typeface="BentonSans ExtraLight" charset="0"/>
                <a:ea typeface="BentonSans ExtraLight" charset="0"/>
                <a:cs typeface="BentonSans ExtraLight" charset="0"/>
              </a:rPr>
              <a:t> de </a:t>
            </a:r>
            <a:r>
              <a:rPr lang="en-US" sz="2999" b="0" dirty="0" err="1">
                <a:solidFill>
                  <a:schemeClr val="bg1"/>
                </a:solidFill>
                <a:latin typeface="BentonSans ExtraLight" charset="0"/>
                <a:ea typeface="BentonSans ExtraLight" charset="0"/>
                <a:cs typeface="BentonSans ExtraLight" charset="0"/>
              </a:rPr>
              <a:t>klinische</a:t>
            </a:r>
            <a:r>
              <a:rPr lang="en-US" sz="2999" b="0" dirty="0">
                <a:solidFill>
                  <a:schemeClr val="bg1"/>
                </a:solidFill>
                <a:latin typeface="BentonSans ExtraLight" charset="0"/>
                <a:ea typeface="BentonSans ExtraLight" charset="0"/>
                <a:cs typeface="BentonSans ExtraLight" charset="0"/>
              </a:rPr>
              <a:t> </a:t>
            </a:r>
            <a:r>
              <a:rPr lang="en-US" sz="2999" b="0" dirty="0" err="1">
                <a:solidFill>
                  <a:schemeClr val="bg1"/>
                </a:solidFill>
                <a:latin typeface="BentonSans ExtraLight" charset="0"/>
                <a:ea typeface="BentonSans ExtraLight" charset="0"/>
                <a:cs typeface="BentonSans ExtraLight" charset="0"/>
              </a:rPr>
              <a:t>praktijk</a:t>
            </a:r>
            <a:r>
              <a:rPr lang="en-US" sz="2999" b="0" dirty="0">
                <a:solidFill>
                  <a:schemeClr val="bg1"/>
                </a:solidFill>
                <a:latin typeface="BentonSans ExtraLight" charset="0"/>
                <a:ea typeface="BentonSans ExtraLight" charset="0"/>
                <a:cs typeface="BentonSans ExtraLight" charset="0"/>
              </a:rPr>
              <a:t>.</a:t>
            </a:r>
          </a:p>
        </p:txBody>
      </p:sp>
      <p:sp>
        <p:nvSpPr>
          <p:cNvPr id="68" name="TextBox 13">
            <a:extLst>
              <a:ext uri="{FF2B5EF4-FFF2-40B4-BE49-F238E27FC236}">
                <a16:creationId xmlns:a16="http://schemas.microsoft.com/office/drawing/2014/main" id="{28EACFE5-7A3F-4092-A86C-2433CA587A71}"/>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  Big Data &amp; Tech</a:t>
            </a:r>
            <a:r>
              <a:rPr lang="en-US" sz="1200" kern="0" dirty="0">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Successen</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9266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gray">
          <a:xfrm>
            <a:off x="-11110" y="103"/>
            <a:ext cx="4558114" cy="6857801"/>
          </a:xfrm>
          <a:prstGeom prst="rect">
            <a:avLst/>
          </a:prstGeom>
          <a:solidFill>
            <a:schemeClr val="tx1"/>
          </a:solidFill>
          <a:ln w="6350" algn="ctr">
            <a:noFill/>
            <a:miter lim="800000"/>
            <a:headEnd/>
            <a:tailEnd/>
          </a:ln>
        </p:spPr>
        <p:txBody>
          <a:bodyPr lIns="89998" tIns="71998" rIns="89998" bIns="71998" anchor="ctr"/>
          <a:lstStyle/>
          <a:p>
            <a:pPr algn="ctr">
              <a:spcBef>
                <a:spcPct val="50000"/>
              </a:spcBef>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8" name="Title 1"/>
          <p:cNvSpPr txBox="1">
            <a:spLocks/>
          </p:cNvSpPr>
          <p:nvPr/>
        </p:nvSpPr>
        <p:spPr>
          <a:xfrm>
            <a:off x="468428" y="3637413"/>
            <a:ext cx="3692901" cy="2341492"/>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1600" b="0" dirty="0">
                <a:solidFill>
                  <a:schemeClr val="accent1"/>
                </a:solidFill>
                <a:latin typeface="BentonSans Medium" charset="0"/>
                <a:ea typeface="BentonSans Medium" charset="0"/>
                <a:cs typeface="BentonSans Medium" charset="0"/>
              </a:rPr>
              <a:t>Realtime </a:t>
            </a:r>
            <a:r>
              <a:rPr lang="en-US" sz="1600" b="0" dirty="0" err="1">
                <a:solidFill>
                  <a:schemeClr val="accent1"/>
                </a:solidFill>
                <a:latin typeface="BentonSans Medium" charset="0"/>
                <a:ea typeface="BentonSans Medium" charset="0"/>
                <a:cs typeface="BentonSans Medium" charset="0"/>
              </a:rPr>
              <a:t>dataverwerking</a:t>
            </a:r>
            <a:endParaRPr lang="en-US" sz="1600" b="0" dirty="0">
              <a:solidFill>
                <a:schemeClr val="accent1"/>
              </a:solidFill>
              <a:latin typeface="BentonSans Medium" charset="0"/>
              <a:ea typeface="BentonSans Medium" charset="0"/>
              <a:cs typeface="BentonSans Medium" charset="0"/>
            </a:endParaRPr>
          </a:p>
          <a:p>
            <a:pPr marL="285664" indent="-285664">
              <a:buFont typeface="Arial" charset="0"/>
              <a:buChar char="•"/>
            </a:pPr>
            <a:r>
              <a:rPr lang="en-US" sz="1600" b="0" dirty="0">
                <a:solidFill>
                  <a:srgbClr val="FFFFFF"/>
                </a:solidFill>
                <a:latin typeface="BentonSans Light" charset="0"/>
                <a:ea typeface="BentonSans Light" charset="0"/>
                <a:cs typeface="BentonSans Light" charset="0"/>
              </a:rPr>
              <a:t>Patient </a:t>
            </a:r>
            <a:r>
              <a:rPr lang="en-US" sz="1600" b="0" dirty="0" err="1">
                <a:solidFill>
                  <a:srgbClr val="FFFFFF"/>
                </a:solidFill>
                <a:latin typeface="BentonSans Light" charset="0"/>
                <a:ea typeface="BentonSans Light" charset="0"/>
                <a:cs typeface="BentonSans Light" charset="0"/>
              </a:rPr>
              <a:t>Analyse</a:t>
            </a:r>
            <a:r>
              <a:rPr lang="en-US" sz="1600" b="0" dirty="0">
                <a:solidFill>
                  <a:srgbClr val="FFFFFF"/>
                </a:solidFill>
                <a:latin typeface="BentonSans Light" charset="0"/>
                <a:ea typeface="BentonSans Light" charset="0"/>
                <a:cs typeface="BentonSans Light" charset="0"/>
              </a:rPr>
              <a:t> &amp; Cohorts</a:t>
            </a:r>
          </a:p>
          <a:p>
            <a:pPr marL="285664" indent="-285664">
              <a:buFont typeface="Arial" charset="0"/>
              <a:buChar char="•"/>
            </a:pPr>
            <a:r>
              <a:rPr lang="en-US" sz="1600" b="0" dirty="0">
                <a:solidFill>
                  <a:srgbClr val="FFFFFF"/>
                </a:solidFill>
                <a:latin typeface="BentonSans Light" charset="0"/>
                <a:ea typeface="BentonSans Light" charset="0"/>
                <a:cs typeface="BentonSans Light" charset="0"/>
              </a:rPr>
              <a:t>Patient Timeline</a:t>
            </a:r>
          </a:p>
          <a:p>
            <a:pPr marL="285664" indent="-285664">
              <a:buFont typeface="Arial" charset="0"/>
              <a:buChar char="•"/>
            </a:pPr>
            <a:r>
              <a:rPr lang="en-US" sz="1600" b="0" dirty="0" err="1">
                <a:solidFill>
                  <a:srgbClr val="FFFFFF"/>
                </a:solidFill>
                <a:latin typeface="BentonSans Light" charset="0"/>
                <a:ea typeface="BentonSans Light" charset="0"/>
                <a:cs typeface="BentonSans Light" charset="0"/>
              </a:rPr>
              <a:t>Genetische</a:t>
            </a:r>
            <a:r>
              <a:rPr lang="en-US" sz="1600" b="0" dirty="0">
                <a:solidFill>
                  <a:srgbClr val="FFFFFF"/>
                </a:solidFill>
                <a:latin typeface="BentonSans Light" charset="0"/>
                <a:ea typeface="BentonSans Light" charset="0"/>
                <a:cs typeface="BentonSans Light" charset="0"/>
              </a:rPr>
              <a:t> data / </a:t>
            </a:r>
            <a:br>
              <a:rPr lang="en-US" sz="1600" b="0" dirty="0">
                <a:solidFill>
                  <a:srgbClr val="FFFFFF"/>
                </a:solidFill>
                <a:latin typeface="BentonSans Light" charset="0"/>
                <a:ea typeface="BentonSans Light" charset="0"/>
                <a:cs typeface="BentonSans Light" charset="0"/>
              </a:rPr>
            </a:br>
            <a:r>
              <a:rPr lang="en-US" sz="1600" b="0" dirty="0" err="1">
                <a:solidFill>
                  <a:srgbClr val="FFFFFF"/>
                </a:solidFill>
                <a:latin typeface="BentonSans Light" charset="0"/>
                <a:ea typeface="BentonSans Light" charset="0"/>
                <a:cs typeface="BentonSans Light" charset="0"/>
              </a:rPr>
              <a:t>Identificeren</a:t>
            </a:r>
            <a:r>
              <a:rPr lang="en-US" sz="1600" b="0" dirty="0">
                <a:solidFill>
                  <a:srgbClr val="FFFFFF"/>
                </a:solidFill>
                <a:latin typeface="BentonSans Light" charset="0"/>
                <a:ea typeface="BentonSans Light" charset="0"/>
                <a:cs typeface="BentonSans Light" charset="0"/>
              </a:rPr>
              <a:t> van bio markers</a:t>
            </a:r>
            <a:br>
              <a:rPr lang="en-US" sz="1600" b="0" dirty="0">
                <a:solidFill>
                  <a:srgbClr val="FFFFFF"/>
                </a:solidFill>
                <a:latin typeface="BentonSans Light" charset="0"/>
                <a:ea typeface="BentonSans Light" charset="0"/>
                <a:cs typeface="BentonSans Light" charset="0"/>
              </a:rPr>
            </a:br>
            <a:endParaRPr lang="en-US" sz="1600" b="0" dirty="0">
              <a:solidFill>
                <a:srgbClr val="FFFFFF"/>
              </a:solidFill>
              <a:latin typeface="BentonSans Light" charset="0"/>
              <a:ea typeface="BentonSans Light" charset="0"/>
              <a:cs typeface="BentonSans Light" charset="0"/>
            </a:endParaRPr>
          </a:p>
          <a:p>
            <a:pPr marL="285664" indent="-285664">
              <a:buFont typeface="Arial" charset="0"/>
              <a:buChar char="•"/>
            </a:pPr>
            <a:r>
              <a:rPr lang="en-US" sz="1600" b="0" dirty="0">
                <a:solidFill>
                  <a:srgbClr val="FFFFFF"/>
                </a:solidFill>
                <a:latin typeface="BentonSans Light" charset="0"/>
                <a:ea typeface="BentonSans Light" charset="0"/>
                <a:cs typeface="BentonSans Light" charset="0"/>
              </a:rPr>
              <a:t>ASCO/</a:t>
            </a:r>
            <a:r>
              <a:rPr lang="en-US" sz="1600" b="0" dirty="0" err="1">
                <a:solidFill>
                  <a:srgbClr val="FFFFFF"/>
                </a:solidFill>
                <a:latin typeface="BentonSans Light" charset="0"/>
                <a:ea typeface="BentonSans Light" charset="0"/>
                <a:cs typeface="BentonSans Light" charset="0"/>
              </a:rPr>
              <a:t>CancerLinQ</a:t>
            </a:r>
            <a:r>
              <a:rPr lang="en-US" sz="1600" b="0" dirty="0">
                <a:solidFill>
                  <a:srgbClr val="FFFFFF"/>
                </a:solidFill>
                <a:latin typeface="BentonSans Light" charset="0"/>
                <a:ea typeface="BentonSans Light" charset="0"/>
                <a:cs typeface="BentonSans Light" charset="0"/>
              </a:rPr>
              <a:t> live met </a:t>
            </a:r>
            <a:r>
              <a:rPr lang="en-US" sz="1600" b="0" dirty="0" err="1">
                <a:solidFill>
                  <a:srgbClr val="FFFFFF"/>
                </a:solidFill>
                <a:latin typeface="BentonSans Light" charset="0"/>
                <a:ea typeface="BentonSans Light" charset="0"/>
                <a:cs typeface="BentonSans Light" charset="0"/>
              </a:rPr>
              <a:t>meer</a:t>
            </a:r>
            <a:r>
              <a:rPr lang="en-US" sz="1600" b="0" dirty="0">
                <a:solidFill>
                  <a:srgbClr val="FFFFFF"/>
                </a:solidFill>
                <a:latin typeface="BentonSans Light" charset="0"/>
                <a:ea typeface="BentonSans Light" charset="0"/>
                <a:cs typeface="BentonSans Light" charset="0"/>
              </a:rPr>
              <a:t> dan 1.5 </a:t>
            </a:r>
            <a:r>
              <a:rPr lang="en-US" sz="1600" b="0" dirty="0" err="1">
                <a:solidFill>
                  <a:srgbClr val="FFFFFF"/>
                </a:solidFill>
                <a:latin typeface="BentonSans Light" charset="0"/>
                <a:ea typeface="BentonSans Light" charset="0"/>
                <a:cs typeface="BentonSans Light" charset="0"/>
              </a:rPr>
              <a:t>mio</a:t>
            </a:r>
            <a:r>
              <a:rPr lang="en-US" sz="1600" b="0" dirty="0">
                <a:solidFill>
                  <a:srgbClr val="FFFFFF"/>
                </a:solidFill>
                <a:latin typeface="BentonSans Light" charset="0"/>
                <a:ea typeface="BentonSans Light" charset="0"/>
                <a:cs typeface="BentonSans Light" charset="0"/>
              </a:rPr>
              <a:t> </a:t>
            </a:r>
            <a:r>
              <a:rPr lang="en-US" sz="1600" b="0" dirty="0" err="1">
                <a:solidFill>
                  <a:srgbClr val="FFFFFF"/>
                </a:solidFill>
                <a:latin typeface="BentonSans Light" charset="0"/>
                <a:ea typeface="BentonSans Light" charset="0"/>
                <a:cs typeface="BentonSans Light" charset="0"/>
              </a:rPr>
              <a:t>patienten</a:t>
            </a:r>
            <a:endParaRPr lang="en-US" sz="1600" b="0" dirty="0">
              <a:solidFill>
                <a:srgbClr val="FFFFFF"/>
              </a:solidFill>
              <a:latin typeface="BentonSans Light" charset="0"/>
              <a:ea typeface="BentonSans Light" charset="0"/>
              <a:cs typeface="BentonSans Light" charset="0"/>
            </a:endParaRPr>
          </a:p>
          <a:p>
            <a:pPr marL="285664" indent="-285664">
              <a:buFont typeface="Arial" charset="0"/>
              <a:buChar char="•"/>
            </a:pPr>
            <a:r>
              <a:rPr lang="en-US" sz="1600" b="0" dirty="0">
                <a:solidFill>
                  <a:srgbClr val="FFFFFF"/>
                </a:solidFill>
                <a:latin typeface="BentonSans Light" charset="0"/>
                <a:ea typeface="BentonSans Light" charset="0"/>
                <a:cs typeface="BentonSans Light" charset="0"/>
              </a:rPr>
              <a:t>IGR</a:t>
            </a:r>
          </a:p>
        </p:txBody>
      </p:sp>
      <p:cxnSp>
        <p:nvCxnSpPr>
          <p:cNvPr id="13" name="Straight Connector 50"/>
          <p:cNvCxnSpPr/>
          <p:nvPr/>
        </p:nvCxnSpPr>
        <p:spPr>
          <a:xfrm>
            <a:off x="468427" y="3441697"/>
            <a:ext cx="35990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itle 1"/>
          <p:cNvSpPr txBox="1">
            <a:spLocks/>
          </p:cNvSpPr>
          <p:nvPr/>
        </p:nvSpPr>
        <p:spPr>
          <a:xfrm>
            <a:off x="468427" y="1964965"/>
            <a:ext cx="3495515" cy="487395"/>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2399" b="0" dirty="0" err="1">
                <a:solidFill>
                  <a:srgbClr val="FFFFFF"/>
                </a:solidFill>
                <a:latin typeface="BentonSans Light" panose="02000503000000020004" pitchFamily="2" charset="0"/>
                <a:ea typeface="BentonSans ExtraLight" charset="0"/>
                <a:cs typeface="BentonSans ExtraLight" charset="0"/>
              </a:rPr>
              <a:t>Statistische</a:t>
            </a:r>
            <a:r>
              <a:rPr lang="en-US" sz="2399" b="0" dirty="0">
                <a:solidFill>
                  <a:srgbClr val="FFFFFF"/>
                </a:solidFill>
                <a:latin typeface="BentonSans Light" panose="02000503000000020004" pitchFamily="2" charset="0"/>
                <a:ea typeface="BentonSans ExtraLight" charset="0"/>
                <a:cs typeface="BentonSans ExtraLight" charset="0"/>
              </a:rPr>
              <a:t> </a:t>
            </a:r>
            <a:r>
              <a:rPr lang="en-US" sz="2399" b="0" dirty="0" err="1">
                <a:solidFill>
                  <a:srgbClr val="FFFFFF"/>
                </a:solidFill>
                <a:latin typeface="BentonSans Light" panose="02000503000000020004" pitchFamily="2" charset="0"/>
                <a:ea typeface="BentonSans ExtraLight" charset="0"/>
                <a:cs typeface="BentonSans ExtraLight" charset="0"/>
              </a:rPr>
              <a:t>kracht</a:t>
            </a:r>
            <a:r>
              <a:rPr lang="en-US" sz="2399" b="0" dirty="0">
                <a:solidFill>
                  <a:srgbClr val="FFFFFF"/>
                </a:solidFill>
                <a:latin typeface="BentonSans Light" panose="02000503000000020004" pitchFamily="2" charset="0"/>
                <a:ea typeface="BentonSans ExtraLight" charset="0"/>
                <a:cs typeface="BentonSans ExtraLight" charset="0"/>
              </a:rPr>
              <a:t>: </a:t>
            </a:r>
            <a:br>
              <a:rPr lang="en-US" sz="2399" b="0" dirty="0">
                <a:solidFill>
                  <a:srgbClr val="FFFFFF"/>
                </a:solidFill>
                <a:latin typeface="BentonSans Light" panose="02000503000000020004" pitchFamily="2" charset="0"/>
                <a:ea typeface="BentonSans ExtraLight" charset="0"/>
                <a:cs typeface="BentonSans ExtraLight" charset="0"/>
              </a:rPr>
            </a:br>
            <a:r>
              <a:rPr lang="en-US" sz="2999" b="0" dirty="0" err="1">
                <a:solidFill>
                  <a:schemeClr val="accent1"/>
                </a:solidFill>
                <a:latin typeface="BentonSans ExtraLight"/>
                <a:ea typeface="BentonSans ExtraLight" charset="0"/>
                <a:cs typeface="BentonSans ExtraLight" charset="0"/>
              </a:rPr>
              <a:t>Patienten</a:t>
            </a:r>
            <a:r>
              <a:rPr lang="en-US" sz="2999" b="0" dirty="0">
                <a:solidFill>
                  <a:schemeClr val="accent1"/>
                </a:solidFill>
                <a:latin typeface="BentonSans ExtraLight"/>
                <a:ea typeface="BentonSans ExtraLight" charset="0"/>
                <a:cs typeface="BentonSans ExtraLight" charset="0"/>
              </a:rPr>
              <a:t> </a:t>
            </a:r>
            <a:r>
              <a:rPr lang="en-US" sz="2999" b="0" dirty="0" err="1">
                <a:solidFill>
                  <a:schemeClr val="accent1"/>
                </a:solidFill>
                <a:latin typeface="BentonSans ExtraLight"/>
                <a:ea typeface="BentonSans ExtraLight" charset="0"/>
                <a:cs typeface="BentonSans ExtraLight" charset="0"/>
              </a:rPr>
              <a:t>als</a:t>
            </a:r>
            <a:r>
              <a:rPr lang="en-US" sz="2999" b="0" dirty="0">
                <a:solidFill>
                  <a:schemeClr val="accent1"/>
                </a:solidFill>
                <a:latin typeface="BentonSans ExtraLight"/>
                <a:ea typeface="BentonSans ExtraLight" charset="0"/>
                <a:cs typeface="BentonSans ExtraLight" charset="0"/>
              </a:rPr>
              <a:t> de </a:t>
            </a:r>
            <a:r>
              <a:rPr lang="en-US" sz="2999" b="0" dirty="0" err="1">
                <a:solidFill>
                  <a:schemeClr val="accent1"/>
                </a:solidFill>
                <a:latin typeface="BentonSans ExtraLight"/>
                <a:ea typeface="BentonSans ExtraLight" charset="0"/>
                <a:cs typeface="BentonSans ExtraLight" charset="0"/>
              </a:rPr>
              <a:t>mijne</a:t>
            </a:r>
            <a:endParaRPr lang="en-US" sz="2999" b="0" dirty="0">
              <a:solidFill>
                <a:schemeClr val="accent1"/>
              </a:solidFill>
              <a:latin typeface="BentonSans ExtraLight"/>
              <a:ea typeface="BentonSans ExtraLight" charset="0"/>
              <a:cs typeface="BentonSans ExtraLight"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15418"/>
          <a:stretch/>
        </p:blipFill>
        <p:spPr>
          <a:xfrm>
            <a:off x="6772065" y="3441716"/>
            <a:ext cx="4714158" cy="2243329"/>
          </a:xfrm>
          <a:prstGeom prst="rect">
            <a:avLst/>
          </a:prstGeom>
          <a:ln w="3175">
            <a:solidFill>
              <a:schemeClr val="accent2"/>
            </a:solidFill>
          </a:ln>
        </p:spPr>
      </p:pic>
      <p:pic>
        <p:nvPicPr>
          <p:cNvPr id="19" name="Picture 18"/>
          <p:cNvPicPr>
            <a:picLocks noChangeAspect="1"/>
          </p:cNvPicPr>
          <p:nvPr/>
        </p:nvPicPr>
        <p:blipFill rotWithShape="1">
          <a:blip r:embed="rId4" cstate="print">
            <a:clrChange>
              <a:clrFrom>
                <a:srgbClr val="FFFFFF"/>
              </a:clrFrom>
              <a:clrTo>
                <a:srgbClr val="FFFFFF">
                  <a:alpha val="0"/>
                </a:srgbClr>
              </a:clrTo>
            </a:clrChange>
          </a:blip>
          <a:srcRect l="26564" t="4780" r="26359" b="653"/>
          <a:stretch/>
        </p:blipFill>
        <p:spPr>
          <a:xfrm>
            <a:off x="10429757" y="5036431"/>
            <a:ext cx="1470009" cy="1445580"/>
          </a:xfrm>
          <a:prstGeom prst="rect">
            <a:avLst/>
          </a:prstGeom>
          <a:solidFill>
            <a:schemeClr val="bg1"/>
          </a:solidFill>
        </p:spPr>
      </p:pic>
      <p:pic>
        <p:nvPicPr>
          <p:cNvPr id="25"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927" y="272742"/>
            <a:ext cx="5758322" cy="3081912"/>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7499" y="700392"/>
            <a:ext cx="4239589" cy="2369253"/>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13">
            <a:extLst>
              <a:ext uri="{FF2B5EF4-FFF2-40B4-BE49-F238E27FC236}">
                <a16:creationId xmlns:a16="http://schemas.microsoft.com/office/drawing/2014/main" id="{E7B77628-83F1-4ADE-8E49-07B680F0D779}"/>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  Big Data &amp; Tech</a:t>
            </a:r>
            <a:r>
              <a:rPr lang="en-US" sz="1200" kern="0" dirty="0">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Successen</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00444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09A25-0E16-4BA8-A4C9-1E0E1F38767B}"/>
              </a:ext>
            </a:extLst>
          </p:cNvPr>
          <p:cNvSpPr>
            <a:spLocks noGrp="1"/>
          </p:cNvSpPr>
          <p:nvPr>
            <p:ph type="title"/>
          </p:nvPr>
        </p:nvSpPr>
        <p:spPr>
          <a:xfrm>
            <a:off x="1288177" y="788416"/>
            <a:ext cx="9242615" cy="369332"/>
          </a:xfrm>
        </p:spPr>
        <p:txBody>
          <a:bodyPr/>
          <a:lstStyle/>
          <a:p>
            <a:r>
              <a:rPr lang="nl-NL" dirty="0"/>
              <a:t>Data gedreven gezondheidszorg</a:t>
            </a:r>
          </a:p>
        </p:txBody>
      </p:sp>
      <p:grpSp>
        <p:nvGrpSpPr>
          <p:cNvPr id="2" name="Group 35">
            <a:extLst>
              <a:ext uri="{FF2B5EF4-FFF2-40B4-BE49-F238E27FC236}">
                <a16:creationId xmlns:a16="http://schemas.microsoft.com/office/drawing/2014/main" id="{FA7A191D-7FF3-4FCD-8491-D324B0A86B51}"/>
              </a:ext>
            </a:extLst>
          </p:cNvPr>
          <p:cNvGrpSpPr/>
          <p:nvPr/>
        </p:nvGrpSpPr>
        <p:grpSpPr>
          <a:xfrm>
            <a:off x="4655121" y="2021867"/>
            <a:ext cx="3372702" cy="1544952"/>
            <a:chOff x="5093123" y="4678688"/>
            <a:chExt cx="3458269" cy="1809279"/>
          </a:xfrm>
        </p:grpSpPr>
        <p:sp>
          <p:nvSpPr>
            <p:cNvPr id="34" name="Rectangle: Rounded Corners 33">
              <a:extLst>
                <a:ext uri="{FF2B5EF4-FFF2-40B4-BE49-F238E27FC236}">
                  <a16:creationId xmlns:a16="http://schemas.microsoft.com/office/drawing/2014/main" id="{627A8FFF-6245-4922-8CC3-90B961DFC922}"/>
                </a:ext>
              </a:extLst>
            </p:cNvPr>
            <p:cNvSpPr/>
            <p:nvPr/>
          </p:nvSpPr>
          <p:spPr bwMode="gray">
            <a:xfrm>
              <a:off x="6549396" y="4722276"/>
              <a:ext cx="1811304" cy="1648575"/>
            </a:xfrm>
            <a:prstGeom prst="roundRect">
              <a:avLst/>
            </a:prstGeom>
            <a:solidFill>
              <a:schemeClr val="accent5"/>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5" name="Group 26">
              <a:extLst>
                <a:ext uri="{FF2B5EF4-FFF2-40B4-BE49-F238E27FC236}">
                  <a16:creationId xmlns:a16="http://schemas.microsoft.com/office/drawing/2014/main" id="{5F43474D-B36C-4482-8362-BE34368DA9A6}"/>
                </a:ext>
              </a:extLst>
            </p:cNvPr>
            <p:cNvGrpSpPr/>
            <p:nvPr/>
          </p:nvGrpSpPr>
          <p:grpSpPr>
            <a:xfrm>
              <a:off x="5093123" y="4678688"/>
              <a:ext cx="1691458" cy="1809279"/>
              <a:chOff x="8309463" y="1318125"/>
              <a:chExt cx="3306714" cy="3627150"/>
            </a:xfrm>
          </p:grpSpPr>
          <p:sp>
            <p:nvSpPr>
              <p:cNvPr id="28" name="Oval 27">
                <a:extLst>
                  <a:ext uri="{FF2B5EF4-FFF2-40B4-BE49-F238E27FC236}">
                    <a16:creationId xmlns:a16="http://schemas.microsoft.com/office/drawing/2014/main" id="{F2CF4A5B-5AE2-4F26-ADF3-573E0D82DC19}"/>
                  </a:ext>
                </a:extLst>
              </p:cNvPr>
              <p:cNvSpPr/>
              <p:nvPr/>
            </p:nvSpPr>
            <p:spPr bwMode="gray">
              <a:xfrm>
                <a:off x="8309464" y="1318125"/>
                <a:ext cx="3306713" cy="3627150"/>
              </a:xfrm>
              <a:prstGeom prst="ellipse">
                <a:avLst/>
              </a:prstGeom>
              <a:solidFill>
                <a:schemeClr val="bg1"/>
              </a:solidFill>
              <a:ln w="38100" algn="ctr">
                <a:solidFill>
                  <a:schemeClr val="accent5"/>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29" name="Rectangle 28">
                <a:extLst>
                  <a:ext uri="{FF2B5EF4-FFF2-40B4-BE49-F238E27FC236}">
                    <a16:creationId xmlns:a16="http://schemas.microsoft.com/office/drawing/2014/main" id="{BB9773C5-26A0-49F3-BEFF-A8977FB067A2}"/>
                  </a:ext>
                </a:extLst>
              </p:cNvPr>
              <p:cNvSpPr/>
              <p:nvPr/>
            </p:nvSpPr>
            <p:spPr>
              <a:xfrm>
                <a:off x="8309463" y="3619389"/>
                <a:ext cx="3072420" cy="746589"/>
              </a:xfrm>
              <a:prstGeom prst="rect">
                <a:avLst/>
              </a:prstGeom>
              <a:ln>
                <a:noFill/>
              </a:ln>
            </p:spPr>
            <p:txBody>
              <a:bodyPr wrap="square">
                <a:spAutoFit/>
              </a:bodyPr>
              <a:lstStyle/>
              <a:p>
                <a:pPr algn="ctr" defTabSz="1088122">
                  <a:spcBef>
                    <a:spcPts val="600"/>
                  </a:spcBef>
                  <a:defRPr/>
                </a:pPr>
                <a:r>
                  <a:rPr lang="en-US" sz="1400" b="1" dirty="0" err="1">
                    <a:solidFill>
                      <a:srgbClr val="F0AB00"/>
                    </a:solidFill>
                  </a:rPr>
                  <a:t>Onderzoeker</a:t>
                </a:r>
                <a:endParaRPr lang="en-US" sz="1100" b="1" dirty="0">
                  <a:solidFill>
                    <a:srgbClr val="F0AB00"/>
                  </a:solidFill>
                </a:endParaRPr>
              </a:p>
            </p:txBody>
          </p:sp>
        </p:grpSp>
        <p:sp>
          <p:nvSpPr>
            <p:cNvPr id="35" name="TextBox 34">
              <a:extLst>
                <a:ext uri="{FF2B5EF4-FFF2-40B4-BE49-F238E27FC236}">
                  <a16:creationId xmlns:a16="http://schemas.microsoft.com/office/drawing/2014/main" id="{BE06B6FE-1319-4CA4-8250-54BAC98700D9}"/>
                </a:ext>
              </a:extLst>
            </p:cNvPr>
            <p:cNvSpPr txBox="1"/>
            <p:nvPr/>
          </p:nvSpPr>
          <p:spPr>
            <a:xfrm>
              <a:off x="6770416" y="4839067"/>
              <a:ext cx="1780976" cy="1513825"/>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nl-NL" sz="1000" b="1" kern="0" dirty="0">
                  <a:solidFill>
                    <a:srgbClr val="000000"/>
                  </a:solidFill>
                  <a:ea typeface="Arial Unicode MS" pitchFamily="34" charset="-128"/>
                  <a:cs typeface="Arial Unicode MS" pitchFamily="34" charset="-128"/>
                </a:rPr>
                <a:t>   </a:t>
              </a:r>
              <a:r>
                <a:rPr lang="nl-NL" sz="1200" b="1" kern="0" dirty="0">
                  <a:solidFill>
                    <a:srgbClr val="000000"/>
                  </a:solidFill>
                  <a:ea typeface="Arial Unicode MS" pitchFamily="34" charset="-128"/>
                  <a:cs typeface="Arial Unicode MS" pitchFamily="34" charset="-128"/>
                </a:rPr>
                <a:t>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err="1">
                  <a:solidFill>
                    <a:srgbClr val="000000"/>
                  </a:solidFill>
                  <a:ea typeface="Arial Unicode MS" pitchFamily="34" charset="-128"/>
                  <a:cs typeface="Arial Unicode MS" pitchFamily="34" charset="-128"/>
                </a:rPr>
                <a:t>Pseudonimisering</a:t>
              </a:r>
              <a:endParaRPr lang="nl-NL" sz="1200" b="1" kern="0" dirty="0">
                <a:solidFill>
                  <a:srgbClr val="000000"/>
                </a:solidFill>
                <a:ea typeface="Arial Unicode MS" pitchFamily="34" charset="-128"/>
                <a:cs typeface="Arial Unicode MS" pitchFamily="34" charset="-128"/>
              </a:endParaRP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Analyse datasets</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Publicaties</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Algoritmes</a:t>
              </a:r>
            </a:p>
          </p:txBody>
        </p:sp>
      </p:grpSp>
      <p:grpSp>
        <p:nvGrpSpPr>
          <p:cNvPr id="9" name="Group 22">
            <a:extLst>
              <a:ext uri="{FF2B5EF4-FFF2-40B4-BE49-F238E27FC236}">
                <a16:creationId xmlns:a16="http://schemas.microsoft.com/office/drawing/2014/main" id="{A3B79086-9D92-415D-A85C-F19D9297DE94}"/>
              </a:ext>
            </a:extLst>
          </p:cNvPr>
          <p:cNvGrpSpPr/>
          <p:nvPr/>
        </p:nvGrpSpPr>
        <p:grpSpPr>
          <a:xfrm>
            <a:off x="4816863" y="4907745"/>
            <a:ext cx="3280373" cy="1632471"/>
            <a:chOff x="2051852" y="1679784"/>
            <a:chExt cx="3940234" cy="1975290"/>
          </a:xfrm>
        </p:grpSpPr>
        <p:sp>
          <p:nvSpPr>
            <p:cNvPr id="4" name="Rectangle: Rounded Corners 3">
              <a:extLst>
                <a:ext uri="{FF2B5EF4-FFF2-40B4-BE49-F238E27FC236}">
                  <a16:creationId xmlns:a16="http://schemas.microsoft.com/office/drawing/2014/main" id="{2ECF1066-2E88-44E4-8915-47EB5BC12051}"/>
                </a:ext>
              </a:extLst>
            </p:cNvPr>
            <p:cNvSpPr/>
            <p:nvPr/>
          </p:nvSpPr>
          <p:spPr bwMode="gray">
            <a:xfrm>
              <a:off x="3669143" y="1679784"/>
              <a:ext cx="2239568" cy="1975290"/>
            </a:xfrm>
            <a:prstGeom prst="roundRect">
              <a:avLst/>
            </a:prstGeom>
            <a:solidFill>
              <a:schemeClr val="accent1"/>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0" name="Group 4">
              <a:extLst>
                <a:ext uri="{FF2B5EF4-FFF2-40B4-BE49-F238E27FC236}">
                  <a16:creationId xmlns:a16="http://schemas.microsoft.com/office/drawing/2014/main" id="{79876B41-E8AE-49FA-9EE5-A2B12F8F9AA4}"/>
                </a:ext>
              </a:extLst>
            </p:cNvPr>
            <p:cNvGrpSpPr/>
            <p:nvPr/>
          </p:nvGrpSpPr>
          <p:grpSpPr>
            <a:xfrm>
              <a:off x="2051852" y="1714506"/>
              <a:ext cx="1811304" cy="1809279"/>
              <a:chOff x="8075171" y="1318125"/>
              <a:chExt cx="3541006" cy="3627150"/>
            </a:xfrm>
          </p:grpSpPr>
          <p:sp>
            <p:nvSpPr>
              <p:cNvPr id="6" name="Oval 5">
                <a:extLst>
                  <a:ext uri="{FF2B5EF4-FFF2-40B4-BE49-F238E27FC236}">
                    <a16:creationId xmlns:a16="http://schemas.microsoft.com/office/drawing/2014/main" id="{86A3B65E-583D-4D26-AF35-64E2429CF4A1}"/>
                  </a:ext>
                </a:extLst>
              </p:cNvPr>
              <p:cNvSpPr/>
              <p:nvPr/>
            </p:nvSpPr>
            <p:spPr bwMode="gray">
              <a:xfrm>
                <a:off x="8075171" y="1318125"/>
                <a:ext cx="3541006" cy="3627150"/>
              </a:xfrm>
              <a:prstGeom prst="ellipse">
                <a:avLst/>
              </a:prstGeom>
              <a:solidFill>
                <a:schemeClr val="bg1"/>
              </a:solidFill>
              <a:ln w="38100" algn="ctr">
                <a:solidFill>
                  <a:schemeClr val="accent1"/>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35D3D2D1-FD24-4BD5-A684-818DA616868E}"/>
                  </a:ext>
                </a:extLst>
              </p:cNvPr>
              <p:cNvSpPr/>
              <p:nvPr/>
            </p:nvSpPr>
            <p:spPr>
              <a:xfrm>
                <a:off x="8794719" y="3809276"/>
                <a:ext cx="2090820" cy="746589"/>
              </a:xfrm>
              <a:prstGeom prst="rect">
                <a:avLst/>
              </a:prstGeom>
            </p:spPr>
            <p:txBody>
              <a:bodyPr wrap="square">
                <a:spAutoFit/>
              </a:bodyPr>
              <a:lstStyle/>
              <a:p>
                <a:pPr algn="ctr" defTabSz="1088122">
                  <a:spcBef>
                    <a:spcPts val="600"/>
                  </a:spcBef>
                  <a:defRPr/>
                </a:pPr>
                <a:r>
                  <a:rPr lang="en-US" sz="1400" b="1" dirty="0">
                    <a:solidFill>
                      <a:srgbClr val="F0AB00"/>
                    </a:solidFill>
                  </a:rPr>
                  <a:t>Patient</a:t>
                </a:r>
                <a:r>
                  <a:rPr lang="en-US" sz="1100" b="1" dirty="0">
                    <a:solidFill>
                      <a:srgbClr val="F0AB00"/>
                    </a:solidFill>
                  </a:rPr>
                  <a:t> </a:t>
                </a:r>
              </a:p>
            </p:txBody>
          </p:sp>
        </p:grpSp>
        <p:sp>
          <p:nvSpPr>
            <p:cNvPr id="21" name="TextBox 20">
              <a:extLst>
                <a:ext uri="{FF2B5EF4-FFF2-40B4-BE49-F238E27FC236}">
                  <a16:creationId xmlns:a16="http://schemas.microsoft.com/office/drawing/2014/main" id="{1A8DADA6-EA6C-4C1D-8ECA-20422B1E5EC1}"/>
                </a:ext>
              </a:extLst>
            </p:cNvPr>
            <p:cNvSpPr txBox="1"/>
            <p:nvPr/>
          </p:nvSpPr>
          <p:spPr>
            <a:xfrm>
              <a:off x="3815352" y="1690780"/>
              <a:ext cx="2176734" cy="22344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nl-NL" sz="1200" b="1" kern="0" dirty="0">
                  <a:solidFill>
                    <a:srgbClr val="000000"/>
                  </a:solidFill>
                  <a:ea typeface="Arial Unicode MS" pitchFamily="34" charset="-128"/>
                  <a:cs typeface="Arial Unicode MS" pitchFamily="34" charset="-128"/>
                </a:rPr>
                <a:t>      Functies</a:t>
              </a:r>
            </a:p>
          </p:txBody>
        </p:sp>
      </p:grpSp>
      <p:grpSp>
        <p:nvGrpSpPr>
          <p:cNvPr id="11" name="Group 23">
            <a:extLst>
              <a:ext uri="{FF2B5EF4-FFF2-40B4-BE49-F238E27FC236}">
                <a16:creationId xmlns:a16="http://schemas.microsoft.com/office/drawing/2014/main" id="{31F8BB1C-4CBA-4CF8-96B3-BA34B9C41D6B}"/>
              </a:ext>
            </a:extLst>
          </p:cNvPr>
          <p:cNvGrpSpPr/>
          <p:nvPr/>
        </p:nvGrpSpPr>
        <p:grpSpPr>
          <a:xfrm>
            <a:off x="372064" y="1938202"/>
            <a:ext cx="3228128" cy="1766141"/>
            <a:chOff x="8677410" y="1620000"/>
            <a:chExt cx="3907053" cy="2137031"/>
          </a:xfrm>
        </p:grpSpPr>
        <p:sp>
          <p:nvSpPr>
            <p:cNvPr id="20" name="Rectangle: Rounded Corners 19">
              <a:extLst>
                <a:ext uri="{FF2B5EF4-FFF2-40B4-BE49-F238E27FC236}">
                  <a16:creationId xmlns:a16="http://schemas.microsoft.com/office/drawing/2014/main" id="{8611C9C3-8023-4583-BD32-03683F01F150}"/>
                </a:ext>
              </a:extLst>
            </p:cNvPr>
            <p:cNvSpPr/>
            <p:nvPr/>
          </p:nvSpPr>
          <p:spPr bwMode="gray">
            <a:xfrm>
              <a:off x="10327813" y="1620001"/>
              <a:ext cx="2256650" cy="2071859"/>
            </a:xfrm>
            <a:prstGeom prst="roundRect">
              <a:avLst/>
            </a:prstGeom>
            <a:solidFill>
              <a:srgbClr val="0070C0"/>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2" name="Group 14">
              <a:extLst>
                <a:ext uri="{FF2B5EF4-FFF2-40B4-BE49-F238E27FC236}">
                  <a16:creationId xmlns:a16="http://schemas.microsoft.com/office/drawing/2014/main" id="{C48EE0CE-F091-4BB1-9478-B30C9DA24081}"/>
                </a:ext>
              </a:extLst>
            </p:cNvPr>
            <p:cNvGrpSpPr/>
            <p:nvPr/>
          </p:nvGrpSpPr>
          <p:grpSpPr>
            <a:xfrm>
              <a:off x="8677410" y="1620000"/>
              <a:ext cx="1811304" cy="1809279"/>
              <a:chOff x="8075169" y="1318125"/>
              <a:chExt cx="3541006" cy="3627150"/>
            </a:xfrm>
          </p:grpSpPr>
          <p:sp>
            <p:nvSpPr>
              <p:cNvPr id="16" name="Oval 15">
                <a:extLst>
                  <a:ext uri="{FF2B5EF4-FFF2-40B4-BE49-F238E27FC236}">
                    <a16:creationId xmlns:a16="http://schemas.microsoft.com/office/drawing/2014/main" id="{BE42F9BD-98C4-4A21-98C2-12BA0FCA76CD}"/>
                  </a:ext>
                </a:extLst>
              </p:cNvPr>
              <p:cNvSpPr/>
              <p:nvPr/>
            </p:nvSpPr>
            <p:spPr bwMode="gray">
              <a:xfrm>
                <a:off x="8075169" y="1318125"/>
                <a:ext cx="3541006" cy="3627150"/>
              </a:xfrm>
              <a:prstGeom prst="ellipse">
                <a:avLst/>
              </a:prstGeom>
              <a:solidFill>
                <a:schemeClr val="bg1"/>
              </a:solidFill>
              <a:ln w="38100" algn="ctr">
                <a:solidFill>
                  <a:srgbClr val="0070C0"/>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6ECBBFB0-1281-4299-B0E5-7106C122B2D4}"/>
                  </a:ext>
                </a:extLst>
              </p:cNvPr>
              <p:cNvSpPr/>
              <p:nvPr/>
            </p:nvSpPr>
            <p:spPr>
              <a:xfrm>
                <a:off x="8403703" y="3646647"/>
                <a:ext cx="2959434" cy="746589"/>
              </a:xfrm>
              <a:prstGeom prst="rect">
                <a:avLst/>
              </a:prstGeom>
            </p:spPr>
            <p:txBody>
              <a:bodyPr wrap="square">
                <a:spAutoFit/>
              </a:bodyPr>
              <a:lstStyle/>
              <a:p>
                <a:pPr algn="ctr" defTabSz="1088122">
                  <a:spcBef>
                    <a:spcPts val="600"/>
                  </a:spcBef>
                  <a:defRPr/>
                </a:pPr>
                <a:r>
                  <a:rPr lang="en-US" sz="1400" b="1" dirty="0" err="1">
                    <a:solidFill>
                      <a:srgbClr val="F0AB00"/>
                    </a:solidFill>
                  </a:rPr>
                  <a:t>Behandelaar</a:t>
                </a:r>
                <a:r>
                  <a:rPr lang="en-US" sz="1100" b="1" dirty="0">
                    <a:solidFill>
                      <a:srgbClr val="F0AB00"/>
                    </a:solidFill>
                  </a:rPr>
                  <a:t> </a:t>
                </a:r>
              </a:p>
            </p:txBody>
          </p:sp>
        </p:grpSp>
        <p:sp>
          <p:nvSpPr>
            <p:cNvPr id="22" name="TextBox 21">
              <a:extLst>
                <a:ext uri="{FF2B5EF4-FFF2-40B4-BE49-F238E27FC236}">
                  <a16:creationId xmlns:a16="http://schemas.microsoft.com/office/drawing/2014/main" id="{D844F4E4-013B-4B2D-9C38-A0198BF7CD33}"/>
                </a:ext>
              </a:extLst>
            </p:cNvPr>
            <p:cNvSpPr txBox="1"/>
            <p:nvPr/>
          </p:nvSpPr>
          <p:spPr>
            <a:xfrm>
              <a:off x="10438420" y="1746019"/>
              <a:ext cx="2146043" cy="2011012"/>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nl-NL" sz="1200" b="1" kern="0" dirty="0">
                  <a:solidFill>
                    <a:srgbClr val="000000"/>
                  </a:solidFill>
                  <a:ea typeface="Arial Unicode MS" pitchFamily="34" charset="-128"/>
                  <a:cs typeface="Arial Unicode MS" pitchFamily="34" charset="-128"/>
                </a:rPr>
                <a:t>       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Diagnostiek</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Interactie met patiënten</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Behandelkeuze</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Vroeg signalering &amp; preventie</a:t>
              </a:r>
            </a:p>
          </p:txBody>
        </p:sp>
      </p:grpSp>
      <p:pic>
        <p:nvPicPr>
          <p:cNvPr id="13" name="Picture 12">
            <a:extLst>
              <a:ext uri="{FF2B5EF4-FFF2-40B4-BE49-F238E27FC236}">
                <a16:creationId xmlns:a16="http://schemas.microsoft.com/office/drawing/2014/main" id="{76374E34-BE6D-4EED-BBF4-1DC2FBA36FFD}"/>
              </a:ext>
            </a:extLst>
          </p:cNvPr>
          <p:cNvPicPr>
            <a:picLocks noChangeAspect="1"/>
          </p:cNvPicPr>
          <p:nvPr/>
        </p:nvPicPr>
        <p:blipFill>
          <a:blip r:embed="rId3" cstate="print"/>
          <a:stretch>
            <a:fillRect/>
          </a:stretch>
        </p:blipFill>
        <p:spPr>
          <a:xfrm>
            <a:off x="5154422" y="5026558"/>
            <a:ext cx="828127" cy="828343"/>
          </a:xfrm>
          <a:prstGeom prst="rect">
            <a:avLst/>
          </a:prstGeom>
        </p:spPr>
      </p:pic>
      <p:pic>
        <p:nvPicPr>
          <p:cNvPr id="43" name="Picture 42">
            <a:extLst>
              <a:ext uri="{FF2B5EF4-FFF2-40B4-BE49-F238E27FC236}">
                <a16:creationId xmlns:a16="http://schemas.microsoft.com/office/drawing/2014/main" id="{71C871E2-71EA-40F1-A95D-64323505D336}"/>
              </a:ext>
            </a:extLst>
          </p:cNvPr>
          <p:cNvPicPr>
            <a:picLocks noChangeAspect="1"/>
          </p:cNvPicPr>
          <p:nvPr/>
        </p:nvPicPr>
        <p:blipFill>
          <a:blip r:embed="rId4" cstate="print"/>
          <a:stretch>
            <a:fillRect/>
          </a:stretch>
        </p:blipFill>
        <p:spPr>
          <a:xfrm>
            <a:off x="5007111" y="2087147"/>
            <a:ext cx="906408" cy="906644"/>
          </a:xfrm>
          <a:prstGeom prst="rect">
            <a:avLst/>
          </a:prstGeom>
        </p:spPr>
      </p:pic>
      <p:pic>
        <p:nvPicPr>
          <p:cNvPr id="45" name="Picture 44">
            <a:extLst>
              <a:ext uri="{FF2B5EF4-FFF2-40B4-BE49-F238E27FC236}">
                <a16:creationId xmlns:a16="http://schemas.microsoft.com/office/drawing/2014/main" id="{F9C8A850-2D38-441C-9194-20F69FDACC97}"/>
              </a:ext>
            </a:extLst>
          </p:cNvPr>
          <p:cNvPicPr>
            <a:picLocks noChangeAspect="1"/>
          </p:cNvPicPr>
          <p:nvPr/>
        </p:nvPicPr>
        <p:blipFill>
          <a:blip r:embed="rId5" cstate="print"/>
          <a:stretch>
            <a:fillRect/>
          </a:stretch>
        </p:blipFill>
        <p:spPr>
          <a:xfrm>
            <a:off x="664090" y="2042350"/>
            <a:ext cx="833160" cy="833377"/>
          </a:xfrm>
          <a:prstGeom prst="rect">
            <a:avLst/>
          </a:prstGeom>
        </p:spPr>
      </p:pic>
      <p:sp>
        <p:nvSpPr>
          <p:cNvPr id="46" name="TextBox 45">
            <a:extLst>
              <a:ext uri="{FF2B5EF4-FFF2-40B4-BE49-F238E27FC236}">
                <a16:creationId xmlns:a16="http://schemas.microsoft.com/office/drawing/2014/main" id="{A9A9B759-E0C6-4675-AA85-D46AB7511BCF}"/>
              </a:ext>
            </a:extLst>
          </p:cNvPr>
          <p:cNvSpPr txBox="1"/>
          <p:nvPr/>
        </p:nvSpPr>
        <p:spPr>
          <a:xfrm>
            <a:off x="1267144" y="159121"/>
            <a:ext cx="7818514"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en-US" sz="1200" kern="0" dirty="0">
                <a:solidFill>
                  <a:srgbClr val="FFFFFF"/>
                </a:solidFill>
                <a:latin typeface="BentonSans" panose="02000503000000020004" pitchFamily="2" charset="0"/>
                <a:ea typeface="Arial Unicode MS" pitchFamily="34" charset="-128"/>
                <a:cs typeface="Arial Unicode MS" pitchFamily="34" charset="-128"/>
              </a:rPr>
              <a:t>Intro |  ZIB &amp;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beleid</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a:solidFill>
                  <a:srgbClr val="F0AB00"/>
                </a:solidFill>
                <a:latin typeface="BentonSans" panose="02000503000000020004" pitchFamily="2" charset="0"/>
                <a:ea typeface="Arial Unicode MS" pitchFamily="34" charset="-128"/>
                <a:cs typeface="Arial Unicode MS" pitchFamily="34" charset="-128"/>
              </a:rPr>
              <a:t>Data platform </a:t>
            </a:r>
            <a:r>
              <a:rPr lang="en-US" sz="1200" kern="0" dirty="0">
                <a:solidFill>
                  <a:srgbClr val="FFFFFF"/>
                </a:solidFill>
                <a:latin typeface="BentonSans" panose="02000503000000020004" pitchFamily="2" charset="0"/>
                <a:ea typeface="Arial Unicode MS" pitchFamily="34" charset="-128"/>
                <a:cs typeface="Arial Unicode MS" pitchFamily="34" charset="-128"/>
              </a:rPr>
              <a:t> |  SAP Health |  Machine Learning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Plenair</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p>
        </p:txBody>
      </p:sp>
      <p:grpSp>
        <p:nvGrpSpPr>
          <p:cNvPr id="14" name="Group 36">
            <a:extLst>
              <a:ext uri="{FF2B5EF4-FFF2-40B4-BE49-F238E27FC236}">
                <a16:creationId xmlns:a16="http://schemas.microsoft.com/office/drawing/2014/main" id="{23C58DD9-FDA3-47E9-984A-8B6B849ED6AD}"/>
              </a:ext>
            </a:extLst>
          </p:cNvPr>
          <p:cNvGrpSpPr/>
          <p:nvPr/>
        </p:nvGrpSpPr>
        <p:grpSpPr>
          <a:xfrm>
            <a:off x="8421360" y="1968601"/>
            <a:ext cx="3093932" cy="1532492"/>
            <a:chOff x="8677408" y="1620000"/>
            <a:chExt cx="3461707" cy="1854315"/>
          </a:xfrm>
        </p:grpSpPr>
        <p:sp>
          <p:nvSpPr>
            <p:cNvPr id="44" name="Rectangle: Rounded Corners 43">
              <a:extLst>
                <a:ext uri="{FF2B5EF4-FFF2-40B4-BE49-F238E27FC236}">
                  <a16:creationId xmlns:a16="http://schemas.microsoft.com/office/drawing/2014/main" id="{D6EEA7F5-034E-4971-ACEE-D5C2D7B07B5A}"/>
                </a:ext>
              </a:extLst>
            </p:cNvPr>
            <p:cNvSpPr/>
            <p:nvPr/>
          </p:nvSpPr>
          <p:spPr bwMode="gray">
            <a:xfrm>
              <a:off x="10327813" y="1620001"/>
              <a:ext cx="1811302" cy="1854314"/>
            </a:xfrm>
            <a:prstGeom prst="roundRect">
              <a:avLst/>
            </a:prstGeom>
            <a:solidFill>
              <a:schemeClr val="accent4">
                <a:lumMod val="75000"/>
              </a:schemeClr>
            </a:solidFill>
            <a:ln w="6350" algn="ctr">
              <a:solidFill>
                <a:schemeClr val="accent4">
                  <a:lumMod val="75000"/>
                </a:schemeClr>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5" name="Group 46">
              <a:extLst>
                <a:ext uri="{FF2B5EF4-FFF2-40B4-BE49-F238E27FC236}">
                  <a16:creationId xmlns:a16="http://schemas.microsoft.com/office/drawing/2014/main" id="{E580E703-D3A2-47AF-A627-911A17DDA070}"/>
                </a:ext>
              </a:extLst>
            </p:cNvPr>
            <p:cNvGrpSpPr/>
            <p:nvPr/>
          </p:nvGrpSpPr>
          <p:grpSpPr>
            <a:xfrm>
              <a:off x="8677408" y="1620000"/>
              <a:ext cx="1811304" cy="1809279"/>
              <a:chOff x="8075165" y="1318125"/>
              <a:chExt cx="3541006" cy="3627150"/>
            </a:xfrm>
          </p:grpSpPr>
          <p:sp>
            <p:nvSpPr>
              <p:cNvPr id="49" name="Oval 48">
                <a:extLst>
                  <a:ext uri="{FF2B5EF4-FFF2-40B4-BE49-F238E27FC236}">
                    <a16:creationId xmlns:a16="http://schemas.microsoft.com/office/drawing/2014/main" id="{3615C9ED-9008-410B-B396-C13785FA1184}"/>
                  </a:ext>
                </a:extLst>
              </p:cNvPr>
              <p:cNvSpPr/>
              <p:nvPr/>
            </p:nvSpPr>
            <p:spPr bwMode="gray">
              <a:xfrm>
                <a:off x="8075165" y="1318125"/>
                <a:ext cx="3541006" cy="3627150"/>
              </a:xfrm>
              <a:prstGeom prst="ellipse">
                <a:avLst/>
              </a:prstGeom>
              <a:solidFill>
                <a:schemeClr val="bg1"/>
              </a:solidFill>
              <a:ln w="38100" algn="ctr">
                <a:solidFill>
                  <a:schemeClr val="accent4">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50" name="Rectangle 49">
                <a:extLst>
                  <a:ext uri="{FF2B5EF4-FFF2-40B4-BE49-F238E27FC236}">
                    <a16:creationId xmlns:a16="http://schemas.microsoft.com/office/drawing/2014/main" id="{E4E63E23-D573-4119-B25D-73CDAE3AC5F2}"/>
                  </a:ext>
                </a:extLst>
              </p:cNvPr>
              <p:cNvSpPr/>
              <p:nvPr/>
            </p:nvSpPr>
            <p:spPr>
              <a:xfrm>
                <a:off x="8403702" y="3646647"/>
                <a:ext cx="2959434" cy="1269199"/>
              </a:xfrm>
              <a:prstGeom prst="rect">
                <a:avLst/>
              </a:prstGeom>
              <a:ln>
                <a:noFill/>
              </a:ln>
            </p:spPr>
            <p:txBody>
              <a:bodyPr wrap="square">
                <a:spAutoFit/>
              </a:bodyPr>
              <a:lstStyle/>
              <a:p>
                <a:pPr algn="ctr" defTabSz="1088122">
                  <a:spcBef>
                    <a:spcPts val="600"/>
                  </a:spcBef>
                  <a:defRPr/>
                </a:pPr>
                <a:r>
                  <a:rPr lang="en-US" sz="1400" b="1" dirty="0" err="1">
                    <a:solidFill>
                      <a:srgbClr val="F0AB00"/>
                    </a:solidFill>
                  </a:rPr>
                  <a:t>Beleid</a:t>
                </a:r>
                <a:r>
                  <a:rPr lang="en-US" sz="1400" b="1" dirty="0">
                    <a:solidFill>
                      <a:srgbClr val="F0AB00"/>
                    </a:solidFill>
                  </a:rPr>
                  <a:t> / </a:t>
                </a:r>
                <a:r>
                  <a:rPr lang="en-US" sz="1400" b="1" dirty="0" err="1">
                    <a:solidFill>
                      <a:srgbClr val="F0AB00"/>
                    </a:solidFill>
                  </a:rPr>
                  <a:t>betaler</a:t>
                </a:r>
                <a:r>
                  <a:rPr lang="en-US" sz="1100" b="1" dirty="0">
                    <a:solidFill>
                      <a:srgbClr val="F0AB00"/>
                    </a:solidFill>
                  </a:rPr>
                  <a:t> </a:t>
                </a:r>
              </a:p>
            </p:txBody>
          </p:sp>
        </p:grpSp>
        <p:sp>
          <p:nvSpPr>
            <p:cNvPr id="48" name="TextBox 47">
              <a:extLst>
                <a:ext uri="{FF2B5EF4-FFF2-40B4-BE49-F238E27FC236}">
                  <a16:creationId xmlns:a16="http://schemas.microsoft.com/office/drawing/2014/main" id="{DA32AAAA-FD1B-416A-BA41-D4CF211B8F2B}"/>
                </a:ext>
              </a:extLst>
            </p:cNvPr>
            <p:cNvSpPr txBox="1"/>
            <p:nvPr/>
          </p:nvSpPr>
          <p:spPr>
            <a:xfrm>
              <a:off x="10438421" y="1746019"/>
              <a:ext cx="1517443" cy="1536189"/>
            </a:xfrm>
            <a:prstGeom prst="rect">
              <a:avLst/>
            </a:prstGeom>
            <a:noFill/>
            <a:ln>
              <a:solidFill>
                <a:schemeClr val="accent4">
                  <a:lumMod val="75000"/>
                </a:schemeClr>
              </a:solidFill>
            </a:ln>
          </p:spPr>
          <p:txBody>
            <a:bodyPr wrap="square" lIns="0" tIns="0" rIns="0" bIns="0" rtlCol="0">
              <a:spAutoFit/>
            </a:bodyPr>
            <a:lstStyle/>
            <a:p>
              <a:pPr defTabSz="1088776" fontAlgn="base">
                <a:spcBef>
                  <a:spcPct val="50000"/>
                </a:spcBef>
                <a:spcAft>
                  <a:spcPct val="0"/>
                </a:spcAft>
                <a:buClr>
                  <a:srgbClr val="F0AB00"/>
                </a:buClr>
                <a:buSzPct val="80000"/>
                <a:defRPr/>
              </a:pPr>
              <a:r>
                <a:rPr lang="nl-NL" sz="1100" b="1" kern="0" dirty="0">
                  <a:solidFill>
                    <a:srgbClr val="000000"/>
                  </a:solidFill>
                  <a:ea typeface="Arial Unicode MS" pitchFamily="34" charset="-128"/>
                  <a:cs typeface="Arial Unicode MS" pitchFamily="34" charset="-128"/>
                </a:rPr>
                <a:t>       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Beleid / protocol</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Vergoeden &amp; controleren</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Stelsel wijzigingen</a:t>
              </a:r>
            </a:p>
          </p:txBody>
        </p:sp>
      </p:grpSp>
      <p:pic>
        <p:nvPicPr>
          <p:cNvPr id="8" name="Picture 7">
            <a:extLst>
              <a:ext uri="{FF2B5EF4-FFF2-40B4-BE49-F238E27FC236}">
                <a16:creationId xmlns:a16="http://schemas.microsoft.com/office/drawing/2014/main" id="{03B71323-0702-4F85-90F9-CA7EFB9383DD}"/>
              </a:ext>
            </a:extLst>
          </p:cNvPr>
          <p:cNvPicPr>
            <a:picLocks noChangeAspect="1"/>
          </p:cNvPicPr>
          <p:nvPr/>
        </p:nvPicPr>
        <p:blipFill>
          <a:blip r:embed="rId6" cstate="print"/>
          <a:stretch>
            <a:fillRect/>
          </a:stretch>
        </p:blipFill>
        <p:spPr>
          <a:xfrm>
            <a:off x="8780254" y="2059087"/>
            <a:ext cx="884215" cy="884445"/>
          </a:xfrm>
          <a:prstGeom prst="rect">
            <a:avLst/>
          </a:prstGeom>
        </p:spPr>
      </p:pic>
      <p:sp>
        <p:nvSpPr>
          <p:cNvPr id="23" name="Tekstvak 22">
            <a:extLst>
              <a:ext uri="{FF2B5EF4-FFF2-40B4-BE49-F238E27FC236}">
                <a16:creationId xmlns:a16="http://schemas.microsoft.com/office/drawing/2014/main" id="{42DFBF6F-DFE2-4738-854B-CCC4E40902EC}"/>
              </a:ext>
            </a:extLst>
          </p:cNvPr>
          <p:cNvSpPr txBox="1"/>
          <p:nvPr/>
        </p:nvSpPr>
        <p:spPr>
          <a:xfrm>
            <a:off x="6662392" y="5009166"/>
            <a:ext cx="1598216" cy="147732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nl-NL" sz="9600" kern="0" dirty="0">
                <a:ea typeface="Arial Unicode MS" pitchFamily="34" charset="-128"/>
                <a:cs typeface="Arial Unicode MS" pitchFamily="34" charset="-128"/>
              </a:rPr>
              <a:t>?</a:t>
            </a:r>
          </a:p>
        </p:txBody>
      </p:sp>
      <p:cxnSp>
        <p:nvCxnSpPr>
          <p:cNvPr id="25" name="Rechte verbindingslijn 24">
            <a:extLst>
              <a:ext uri="{FF2B5EF4-FFF2-40B4-BE49-F238E27FC236}">
                <a16:creationId xmlns:a16="http://schemas.microsoft.com/office/drawing/2014/main" id="{44532C2B-05B9-407B-9BCD-24971B791CD2}"/>
              </a:ext>
            </a:extLst>
          </p:cNvPr>
          <p:cNvCxnSpPr/>
          <p:nvPr/>
        </p:nvCxnSpPr>
        <p:spPr>
          <a:xfrm>
            <a:off x="3985251" y="1602377"/>
            <a:ext cx="8478" cy="2791016"/>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8B013339-690E-4F51-8723-227A901F8057}"/>
              </a:ext>
            </a:extLst>
          </p:cNvPr>
          <p:cNvCxnSpPr/>
          <p:nvPr/>
        </p:nvCxnSpPr>
        <p:spPr>
          <a:xfrm>
            <a:off x="8215171" y="1606562"/>
            <a:ext cx="8478" cy="2791016"/>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52C8FA3A-EDFD-44CB-90DC-8AAD017F2F33}"/>
              </a:ext>
            </a:extLst>
          </p:cNvPr>
          <p:cNvCxnSpPr>
            <a:cxnSpLocks/>
          </p:cNvCxnSpPr>
          <p:nvPr/>
        </p:nvCxnSpPr>
        <p:spPr>
          <a:xfrm flipH="1">
            <a:off x="4816863" y="4498324"/>
            <a:ext cx="2798141"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86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09A25-0E16-4BA8-A4C9-1E0E1F38767B}"/>
              </a:ext>
            </a:extLst>
          </p:cNvPr>
          <p:cNvSpPr>
            <a:spLocks noGrp="1"/>
          </p:cNvSpPr>
          <p:nvPr>
            <p:ph type="title"/>
          </p:nvPr>
        </p:nvSpPr>
        <p:spPr>
          <a:xfrm>
            <a:off x="403817" y="748619"/>
            <a:ext cx="9242615" cy="369332"/>
          </a:xfrm>
        </p:spPr>
        <p:txBody>
          <a:bodyPr/>
          <a:lstStyle/>
          <a:p>
            <a:r>
              <a:rPr lang="nl-NL" dirty="0"/>
              <a:t>Doel: Data gedreven gezondheidszorg</a:t>
            </a:r>
          </a:p>
        </p:txBody>
      </p:sp>
      <p:grpSp>
        <p:nvGrpSpPr>
          <p:cNvPr id="2" name="Group 35">
            <a:extLst>
              <a:ext uri="{FF2B5EF4-FFF2-40B4-BE49-F238E27FC236}">
                <a16:creationId xmlns:a16="http://schemas.microsoft.com/office/drawing/2014/main" id="{FA7A191D-7FF3-4FCD-8491-D324B0A86B51}"/>
              </a:ext>
            </a:extLst>
          </p:cNvPr>
          <p:cNvGrpSpPr/>
          <p:nvPr/>
        </p:nvGrpSpPr>
        <p:grpSpPr>
          <a:xfrm>
            <a:off x="5001649" y="5189483"/>
            <a:ext cx="3372702" cy="1614276"/>
            <a:chOff x="5093123" y="4678688"/>
            <a:chExt cx="3458269" cy="1890464"/>
          </a:xfrm>
        </p:grpSpPr>
        <p:sp>
          <p:nvSpPr>
            <p:cNvPr id="34" name="Rectangle: Rounded Corners 33">
              <a:extLst>
                <a:ext uri="{FF2B5EF4-FFF2-40B4-BE49-F238E27FC236}">
                  <a16:creationId xmlns:a16="http://schemas.microsoft.com/office/drawing/2014/main" id="{627A8FFF-6245-4922-8CC3-90B961DFC922}"/>
                </a:ext>
              </a:extLst>
            </p:cNvPr>
            <p:cNvSpPr/>
            <p:nvPr/>
          </p:nvSpPr>
          <p:spPr bwMode="gray">
            <a:xfrm>
              <a:off x="6549396" y="4722276"/>
              <a:ext cx="1811304" cy="1648575"/>
            </a:xfrm>
            <a:prstGeom prst="roundRect">
              <a:avLst/>
            </a:prstGeom>
            <a:solidFill>
              <a:schemeClr val="accent5"/>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5" name="Group 26">
              <a:extLst>
                <a:ext uri="{FF2B5EF4-FFF2-40B4-BE49-F238E27FC236}">
                  <a16:creationId xmlns:a16="http://schemas.microsoft.com/office/drawing/2014/main" id="{5F43474D-B36C-4482-8362-BE34368DA9A6}"/>
                </a:ext>
              </a:extLst>
            </p:cNvPr>
            <p:cNvGrpSpPr/>
            <p:nvPr/>
          </p:nvGrpSpPr>
          <p:grpSpPr>
            <a:xfrm>
              <a:off x="5093123" y="4678688"/>
              <a:ext cx="1691458" cy="1809279"/>
              <a:chOff x="8309463" y="1318125"/>
              <a:chExt cx="3306714" cy="3627150"/>
            </a:xfrm>
          </p:grpSpPr>
          <p:sp>
            <p:nvSpPr>
              <p:cNvPr id="28" name="Oval 27">
                <a:extLst>
                  <a:ext uri="{FF2B5EF4-FFF2-40B4-BE49-F238E27FC236}">
                    <a16:creationId xmlns:a16="http://schemas.microsoft.com/office/drawing/2014/main" id="{F2CF4A5B-5AE2-4F26-ADF3-573E0D82DC19}"/>
                  </a:ext>
                </a:extLst>
              </p:cNvPr>
              <p:cNvSpPr/>
              <p:nvPr/>
            </p:nvSpPr>
            <p:spPr bwMode="gray">
              <a:xfrm>
                <a:off x="8309464" y="1318125"/>
                <a:ext cx="3306713" cy="3627150"/>
              </a:xfrm>
              <a:prstGeom prst="ellipse">
                <a:avLst/>
              </a:prstGeom>
              <a:solidFill>
                <a:schemeClr val="bg1"/>
              </a:solidFill>
              <a:ln w="38100" algn="ctr">
                <a:solidFill>
                  <a:schemeClr val="accent5"/>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29" name="Rectangle 28">
                <a:extLst>
                  <a:ext uri="{FF2B5EF4-FFF2-40B4-BE49-F238E27FC236}">
                    <a16:creationId xmlns:a16="http://schemas.microsoft.com/office/drawing/2014/main" id="{BB9773C5-26A0-49F3-BEFF-A8977FB067A2}"/>
                  </a:ext>
                </a:extLst>
              </p:cNvPr>
              <p:cNvSpPr/>
              <p:nvPr/>
            </p:nvSpPr>
            <p:spPr>
              <a:xfrm>
                <a:off x="8309463" y="3619389"/>
                <a:ext cx="3072420" cy="746589"/>
              </a:xfrm>
              <a:prstGeom prst="rect">
                <a:avLst/>
              </a:prstGeom>
              <a:ln>
                <a:noFill/>
              </a:ln>
            </p:spPr>
            <p:txBody>
              <a:bodyPr wrap="square">
                <a:spAutoFit/>
              </a:bodyPr>
              <a:lstStyle/>
              <a:p>
                <a:pPr algn="ctr" defTabSz="1088122">
                  <a:spcBef>
                    <a:spcPts val="600"/>
                  </a:spcBef>
                  <a:defRPr/>
                </a:pPr>
                <a:r>
                  <a:rPr lang="en-US" sz="1400" b="1" dirty="0" err="1">
                    <a:solidFill>
                      <a:srgbClr val="F0AB00"/>
                    </a:solidFill>
                  </a:rPr>
                  <a:t>Onderzoeker</a:t>
                </a:r>
                <a:endParaRPr lang="en-US" sz="1100" b="1" dirty="0">
                  <a:solidFill>
                    <a:srgbClr val="F0AB00"/>
                  </a:solidFill>
                </a:endParaRPr>
              </a:p>
            </p:txBody>
          </p:sp>
        </p:grpSp>
        <p:sp>
          <p:nvSpPr>
            <p:cNvPr id="35" name="TextBox 34">
              <a:extLst>
                <a:ext uri="{FF2B5EF4-FFF2-40B4-BE49-F238E27FC236}">
                  <a16:creationId xmlns:a16="http://schemas.microsoft.com/office/drawing/2014/main" id="{BE06B6FE-1319-4CA4-8250-54BAC98700D9}"/>
                </a:ext>
              </a:extLst>
            </p:cNvPr>
            <p:cNvSpPr txBox="1"/>
            <p:nvPr/>
          </p:nvSpPr>
          <p:spPr>
            <a:xfrm>
              <a:off x="6770416" y="4839067"/>
              <a:ext cx="1780976" cy="1730085"/>
            </a:xfrm>
            <a:prstGeom prst="rect">
              <a:avLst/>
            </a:prstGeom>
            <a:noFill/>
          </p:spPr>
          <p:txBody>
            <a:bodyPr wrap="square" lIns="0" tIns="0" rIns="0" bIns="0" rtlCol="0">
              <a:spAutoFit/>
            </a:bodyPr>
            <a:lstStyle/>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000" b="1" kern="0" dirty="0">
                  <a:solidFill>
                    <a:srgbClr val="000000"/>
                  </a:solidFill>
                  <a:ea typeface="Arial Unicode MS" pitchFamily="34" charset="-128"/>
                  <a:cs typeface="Arial Unicode MS" pitchFamily="34" charset="-128"/>
                </a:rPr>
                <a:t>   </a:t>
              </a:r>
              <a:r>
                <a:rPr lang="nl-NL" sz="1200" b="1" kern="0" dirty="0">
                  <a:solidFill>
                    <a:srgbClr val="000000"/>
                  </a:solidFill>
                  <a:ea typeface="Arial Unicode MS" pitchFamily="34" charset="-128"/>
                  <a:cs typeface="Arial Unicode MS" pitchFamily="34" charset="-128"/>
                </a:rPr>
                <a:t>Functies, </a:t>
              </a:r>
              <a:r>
                <a:rPr lang="nl-NL" sz="1200" b="1" kern="0" dirty="0" err="1">
                  <a:solidFill>
                    <a:srgbClr val="000000"/>
                  </a:solidFill>
                  <a:ea typeface="Arial Unicode MS" pitchFamily="34" charset="-128"/>
                  <a:cs typeface="Arial Unicode MS" pitchFamily="34" charset="-128"/>
                </a:rPr>
                <a:t>Pseudonimisering</a:t>
              </a:r>
              <a:endParaRPr lang="nl-NL" sz="1200" b="1" kern="0" dirty="0">
                <a:solidFill>
                  <a:srgbClr val="000000"/>
                </a:solidFill>
                <a:ea typeface="Arial Unicode MS" pitchFamily="34" charset="-128"/>
                <a:cs typeface="Arial Unicode MS" pitchFamily="34" charset="-128"/>
              </a:endParaRP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Analyse datasets</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Publicaties</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Algoritmes</a:t>
              </a:r>
            </a:p>
            <a:p>
              <a:pPr defTabSz="1088776" fontAlgn="base">
                <a:spcBef>
                  <a:spcPct val="50000"/>
                </a:spcBef>
                <a:spcAft>
                  <a:spcPct val="0"/>
                </a:spcAft>
                <a:buClr>
                  <a:srgbClr val="F0AB00"/>
                </a:buClr>
                <a:buSzPct val="80000"/>
                <a:defRPr/>
              </a:pPr>
              <a:endParaRPr lang="nl-NL" sz="1200" b="1" kern="0" dirty="0">
                <a:solidFill>
                  <a:srgbClr val="000000"/>
                </a:solidFill>
                <a:ea typeface="Arial Unicode MS" pitchFamily="34" charset="-128"/>
                <a:cs typeface="Arial Unicode MS" pitchFamily="34" charset="-128"/>
              </a:endParaRPr>
            </a:p>
          </p:txBody>
        </p:sp>
      </p:grpSp>
      <p:grpSp>
        <p:nvGrpSpPr>
          <p:cNvPr id="9" name="Group 22">
            <a:extLst>
              <a:ext uri="{FF2B5EF4-FFF2-40B4-BE49-F238E27FC236}">
                <a16:creationId xmlns:a16="http://schemas.microsoft.com/office/drawing/2014/main" id="{A3B79086-9D92-415D-A85C-F19D9297DE94}"/>
              </a:ext>
            </a:extLst>
          </p:cNvPr>
          <p:cNvGrpSpPr/>
          <p:nvPr/>
        </p:nvGrpSpPr>
        <p:grpSpPr>
          <a:xfrm>
            <a:off x="980587" y="3377143"/>
            <a:ext cx="3280373" cy="1671081"/>
            <a:chOff x="2051852" y="1679784"/>
            <a:chExt cx="3940234" cy="2022008"/>
          </a:xfrm>
        </p:grpSpPr>
        <p:sp>
          <p:nvSpPr>
            <p:cNvPr id="4" name="Rectangle: Rounded Corners 3">
              <a:extLst>
                <a:ext uri="{FF2B5EF4-FFF2-40B4-BE49-F238E27FC236}">
                  <a16:creationId xmlns:a16="http://schemas.microsoft.com/office/drawing/2014/main" id="{2ECF1066-2E88-44E4-8915-47EB5BC12051}"/>
                </a:ext>
              </a:extLst>
            </p:cNvPr>
            <p:cNvSpPr/>
            <p:nvPr/>
          </p:nvSpPr>
          <p:spPr bwMode="gray">
            <a:xfrm>
              <a:off x="3669143" y="1679784"/>
              <a:ext cx="2239568" cy="1975290"/>
            </a:xfrm>
            <a:prstGeom prst="roundRect">
              <a:avLst/>
            </a:prstGeom>
            <a:solidFill>
              <a:schemeClr val="accent1"/>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0" name="Group 4">
              <a:extLst>
                <a:ext uri="{FF2B5EF4-FFF2-40B4-BE49-F238E27FC236}">
                  <a16:creationId xmlns:a16="http://schemas.microsoft.com/office/drawing/2014/main" id="{79876B41-E8AE-49FA-9EE5-A2B12F8F9AA4}"/>
                </a:ext>
              </a:extLst>
            </p:cNvPr>
            <p:cNvGrpSpPr/>
            <p:nvPr/>
          </p:nvGrpSpPr>
          <p:grpSpPr>
            <a:xfrm>
              <a:off x="2051852" y="1714506"/>
              <a:ext cx="1811304" cy="1809279"/>
              <a:chOff x="8075171" y="1318125"/>
              <a:chExt cx="3541006" cy="3627150"/>
            </a:xfrm>
          </p:grpSpPr>
          <p:sp>
            <p:nvSpPr>
              <p:cNvPr id="6" name="Oval 5">
                <a:extLst>
                  <a:ext uri="{FF2B5EF4-FFF2-40B4-BE49-F238E27FC236}">
                    <a16:creationId xmlns:a16="http://schemas.microsoft.com/office/drawing/2014/main" id="{86A3B65E-583D-4D26-AF35-64E2429CF4A1}"/>
                  </a:ext>
                </a:extLst>
              </p:cNvPr>
              <p:cNvSpPr/>
              <p:nvPr/>
            </p:nvSpPr>
            <p:spPr bwMode="gray">
              <a:xfrm>
                <a:off x="8075171" y="1318125"/>
                <a:ext cx="3541006" cy="3627150"/>
              </a:xfrm>
              <a:prstGeom prst="ellipse">
                <a:avLst/>
              </a:prstGeom>
              <a:solidFill>
                <a:schemeClr val="bg1"/>
              </a:solidFill>
              <a:ln w="38100" algn="ctr">
                <a:solidFill>
                  <a:schemeClr val="accent1"/>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35D3D2D1-FD24-4BD5-A684-818DA616868E}"/>
                  </a:ext>
                </a:extLst>
              </p:cNvPr>
              <p:cNvSpPr/>
              <p:nvPr/>
            </p:nvSpPr>
            <p:spPr>
              <a:xfrm>
                <a:off x="8794719" y="3809276"/>
                <a:ext cx="2090820" cy="746589"/>
              </a:xfrm>
              <a:prstGeom prst="rect">
                <a:avLst/>
              </a:prstGeom>
            </p:spPr>
            <p:txBody>
              <a:bodyPr wrap="square">
                <a:spAutoFit/>
              </a:bodyPr>
              <a:lstStyle/>
              <a:p>
                <a:pPr algn="ctr" defTabSz="1088122">
                  <a:spcBef>
                    <a:spcPts val="600"/>
                  </a:spcBef>
                  <a:defRPr/>
                </a:pPr>
                <a:r>
                  <a:rPr lang="en-US" sz="1400" b="1" dirty="0">
                    <a:solidFill>
                      <a:srgbClr val="F0AB00"/>
                    </a:solidFill>
                  </a:rPr>
                  <a:t>Patient</a:t>
                </a:r>
                <a:r>
                  <a:rPr lang="en-US" sz="1100" b="1" dirty="0">
                    <a:solidFill>
                      <a:srgbClr val="F0AB00"/>
                    </a:solidFill>
                  </a:rPr>
                  <a:t> </a:t>
                </a:r>
              </a:p>
            </p:txBody>
          </p:sp>
        </p:grpSp>
        <p:sp>
          <p:nvSpPr>
            <p:cNvPr id="21" name="TextBox 20">
              <a:extLst>
                <a:ext uri="{FF2B5EF4-FFF2-40B4-BE49-F238E27FC236}">
                  <a16:creationId xmlns:a16="http://schemas.microsoft.com/office/drawing/2014/main" id="{1A8DADA6-EA6C-4C1D-8ECA-20422B1E5EC1}"/>
                </a:ext>
              </a:extLst>
            </p:cNvPr>
            <p:cNvSpPr txBox="1"/>
            <p:nvPr/>
          </p:nvSpPr>
          <p:spPr>
            <a:xfrm>
              <a:off x="3815352" y="1690780"/>
              <a:ext cx="2176734" cy="2011012"/>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nl-NL" sz="1200" b="1" kern="0" dirty="0">
                  <a:solidFill>
                    <a:srgbClr val="000000"/>
                  </a:solidFill>
                  <a:ea typeface="Arial Unicode MS" pitchFamily="34" charset="-128"/>
                  <a:cs typeface="Arial Unicode MS" pitchFamily="34" charset="-128"/>
                </a:rPr>
                <a:t>      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Data verzamelen zonder verstoring</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Contact met zorgverleners</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Community</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Consent</a:t>
              </a:r>
            </a:p>
          </p:txBody>
        </p:sp>
      </p:grpSp>
      <p:grpSp>
        <p:nvGrpSpPr>
          <p:cNvPr id="11" name="Group 23">
            <a:extLst>
              <a:ext uri="{FF2B5EF4-FFF2-40B4-BE49-F238E27FC236}">
                <a16:creationId xmlns:a16="http://schemas.microsoft.com/office/drawing/2014/main" id="{31F8BB1C-4CBA-4CF8-96B3-BA34B9C41D6B}"/>
              </a:ext>
            </a:extLst>
          </p:cNvPr>
          <p:cNvGrpSpPr/>
          <p:nvPr/>
        </p:nvGrpSpPr>
        <p:grpSpPr>
          <a:xfrm>
            <a:off x="8351267" y="3297320"/>
            <a:ext cx="3228128" cy="1766141"/>
            <a:chOff x="8677410" y="1620000"/>
            <a:chExt cx="3907053" cy="2137031"/>
          </a:xfrm>
        </p:grpSpPr>
        <p:sp>
          <p:nvSpPr>
            <p:cNvPr id="20" name="Rectangle: Rounded Corners 19">
              <a:extLst>
                <a:ext uri="{FF2B5EF4-FFF2-40B4-BE49-F238E27FC236}">
                  <a16:creationId xmlns:a16="http://schemas.microsoft.com/office/drawing/2014/main" id="{8611C9C3-8023-4583-BD32-03683F01F150}"/>
                </a:ext>
              </a:extLst>
            </p:cNvPr>
            <p:cNvSpPr/>
            <p:nvPr/>
          </p:nvSpPr>
          <p:spPr bwMode="gray">
            <a:xfrm>
              <a:off x="10327813" y="1620001"/>
              <a:ext cx="2256650" cy="2071859"/>
            </a:xfrm>
            <a:prstGeom prst="roundRect">
              <a:avLst/>
            </a:prstGeom>
            <a:solidFill>
              <a:srgbClr val="0070C0"/>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2" name="Group 14">
              <a:extLst>
                <a:ext uri="{FF2B5EF4-FFF2-40B4-BE49-F238E27FC236}">
                  <a16:creationId xmlns:a16="http://schemas.microsoft.com/office/drawing/2014/main" id="{C48EE0CE-F091-4BB1-9478-B30C9DA24081}"/>
                </a:ext>
              </a:extLst>
            </p:cNvPr>
            <p:cNvGrpSpPr/>
            <p:nvPr/>
          </p:nvGrpSpPr>
          <p:grpSpPr>
            <a:xfrm>
              <a:off x="8677410" y="1620000"/>
              <a:ext cx="1811304" cy="1809279"/>
              <a:chOff x="8075169" y="1318125"/>
              <a:chExt cx="3541006" cy="3627150"/>
            </a:xfrm>
          </p:grpSpPr>
          <p:sp>
            <p:nvSpPr>
              <p:cNvPr id="16" name="Oval 15">
                <a:extLst>
                  <a:ext uri="{FF2B5EF4-FFF2-40B4-BE49-F238E27FC236}">
                    <a16:creationId xmlns:a16="http://schemas.microsoft.com/office/drawing/2014/main" id="{BE42F9BD-98C4-4A21-98C2-12BA0FCA76CD}"/>
                  </a:ext>
                </a:extLst>
              </p:cNvPr>
              <p:cNvSpPr/>
              <p:nvPr/>
            </p:nvSpPr>
            <p:spPr bwMode="gray">
              <a:xfrm>
                <a:off x="8075169" y="1318125"/>
                <a:ext cx="3541006" cy="3627150"/>
              </a:xfrm>
              <a:prstGeom prst="ellipse">
                <a:avLst/>
              </a:prstGeom>
              <a:solidFill>
                <a:schemeClr val="bg1"/>
              </a:solidFill>
              <a:ln w="38100" algn="ctr">
                <a:solidFill>
                  <a:srgbClr val="0070C0"/>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6ECBBFB0-1281-4299-B0E5-7106C122B2D4}"/>
                  </a:ext>
                </a:extLst>
              </p:cNvPr>
              <p:cNvSpPr/>
              <p:nvPr/>
            </p:nvSpPr>
            <p:spPr>
              <a:xfrm>
                <a:off x="8403703" y="3646647"/>
                <a:ext cx="2959434" cy="746589"/>
              </a:xfrm>
              <a:prstGeom prst="rect">
                <a:avLst/>
              </a:prstGeom>
            </p:spPr>
            <p:txBody>
              <a:bodyPr wrap="square">
                <a:spAutoFit/>
              </a:bodyPr>
              <a:lstStyle/>
              <a:p>
                <a:pPr algn="ctr" defTabSz="1088122">
                  <a:spcBef>
                    <a:spcPts val="600"/>
                  </a:spcBef>
                  <a:defRPr/>
                </a:pPr>
                <a:r>
                  <a:rPr lang="en-US" sz="1400" b="1" dirty="0" err="1">
                    <a:solidFill>
                      <a:srgbClr val="F0AB00"/>
                    </a:solidFill>
                  </a:rPr>
                  <a:t>Behandelaar</a:t>
                </a:r>
                <a:r>
                  <a:rPr lang="en-US" sz="1100" b="1" dirty="0">
                    <a:solidFill>
                      <a:srgbClr val="F0AB00"/>
                    </a:solidFill>
                  </a:rPr>
                  <a:t> </a:t>
                </a:r>
              </a:p>
            </p:txBody>
          </p:sp>
        </p:grpSp>
        <p:sp>
          <p:nvSpPr>
            <p:cNvPr id="22" name="TextBox 21">
              <a:extLst>
                <a:ext uri="{FF2B5EF4-FFF2-40B4-BE49-F238E27FC236}">
                  <a16:creationId xmlns:a16="http://schemas.microsoft.com/office/drawing/2014/main" id="{D844F4E4-013B-4B2D-9C38-A0198BF7CD33}"/>
                </a:ext>
              </a:extLst>
            </p:cNvPr>
            <p:cNvSpPr txBox="1"/>
            <p:nvPr/>
          </p:nvSpPr>
          <p:spPr>
            <a:xfrm>
              <a:off x="10438420" y="1746019"/>
              <a:ext cx="2146043" cy="2011012"/>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defRPr/>
              </a:pPr>
              <a:r>
                <a:rPr lang="nl-NL" sz="1200" b="1" kern="0" dirty="0">
                  <a:solidFill>
                    <a:srgbClr val="000000"/>
                  </a:solidFill>
                  <a:ea typeface="Arial Unicode MS" pitchFamily="34" charset="-128"/>
                  <a:cs typeface="Arial Unicode MS" pitchFamily="34" charset="-128"/>
                </a:rPr>
                <a:t>       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Diagnostiek</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Interactie met patiënten</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Behandelkeuze</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200" b="1" kern="0" dirty="0">
                  <a:solidFill>
                    <a:srgbClr val="000000"/>
                  </a:solidFill>
                  <a:ea typeface="Arial Unicode MS" pitchFamily="34" charset="-128"/>
                  <a:cs typeface="Arial Unicode MS" pitchFamily="34" charset="-128"/>
                </a:rPr>
                <a:t>Vroeg signalering &amp; preventie</a:t>
              </a:r>
            </a:p>
          </p:txBody>
        </p:sp>
      </p:grpSp>
      <p:sp>
        <p:nvSpPr>
          <p:cNvPr id="42" name="TextBox 41">
            <a:extLst>
              <a:ext uri="{FF2B5EF4-FFF2-40B4-BE49-F238E27FC236}">
                <a16:creationId xmlns:a16="http://schemas.microsoft.com/office/drawing/2014/main" id="{B76EA0BD-9E8F-4C8C-9F88-B8BFD99B74CE}"/>
              </a:ext>
            </a:extLst>
          </p:cNvPr>
          <p:cNvSpPr txBox="1"/>
          <p:nvPr/>
        </p:nvSpPr>
        <p:spPr>
          <a:xfrm>
            <a:off x="5127262" y="3506226"/>
            <a:ext cx="1812203" cy="1046440"/>
          </a:xfrm>
          <a:prstGeom prst="rect">
            <a:avLst/>
          </a:prstGeom>
          <a:noFill/>
        </p:spPr>
        <p:txBody>
          <a:bodyPr wrap="square" lIns="0" tIns="0" rIns="0" bIns="0" rtlCol="0">
            <a:spAutoFit/>
          </a:bodyPr>
          <a:lstStyle/>
          <a:p>
            <a:pPr algn="ctr" defTabSz="1088776" fontAlgn="base">
              <a:spcBef>
                <a:spcPct val="50000"/>
              </a:spcBef>
              <a:spcAft>
                <a:spcPct val="0"/>
              </a:spcAft>
              <a:buClr>
                <a:srgbClr val="F0AB00"/>
              </a:buClr>
              <a:buSzPct val="80000"/>
              <a:defRPr/>
            </a:pPr>
            <a:r>
              <a:rPr lang="nl-NL" sz="2000" b="1" kern="0" dirty="0">
                <a:solidFill>
                  <a:srgbClr val="FFFFFF"/>
                </a:solidFill>
                <a:ea typeface="Arial Unicode MS" pitchFamily="34" charset="-128"/>
                <a:cs typeface="Arial Unicode MS" pitchFamily="34" charset="-128"/>
              </a:rPr>
              <a:t>Real-time data</a:t>
            </a:r>
            <a:br>
              <a:rPr lang="nl-NL" sz="2000" b="1" kern="0" dirty="0">
                <a:solidFill>
                  <a:srgbClr val="FFFFFF"/>
                </a:solidFill>
                <a:ea typeface="Arial Unicode MS" pitchFamily="34" charset="-128"/>
                <a:cs typeface="Arial Unicode MS" pitchFamily="34" charset="-128"/>
              </a:rPr>
            </a:br>
            <a:br>
              <a:rPr lang="nl-NL" sz="1600" kern="0" dirty="0">
                <a:solidFill>
                  <a:srgbClr val="FFFFFF"/>
                </a:solidFill>
                <a:ea typeface="Arial Unicode MS" pitchFamily="34" charset="-128"/>
                <a:cs typeface="Arial Unicode MS" pitchFamily="34" charset="-128"/>
              </a:rPr>
            </a:br>
            <a:r>
              <a:rPr lang="nl-NL" sz="1600" kern="0" dirty="0">
                <a:solidFill>
                  <a:srgbClr val="FFFFFF"/>
                </a:solidFill>
                <a:ea typeface="Arial Unicode MS" pitchFamily="34" charset="-128"/>
                <a:cs typeface="Arial Unicode MS" pitchFamily="34" charset="-128"/>
              </a:rPr>
              <a:t>Samenwerken -</a:t>
            </a:r>
            <a:br>
              <a:rPr lang="nl-NL" sz="1600" kern="0" dirty="0">
                <a:solidFill>
                  <a:srgbClr val="FFFFFF"/>
                </a:solidFill>
                <a:ea typeface="Arial Unicode MS" pitchFamily="34" charset="-128"/>
                <a:cs typeface="Arial Unicode MS" pitchFamily="34" charset="-128"/>
              </a:rPr>
            </a:br>
            <a:r>
              <a:rPr lang="nl-NL" sz="1600" kern="0" dirty="0">
                <a:solidFill>
                  <a:srgbClr val="FFFFFF"/>
                </a:solidFill>
                <a:ea typeface="Arial Unicode MS" pitchFamily="34" charset="-128"/>
                <a:cs typeface="Arial Unicode MS" pitchFamily="34" charset="-128"/>
              </a:rPr>
              <a:t>Inzicht - Aanpassen</a:t>
            </a:r>
          </a:p>
        </p:txBody>
      </p:sp>
      <p:pic>
        <p:nvPicPr>
          <p:cNvPr id="13" name="Picture 12">
            <a:extLst>
              <a:ext uri="{FF2B5EF4-FFF2-40B4-BE49-F238E27FC236}">
                <a16:creationId xmlns:a16="http://schemas.microsoft.com/office/drawing/2014/main" id="{76374E34-BE6D-4EED-BBF4-1DC2FBA36FFD}"/>
              </a:ext>
            </a:extLst>
          </p:cNvPr>
          <p:cNvPicPr>
            <a:picLocks noChangeAspect="1"/>
          </p:cNvPicPr>
          <p:nvPr/>
        </p:nvPicPr>
        <p:blipFill>
          <a:blip r:embed="rId3" cstate="print"/>
          <a:stretch>
            <a:fillRect/>
          </a:stretch>
        </p:blipFill>
        <p:spPr>
          <a:xfrm>
            <a:off x="1288177" y="3505131"/>
            <a:ext cx="828127" cy="828343"/>
          </a:xfrm>
          <a:prstGeom prst="rect">
            <a:avLst/>
          </a:prstGeom>
        </p:spPr>
      </p:pic>
      <p:pic>
        <p:nvPicPr>
          <p:cNvPr id="43" name="Picture 42">
            <a:extLst>
              <a:ext uri="{FF2B5EF4-FFF2-40B4-BE49-F238E27FC236}">
                <a16:creationId xmlns:a16="http://schemas.microsoft.com/office/drawing/2014/main" id="{71C871E2-71EA-40F1-A95D-64323505D336}"/>
              </a:ext>
            </a:extLst>
          </p:cNvPr>
          <p:cNvPicPr>
            <a:picLocks noChangeAspect="1"/>
          </p:cNvPicPr>
          <p:nvPr/>
        </p:nvPicPr>
        <p:blipFill>
          <a:blip r:embed="rId4" cstate="print"/>
          <a:stretch>
            <a:fillRect/>
          </a:stretch>
        </p:blipFill>
        <p:spPr>
          <a:xfrm>
            <a:off x="5393428" y="5326432"/>
            <a:ext cx="906408" cy="906644"/>
          </a:xfrm>
          <a:prstGeom prst="rect">
            <a:avLst/>
          </a:prstGeom>
        </p:spPr>
      </p:pic>
      <p:pic>
        <p:nvPicPr>
          <p:cNvPr id="45" name="Picture 44">
            <a:extLst>
              <a:ext uri="{FF2B5EF4-FFF2-40B4-BE49-F238E27FC236}">
                <a16:creationId xmlns:a16="http://schemas.microsoft.com/office/drawing/2014/main" id="{F9C8A850-2D38-441C-9194-20F69FDACC97}"/>
              </a:ext>
            </a:extLst>
          </p:cNvPr>
          <p:cNvPicPr>
            <a:picLocks noChangeAspect="1"/>
          </p:cNvPicPr>
          <p:nvPr/>
        </p:nvPicPr>
        <p:blipFill>
          <a:blip r:embed="rId5" cstate="print"/>
          <a:stretch>
            <a:fillRect/>
          </a:stretch>
        </p:blipFill>
        <p:spPr>
          <a:xfrm>
            <a:off x="8692340" y="3345733"/>
            <a:ext cx="833160" cy="833377"/>
          </a:xfrm>
          <a:prstGeom prst="rect">
            <a:avLst/>
          </a:prstGeom>
        </p:spPr>
      </p:pic>
      <p:grpSp>
        <p:nvGrpSpPr>
          <p:cNvPr id="14" name="Group 36">
            <a:extLst>
              <a:ext uri="{FF2B5EF4-FFF2-40B4-BE49-F238E27FC236}">
                <a16:creationId xmlns:a16="http://schemas.microsoft.com/office/drawing/2014/main" id="{23C58DD9-FDA3-47E9-984A-8B6B849ED6AD}"/>
              </a:ext>
            </a:extLst>
          </p:cNvPr>
          <p:cNvGrpSpPr/>
          <p:nvPr/>
        </p:nvGrpSpPr>
        <p:grpSpPr>
          <a:xfrm>
            <a:off x="4874925" y="1174335"/>
            <a:ext cx="3093932" cy="1532492"/>
            <a:chOff x="8677408" y="1620000"/>
            <a:chExt cx="3461707" cy="1854315"/>
          </a:xfrm>
        </p:grpSpPr>
        <p:sp>
          <p:nvSpPr>
            <p:cNvPr id="44" name="Rectangle: Rounded Corners 43">
              <a:extLst>
                <a:ext uri="{FF2B5EF4-FFF2-40B4-BE49-F238E27FC236}">
                  <a16:creationId xmlns:a16="http://schemas.microsoft.com/office/drawing/2014/main" id="{D6EEA7F5-034E-4971-ACEE-D5C2D7B07B5A}"/>
                </a:ext>
              </a:extLst>
            </p:cNvPr>
            <p:cNvSpPr/>
            <p:nvPr/>
          </p:nvSpPr>
          <p:spPr bwMode="gray">
            <a:xfrm>
              <a:off x="10327813" y="1620001"/>
              <a:ext cx="1811302" cy="1854314"/>
            </a:xfrm>
            <a:prstGeom prst="roundRect">
              <a:avLst/>
            </a:prstGeom>
            <a:solidFill>
              <a:schemeClr val="accent4">
                <a:lumMod val="75000"/>
              </a:schemeClr>
            </a:solidFill>
            <a:ln w="6350" algn="ctr">
              <a:solidFill>
                <a:schemeClr val="accent4">
                  <a:lumMod val="75000"/>
                </a:schemeClr>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defRPr/>
              </a:pPr>
              <a:endParaRPr lang="nl-NL" kern="0" dirty="0" err="1">
                <a:solidFill>
                  <a:srgbClr val="FFFFFF"/>
                </a:solidFill>
                <a:ea typeface="Arial Unicode MS" pitchFamily="34" charset="-128"/>
                <a:cs typeface="Arial Unicode MS" pitchFamily="34" charset="-128"/>
              </a:endParaRPr>
            </a:p>
          </p:txBody>
        </p:sp>
        <p:grpSp>
          <p:nvGrpSpPr>
            <p:cNvPr id="15" name="Group 46">
              <a:extLst>
                <a:ext uri="{FF2B5EF4-FFF2-40B4-BE49-F238E27FC236}">
                  <a16:creationId xmlns:a16="http://schemas.microsoft.com/office/drawing/2014/main" id="{E580E703-D3A2-47AF-A627-911A17DDA070}"/>
                </a:ext>
              </a:extLst>
            </p:cNvPr>
            <p:cNvGrpSpPr/>
            <p:nvPr/>
          </p:nvGrpSpPr>
          <p:grpSpPr>
            <a:xfrm>
              <a:off x="8677408" y="1620000"/>
              <a:ext cx="1811304" cy="1809279"/>
              <a:chOff x="8075165" y="1318125"/>
              <a:chExt cx="3541006" cy="3627150"/>
            </a:xfrm>
          </p:grpSpPr>
          <p:sp>
            <p:nvSpPr>
              <p:cNvPr id="49" name="Oval 48">
                <a:extLst>
                  <a:ext uri="{FF2B5EF4-FFF2-40B4-BE49-F238E27FC236}">
                    <a16:creationId xmlns:a16="http://schemas.microsoft.com/office/drawing/2014/main" id="{3615C9ED-9008-410B-B396-C13785FA1184}"/>
                  </a:ext>
                </a:extLst>
              </p:cNvPr>
              <p:cNvSpPr/>
              <p:nvPr/>
            </p:nvSpPr>
            <p:spPr bwMode="gray">
              <a:xfrm>
                <a:off x="8075165" y="1318125"/>
                <a:ext cx="3541006" cy="3627150"/>
              </a:xfrm>
              <a:prstGeom prst="ellipse">
                <a:avLst/>
              </a:prstGeom>
              <a:solidFill>
                <a:schemeClr val="bg1"/>
              </a:solidFill>
              <a:ln w="38100" algn="ctr">
                <a:solidFill>
                  <a:schemeClr val="accent4">
                    <a:lumMod val="75000"/>
                  </a:schemeClr>
                </a:solidFill>
                <a:miter lim="800000"/>
                <a:headEnd/>
                <a:tailEnd/>
              </a:ln>
            </p:spPr>
            <p:txBody>
              <a:bodyPr lIns="89954" tIns="71962" rIns="89954" bIns="71962" rtlCol="0" anchor="ctr"/>
              <a:lstStyle/>
              <a:p>
                <a:pPr algn="ctr" defTabSz="913852" fontAlgn="base">
                  <a:spcBef>
                    <a:spcPct val="50000"/>
                  </a:spcBef>
                  <a:spcAft>
                    <a:spcPct val="0"/>
                  </a:spcAft>
                  <a:buClr>
                    <a:srgbClr val="F0AB00"/>
                  </a:buClr>
                  <a:buSzPct val="80000"/>
                  <a:defRPr/>
                </a:pPr>
                <a:endParaRPr lang="en-US" sz="1798" kern="0" dirty="0" err="1">
                  <a:solidFill>
                    <a:srgbClr val="000000"/>
                  </a:solidFill>
                  <a:ea typeface="Arial Unicode MS" pitchFamily="34" charset="-128"/>
                  <a:cs typeface="Arial Unicode MS" pitchFamily="34" charset="-128"/>
                </a:endParaRPr>
              </a:p>
            </p:txBody>
          </p:sp>
          <p:sp>
            <p:nvSpPr>
              <p:cNvPr id="50" name="Rectangle 49">
                <a:extLst>
                  <a:ext uri="{FF2B5EF4-FFF2-40B4-BE49-F238E27FC236}">
                    <a16:creationId xmlns:a16="http://schemas.microsoft.com/office/drawing/2014/main" id="{E4E63E23-D573-4119-B25D-73CDAE3AC5F2}"/>
                  </a:ext>
                </a:extLst>
              </p:cNvPr>
              <p:cNvSpPr/>
              <p:nvPr/>
            </p:nvSpPr>
            <p:spPr>
              <a:xfrm>
                <a:off x="8403702" y="3646647"/>
                <a:ext cx="2959434" cy="1269199"/>
              </a:xfrm>
              <a:prstGeom prst="rect">
                <a:avLst/>
              </a:prstGeom>
              <a:ln>
                <a:noFill/>
              </a:ln>
            </p:spPr>
            <p:txBody>
              <a:bodyPr wrap="square">
                <a:spAutoFit/>
              </a:bodyPr>
              <a:lstStyle/>
              <a:p>
                <a:pPr algn="ctr" defTabSz="1088122">
                  <a:spcBef>
                    <a:spcPts val="600"/>
                  </a:spcBef>
                  <a:defRPr/>
                </a:pPr>
                <a:r>
                  <a:rPr lang="en-US" sz="1400" b="1" dirty="0" err="1">
                    <a:solidFill>
                      <a:srgbClr val="F0AB00"/>
                    </a:solidFill>
                  </a:rPr>
                  <a:t>Beleid</a:t>
                </a:r>
                <a:r>
                  <a:rPr lang="en-US" sz="1400" b="1" dirty="0">
                    <a:solidFill>
                      <a:srgbClr val="F0AB00"/>
                    </a:solidFill>
                  </a:rPr>
                  <a:t> / </a:t>
                </a:r>
                <a:r>
                  <a:rPr lang="en-US" sz="1400" b="1" dirty="0" err="1">
                    <a:solidFill>
                      <a:srgbClr val="F0AB00"/>
                    </a:solidFill>
                  </a:rPr>
                  <a:t>betaler</a:t>
                </a:r>
                <a:r>
                  <a:rPr lang="en-US" sz="1100" b="1" dirty="0">
                    <a:solidFill>
                      <a:srgbClr val="F0AB00"/>
                    </a:solidFill>
                  </a:rPr>
                  <a:t> </a:t>
                </a:r>
              </a:p>
            </p:txBody>
          </p:sp>
        </p:grpSp>
        <p:sp>
          <p:nvSpPr>
            <p:cNvPr id="48" name="TextBox 47">
              <a:extLst>
                <a:ext uri="{FF2B5EF4-FFF2-40B4-BE49-F238E27FC236}">
                  <a16:creationId xmlns:a16="http://schemas.microsoft.com/office/drawing/2014/main" id="{DA32AAAA-FD1B-416A-BA41-D4CF211B8F2B}"/>
                </a:ext>
              </a:extLst>
            </p:cNvPr>
            <p:cNvSpPr txBox="1"/>
            <p:nvPr/>
          </p:nvSpPr>
          <p:spPr>
            <a:xfrm>
              <a:off x="10438421" y="1746019"/>
              <a:ext cx="1517442" cy="1536189"/>
            </a:xfrm>
            <a:prstGeom prst="rect">
              <a:avLst/>
            </a:prstGeom>
            <a:noFill/>
            <a:ln>
              <a:solidFill>
                <a:schemeClr val="accent4">
                  <a:lumMod val="75000"/>
                </a:schemeClr>
              </a:solidFill>
            </a:ln>
          </p:spPr>
          <p:txBody>
            <a:bodyPr wrap="square" lIns="0" tIns="0" rIns="0" bIns="0" rtlCol="0">
              <a:spAutoFit/>
            </a:bodyPr>
            <a:lstStyle/>
            <a:p>
              <a:pPr defTabSz="1088776" fontAlgn="base">
                <a:spcBef>
                  <a:spcPct val="50000"/>
                </a:spcBef>
                <a:spcAft>
                  <a:spcPct val="0"/>
                </a:spcAft>
                <a:buClr>
                  <a:srgbClr val="F0AB00"/>
                </a:buClr>
                <a:buSzPct val="80000"/>
                <a:defRPr/>
              </a:pPr>
              <a:r>
                <a:rPr lang="nl-NL" sz="1100" b="1" kern="0" dirty="0">
                  <a:solidFill>
                    <a:srgbClr val="000000"/>
                  </a:solidFill>
                  <a:ea typeface="Arial Unicode MS" pitchFamily="34" charset="-128"/>
                  <a:cs typeface="Arial Unicode MS" pitchFamily="34" charset="-128"/>
                </a:rPr>
                <a:t>       Functies </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Vergoeden &amp; controleren</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Beleid</a:t>
              </a:r>
            </a:p>
            <a:p>
              <a:pPr marL="171450" indent="-171450" defTabSz="1088776" fontAlgn="base">
                <a:spcBef>
                  <a:spcPct val="50000"/>
                </a:spcBef>
                <a:spcAft>
                  <a:spcPct val="0"/>
                </a:spcAft>
                <a:buClr>
                  <a:srgbClr val="000000"/>
                </a:buClr>
                <a:buSzPct val="120000"/>
                <a:buFont typeface="Arial" panose="020B0604020202020204" pitchFamily="34" charset="0"/>
                <a:buChar char="•"/>
                <a:defRPr/>
              </a:pPr>
              <a:r>
                <a:rPr lang="nl-NL" sz="1100" b="1" kern="0" dirty="0">
                  <a:solidFill>
                    <a:srgbClr val="000000"/>
                  </a:solidFill>
                  <a:ea typeface="Arial Unicode MS" pitchFamily="34" charset="-128"/>
                  <a:cs typeface="Arial Unicode MS" pitchFamily="34" charset="-128"/>
                </a:rPr>
                <a:t>Stelsel wijzigingen</a:t>
              </a:r>
            </a:p>
          </p:txBody>
        </p:sp>
      </p:grpSp>
      <p:pic>
        <p:nvPicPr>
          <p:cNvPr id="8" name="Picture 7">
            <a:extLst>
              <a:ext uri="{FF2B5EF4-FFF2-40B4-BE49-F238E27FC236}">
                <a16:creationId xmlns:a16="http://schemas.microsoft.com/office/drawing/2014/main" id="{03B71323-0702-4F85-90F9-CA7EFB9383DD}"/>
              </a:ext>
            </a:extLst>
          </p:cNvPr>
          <p:cNvPicPr>
            <a:picLocks noChangeAspect="1"/>
          </p:cNvPicPr>
          <p:nvPr/>
        </p:nvPicPr>
        <p:blipFill>
          <a:blip r:embed="rId6" cstate="print"/>
          <a:stretch>
            <a:fillRect/>
          </a:stretch>
        </p:blipFill>
        <p:spPr>
          <a:xfrm>
            <a:off x="5245460" y="1241080"/>
            <a:ext cx="884215" cy="884445"/>
          </a:xfrm>
          <a:prstGeom prst="rect">
            <a:avLst/>
          </a:prstGeom>
        </p:spPr>
      </p:pic>
      <p:grpSp>
        <p:nvGrpSpPr>
          <p:cNvPr id="18" name="Group 24">
            <a:extLst>
              <a:ext uri="{FF2B5EF4-FFF2-40B4-BE49-F238E27FC236}">
                <a16:creationId xmlns:a16="http://schemas.microsoft.com/office/drawing/2014/main" id="{6EB2BF0D-8C84-4B5F-A352-84DEDD6A7C04}"/>
              </a:ext>
            </a:extLst>
          </p:cNvPr>
          <p:cNvGrpSpPr/>
          <p:nvPr/>
        </p:nvGrpSpPr>
        <p:grpSpPr>
          <a:xfrm>
            <a:off x="4500832" y="2850222"/>
            <a:ext cx="3130497" cy="2256342"/>
            <a:chOff x="4474410" y="2957555"/>
            <a:chExt cx="3131312" cy="2256342"/>
          </a:xfrm>
        </p:grpSpPr>
        <p:sp>
          <p:nvSpPr>
            <p:cNvPr id="19" name="Arrow: Circular 18">
              <a:extLst>
                <a:ext uri="{FF2B5EF4-FFF2-40B4-BE49-F238E27FC236}">
                  <a16:creationId xmlns:a16="http://schemas.microsoft.com/office/drawing/2014/main" id="{D1A63985-8FDD-4E80-9A77-3F29CE2F355D}"/>
                </a:ext>
              </a:extLst>
            </p:cNvPr>
            <p:cNvSpPr/>
            <p:nvPr/>
          </p:nvSpPr>
          <p:spPr bwMode="gray">
            <a:xfrm>
              <a:off x="4699523" y="2957555"/>
              <a:ext cx="2504841" cy="1037125"/>
            </a:xfrm>
            <a:prstGeom prst="circularArrow">
              <a:avLst>
                <a:gd name="adj1" fmla="val 0"/>
                <a:gd name="adj2" fmla="val 1142319"/>
                <a:gd name="adj3" fmla="val 19624292"/>
                <a:gd name="adj4" fmla="val 11828649"/>
                <a:gd name="adj5" fmla="val 3812"/>
              </a:avLst>
            </a:prstGeom>
            <a:noFill/>
            <a:ln w="2540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sp>
          <p:nvSpPr>
            <p:cNvPr id="52" name="Arrow: Circular 51">
              <a:extLst>
                <a:ext uri="{FF2B5EF4-FFF2-40B4-BE49-F238E27FC236}">
                  <a16:creationId xmlns:a16="http://schemas.microsoft.com/office/drawing/2014/main" id="{D571CF77-F6B3-4342-906A-6D214A7F37B8}"/>
                </a:ext>
              </a:extLst>
            </p:cNvPr>
            <p:cNvSpPr/>
            <p:nvPr/>
          </p:nvSpPr>
          <p:spPr bwMode="gray">
            <a:xfrm rot="5400000">
              <a:off x="6239769" y="3625192"/>
              <a:ext cx="1729916" cy="1001990"/>
            </a:xfrm>
            <a:prstGeom prst="circularArrow">
              <a:avLst>
                <a:gd name="adj1" fmla="val 0"/>
                <a:gd name="adj2" fmla="val 1142319"/>
                <a:gd name="adj3" fmla="val 19624292"/>
                <a:gd name="adj4" fmla="val 11828649"/>
                <a:gd name="adj5" fmla="val 3812"/>
              </a:avLst>
            </a:prstGeom>
            <a:noFill/>
            <a:ln w="2540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sp>
          <p:nvSpPr>
            <p:cNvPr id="53" name="Arrow: Circular 52">
              <a:extLst>
                <a:ext uri="{FF2B5EF4-FFF2-40B4-BE49-F238E27FC236}">
                  <a16:creationId xmlns:a16="http://schemas.microsoft.com/office/drawing/2014/main" id="{88866493-3555-4996-BDD5-CC4C33E9D7FF}"/>
                </a:ext>
              </a:extLst>
            </p:cNvPr>
            <p:cNvSpPr/>
            <p:nvPr/>
          </p:nvSpPr>
          <p:spPr bwMode="gray">
            <a:xfrm rot="10800000">
              <a:off x="4830867" y="4176772"/>
              <a:ext cx="2504841" cy="1037125"/>
            </a:xfrm>
            <a:prstGeom prst="circularArrow">
              <a:avLst>
                <a:gd name="adj1" fmla="val 0"/>
                <a:gd name="adj2" fmla="val 1142319"/>
                <a:gd name="adj3" fmla="val 19624292"/>
                <a:gd name="adj4" fmla="val 11828649"/>
                <a:gd name="adj5" fmla="val 3812"/>
              </a:avLst>
            </a:prstGeom>
            <a:noFill/>
            <a:ln w="2540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sp>
          <p:nvSpPr>
            <p:cNvPr id="54" name="Arrow: Circular 53">
              <a:extLst>
                <a:ext uri="{FF2B5EF4-FFF2-40B4-BE49-F238E27FC236}">
                  <a16:creationId xmlns:a16="http://schemas.microsoft.com/office/drawing/2014/main" id="{7564ED2D-EAA1-488D-BD3A-6221730D7802}"/>
                </a:ext>
              </a:extLst>
            </p:cNvPr>
            <p:cNvSpPr/>
            <p:nvPr/>
          </p:nvSpPr>
          <p:spPr bwMode="gray">
            <a:xfrm rot="16018692">
              <a:off x="4110447" y="3583635"/>
              <a:ext cx="1729916" cy="1001990"/>
            </a:xfrm>
            <a:prstGeom prst="circularArrow">
              <a:avLst>
                <a:gd name="adj1" fmla="val 0"/>
                <a:gd name="adj2" fmla="val 1142319"/>
                <a:gd name="adj3" fmla="val 19624292"/>
                <a:gd name="adj4" fmla="val 11828649"/>
                <a:gd name="adj5" fmla="val 3812"/>
              </a:avLst>
            </a:prstGeom>
            <a:noFill/>
            <a:ln w="25400" algn="ctr">
              <a:solidFill>
                <a:schemeClr val="tx1"/>
              </a:solid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grpSp>
      <p:sp>
        <p:nvSpPr>
          <p:cNvPr id="38" name="TextBox 13">
            <a:extLst>
              <a:ext uri="{FF2B5EF4-FFF2-40B4-BE49-F238E27FC236}">
                <a16:creationId xmlns:a16="http://schemas.microsoft.com/office/drawing/2014/main" id="{98E86464-6D35-49B8-ACC1-65767886C038}"/>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  Big Data &amp; Tech | </a:t>
            </a:r>
            <a:r>
              <a:rPr lang="en-US" sz="1200" kern="0" dirty="0" err="1">
                <a:latin typeface="BentonSans" panose="02000503000000020004" pitchFamily="2" charset="0"/>
                <a:ea typeface="Arial Unicode MS" pitchFamily="34" charset="-128"/>
                <a:cs typeface="Arial Unicode MS" pitchFamily="34" charset="-128"/>
              </a:rPr>
              <a:t>Successen</a:t>
            </a:r>
            <a:r>
              <a:rPr lang="en-US" sz="1200" kern="0" dirty="0">
                <a:latin typeface="BentonSans" panose="02000503000000020004" pitchFamily="2" charset="0"/>
                <a:ea typeface="Arial Unicode MS" pitchFamily="34" charset="-128"/>
                <a:cs typeface="Arial Unicode MS" pitchFamily="34" charset="-128"/>
              </a:rPr>
              <a:t> |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91878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lvl="1" indent="0">
              <a:buNone/>
            </a:pPr>
            <a:r>
              <a:rPr lang="en-US" sz="1400" dirty="0"/>
              <a:t>The information in this presentation is confidential and proprietary to SAP and may not be disclosed without the permission of SAP. </a:t>
            </a:r>
            <a:br>
              <a:rPr lang="en-US" sz="1400" dirty="0"/>
            </a:br>
            <a:r>
              <a:rPr lang="en-US" sz="1400" dirty="0"/>
              <a:t>Except for your obligation to protect confidential information, this presentation is not subject to your license agreement or any other service </a:t>
            </a:r>
            <a:br>
              <a:rPr lang="en-US" sz="1400" dirty="0"/>
            </a:br>
            <a:r>
              <a:rPr lang="en-US" sz="1400" dirty="0"/>
              <a:t>or subscription agreement with SAP. SAP has no obligation to pursue any course of business outlined in this presentation or any related document, or to develop or release any functionality mentioned therein.</a:t>
            </a:r>
          </a:p>
          <a:p>
            <a:pPr marL="0" lvl="1" indent="0">
              <a:buNone/>
            </a:pPr>
            <a:r>
              <a:rPr lang="en-US" sz="1400" dirty="0"/>
              <a:t>This presentation, or any related document and SAP's strategy and possible future developments, products and or platforms directions and functionality are all subject to change and may be changed by SAP at any time for any reason without notice. The information in this presentation is not a commitment, promise or legal obligation to deliver any material, code or functionality.  This presentation is provided without a warranty of any kind, either express or implied, including but not limited to, the implied warranties of merchantability, fitness for a particular purpose, or non-infringement. This presentation is for informational purposes and may not be incorporated into a contract. SAP assumes no responsibility for errors or omissions in this presentation, except if such damages were caused by SAP’s intentional or gross negligence.</a:t>
            </a:r>
          </a:p>
          <a:p>
            <a:pPr marL="0" lvl="1" indent="0">
              <a:buNone/>
            </a:pPr>
            <a:r>
              <a:rPr lang="en-US" sz="1400" dirty="0"/>
              <a:t>All forward-looking statements are subject to various risks and uncertainties that could cause actual results to differ materially from expectations. Readers are cautioned not to place undue reliance on these forward-looking statements, which speak only as of their dates, </a:t>
            </a:r>
            <a:br>
              <a:rPr lang="en-US" sz="1400" dirty="0"/>
            </a:br>
            <a:r>
              <a:rPr lang="en-US" sz="1400" dirty="0"/>
              <a:t>and they should not be relied upon in making purchasing decisions.</a:t>
            </a:r>
          </a:p>
        </p:txBody>
      </p:sp>
      <p:sp>
        <p:nvSpPr>
          <p:cNvPr id="2" name="Title 1"/>
          <p:cNvSpPr>
            <a:spLocks noGrp="1"/>
          </p:cNvSpPr>
          <p:nvPr>
            <p:ph type="title"/>
          </p:nvPr>
        </p:nvSpPr>
        <p:spPr/>
        <p:txBody>
          <a:bodyPr/>
          <a:lstStyle/>
          <a:p>
            <a:r>
              <a:rPr lang="de-DE" dirty="0"/>
              <a:t>Disclaimer</a:t>
            </a:r>
            <a:endParaRPr lang="en-US" dirty="0"/>
          </a:p>
        </p:txBody>
      </p:sp>
      <p:sp>
        <p:nvSpPr>
          <p:cNvPr id="4" name="TextBox 13">
            <a:extLst>
              <a:ext uri="{FF2B5EF4-FFF2-40B4-BE49-F238E27FC236}">
                <a16:creationId xmlns:a16="http://schemas.microsoft.com/office/drawing/2014/main" id="{DF5CB10A-8353-443F-BDAD-2F0E48214B59}"/>
              </a:ext>
            </a:extLst>
          </p:cNvPr>
          <p:cNvSpPr txBox="1"/>
          <p:nvPr/>
        </p:nvSpPr>
        <p:spPr>
          <a:xfrm>
            <a:off x="303632" y="127263"/>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rgbClr val="F0AB00"/>
                </a:solidFill>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Klinische</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praktijk</a:t>
            </a:r>
            <a:r>
              <a:rPr lang="en-US" sz="1200" kern="0" dirty="0">
                <a:solidFill>
                  <a:srgbClr val="FFFFFF"/>
                </a:solidFill>
                <a:latin typeface="BentonSans" panose="02000503000000020004" pitchFamily="2" charset="0"/>
                <a:ea typeface="Arial Unicode MS" pitchFamily="34" charset="-128"/>
                <a:cs typeface="Arial Unicode MS" pitchFamily="34" charset="-128"/>
              </a:rPr>
              <a:t> |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20254608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E3FFCAF-4E96-4B5E-B323-0B5B1B874E34}"/>
              </a:ext>
            </a:extLst>
          </p:cNvPr>
          <p:cNvSpPr>
            <a:spLocks noGrp="1"/>
          </p:cNvSpPr>
          <p:nvPr>
            <p:ph type="body" sz="quarter" idx="10"/>
          </p:nvPr>
        </p:nvSpPr>
        <p:spPr>
          <a:xfrm>
            <a:off x="503869" y="1071000"/>
            <a:ext cx="11183565" cy="4716000"/>
          </a:xfrm>
        </p:spPr>
        <p:txBody>
          <a:bodyPr/>
          <a:lstStyle/>
          <a:p>
            <a:pPr marL="342900" indent="-342900">
              <a:buFont typeface="Wingdings" panose="05000000000000000000" pitchFamily="2" charset="2"/>
              <a:buChar char="Ø"/>
            </a:pPr>
            <a:r>
              <a:rPr lang="nl-NL" dirty="0"/>
              <a:t>Digitalisering zal ook de zorgsector ingrijpend beïnvloeden</a:t>
            </a:r>
            <a:br>
              <a:rPr lang="nl-NL" dirty="0"/>
            </a:br>
            <a:endParaRPr lang="nl-NL" dirty="0"/>
          </a:p>
          <a:p>
            <a:pPr marL="342900" indent="-342900">
              <a:buFont typeface="Wingdings" panose="05000000000000000000" pitchFamily="2" charset="2"/>
              <a:buChar char="Ø"/>
            </a:pPr>
            <a:r>
              <a:rPr lang="nl-NL" dirty="0"/>
              <a:t>Patiënt zorg &amp; informatie uitwisseling gaan hand in hand. </a:t>
            </a:r>
            <a:br>
              <a:rPr lang="nl-NL" dirty="0"/>
            </a:br>
            <a:r>
              <a:rPr lang="nl-NL" dirty="0"/>
              <a:t>De patiënt of hij/zij participeert met data.</a:t>
            </a:r>
          </a:p>
          <a:p>
            <a:pPr marL="342900" indent="-342900">
              <a:buFont typeface="Wingdings" panose="05000000000000000000" pitchFamily="2" charset="2"/>
              <a:buChar char="Ø"/>
            </a:pPr>
            <a:r>
              <a:rPr lang="nl-NL" dirty="0"/>
              <a:t>(Zorg) Data is een waarde houdend goed, de bekostiging zal volgen. </a:t>
            </a:r>
            <a:br>
              <a:rPr lang="nl-NL" dirty="0"/>
            </a:br>
            <a:endParaRPr lang="nl-NL" dirty="0"/>
          </a:p>
          <a:p>
            <a:pPr marL="342900" indent="-342900">
              <a:buFont typeface="Wingdings" panose="05000000000000000000" pitchFamily="2" charset="2"/>
              <a:buChar char="Ø"/>
            </a:pPr>
            <a:r>
              <a:rPr lang="nl-NL" dirty="0"/>
              <a:t>De kwaliteit, toegankelijkheid en inzetbaarheid van jullie dataset is bepalend voor de markt relevantie van het instituut.</a:t>
            </a:r>
          </a:p>
          <a:p>
            <a:pPr marL="342900" indent="-342900">
              <a:buFont typeface="Wingdings" panose="05000000000000000000" pitchFamily="2" charset="2"/>
              <a:buChar char="Ø"/>
            </a:pPr>
            <a:r>
              <a:rPr lang="nl-NL" dirty="0"/>
              <a:t>Artsen zullen de informatievoorziening (algoritmes) ontwikkelen, duiden en toetsen.</a:t>
            </a:r>
          </a:p>
        </p:txBody>
      </p:sp>
      <p:sp>
        <p:nvSpPr>
          <p:cNvPr id="3" name="Titel 2">
            <a:extLst>
              <a:ext uri="{FF2B5EF4-FFF2-40B4-BE49-F238E27FC236}">
                <a16:creationId xmlns:a16="http://schemas.microsoft.com/office/drawing/2014/main" id="{AC1736E5-EC84-408C-A2F7-BF66175D6864}"/>
              </a:ext>
            </a:extLst>
          </p:cNvPr>
          <p:cNvSpPr>
            <a:spLocks noGrp="1"/>
          </p:cNvSpPr>
          <p:nvPr>
            <p:ph type="title"/>
          </p:nvPr>
        </p:nvSpPr>
        <p:spPr/>
        <p:txBody>
          <a:bodyPr/>
          <a:lstStyle/>
          <a:p>
            <a:r>
              <a:rPr lang="nl-NL" dirty="0"/>
              <a:t>Overwegingen</a:t>
            </a:r>
          </a:p>
        </p:txBody>
      </p:sp>
      <p:sp>
        <p:nvSpPr>
          <p:cNvPr id="4" name="Tekstvak 3">
            <a:extLst>
              <a:ext uri="{FF2B5EF4-FFF2-40B4-BE49-F238E27FC236}">
                <a16:creationId xmlns:a16="http://schemas.microsoft.com/office/drawing/2014/main" id="{D47E3560-1684-4CA3-B796-20B573088528}"/>
              </a:ext>
            </a:extLst>
          </p:cNvPr>
          <p:cNvSpPr txBox="1"/>
          <p:nvPr/>
        </p:nvSpPr>
        <p:spPr>
          <a:xfrm>
            <a:off x="2523798" y="4925226"/>
            <a:ext cx="8469444" cy="861774"/>
          </a:xfrm>
          <a:prstGeom prst="rect">
            <a:avLst/>
          </a:prstGeom>
          <a:noFill/>
        </p:spPr>
        <p:txBody>
          <a:bodyPr wrap="square" lIns="0" tIns="0" rIns="0" bIns="0" rtlCol="0">
            <a:spAutoFit/>
          </a:bodyPr>
          <a:lstStyle/>
          <a:p>
            <a:pPr marL="342900" indent="-342900">
              <a:buFont typeface="Wingdings" panose="05000000000000000000" pitchFamily="2" charset="2"/>
              <a:buChar char="Ø"/>
            </a:pPr>
            <a:endParaRPr lang="nl-NL" sz="2800" dirty="0">
              <a:solidFill>
                <a:schemeClr val="accent1"/>
              </a:solidFill>
            </a:endParaRPr>
          </a:p>
          <a:p>
            <a:r>
              <a:rPr lang="nl-NL" sz="2800" dirty="0">
                <a:solidFill>
                  <a:schemeClr val="accent1"/>
                </a:solidFill>
              </a:rPr>
              <a:t>Bits &amp; Bytes leveren geen patiëntzorg </a:t>
            </a:r>
            <a:r>
              <a:rPr lang="nl-NL" sz="2800" dirty="0">
                <a:solidFill>
                  <a:schemeClr val="accent1"/>
                </a:solidFill>
                <a:sym typeface="Wingdings" panose="05000000000000000000" pitchFamily="2" charset="2"/>
              </a:rPr>
              <a:t></a:t>
            </a:r>
            <a:endParaRPr lang="nl-NL" sz="2800" kern="0" dirty="0">
              <a:solidFill>
                <a:schemeClr val="accent1"/>
              </a:solidFill>
              <a:ea typeface="Arial Unicode MS" pitchFamily="34" charset="-128"/>
              <a:cs typeface="Arial Unicode MS" pitchFamily="34" charset="-128"/>
            </a:endParaRPr>
          </a:p>
        </p:txBody>
      </p:sp>
      <p:sp>
        <p:nvSpPr>
          <p:cNvPr id="5" name="TextBox 13">
            <a:extLst>
              <a:ext uri="{FF2B5EF4-FFF2-40B4-BE49-F238E27FC236}">
                <a16:creationId xmlns:a16="http://schemas.microsoft.com/office/drawing/2014/main" id="{DF2F9090-F355-41A3-A69D-3E1CD7E69E8D}"/>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  Big Data &amp; Tech | </a:t>
            </a:r>
            <a:r>
              <a:rPr lang="en-US" sz="1200" kern="0" dirty="0" err="1">
                <a:latin typeface="BentonSans" panose="02000503000000020004" pitchFamily="2" charset="0"/>
                <a:ea typeface="Arial Unicode MS" pitchFamily="34" charset="-128"/>
                <a:cs typeface="Arial Unicode MS" pitchFamily="34" charset="-128"/>
              </a:rPr>
              <a:t>Successen</a:t>
            </a:r>
            <a:r>
              <a:rPr lang="en-US" sz="1200" kern="0" dirty="0">
                <a:latin typeface="BentonSans" panose="02000503000000020004" pitchFamily="2" charset="0"/>
                <a:ea typeface="Arial Unicode MS" pitchFamily="34" charset="-128"/>
                <a:cs typeface="Arial Unicode MS" pitchFamily="34" charset="-128"/>
              </a:rPr>
              <a:t> |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98265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207" y="1912361"/>
            <a:ext cx="5326613" cy="923116"/>
          </a:xfrm>
        </p:spPr>
        <p:txBody>
          <a:bodyPr/>
          <a:lstStyle/>
          <a:p>
            <a:r>
              <a:rPr lang="en-US" dirty="0" err="1"/>
              <a:t>Vragen</a:t>
            </a:r>
            <a:r>
              <a:rPr lang="en-US" dirty="0"/>
              <a:t> &amp; </a:t>
            </a:r>
            <a:r>
              <a:rPr lang="en-US" dirty="0" err="1"/>
              <a:t>Reacties</a:t>
            </a:r>
            <a:br>
              <a:rPr lang="en-US" dirty="0"/>
            </a:br>
            <a:br>
              <a:rPr lang="en-US" dirty="0"/>
            </a:br>
            <a:endParaRPr lang="en-US" dirty="0"/>
          </a:p>
        </p:txBody>
      </p:sp>
      <p:sp>
        <p:nvSpPr>
          <p:cNvPr id="4" name="Text Placeholder 3"/>
          <p:cNvSpPr>
            <a:spLocks noGrp="1"/>
          </p:cNvSpPr>
          <p:nvPr>
            <p:ph type="body" sz="quarter" idx="10"/>
          </p:nvPr>
        </p:nvSpPr>
        <p:spPr>
          <a:xfrm>
            <a:off x="4984043" y="2081852"/>
            <a:ext cx="6461561" cy="2501010"/>
          </a:xfrm>
        </p:spPr>
        <p:txBody>
          <a:bodyPr/>
          <a:lstStyle/>
          <a:p>
            <a:r>
              <a:rPr lang="en-US" dirty="0"/>
              <a:t>Cefas Dam</a:t>
            </a:r>
            <a:br>
              <a:rPr lang="en-US" dirty="0"/>
            </a:br>
            <a:r>
              <a:rPr lang="en-US" dirty="0"/>
              <a:t>Business Development Manager Healthcare Netherlands</a:t>
            </a:r>
            <a:br>
              <a:rPr lang="en-US" dirty="0"/>
            </a:br>
            <a:r>
              <a:rPr lang="en-US" dirty="0"/>
              <a:t>email: cefas.dam@gmail.com</a:t>
            </a:r>
          </a:p>
          <a:p>
            <a:r>
              <a:rPr lang="en-US" dirty="0"/>
              <a:t>Mob: +31 (0) 6 15253560</a:t>
            </a:r>
          </a:p>
        </p:txBody>
      </p:sp>
      <p:sp>
        <p:nvSpPr>
          <p:cNvPr id="5" name="Text Placeholder 3">
            <a:extLst>
              <a:ext uri="{FF2B5EF4-FFF2-40B4-BE49-F238E27FC236}">
                <a16:creationId xmlns:a16="http://schemas.microsoft.com/office/drawing/2014/main" id="{D0B104B5-FBC5-4FF1-B58C-BF85FEC5271D}"/>
              </a:ext>
            </a:extLst>
          </p:cNvPr>
          <p:cNvSpPr txBox="1">
            <a:spLocks/>
          </p:cNvSpPr>
          <p:nvPr/>
        </p:nvSpPr>
        <p:spPr bwMode="gray">
          <a:xfrm>
            <a:off x="4107043" y="4022524"/>
            <a:ext cx="3482338" cy="2501010"/>
          </a:xfrm>
          <a:prstGeom prst="rect">
            <a:avLst/>
          </a:prstGeom>
        </p:spPr>
        <p:txBody>
          <a:bodyPr vert="horz" lIns="0" tIns="0" rIns="0" bIns="0" rtlCol="0" anchor="t" anchorCtr="0">
            <a:noAutofit/>
          </a:bodyPr>
          <a:lstStyle>
            <a:lvl1pPr marL="0" indent="0" algn="l" defTabSz="1088558" rtl="0" eaLnBrk="1" latinLnBrk="0" hangingPunct="1">
              <a:spcBef>
                <a:spcPts val="0"/>
              </a:spcBef>
              <a:spcAft>
                <a:spcPts val="1200"/>
              </a:spcAft>
              <a:buClr>
                <a:schemeClr val="accent1"/>
              </a:buClr>
              <a:buSzPct val="80000"/>
              <a:buFontTx/>
              <a:buNone/>
              <a:defRPr sz="1600" b="0" kern="1200">
                <a:solidFill>
                  <a:schemeClr val="tx1"/>
                </a:solidFill>
                <a:latin typeface="+mn-lt"/>
                <a:ea typeface="+mn-ea"/>
                <a:cs typeface="+mn-cs"/>
              </a:defRPr>
            </a:lvl1pPr>
            <a:lvl2pPr marL="0" indent="0" algn="l" defTabSz="1088558" rtl="0" eaLnBrk="1" latinLnBrk="0" hangingPunct="1">
              <a:spcBef>
                <a:spcPts val="0"/>
              </a:spcBef>
              <a:buClr>
                <a:schemeClr val="accent1"/>
              </a:buClr>
              <a:buSzPct val="100000"/>
              <a:buFont typeface="Wingdings" pitchFamily="2" charset="2"/>
              <a:buNone/>
              <a:defRPr sz="1600" b="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Clr>
                <a:srgbClr val="F0AB00"/>
              </a:buClr>
              <a:defRPr/>
            </a:pPr>
            <a:endParaRPr lang="en-US" dirty="0">
              <a:solidFill>
                <a:srgbClr val="FFFFFF"/>
              </a:solidFill>
            </a:endParaRPr>
          </a:p>
        </p:txBody>
      </p:sp>
      <p:sp>
        <p:nvSpPr>
          <p:cNvPr id="7" name="TextBox 13">
            <a:extLst>
              <a:ext uri="{FF2B5EF4-FFF2-40B4-BE49-F238E27FC236}">
                <a16:creationId xmlns:a16="http://schemas.microsoft.com/office/drawing/2014/main" id="{49981506-1E1D-4BDB-B911-0D82AF24DC86}"/>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  Big Data &amp; Tech | </a:t>
            </a:r>
            <a:r>
              <a:rPr lang="en-US" sz="1200" kern="0" dirty="0" err="1">
                <a:latin typeface="BentonSans" panose="02000503000000020004" pitchFamily="2" charset="0"/>
                <a:ea typeface="Arial Unicode MS" pitchFamily="34" charset="-128"/>
                <a:cs typeface="Arial Unicode MS" pitchFamily="34" charset="-128"/>
              </a:rPr>
              <a:t>Successen</a:t>
            </a:r>
            <a:r>
              <a:rPr lang="en-US" sz="1200" kern="0" dirty="0">
                <a:latin typeface="BentonSans" panose="02000503000000020004" pitchFamily="2" charset="0"/>
                <a:ea typeface="Arial Unicode MS" pitchFamily="34" charset="-128"/>
                <a:cs typeface="Arial Unicode MS" pitchFamily="34" charset="-128"/>
              </a:rPr>
              <a:t> |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315017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731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p:cNvSpPr>
            <a:spLocks noGrp="1"/>
          </p:cNvSpPr>
          <p:nvPr>
            <p:ph type="title"/>
          </p:nvPr>
        </p:nvSpPr>
        <p:spPr>
          <a:xfrm>
            <a:off x="503877" y="504000"/>
            <a:ext cx="5110669" cy="369332"/>
          </a:xfrm>
        </p:spPr>
        <p:txBody>
          <a:bodyPr/>
          <a:lstStyle/>
          <a:p>
            <a:r>
              <a:rPr lang="en-US" dirty="0"/>
              <a:t>Agenda</a:t>
            </a:r>
          </a:p>
        </p:txBody>
      </p:sp>
      <p:pic>
        <p:nvPicPr>
          <p:cNvPr id="12" name="Picture 5" descr="SAP_grad_R_pref.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92" y="6026726"/>
            <a:ext cx="917282" cy="41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CA2C6DFC-DADF-4F3A-BB69-62D0EF9BFB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83" r="45664"/>
          <a:stretch/>
        </p:blipFill>
        <p:spPr>
          <a:xfrm>
            <a:off x="7555503" y="238956"/>
            <a:ext cx="4633331" cy="6694332"/>
          </a:xfrm>
          <a:prstGeom prst="rect">
            <a:avLst/>
          </a:prstGeom>
        </p:spPr>
      </p:pic>
      <p:grpSp>
        <p:nvGrpSpPr>
          <p:cNvPr id="3" name="Group 2">
            <a:extLst>
              <a:ext uri="{FF2B5EF4-FFF2-40B4-BE49-F238E27FC236}">
                <a16:creationId xmlns:a16="http://schemas.microsoft.com/office/drawing/2014/main" id="{1EEB66FE-76B7-4A69-AF1A-36777F9DFE78}"/>
              </a:ext>
            </a:extLst>
          </p:cNvPr>
          <p:cNvGrpSpPr/>
          <p:nvPr/>
        </p:nvGrpSpPr>
        <p:grpSpPr>
          <a:xfrm>
            <a:off x="796175" y="1251452"/>
            <a:ext cx="5531862" cy="370816"/>
            <a:chOff x="729711" y="1404735"/>
            <a:chExt cx="5533303" cy="370816"/>
          </a:xfrm>
        </p:grpSpPr>
        <p:sp>
          <p:nvSpPr>
            <p:cNvPr id="11" name="Rectangle 10">
              <a:extLst>
                <a:ext uri="{FF2B5EF4-FFF2-40B4-BE49-F238E27FC236}">
                  <a16:creationId xmlns:a16="http://schemas.microsoft.com/office/drawing/2014/main" id="{E016E205-659B-461C-8861-A51E55D242C8}"/>
                </a:ext>
              </a:extLst>
            </p:cNvPr>
            <p:cNvSpPr/>
            <p:nvPr/>
          </p:nvSpPr>
          <p:spPr bwMode="gray">
            <a:xfrm>
              <a:off x="729711" y="1404735"/>
              <a:ext cx="2498942" cy="369332"/>
            </a:xfrm>
            <a:prstGeom prst="rect">
              <a:avLst/>
            </a:prstGeom>
            <a:solidFill>
              <a:srgbClr val="604400"/>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72B20EC2-3DC0-4F4F-B815-B93F402FE40A}"/>
                </a:ext>
              </a:extLst>
            </p:cNvPr>
            <p:cNvSpPr/>
            <p:nvPr/>
          </p:nvSpPr>
          <p:spPr bwMode="gray">
            <a:xfrm>
              <a:off x="1950894" y="1404735"/>
              <a:ext cx="2498942" cy="369332"/>
            </a:xfrm>
            <a:prstGeom prst="rect">
              <a:avLst/>
            </a:prstGeom>
            <a:solidFill>
              <a:srgbClr val="A87800"/>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sp>
          <p:nvSpPr>
            <p:cNvPr id="2" name="Rectangle 1">
              <a:extLst>
                <a:ext uri="{FF2B5EF4-FFF2-40B4-BE49-F238E27FC236}">
                  <a16:creationId xmlns:a16="http://schemas.microsoft.com/office/drawing/2014/main" id="{F07BBD7F-6170-4DB3-869C-CFBA0F4F2FBA}"/>
                </a:ext>
              </a:extLst>
            </p:cNvPr>
            <p:cNvSpPr/>
            <p:nvPr/>
          </p:nvSpPr>
          <p:spPr bwMode="gray">
            <a:xfrm>
              <a:off x="3282474" y="1406219"/>
              <a:ext cx="2980540" cy="369332"/>
            </a:xfrm>
            <a:prstGeom prst="rect">
              <a:avLst/>
            </a:prstGeom>
            <a:solidFill>
              <a:schemeClr val="accent1"/>
            </a:solidFill>
            <a:ln w="635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lang="nl-NL" kern="0" dirty="0" err="1">
                <a:solidFill>
                  <a:srgbClr val="FFFFFF"/>
                </a:solidFill>
                <a:ea typeface="Arial Unicode MS" pitchFamily="34" charset="-128"/>
                <a:cs typeface="Arial Unicode MS" pitchFamily="34" charset="-128"/>
              </a:endParaRPr>
            </a:p>
          </p:txBody>
        </p:sp>
      </p:grpSp>
      <p:sp>
        <p:nvSpPr>
          <p:cNvPr id="4" name="TextBox 3">
            <a:extLst>
              <a:ext uri="{FF2B5EF4-FFF2-40B4-BE49-F238E27FC236}">
                <a16:creationId xmlns:a16="http://schemas.microsoft.com/office/drawing/2014/main" id="{EDE6805F-77FF-428F-97A9-84F28E8C8C88}"/>
              </a:ext>
            </a:extLst>
          </p:cNvPr>
          <p:cNvSpPr txBox="1"/>
          <p:nvPr/>
        </p:nvSpPr>
        <p:spPr>
          <a:xfrm>
            <a:off x="972956" y="2270385"/>
            <a:ext cx="5722905" cy="3739485"/>
          </a:xfrm>
          <a:prstGeom prst="rect">
            <a:avLst/>
          </a:prstGeom>
          <a:noFill/>
        </p:spPr>
        <p:txBody>
          <a:bodyPr wrap="square" lIns="0" tIns="0" rIns="0" bIns="0" rtlCol="0">
            <a:spAutoFit/>
          </a:bodyPr>
          <a:lstStyle/>
          <a:p>
            <a:pPr marL="285750" indent="-285750" defTabSz="1088776" fontAlgn="base">
              <a:spcBef>
                <a:spcPct val="50000"/>
              </a:spcBef>
              <a:spcAft>
                <a:spcPct val="0"/>
              </a:spcAft>
              <a:buClr>
                <a:srgbClr val="F0AB00"/>
              </a:buClr>
              <a:buSzPct val="80000"/>
              <a:buFont typeface="Arial" panose="020B0604020202020204" pitchFamily="34" charset="0"/>
              <a:buChar char="•"/>
            </a:pPr>
            <a:endParaRPr lang="nl-NL" kern="0" dirty="0">
              <a:solidFill>
                <a:srgbClr val="FFFFFF"/>
              </a:solidFill>
              <a:ea typeface="Arial Unicode MS" pitchFamily="34" charset="-128"/>
              <a:cs typeface="Arial Unicode MS" pitchFamily="34" charset="-128"/>
            </a:endParaRPr>
          </a:p>
          <a:p>
            <a:pPr marL="285750" indent="-285750" defTabSz="1088776" fontAlgn="base">
              <a:spcBef>
                <a:spcPct val="50000"/>
              </a:spcBef>
              <a:spcAft>
                <a:spcPct val="0"/>
              </a:spcAft>
              <a:buClr>
                <a:srgbClr val="F0AB00"/>
              </a:buClr>
              <a:buSzPct val="80000"/>
              <a:buFont typeface="Arial" panose="020B0604020202020204" pitchFamily="34" charset="0"/>
              <a:buChar char="•"/>
            </a:pPr>
            <a:r>
              <a:rPr lang="nl-NL" kern="0" dirty="0">
                <a:solidFill>
                  <a:srgbClr val="FFFFFF"/>
                </a:solidFill>
                <a:ea typeface="Arial Unicode MS" pitchFamily="34" charset="-128"/>
                <a:cs typeface="Arial Unicode MS" pitchFamily="34" charset="-128"/>
              </a:rPr>
              <a:t>IT in de klinische praktijk</a:t>
            </a:r>
          </a:p>
          <a:p>
            <a:pPr marL="285750" indent="-285750" defTabSz="1088776" fontAlgn="base">
              <a:spcBef>
                <a:spcPct val="50000"/>
              </a:spcBef>
              <a:spcAft>
                <a:spcPct val="0"/>
              </a:spcAft>
              <a:buClr>
                <a:srgbClr val="F0AB00"/>
              </a:buClr>
              <a:buSzPct val="80000"/>
              <a:buFont typeface="Arial" panose="020B0604020202020204" pitchFamily="34" charset="0"/>
              <a:buChar char="•"/>
            </a:pPr>
            <a:r>
              <a:rPr lang="nl-NL" kern="0" dirty="0">
                <a:solidFill>
                  <a:srgbClr val="FFFFFF"/>
                </a:solidFill>
                <a:ea typeface="Arial Unicode MS" pitchFamily="34" charset="-128"/>
                <a:cs typeface="Arial Unicode MS" pitchFamily="34" charset="-128"/>
              </a:rPr>
              <a:t>Technologie als katalysator?</a:t>
            </a:r>
          </a:p>
          <a:p>
            <a:pPr marL="285750" indent="-285750" defTabSz="1088776" fontAlgn="base">
              <a:spcBef>
                <a:spcPct val="50000"/>
              </a:spcBef>
              <a:spcAft>
                <a:spcPct val="0"/>
              </a:spcAft>
              <a:buClr>
                <a:srgbClr val="F0AB00"/>
              </a:buClr>
              <a:buSzPct val="80000"/>
              <a:buFont typeface="Arial" panose="020B0604020202020204" pitchFamily="34" charset="0"/>
              <a:buChar char="•"/>
            </a:pPr>
            <a:r>
              <a:rPr lang="nl-NL" kern="0" dirty="0">
                <a:solidFill>
                  <a:srgbClr val="FFFFFF"/>
                </a:solidFill>
                <a:ea typeface="Arial Unicode MS" pitchFamily="34" charset="-128"/>
                <a:cs typeface="Arial Unicode MS" pitchFamily="34" charset="-128"/>
              </a:rPr>
              <a:t>Praktijkvoorbeelden </a:t>
            </a:r>
            <a:br>
              <a:rPr lang="nl-NL" kern="0" dirty="0">
                <a:solidFill>
                  <a:srgbClr val="FFFFFF"/>
                </a:solidFill>
                <a:ea typeface="Arial Unicode MS" pitchFamily="34" charset="-128"/>
                <a:cs typeface="Arial Unicode MS" pitchFamily="34" charset="-128"/>
              </a:rPr>
            </a:br>
            <a:r>
              <a:rPr lang="nl-NL" kern="0" dirty="0">
                <a:solidFill>
                  <a:srgbClr val="FFFFFF"/>
                </a:solidFill>
                <a:ea typeface="Arial Unicode MS" pitchFamily="34" charset="-128"/>
                <a:cs typeface="Arial Unicode MS" pitchFamily="34" charset="-128"/>
              </a:rPr>
              <a:t>- ASCO: </a:t>
            </a:r>
            <a:r>
              <a:rPr lang="nl-NL" kern="0" dirty="0" err="1">
                <a:solidFill>
                  <a:srgbClr val="FFFFFF"/>
                </a:solidFill>
                <a:ea typeface="Arial Unicode MS" pitchFamily="34" charset="-128"/>
                <a:cs typeface="Arial Unicode MS" pitchFamily="34" charset="-128"/>
              </a:rPr>
              <a:t>CancerLinQ</a:t>
            </a:r>
            <a:br>
              <a:rPr lang="nl-NL" kern="0" dirty="0">
                <a:solidFill>
                  <a:srgbClr val="FFFFFF"/>
                </a:solidFill>
                <a:ea typeface="Arial Unicode MS" pitchFamily="34" charset="-128"/>
                <a:cs typeface="Arial Unicode MS" pitchFamily="34" charset="-128"/>
              </a:rPr>
            </a:br>
            <a:r>
              <a:rPr lang="nl-NL" kern="0" dirty="0">
                <a:solidFill>
                  <a:srgbClr val="FFFFFF"/>
                </a:solidFill>
                <a:ea typeface="Arial Unicode MS" pitchFamily="34" charset="-128"/>
                <a:cs typeface="Arial Unicode MS" pitchFamily="34" charset="-128"/>
              </a:rPr>
              <a:t>- </a:t>
            </a:r>
            <a:r>
              <a:rPr lang="nl-NL" kern="0" dirty="0" err="1">
                <a:solidFill>
                  <a:srgbClr val="FFFFFF"/>
                </a:solidFill>
                <a:ea typeface="Arial Unicode MS" pitchFamily="34" charset="-128"/>
                <a:cs typeface="Arial Unicode MS" pitchFamily="34" charset="-128"/>
              </a:rPr>
              <a:t>Institute</a:t>
            </a:r>
            <a:r>
              <a:rPr lang="nl-NL" kern="0" dirty="0">
                <a:solidFill>
                  <a:srgbClr val="FFFFFF"/>
                </a:solidFill>
                <a:ea typeface="Arial Unicode MS" pitchFamily="34" charset="-128"/>
                <a:cs typeface="Arial Unicode MS" pitchFamily="34" charset="-128"/>
              </a:rPr>
              <a:t> Gustav </a:t>
            </a:r>
            <a:r>
              <a:rPr lang="nl-NL" kern="0" dirty="0" err="1">
                <a:solidFill>
                  <a:srgbClr val="FFFFFF"/>
                </a:solidFill>
                <a:ea typeface="Arial Unicode MS" pitchFamily="34" charset="-128"/>
                <a:cs typeface="Arial Unicode MS" pitchFamily="34" charset="-128"/>
              </a:rPr>
              <a:t>Roussy</a:t>
            </a:r>
            <a:br>
              <a:rPr lang="nl-NL" kern="0" dirty="0">
                <a:solidFill>
                  <a:srgbClr val="FFFFFF"/>
                </a:solidFill>
                <a:ea typeface="Arial Unicode MS" pitchFamily="34" charset="-128"/>
                <a:cs typeface="Arial Unicode MS" pitchFamily="34" charset="-128"/>
              </a:rPr>
            </a:br>
            <a:endParaRPr lang="nl-NL" kern="0" dirty="0">
              <a:solidFill>
                <a:srgbClr val="FFFFFF"/>
              </a:solidFill>
              <a:ea typeface="Arial Unicode MS" pitchFamily="34" charset="-128"/>
              <a:cs typeface="Arial Unicode MS" pitchFamily="34" charset="-128"/>
            </a:endParaRPr>
          </a:p>
          <a:p>
            <a:pPr marL="285750" indent="-285750" defTabSz="1088776" fontAlgn="base">
              <a:spcBef>
                <a:spcPct val="50000"/>
              </a:spcBef>
              <a:spcAft>
                <a:spcPct val="0"/>
              </a:spcAft>
              <a:buClr>
                <a:srgbClr val="F0AB00"/>
              </a:buClr>
              <a:buSzPct val="80000"/>
              <a:buFont typeface="Arial" panose="020B0604020202020204" pitchFamily="34" charset="0"/>
              <a:buChar char="•"/>
            </a:pPr>
            <a:r>
              <a:rPr lang="nl-NL" kern="0" dirty="0">
                <a:solidFill>
                  <a:srgbClr val="FFFFFF"/>
                </a:solidFill>
                <a:ea typeface="Arial Unicode MS" pitchFamily="34" charset="-128"/>
                <a:cs typeface="Arial Unicode MS" pitchFamily="34" charset="-128"/>
              </a:rPr>
              <a:t>Conclusie</a:t>
            </a:r>
            <a:br>
              <a:rPr lang="nl-NL" kern="0" dirty="0">
                <a:solidFill>
                  <a:srgbClr val="FFFFFF"/>
                </a:solidFill>
                <a:ea typeface="Arial Unicode MS" pitchFamily="34" charset="-128"/>
                <a:cs typeface="Arial Unicode MS" pitchFamily="34" charset="-128"/>
              </a:rPr>
            </a:br>
            <a:br>
              <a:rPr lang="nl-NL" kern="0" dirty="0">
                <a:solidFill>
                  <a:srgbClr val="FFFFFF"/>
                </a:solidFill>
                <a:ea typeface="Arial Unicode MS" pitchFamily="34" charset="-128"/>
                <a:cs typeface="Arial Unicode MS" pitchFamily="34" charset="-128"/>
              </a:rPr>
            </a:br>
            <a:endParaRPr lang="nl-NL" kern="0" dirty="0">
              <a:solidFill>
                <a:srgbClr val="FFFFFF"/>
              </a:solidFill>
              <a:ea typeface="Arial Unicode MS" pitchFamily="34" charset="-128"/>
              <a:cs typeface="Arial Unicode MS" pitchFamily="34" charset="-128"/>
            </a:endParaRPr>
          </a:p>
          <a:p>
            <a:pPr marL="285750" indent="-285750" defTabSz="1088776" fontAlgn="base">
              <a:spcBef>
                <a:spcPct val="50000"/>
              </a:spcBef>
              <a:spcAft>
                <a:spcPct val="0"/>
              </a:spcAft>
              <a:buClr>
                <a:srgbClr val="F0AB00"/>
              </a:buClr>
              <a:buSzPct val="80000"/>
              <a:buFont typeface="Arial" panose="020B0604020202020204" pitchFamily="34" charset="0"/>
              <a:buChar char="•"/>
            </a:pPr>
            <a:r>
              <a:rPr lang="nl-NL" kern="0" dirty="0" err="1">
                <a:solidFill>
                  <a:srgbClr val="FFFFFF"/>
                </a:solidFill>
                <a:ea typeface="Arial Unicode MS" pitchFamily="34" charset="-128"/>
                <a:cs typeface="Arial Unicode MS" pitchFamily="34" charset="-128"/>
              </a:rPr>
              <a:t>Bewustzijnext</a:t>
            </a:r>
            <a:r>
              <a:rPr lang="nl-NL" kern="0" dirty="0">
                <a:solidFill>
                  <a:srgbClr val="FFFFFF"/>
                </a:solidFill>
                <a:ea typeface="Arial Unicode MS" pitchFamily="34" charset="-128"/>
                <a:cs typeface="Arial Unicode MS" pitchFamily="34" charset="-128"/>
              </a:rPr>
              <a:t> steps</a:t>
            </a:r>
          </a:p>
        </p:txBody>
      </p:sp>
      <p:sp>
        <p:nvSpPr>
          <p:cNvPr id="14" name="TextBox 13">
            <a:extLst>
              <a:ext uri="{FF2B5EF4-FFF2-40B4-BE49-F238E27FC236}">
                <a16:creationId xmlns:a16="http://schemas.microsoft.com/office/drawing/2014/main" id="{516D1354-B854-4B8D-B7AC-01E6F04BA898}"/>
              </a:ext>
            </a:extLst>
          </p:cNvPr>
          <p:cNvSpPr txBox="1"/>
          <p:nvPr/>
        </p:nvSpPr>
        <p:spPr>
          <a:xfrm>
            <a:off x="928335" y="1729981"/>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rgbClr val="F0AB00"/>
                </a:solidFill>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Klinische</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praktijk</a:t>
            </a:r>
            <a:r>
              <a:rPr lang="en-US" sz="1200" kern="0" dirty="0">
                <a:solidFill>
                  <a:srgbClr val="FFFFFF"/>
                </a:solidFill>
                <a:latin typeface="BentonSans" panose="02000503000000020004" pitchFamily="2" charset="0"/>
                <a:ea typeface="Arial Unicode MS" pitchFamily="34" charset="-128"/>
                <a:cs typeface="Arial Unicode MS" pitchFamily="34" charset="-128"/>
              </a:rPr>
              <a:t> |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89122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3F922-86EB-4DA7-B623-CE6A9A0B5ECE}"/>
              </a:ext>
            </a:extLst>
          </p:cNvPr>
          <p:cNvSpPr>
            <a:spLocks noGrp="1"/>
          </p:cNvSpPr>
          <p:nvPr>
            <p:ph type="title"/>
          </p:nvPr>
        </p:nvSpPr>
        <p:spPr>
          <a:xfrm>
            <a:off x="503870" y="504000"/>
            <a:ext cx="11183564" cy="369332"/>
          </a:xfrm>
        </p:spPr>
        <p:txBody>
          <a:bodyPr/>
          <a:lstStyle/>
          <a:p>
            <a:r>
              <a:rPr lang="en-US" dirty="0">
                <a:solidFill>
                  <a:srgbClr val="F0AB00"/>
                </a:solidFill>
              </a:rPr>
              <a:t>4 </a:t>
            </a:r>
            <a:r>
              <a:rPr lang="en-US" dirty="0" err="1">
                <a:solidFill>
                  <a:srgbClr val="F0AB00"/>
                </a:solidFill>
              </a:rPr>
              <a:t>Stellingen</a:t>
            </a:r>
            <a:r>
              <a:rPr lang="en-US" dirty="0">
                <a:solidFill>
                  <a:srgbClr val="F0AB00"/>
                </a:solidFill>
              </a:rPr>
              <a:t>: 		</a:t>
            </a:r>
            <a:r>
              <a:rPr lang="en-US" dirty="0" err="1">
                <a:solidFill>
                  <a:srgbClr val="F0AB00"/>
                </a:solidFill>
              </a:rPr>
              <a:t>Eens</a:t>
            </a:r>
            <a:r>
              <a:rPr lang="en-US" dirty="0">
                <a:solidFill>
                  <a:srgbClr val="F0AB00"/>
                </a:solidFill>
              </a:rPr>
              <a:t> (</a:t>
            </a:r>
            <a:r>
              <a:rPr lang="en-US" dirty="0" err="1">
                <a:solidFill>
                  <a:srgbClr val="F0AB00"/>
                </a:solidFill>
              </a:rPr>
              <a:t>staan</a:t>
            </a:r>
            <a:r>
              <a:rPr lang="en-US" dirty="0">
                <a:solidFill>
                  <a:srgbClr val="F0AB00"/>
                </a:solidFill>
              </a:rPr>
              <a:t>)  of   </a:t>
            </a:r>
            <a:r>
              <a:rPr lang="en-US" dirty="0" err="1">
                <a:solidFill>
                  <a:srgbClr val="F0AB00"/>
                </a:solidFill>
              </a:rPr>
              <a:t>Oneens</a:t>
            </a:r>
            <a:r>
              <a:rPr lang="en-US" dirty="0">
                <a:solidFill>
                  <a:srgbClr val="F0AB00"/>
                </a:solidFill>
              </a:rPr>
              <a:t> (</a:t>
            </a:r>
            <a:r>
              <a:rPr lang="en-US" dirty="0" err="1">
                <a:solidFill>
                  <a:srgbClr val="F0AB00"/>
                </a:solidFill>
              </a:rPr>
              <a:t>zitten</a:t>
            </a:r>
            <a:r>
              <a:rPr lang="en-US" dirty="0">
                <a:solidFill>
                  <a:srgbClr val="F0AB00"/>
                </a:solidFill>
              </a:rPr>
              <a:t>)</a:t>
            </a:r>
            <a:endParaRPr lang="en-GB" dirty="0">
              <a:solidFill>
                <a:schemeClr val="accent1"/>
              </a:solidFill>
            </a:endParaRPr>
          </a:p>
        </p:txBody>
      </p:sp>
      <p:pic>
        <p:nvPicPr>
          <p:cNvPr id="5" name="Picture 4">
            <a:extLst>
              <a:ext uri="{FF2B5EF4-FFF2-40B4-BE49-F238E27FC236}">
                <a16:creationId xmlns:a16="http://schemas.microsoft.com/office/drawing/2014/main" id="{DD6CC348-448B-481E-9E67-BC5581C7DD25}"/>
              </a:ext>
            </a:extLst>
          </p:cNvPr>
          <p:cNvPicPr>
            <a:picLocks noChangeAspect="1"/>
          </p:cNvPicPr>
          <p:nvPr/>
        </p:nvPicPr>
        <p:blipFill>
          <a:blip r:embed="rId3" cstate="print">
            <a:grayscl/>
            <a:lum bright="-20000" contrast="-40000"/>
          </a:blip>
          <a:stretch>
            <a:fillRect/>
          </a:stretch>
        </p:blipFill>
        <p:spPr>
          <a:xfrm>
            <a:off x="4700476" y="2749996"/>
            <a:ext cx="2415151" cy="2129759"/>
          </a:xfrm>
          <a:prstGeom prst="rect">
            <a:avLst/>
          </a:prstGeom>
        </p:spPr>
      </p:pic>
      <p:sp>
        <p:nvSpPr>
          <p:cNvPr id="6" name="TextBox 5">
            <a:extLst>
              <a:ext uri="{FF2B5EF4-FFF2-40B4-BE49-F238E27FC236}">
                <a16:creationId xmlns:a16="http://schemas.microsoft.com/office/drawing/2014/main" id="{A259F6CC-A829-4B5B-887E-6705BBC9FA0D}"/>
              </a:ext>
            </a:extLst>
          </p:cNvPr>
          <p:cNvSpPr txBox="1"/>
          <p:nvPr/>
        </p:nvSpPr>
        <p:spPr>
          <a:xfrm>
            <a:off x="9359745" y="4498518"/>
            <a:ext cx="2647375" cy="830997"/>
          </a:xfrm>
          <a:prstGeom prst="rect">
            <a:avLst/>
          </a:prstGeom>
          <a:noFill/>
        </p:spPr>
        <p:txBody>
          <a:bodyPr wrap="square" lIns="0" tIns="0" rIns="0" bIns="0" rtlCol="0" anchor="ctr" anchorCtr="0">
            <a:spAutoFit/>
          </a:bodyPr>
          <a:lstStyle/>
          <a:p>
            <a:pPr marL="0" marR="0" lvl="0" indent="0" algn="l" defTabSz="1088776" rtl="0" eaLnBrk="1" fontAlgn="base" latinLnBrk="0" hangingPunct="1">
              <a:lnSpc>
                <a:spcPct val="100000"/>
              </a:lnSpc>
              <a:spcBef>
                <a:spcPts val="0"/>
              </a:spcBef>
              <a:spcAft>
                <a:spcPct val="0"/>
              </a:spcAft>
              <a:buClr>
                <a:srgbClr val="F0AB00"/>
              </a:buClr>
              <a:buSzPct val="80000"/>
              <a:buFontTx/>
              <a:buNone/>
              <a:tabLst/>
              <a:defRPr/>
            </a:pPr>
            <a:r>
              <a:rPr lang="en-US" kern="0" dirty="0" err="1">
                <a:solidFill>
                  <a:srgbClr val="FFFFFF"/>
                </a:solidFill>
                <a:latin typeface="Arial"/>
                <a:ea typeface="Arial Unicode MS" pitchFamily="34" charset="-128"/>
                <a:cs typeface="Arial Unicode MS" pitchFamily="34" charset="-128"/>
              </a:rPr>
              <a:t>Mijn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besluiten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zijn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gebaseerd</a:t>
            </a:r>
            <a:r>
              <a:rPr lang="en-US" kern="0" dirty="0">
                <a:solidFill>
                  <a:srgbClr val="FFFFFF"/>
                </a:solidFill>
                <a:latin typeface="Arial"/>
                <a:ea typeface="Arial Unicode MS" pitchFamily="34" charset="-128"/>
                <a:cs typeface="Arial Unicode MS" pitchFamily="34" charset="-128"/>
              </a:rPr>
              <a:t> op </a:t>
            </a:r>
            <a:r>
              <a:rPr lang="en-US" kern="0" dirty="0" err="1">
                <a:solidFill>
                  <a:srgbClr val="FFFFFF"/>
                </a:solidFill>
                <a:latin typeface="Arial"/>
                <a:ea typeface="Arial Unicode MS" pitchFamily="34" charset="-128"/>
                <a:cs typeface="Arial Unicode MS" pitchFamily="34" charset="-128"/>
              </a:rPr>
              <a:t>uitkomsten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uit</a:t>
            </a:r>
            <a:r>
              <a:rPr lang="en-US" kern="0" dirty="0">
                <a:solidFill>
                  <a:srgbClr val="FFFFFF"/>
                </a:solidFill>
                <a:latin typeface="Arial"/>
                <a:ea typeface="Arial Unicode MS" pitchFamily="34" charset="-128"/>
                <a:cs typeface="Arial Unicode MS" pitchFamily="34" charset="-128"/>
              </a:rPr>
              <a:t> de </a:t>
            </a:r>
            <a:r>
              <a:rPr lang="en-US" kern="0" dirty="0" err="1">
                <a:solidFill>
                  <a:srgbClr val="FFFFFF"/>
                </a:solidFill>
                <a:latin typeface="Arial"/>
                <a:ea typeface="Arial Unicode MS" pitchFamily="34" charset="-128"/>
                <a:cs typeface="Arial Unicode MS" pitchFamily="34" charset="-128"/>
              </a:rPr>
              <a:t>klinische</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praktijk</a:t>
            </a:r>
            <a:r>
              <a:rPr lang="en-US" kern="0" dirty="0">
                <a:solidFill>
                  <a:srgbClr val="FFFFFF"/>
                </a:solidFill>
                <a:latin typeface="Arial"/>
                <a:ea typeface="Arial Unicode MS" pitchFamily="34" charset="-128"/>
                <a:cs typeface="Arial Unicode MS" pitchFamily="34" charset="-128"/>
              </a:rPr>
              <a:t>.</a:t>
            </a:r>
            <a:endPar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4A219A51-AC6D-47DD-A6DD-76B7AB5F1070}"/>
              </a:ext>
            </a:extLst>
          </p:cNvPr>
          <p:cNvSpPr txBox="1"/>
          <p:nvPr/>
        </p:nvSpPr>
        <p:spPr>
          <a:xfrm>
            <a:off x="9366609" y="1987443"/>
            <a:ext cx="2486201" cy="1107996"/>
          </a:xfrm>
          <a:prstGeom prst="rect">
            <a:avLst/>
          </a:prstGeom>
          <a:noFill/>
        </p:spPr>
        <p:txBody>
          <a:bodyPr wrap="square" lIns="0" tIns="0" rIns="0" bIns="0" rtlCol="0" anchor="ctr" anchorCtr="0">
            <a:spAutoFit/>
          </a:bodyPr>
          <a:lstStyle/>
          <a:p>
            <a:pPr marL="0" marR="0" lvl="0" indent="0" algn="l"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Ik</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geloof</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dat</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er</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betere</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informatie</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is dan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ik</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nu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kan</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a:t>
            </a:r>
            <a:r>
              <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rPr>
              <a:t>meewegen</a:t>
            </a:r>
            <a:r>
              <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rPr>
              <a:t> in de </a:t>
            </a:r>
            <a:r>
              <a:rPr lang="en-US" kern="0" dirty="0" err="1">
                <a:solidFill>
                  <a:srgbClr val="FFFFFF"/>
                </a:solidFill>
                <a:latin typeface="Arial"/>
                <a:ea typeface="Arial Unicode MS" pitchFamily="34" charset="-128"/>
                <a:cs typeface="Arial Unicode MS" pitchFamily="34" charset="-128"/>
              </a:rPr>
              <a:t>behandelkeuze</a:t>
            </a:r>
            <a:r>
              <a:rPr lang="en-US" kern="0" dirty="0">
                <a:solidFill>
                  <a:srgbClr val="FFFFFF"/>
                </a:solidFill>
                <a:latin typeface="Arial"/>
                <a:ea typeface="Arial Unicode MS" pitchFamily="34" charset="-128"/>
                <a:cs typeface="Arial Unicode MS" pitchFamily="34" charset="-128"/>
              </a:rPr>
              <a:t>.</a:t>
            </a:r>
            <a:endPar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endParaRPr>
          </a:p>
        </p:txBody>
      </p:sp>
      <p:sp>
        <p:nvSpPr>
          <p:cNvPr id="24" name="TextBox 23">
            <a:extLst>
              <a:ext uri="{FF2B5EF4-FFF2-40B4-BE49-F238E27FC236}">
                <a16:creationId xmlns:a16="http://schemas.microsoft.com/office/drawing/2014/main" id="{5D8BC52C-8885-4ADF-ACB2-FE850B701D7A}"/>
              </a:ext>
            </a:extLst>
          </p:cNvPr>
          <p:cNvSpPr txBox="1"/>
          <p:nvPr/>
        </p:nvSpPr>
        <p:spPr>
          <a:xfrm>
            <a:off x="240717" y="4257455"/>
            <a:ext cx="2212633" cy="1107996"/>
          </a:xfrm>
          <a:prstGeom prst="rect">
            <a:avLst/>
          </a:prstGeom>
          <a:noFill/>
        </p:spPr>
        <p:txBody>
          <a:bodyPr wrap="square" lIns="0" tIns="0" rIns="0" bIns="0" rtlCol="0" anchor="ctr" anchorCtr="0">
            <a:spAutoFit/>
          </a:bodyPr>
          <a:lstStyle/>
          <a:p>
            <a:pPr marL="0" marR="0" lvl="0" indent="0" algn="l" defTabSz="1088776" rtl="0" eaLnBrk="1" fontAlgn="base" latinLnBrk="0" hangingPunct="1">
              <a:lnSpc>
                <a:spcPct val="100000"/>
              </a:lnSpc>
              <a:spcBef>
                <a:spcPts val="0"/>
              </a:spcBef>
              <a:spcAft>
                <a:spcPct val="0"/>
              </a:spcAft>
              <a:buClr>
                <a:srgbClr val="F0AB00"/>
              </a:buClr>
              <a:buSzPct val="80000"/>
              <a:buFontTx/>
              <a:buNone/>
              <a:tabLst/>
              <a:defRPr/>
            </a:pPr>
            <a:r>
              <a:rPr lang="en-US" kern="0" dirty="0" err="1">
                <a:solidFill>
                  <a:srgbClr val="FFFFFF"/>
                </a:solidFill>
                <a:latin typeface="Arial"/>
                <a:ea typeface="Arial Unicode MS" pitchFamily="34" charset="-128"/>
                <a:cs typeface="Arial Unicode MS" pitchFamily="34" charset="-128"/>
              </a:rPr>
              <a:t>Ik</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heb</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meer</a:t>
            </a:r>
            <a:r>
              <a:rPr lang="en-US" kern="0" dirty="0">
                <a:solidFill>
                  <a:srgbClr val="FFFFFF"/>
                </a:solidFill>
                <a:latin typeface="Arial"/>
                <a:ea typeface="Arial Unicode MS" pitchFamily="34" charset="-128"/>
                <a:cs typeface="Arial Unicode MS" pitchFamily="34" charset="-128"/>
              </a:rPr>
              <a:t> impact op </a:t>
            </a:r>
            <a:r>
              <a:rPr lang="en-US" kern="0" dirty="0" err="1">
                <a:solidFill>
                  <a:srgbClr val="FFFFFF"/>
                </a:solidFill>
                <a:latin typeface="Arial"/>
                <a:ea typeface="Arial Unicode MS" pitchFamily="34" charset="-128"/>
                <a:cs typeface="Arial Unicode MS" pitchFamily="34" charset="-128"/>
              </a:rPr>
              <a:t>patientzorg</a:t>
            </a:r>
            <a:r>
              <a:rPr lang="en-US" kern="0" dirty="0">
                <a:solidFill>
                  <a:srgbClr val="FFFFFF"/>
                </a:solidFill>
                <a:latin typeface="Arial"/>
                <a:ea typeface="Arial Unicode MS" pitchFamily="34" charset="-128"/>
                <a:cs typeface="Arial Unicode MS" pitchFamily="34" charset="-128"/>
              </a:rPr>
              <a:t> met </a:t>
            </a:r>
            <a:r>
              <a:rPr lang="en-US" kern="0" dirty="0" err="1">
                <a:solidFill>
                  <a:srgbClr val="FFFFFF"/>
                </a:solidFill>
                <a:latin typeface="Arial"/>
                <a:ea typeface="Arial Unicode MS" pitchFamily="34" charset="-128"/>
                <a:cs typeface="Arial Unicode MS" pitchFamily="34" charset="-128"/>
              </a:rPr>
              <a:t>een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algoritme</a:t>
            </a:r>
            <a:r>
              <a:rPr lang="en-US" kern="0" dirty="0">
                <a:solidFill>
                  <a:srgbClr val="FFFFFF"/>
                </a:solidFill>
                <a:latin typeface="Arial"/>
                <a:ea typeface="Arial Unicode MS" pitchFamily="34" charset="-128"/>
                <a:cs typeface="Arial Unicode MS" pitchFamily="34" charset="-128"/>
              </a:rPr>
              <a:t> dan </a:t>
            </a:r>
            <a:r>
              <a:rPr lang="en-US" kern="0" dirty="0" err="1">
                <a:solidFill>
                  <a:srgbClr val="FFFFFF"/>
                </a:solidFill>
                <a:latin typeface="Arial"/>
                <a:ea typeface="Arial Unicode MS" pitchFamily="34" charset="-128"/>
                <a:cs typeface="Arial Unicode MS" pitchFamily="34" charset="-128"/>
              </a:rPr>
              <a:t>een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behandeling</a:t>
            </a:r>
            <a:endPar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B12AC983-F465-4B81-9D9F-3CCD5486F624}"/>
              </a:ext>
            </a:extLst>
          </p:cNvPr>
          <p:cNvSpPr txBox="1"/>
          <p:nvPr/>
        </p:nvSpPr>
        <p:spPr>
          <a:xfrm>
            <a:off x="303632" y="1981243"/>
            <a:ext cx="2415151" cy="1107996"/>
          </a:xfrm>
          <a:prstGeom prst="rect">
            <a:avLst/>
          </a:prstGeom>
          <a:noFill/>
        </p:spPr>
        <p:txBody>
          <a:bodyPr wrap="square" lIns="0" tIns="0" rIns="0" bIns="0" rtlCol="0" anchor="ctr" anchorCtr="0">
            <a:spAutoFit/>
          </a:bodyPr>
          <a:lstStyle/>
          <a:p>
            <a:pPr marL="0" marR="0" lvl="0" indent="0" algn="l" defTabSz="1088776" rtl="0" eaLnBrk="1" fontAlgn="base" latinLnBrk="0" hangingPunct="1">
              <a:lnSpc>
                <a:spcPct val="100000"/>
              </a:lnSpc>
              <a:spcBef>
                <a:spcPts val="0"/>
              </a:spcBef>
              <a:spcAft>
                <a:spcPct val="0"/>
              </a:spcAft>
              <a:buClr>
                <a:srgbClr val="F0AB00"/>
              </a:buClr>
              <a:buSzPct val="80000"/>
              <a:buFontTx/>
              <a:buNone/>
              <a:tabLst/>
              <a:defRPr/>
            </a:pPr>
            <a:r>
              <a:rPr lang="en-US" kern="0" dirty="0" err="1">
                <a:solidFill>
                  <a:srgbClr val="FFFFFF"/>
                </a:solidFill>
                <a:latin typeface="Arial"/>
                <a:ea typeface="Arial Unicode MS" pitchFamily="34" charset="-128"/>
                <a:cs typeface="Arial Unicode MS" pitchFamily="34" charset="-128"/>
              </a:rPr>
              <a:t>Digitale</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technologie</a:t>
            </a:r>
            <a:r>
              <a:rPr lang="en-US" kern="0" dirty="0">
                <a:solidFill>
                  <a:srgbClr val="FFFFFF"/>
                </a:solidFill>
                <a:latin typeface="Arial"/>
                <a:ea typeface="Arial Unicode MS" pitchFamily="34" charset="-128"/>
                <a:cs typeface="Arial Unicode MS" pitchFamily="34" charset="-128"/>
              </a:rPr>
              <a:t> is </a:t>
            </a:r>
            <a:r>
              <a:rPr lang="en-US" kern="0" dirty="0" err="1">
                <a:solidFill>
                  <a:srgbClr val="FFFFFF"/>
                </a:solidFill>
                <a:latin typeface="Arial"/>
                <a:ea typeface="Arial Unicode MS" pitchFamily="34" charset="-128"/>
                <a:cs typeface="Arial Unicode MS" pitchFamily="34" charset="-128"/>
              </a:rPr>
              <a:t>een</a:t>
            </a:r>
            <a:r>
              <a:rPr lang="en-US" kern="0" dirty="0">
                <a:solidFill>
                  <a:srgbClr val="FFFFFF"/>
                </a:solidFill>
                <a:latin typeface="Arial"/>
                <a:ea typeface="Arial Unicode MS" pitchFamily="34" charset="-128"/>
                <a:cs typeface="Arial Unicode MS" pitchFamily="34" charset="-128"/>
              </a:rPr>
              <a:t> Hoax </a:t>
            </a:r>
            <a:r>
              <a:rPr lang="en-US" kern="0" dirty="0" err="1">
                <a:solidFill>
                  <a:srgbClr val="FFFFFF"/>
                </a:solidFill>
                <a:latin typeface="Arial"/>
                <a:ea typeface="Arial Unicode MS" pitchFamily="34" charset="-128"/>
                <a:cs typeface="Arial Unicode MS" pitchFamily="34" charset="-128"/>
              </a:rPr>
              <a:t>en</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zal</a:t>
            </a:r>
            <a:r>
              <a:rPr lang="en-US" kern="0" dirty="0">
                <a:solidFill>
                  <a:srgbClr val="FFFFFF"/>
                </a:solidFill>
                <a:latin typeface="Arial"/>
                <a:ea typeface="Arial Unicode MS" pitchFamily="34" charset="-128"/>
                <a:cs typeface="Arial Unicode MS" pitchFamily="34" charset="-128"/>
              </a:rPr>
              <a:t> het </a:t>
            </a:r>
            <a:r>
              <a:rPr lang="en-US" kern="0" dirty="0" err="1">
                <a:solidFill>
                  <a:srgbClr val="FFFFFF"/>
                </a:solidFill>
                <a:latin typeface="Arial"/>
                <a:ea typeface="Arial Unicode MS" pitchFamily="34" charset="-128"/>
                <a:cs typeface="Arial Unicode MS" pitchFamily="34" charset="-128"/>
              </a:rPr>
              <a:t>klinisch</a:t>
            </a:r>
            <a:r>
              <a:rPr lang="en-US" kern="0" dirty="0">
                <a:solidFill>
                  <a:srgbClr val="FFFFFF"/>
                </a:solidFill>
                <a:latin typeface="Arial"/>
                <a:ea typeface="Arial Unicode MS" pitchFamily="34" charset="-128"/>
                <a:cs typeface="Arial Unicode MS" pitchFamily="34" charset="-128"/>
              </a:rPr>
              <a:t> process </a:t>
            </a:r>
            <a:r>
              <a:rPr lang="en-US" kern="0" dirty="0" err="1">
                <a:solidFill>
                  <a:srgbClr val="FFFFFF"/>
                </a:solidFill>
                <a:latin typeface="Arial"/>
                <a:ea typeface="Arial Unicode MS" pitchFamily="34" charset="-128"/>
                <a:cs typeface="Arial Unicode MS" pitchFamily="34" charset="-128"/>
              </a:rPr>
              <a:t>niet</a:t>
            </a:r>
            <a:r>
              <a:rPr lang="en-US" kern="0" dirty="0">
                <a:solidFill>
                  <a:srgbClr val="FFFFFF"/>
                </a:solidFill>
                <a:latin typeface="Arial"/>
                <a:ea typeface="Arial Unicode MS" pitchFamily="34" charset="-128"/>
                <a:cs typeface="Arial Unicode MS" pitchFamily="34" charset="-128"/>
              </a:rPr>
              <a:t> </a:t>
            </a:r>
            <a:r>
              <a:rPr lang="en-US" kern="0" dirty="0" err="1">
                <a:solidFill>
                  <a:srgbClr val="FFFFFF"/>
                </a:solidFill>
                <a:latin typeface="Arial"/>
                <a:ea typeface="Arial Unicode MS" pitchFamily="34" charset="-128"/>
                <a:cs typeface="Arial Unicode MS" pitchFamily="34" charset="-128"/>
              </a:rPr>
              <a:t>beinvloeden</a:t>
            </a:r>
            <a:endParaRPr kumimoji="0" lang="en-US" sz="1800" b="0" i="0" u="none" strike="noStrike" kern="0" cap="none" spc="0" normalizeH="0" baseline="0" noProof="0" dirty="0">
              <a:ln>
                <a:noFill/>
              </a:ln>
              <a:solidFill>
                <a:srgbClr val="FFFFFF"/>
              </a:solidFill>
              <a:effectLst/>
              <a:uLnTx/>
              <a:uFillTx/>
              <a:latin typeface="Arial"/>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5C1FBD96-EEAA-4F40-AEA4-ED7F813143A4}"/>
              </a:ext>
            </a:extLst>
          </p:cNvPr>
          <p:cNvPicPr>
            <a:picLocks noChangeAspect="1"/>
          </p:cNvPicPr>
          <p:nvPr/>
        </p:nvPicPr>
        <p:blipFill>
          <a:blip r:embed="rId4" cstate="print"/>
          <a:stretch>
            <a:fillRect/>
          </a:stretch>
        </p:blipFill>
        <p:spPr>
          <a:xfrm>
            <a:off x="2718783" y="1805557"/>
            <a:ext cx="1348581" cy="1348932"/>
          </a:xfrm>
          <a:prstGeom prst="rect">
            <a:avLst/>
          </a:prstGeom>
        </p:spPr>
      </p:pic>
      <p:pic>
        <p:nvPicPr>
          <p:cNvPr id="28" name="Picture 27">
            <a:extLst>
              <a:ext uri="{FF2B5EF4-FFF2-40B4-BE49-F238E27FC236}">
                <a16:creationId xmlns:a16="http://schemas.microsoft.com/office/drawing/2014/main" id="{BB5DC949-3553-49B5-90BE-091C7693ABCE}"/>
              </a:ext>
            </a:extLst>
          </p:cNvPr>
          <p:cNvPicPr>
            <a:picLocks noChangeAspect="1"/>
          </p:cNvPicPr>
          <p:nvPr/>
        </p:nvPicPr>
        <p:blipFill>
          <a:blip r:embed="rId5" cstate="print"/>
          <a:stretch>
            <a:fillRect/>
          </a:stretch>
        </p:blipFill>
        <p:spPr>
          <a:xfrm>
            <a:off x="7953579" y="4335541"/>
            <a:ext cx="1132200" cy="1132495"/>
          </a:xfrm>
          <a:prstGeom prst="rect">
            <a:avLst/>
          </a:prstGeom>
        </p:spPr>
      </p:pic>
      <p:pic>
        <p:nvPicPr>
          <p:cNvPr id="29" name="Picture 28">
            <a:extLst>
              <a:ext uri="{FF2B5EF4-FFF2-40B4-BE49-F238E27FC236}">
                <a16:creationId xmlns:a16="http://schemas.microsoft.com/office/drawing/2014/main" id="{4D3D5B09-1B3E-4FAD-861E-06F38738565A}"/>
              </a:ext>
            </a:extLst>
          </p:cNvPr>
          <p:cNvPicPr>
            <a:picLocks noChangeAspect="1"/>
          </p:cNvPicPr>
          <p:nvPr/>
        </p:nvPicPr>
        <p:blipFill>
          <a:blip r:embed="rId6" cstate="print"/>
          <a:stretch>
            <a:fillRect/>
          </a:stretch>
        </p:blipFill>
        <p:spPr>
          <a:xfrm>
            <a:off x="7842716" y="1920370"/>
            <a:ext cx="1304076" cy="1304416"/>
          </a:xfrm>
          <a:prstGeom prst="rect">
            <a:avLst/>
          </a:prstGeom>
        </p:spPr>
      </p:pic>
      <p:grpSp>
        <p:nvGrpSpPr>
          <p:cNvPr id="2" name="Group 32">
            <a:extLst>
              <a:ext uri="{FF2B5EF4-FFF2-40B4-BE49-F238E27FC236}">
                <a16:creationId xmlns:a16="http://schemas.microsoft.com/office/drawing/2014/main" id="{3E4AA863-822E-49B4-9E86-5B906A1F9CD1}"/>
              </a:ext>
            </a:extLst>
          </p:cNvPr>
          <p:cNvGrpSpPr/>
          <p:nvPr/>
        </p:nvGrpSpPr>
        <p:grpSpPr>
          <a:xfrm rot="12544483">
            <a:off x="4156781" y="2626013"/>
            <a:ext cx="394320" cy="370351"/>
            <a:chOff x="3837312" y="4591507"/>
            <a:chExt cx="509921" cy="478800"/>
          </a:xfrm>
          <a:solidFill>
            <a:schemeClr val="accent1"/>
          </a:solidFill>
        </p:grpSpPr>
        <p:sp>
          <p:nvSpPr>
            <p:cNvPr id="34" name="Chevron 26">
              <a:extLst>
                <a:ext uri="{FF2B5EF4-FFF2-40B4-BE49-F238E27FC236}">
                  <a16:creationId xmlns:a16="http://schemas.microsoft.com/office/drawing/2014/main" id="{90AF727C-3240-4A74-BFB9-3E0F5AFA5F58}"/>
                </a:ext>
              </a:extLst>
            </p:cNvPr>
            <p:cNvSpPr/>
            <p:nvPr/>
          </p:nvSpPr>
          <p:spPr bwMode="gray">
            <a:xfrm>
              <a:off x="3837312"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5" name="Chevron 27">
              <a:extLst>
                <a:ext uri="{FF2B5EF4-FFF2-40B4-BE49-F238E27FC236}">
                  <a16:creationId xmlns:a16="http://schemas.microsoft.com/office/drawing/2014/main" id="{AD4A3DBF-6E24-4FE8-903C-3C6B025A65FC}"/>
                </a:ext>
              </a:extLst>
            </p:cNvPr>
            <p:cNvSpPr/>
            <p:nvPr/>
          </p:nvSpPr>
          <p:spPr bwMode="gray">
            <a:xfrm>
              <a:off x="4012580"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6" name="Chevron 29">
              <a:extLst>
                <a:ext uri="{FF2B5EF4-FFF2-40B4-BE49-F238E27FC236}">
                  <a16:creationId xmlns:a16="http://schemas.microsoft.com/office/drawing/2014/main" id="{E7DF9D24-7334-496E-BF2B-D974C7C62FCF}"/>
                </a:ext>
              </a:extLst>
            </p:cNvPr>
            <p:cNvSpPr/>
            <p:nvPr/>
          </p:nvSpPr>
          <p:spPr bwMode="gray">
            <a:xfrm>
              <a:off x="4187848"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grpSp>
      <p:grpSp>
        <p:nvGrpSpPr>
          <p:cNvPr id="7" name="Group 36">
            <a:extLst>
              <a:ext uri="{FF2B5EF4-FFF2-40B4-BE49-F238E27FC236}">
                <a16:creationId xmlns:a16="http://schemas.microsoft.com/office/drawing/2014/main" id="{2ACFC7A2-0689-4DFC-9DF6-ED7E6F9D77DE}"/>
              </a:ext>
            </a:extLst>
          </p:cNvPr>
          <p:cNvGrpSpPr/>
          <p:nvPr/>
        </p:nvGrpSpPr>
        <p:grpSpPr>
          <a:xfrm rot="8448448">
            <a:off x="4275621" y="4405697"/>
            <a:ext cx="394320" cy="370351"/>
            <a:chOff x="3837312" y="4591507"/>
            <a:chExt cx="509921" cy="478800"/>
          </a:xfrm>
          <a:solidFill>
            <a:schemeClr val="accent1"/>
          </a:solidFill>
        </p:grpSpPr>
        <p:sp>
          <p:nvSpPr>
            <p:cNvPr id="38" name="Chevron 26">
              <a:extLst>
                <a:ext uri="{FF2B5EF4-FFF2-40B4-BE49-F238E27FC236}">
                  <a16:creationId xmlns:a16="http://schemas.microsoft.com/office/drawing/2014/main" id="{E81BCE91-ABB3-437F-ADE7-5898AA2C3D1B}"/>
                </a:ext>
              </a:extLst>
            </p:cNvPr>
            <p:cNvSpPr/>
            <p:nvPr/>
          </p:nvSpPr>
          <p:spPr bwMode="gray">
            <a:xfrm>
              <a:off x="3837312"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39" name="Chevron 27">
              <a:extLst>
                <a:ext uri="{FF2B5EF4-FFF2-40B4-BE49-F238E27FC236}">
                  <a16:creationId xmlns:a16="http://schemas.microsoft.com/office/drawing/2014/main" id="{9F735CF7-070E-4C12-814B-DF780E1C8A25}"/>
                </a:ext>
              </a:extLst>
            </p:cNvPr>
            <p:cNvSpPr/>
            <p:nvPr/>
          </p:nvSpPr>
          <p:spPr bwMode="gray">
            <a:xfrm>
              <a:off x="4012580"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40" name="Chevron 29">
              <a:extLst>
                <a:ext uri="{FF2B5EF4-FFF2-40B4-BE49-F238E27FC236}">
                  <a16:creationId xmlns:a16="http://schemas.microsoft.com/office/drawing/2014/main" id="{CC8050F9-F727-4E82-978F-1CD7A2CCBBE2}"/>
                </a:ext>
              </a:extLst>
            </p:cNvPr>
            <p:cNvSpPr/>
            <p:nvPr/>
          </p:nvSpPr>
          <p:spPr bwMode="gray">
            <a:xfrm>
              <a:off x="4187848"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grpSp>
      <p:grpSp>
        <p:nvGrpSpPr>
          <p:cNvPr id="8" name="Group 40">
            <a:extLst>
              <a:ext uri="{FF2B5EF4-FFF2-40B4-BE49-F238E27FC236}">
                <a16:creationId xmlns:a16="http://schemas.microsoft.com/office/drawing/2014/main" id="{1028C294-265A-4570-BC74-EF7D0F7BEE36}"/>
              </a:ext>
            </a:extLst>
          </p:cNvPr>
          <p:cNvGrpSpPr/>
          <p:nvPr/>
        </p:nvGrpSpPr>
        <p:grpSpPr>
          <a:xfrm rot="8650942" flipH="1">
            <a:off x="7204696" y="2671734"/>
            <a:ext cx="394320" cy="370351"/>
            <a:chOff x="3837312" y="4591507"/>
            <a:chExt cx="509921" cy="478800"/>
          </a:xfrm>
          <a:solidFill>
            <a:schemeClr val="accent1"/>
          </a:solidFill>
        </p:grpSpPr>
        <p:sp>
          <p:nvSpPr>
            <p:cNvPr id="42" name="Chevron 26">
              <a:extLst>
                <a:ext uri="{FF2B5EF4-FFF2-40B4-BE49-F238E27FC236}">
                  <a16:creationId xmlns:a16="http://schemas.microsoft.com/office/drawing/2014/main" id="{D2956501-DB5F-4D98-A116-C85B205D8C28}"/>
                </a:ext>
              </a:extLst>
            </p:cNvPr>
            <p:cNvSpPr/>
            <p:nvPr/>
          </p:nvSpPr>
          <p:spPr bwMode="gray">
            <a:xfrm>
              <a:off x="3837312"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43" name="Chevron 27">
              <a:extLst>
                <a:ext uri="{FF2B5EF4-FFF2-40B4-BE49-F238E27FC236}">
                  <a16:creationId xmlns:a16="http://schemas.microsoft.com/office/drawing/2014/main" id="{4A9654A9-825A-4B5B-B68B-D567C3845397}"/>
                </a:ext>
              </a:extLst>
            </p:cNvPr>
            <p:cNvSpPr/>
            <p:nvPr/>
          </p:nvSpPr>
          <p:spPr bwMode="gray">
            <a:xfrm>
              <a:off x="4012580"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44" name="Chevron 29">
              <a:extLst>
                <a:ext uri="{FF2B5EF4-FFF2-40B4-BE49-F238E27FC236}">
                  <a16:creationId xmlns:a16="http://schemas.microsoft.com/office/drawing/2014/main" id="{D5F06B4B-6DA9-4269-AD74-F73199AD7720}"/>
                </a:ext>
              </a:extLst>
            </p:cNvPr>
            <p:cNvSpPr/>
            <p:nvPr/>
          </p:nvSpPr>
          <p:spPr bwMode="gray">
            <a:xfrm>
              <a:off x="4187848"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grpSp>
      <p:grpSp>
        <p:nvGrpSpPr>
          <p:cNvPr id="9" name="Group 44">
            <a:extLst>
              <a:ext uri="{FF2B5EF4-FFF2-40B4-BE49-F238E27FC236}">
                <a16:creationId xmlns:a16="http://schemas.microsoft.com/office/drawing/2014/main" id="{21B40173-236D-4BAF-A67B-F741463430F5}"/>
              </a:ext>
            </a:extLst>
          </p:cNvPr>
          <p:cNvGrpSpPr/>
          <p:nvPr/>
        </p:nvGrpSpPr>
        <p:grpSpPr>
          <a:xfrm rot="12524130" flipH="1">
            <a:off x="7323537" y="4369118"/>
            <a:ext cx="394320" cy="370351"/>
            <a:chOff x="3837312" y="4591507"/>
            <a:chExt cx="509921" cy="478800"/>
          </a:xfrm>
          <a:solidFill>
            <a:schemeClr val="accent1"/>
          </a:solidFill>
        </p:grpSpPr>
        <p:sp>
          <p:nvSpPr>
            <p:cNvPr id="46" name="Chevron 26">
              <a:extLst>
                <a:ext uri="{FF2B5EF4-FFF2-40B4-BE49-F238E27FC236}">
                  <a16:creationId xmlns:a16="http://schemas.microsoft.com/office/drawing/2014/main" id="{D40177E4-405A-4387-8E6A-78C7A86EDC99}"/>
                </a:ext>
              </a:extLst>
            </p:cNvPr>
            <p:cNvSpPr/>
            <p:nvPr/>
          </p:nvSpPr>
          <p:spPr bwMode="gray">
            <a:xfrm>
              <a:off x="3837312"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47" name="Chevron 27">
              <a:extLst>
                <a:ext uri="{FF2B5EF4-FFF2-40B4-BE49-F238E27FC236}">
                  <a16:creationId xmlns:a16="http://schemas.microsoft.com/office/drawing/2014/main" id="{44D68A45-F02F-40FE-AEA1-A0780899B834}"/>
                </a:ext>
              </a:extLst>
            </p:cNvPr>
            <p:cNvSpPr/>
            <p:nvPr/>
          </p:nvSpPr>
          <p:spPr bwMode="gray">
            <a:xfrm>
              <a:off x="4012580"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sp>
          <p:nvSpPr>
            <p:cNvPr id="48" name="Chevron 29">
              <a:extLst>
                <a:ext uri="{FF2B5EF4-FFF2-40B4-BE49-F238E27FC236}">
                  <a16:creationId xmlns:a16="http://schemas.microsoft.com/office/drawing/2014/main" id="{03245756-F3F7-40EF-9A8E-C583F8D2D0D7}"/>
                </a:ext>
              </a:extLst>
            </p:cNvPr>
            <p:cNvSpPr/>
            <p:nvPr/>
          </p:nvSpPr>
          <p:spPr bwMode="gray">
            <a:xfrm>
              <a:off x="4187848" y="4591507"/>
              <a:ext cx="159385" cy="478800"/>
            </a:xfrm>
            <a:prstGeom prst="chevron">
              <a:avLst>
                <a:gd name="adj" fmla="val 57557"/>
              </a:avLst>
            </a:prstGeom>
            <a:grpFill/>
            <a:ln w="63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de-DE" sz="1799" b="0" i="0" u="none" strike="noStrike" kern="0" cap="none" spc="0" normalizeH="0" baseline="0" noProof="0" err="1">
                <a:ln>
                  <a:noFill/>
                </a:ln>
                <a:solidFill>
                  <a:srgbClr val="FFFFFF"/>
                </a:solidFill>
                <a:effectLst/>
                <a:uLnTx/>
                <a:uFillTx/>
                <a:latin typeface="Arial"/>
                <a:ea typeface="Arial Unicode MS" pitchFamily="34" charset="-128"/>
                <a:cs typeface="Arial Unicode MS" pitchFamily="34" charset="-128"/>
              </a:endParaRPr>
            </a:p>
          </p:txBody>
        </p:sp>
      </p:grpSp>
      <p:pic>
        <p:nvPicPr>
          <p:cNvPr id="3" name="Picture 2">
            <a:extLst>
              <a:ext uri="{FF2B5EF4-FFF2-40B4-BE49-F238E27FC236}">
                <a16:creationId xmlns:a16="http://schemas.microsoft.com/office/drawing/2014/main" id="{07D4DF66-FA73-4574-9D79-C75D01B57702}"/>
              </a:ext>
            </a:extLst>
          </p:cNvPr>
          <p:cNvPicPr>
            <a:picLocks noChangeAspect="1"/>
          </p:cNvPicPr>
          <p:nvPr/>
        </p:nvPicPr>
        <p:blipFill>
          <a:blip r:embed="rId7" cstate="print"/>
          <a:stretch>
            <a:fillRect/>
          </a:stretch>
        </p:blipFill>
        <p:spPr>
          <a:xfrm>
            <a:off x="2516265" y="3932597"/>
            <a:ext cx="1575409" cy="1575819"/>
          </a:xfrm>
          <a:prstGeom prst="rect">
            <a:avLst/>
          </a:prstGeom>
        </p:spPr>
      </p:pic>
      <p:sp>
        <p:nvSpPr>
          <p:cNvPr id="31" name="TextBox 13">
            <a:extLst>
              <a:ext uri="{FF2B5EF4-FFF2-40B4-BE49-F238E27FC236}">
                <a16:creationId xmlns:a16="http://schemas.microsoft.com/office/drawing/2014/main" id="{9D219DD6-7840-4D87-B229-826FBA1D866A}"/>
              </a:ext>
            </a:extLst>
          </p:cNvPr>
          <p:cNvSpPr txBox="1"/>
          <p:nvPr/>
        </p:nvSpPr>
        <p:spPr>
          <a:xfrm>
            <a:off x="303632" y="127263"/>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rgbClr val="F0AB00"/>
                </a:solidFill>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Klinische</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praktijk</a:t>
            </a:r>
            <a:r>
              <a:rPr lang="en-US" sz="1200" kern="0" dirty="0">
                <a:solidFill>
                  <a:srgbClr val="FFFFFF"/>
                </a:solidFill>
                <a:latin typeface="BentonSans" panose="02000503000000020004" pitchFamily="2" charset="0"/>
                <a:ea typeface="Arial Unicode MS" pitchFamily="34" charset="-128"/>
                <a:cs typeface="Arial Unicode MS" pitchFamily="34" charset="-128"/>
              </a:rPr>
              <a:t> |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18062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4" name="Picture 3"/>
          <p:cNvPicPr>
            <a:picLocks noChangeAspect="1"/>
          </p:cNvPicPr>
          <p:nvPr/>
        </p:nvPicPr>
        <p:blipFill>
          <a:blip r:embed="rId3" cstate="print"/>
          <a:stretch>
            <a:fillRect/>
          </a:stretch>
        </p:blipFill>
        <p:spPr>
          <a:xfrm>
            <a:off x="0" y="248401"/>
            <a:ext cx="12192000" cy="8112722"/>
          </a:xfrm>
          <a:prstGeom prst="rect">
            <a:avLst/>
          </a:prstGeom>
        </p:spPr>
      </p:pic>
      <p:sp>
        <p:nvSpPr>
          <p:cNvPr id="5" name="Title 2"/>
          <p:cNvSpPr txBox="1">
            <a:spLocks/>
          </p:cNvSpPr>
          <p:nvPr/>
        </p:nvSpPr>
        <p:spPr bwMode="gray">
          <a:xfrm>
            <a:off x="251935" y="528712"/>
            <a:ext cx="11183564" cy="646331"/>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1" kern="1200" baseline="0">
                <a:solidFill>
                  <a:schemeClr val="tx1"/>
                </a:solidFill>
                <a:latin typeface="+mj-lt"/>
                <a:ea typeface="+mj-ea"/>
                <a:cs typeface="+mj-cs"/>
              </a:defRPr>
            </a:lvl1pPr>
          </a:lstStyle>
          <a:p>
            <a:r>
              <a:rPr lang="nl-NL" sz="2400" dirty="0">
                <a:solidFill>
                  <a:schemeClr val="bg1"/>
                </a:solidFill>
              </a:rPr>
              <a:t>Uitdagingen met </a:t>
            </a:r>
            <a:r>
              <a:rPr lang="nl-NL" sz="2400" dirty="0">
                <a:solidFill>
                  <a:schemeClr val="accent1"/>
                </a:solidFill>
              </a:rPr>
              <a:t>(Big) Data </a:t>
            </a:r>
            <a:r>
              <a:rPr lang="nl-NL" sz="2400" dirty="0">
                <a:solidFill>
                  <a:schemeClr val="bg1"/>
                </a:solidFill>
              </a:rPr>
              <a:t>in de zorg?</a:t>
            </a:r>
            <a:br>
              <a:rPr lang="nl-NL" sz="1800" dirty="0">
                <a:solidFill>
                  <a:schemeClr val="accent1"/>
                </a:solidFill>
              </a:rPr>
            </a:br>
            <a:endParaRPr lang="nl-NL" sz="1800" dirty="0">
              <a:solidFill>
                <a:schemeClr val="bg1"/>
              </a:solidFill>
            </a:endParaRPr>
          </a:p>
        </p:txBody>
      </p:sp>
      <p:sp>
        <p:nvSpPr>
          <p:cNvPr id="6" name="Text Placeholder 1"/>
          <p:cNvSpPr txBox="1">
            <a:spLocks/>
          </p:cNvSpPr>
          <p:nvPr/>
        </p:nvSpPr>
        <p:spPr bwMode="gray">
          <a:xfrm>
            <a:off x="251935" y="1455301"/>
            <a:ext cx="5681726" cy="1521427"/>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800"/>
              </a:spcBef>
              <a:spcAft>
                <a:spcPct val="0"/>
              </a:spcAft>
              <a:buClr>
                <a:srgbClr val="FFC000"/>
              </a:buClr>
            </a:pPr>
            <a:r>
              <a:rPr lang="nl-NL" sz="2400" b="1" dirty="0">
                <a:solidFill>
                  <a:srgbClr val="F0AB00"/>
                </a:solidFill>
                <a:latin typeface="Arial" panose="020B0604020202020204" pitchFamily="34" charset="0"/>
                <a:ea typeface="Calibri" panose="020F0502020204030204" pitchFamily="34" charset="0"/>
                <a:cs typeface="Arial" panose="020B0604020202020204" pitchFamily="34" charset="0"/>
              </a:rPr>
              <a:t>NL meest gedigitaliseerd zorgstelsel</a:t>
            </a:r>
            <a:br>
              <a:rPr lang="nl-NL" sz="1800" b="1" dirty="0">
                <a:solidFill>
                  <a:srgbClr val="F0AB00"/>
                </a:solidFill>
                <a:latin typeface="Arial" panose="020B0604020202020204" pitchFamily="34" charset="0"/>
                <a:ea typeface="Calibri" panose="020F0502020204030204" pitchFamily="34" charset="0"/>
                <a:cs typeface="Arial" panose="020B0604020202020204" pitchFamily="34" charset="0"/>
              </a:rPr>
            </a:br>
            <a:r>
              <a:rPr lang="nl-NL" sz="1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1800" dirty="0">
                <a:solidFill>
                  <a:schemeClr val="bg1"/>
                </a:solidFill>
              </a:rPr>
              <a:t>Gebrek aan uitwisseling tussen systemen.</a:t>
            </a:r>
          </a:p>
          <a:p>
            <a:pPr fontAlgn="base">
              <a:spcBef>
                <a:spcPts val="800"/>
              </a:spcBef>
              <a:spcAft>
                <a:spcPct val="0"/>
              </a:spcAft>
              <a:buClr>
                <a:srgbClr val="FFC000"/>
              </a:buClr>
            </a:pPr>
            <a:r>
              <a:rPr lang="nl-NL" sz="1800" dirty="0">
                <a:solidFill>
                  <a:schemeClr val="bg1"/>
                </a:solidFill>
              </a:rPr>
              <a:t>- Richten ons op vastlegging, onvoldoende op het benutten van data,</a:t>
            </a:r>
            <a:endParaRPr lang="nl-NL" sz="1800" dirty="0">
              <a:solidFill>
                <a:schemeClr val="bg1"/>
              </a:solidFill>
              <a:latin typeface="Arial"/>
            </a:endParaRPr>
          </a:p>
        </p:txBody>
      </p:sp>
      <p:sp>
        <p:nvSpPr>
          <p:cNvPr id="7" name="Text Placeholder 1"/>
          <p:cNvSpPr txBox="1">
            <a:spLocks/>
          </p:cNvSpPr>
          <p:nvPr/>
        </p:nvSpPr>
        <p:spPr bwMode="gray">
          <a:xfrm>
            <a:off x="251935" y="2976729"/>
            <a:ext cx="4994609" cy="119423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800"/>
              </a:spcBef>
              <a:spcAft>
                <a:spcPct val="0"/>
              </a:spcAft>
              <a:buClr>
                <a:srgbClr val="FFC000"/>
              </a:buClr>
            </a:pPr>
            <a:r>
              <a:rPr lang="nl-NL" sz="2400" b="1" dirty="0">
                <a:solidFill>
                  <a:srgbClr val="F0AB00"/>
                </a:solidFill>
                <a:latin typeface="Arial" panose="020B0604020202020204" pitchFamily="34" charset="0"/>
                <a:ea typeface="Calibri" panose="020F0502020204030204" pitchFamily="34" charset="0"/>
                <a:cs typeface="Arial" panose="020B0604020202020204" pitchFamily="34" charset="0"/>
              </a:rPr>
              <a:t>Gepersonaliseerd- </a:t>
            </a:r>
            <a:r>
              <a:rPr lang="nl-NL" sz="2400" b="1" dirty="0" err="1">
                <a:solidFill>
                  <a:srgbClr val="F0AB00"/>
                </a:solidFill>
                <a:latin typeface="Arial" panose="020B0604020202020204" pitchFamily="34" charset="0"/>
                <a:ea typeface="Calibri" panose="020F0502020204030204" pitchFamily="34" charset="0"/>
                <a:cs typeface="Arial" panose="020B0604020202020204" pitchFamily="34" charset="0"/>
              </a:rPr>
              <a:t>v.s.</a:t>
            </a:r>
            <a:r>
              <a:rPr lang="nl-NL" sz="2400" b="1" dirty="0">
                <a:solidFill>
                  <a:srgbClr val="F0AB00"/>
                </a:solidFill>
                <a:latin typeface="Arial" panose="020B0604020202020204" pitchFamily="34" charset="0"/>
                <a:ea typeface="Calibri" panose="020F0502020204030204" pitchFamily="34" charset="0"/>
                <a:cs typeface="Arial" panose="020B0604020202020204" pitchFamily="34" charset="0"/>
              </a:rPr>
              <a:t> protocol</a:t>
            </a:r>
            <a:br>
              <a:rPr lang="nl-NL" sz="1800" dirty="0">
                <a:solidFill>
                  <a:schemeClr val="bg1"/>
                </a:solidFill>
              </a:rPr>
            </a:br>
            <a:r>
              <a:rPr lang="nl-NL" sz="1800" dirty="0">
                <a:solidFill>
                  <a:schemeClr val="bg1"/>
                </a:solidFill>
              </a:rPr>
              <a:t>- Hoe bepaal je de juiste behandelmethode?</a:t>
            </a:r>
          </a:p>
          <a:p>
            <a:pPr fontAlgn="base">
              <a:spcBef>
                <a:spcPts val="800"/>
              </a:spcBef>
              <a:spcAft>
                <a:spcPct val="0"/>
              </a:spcAft>
              <a:buClr>
                <a:srgbClr val="FFC000"/>
              </a:buClr>
            </a:pPr>
            <a:r>
              <a:rPr lang="nl-NL" sz="1800" dirty="0">
                <a:solidFill>
                  <a:schemeClr val="bg1"/>
                </a:solidFill>
                <a:latin typeface="Arial"/>
              </a:rPr>
              <a:t>- Zijn risicofactoren goed in schatten?</a:t>
            </a:r>
          </a:p>
          <a:p>
            <a:pPr fontAlgn="base">
              <a:spcBef>
                <a:spcPts val="800"/>
              </a:spcBef>
              <a:spcAft>
                <a:spcPct val="0"/>
              </a:spcAft>
              <a:buClr>
                <a:srgbClr val="FFC000"/>
              </a:buClr>
            </a:pPr>
            <a:r>
              <a:rPr lang="nl-NL" sz="1800" dirty="0">
                <a:solidFill>
                  <a:schemeClr val="bg1"/>
                </a:solidFill>
                <a:latin typeface="Arial"/>
              </a:rPr>
              <a:t>- Kan ik een gepersonaliseerde </a:t>
            </a:r>
            <a:br>
              <a:rPr lang="nl-NL" sz="1800" dirty="0">
                <a:solidFill>
                  <a:schemeClr val="bg1"/>
                </a:solidFill>
                <a:latin typeface="Arial"/>
              </a:rPr>
            </a:br>
            <a:r>
              <a:rPr lang="nl-NL" sz="1800" dirty="0">
                <a:solidFill>
                  <a:schemeClr val="bg1"/>
                </a:solidFill>
                <a:latin typeface="Arial"/>
              </a:rPr>
              <a:t>behandeling kiezen?</a:t>
            </a:r>
          </a:p>
        </p:txBody>
      </p:sp>
      <p:sp>
        <p:nvSpPr>
          <p:cNvPr id="8" name="TextBox 13">
            <a:extLst>
              <a:ext uri="{FF2B5EF4-FFF2-40B4-BE49-F238E27FC236}">
                <a16:creationId xmlns:a16="http://schemas.microsoft.com/office/drawing/2014/main" id="{779F462F-96AB-4E79-9B65-687813FC5401}"/>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praktijk</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2863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7B3F-7A20-49B1-B66A-119B9436E622}"/>
              </a:ext>
            </a:extLst>
          </p:cNvPr>
          <p:cNvSpPr>
            <a:spLocks noGrp="1"/>
          </p:cNvSpPr>
          <p:nvPr>
            <p:ph type="title"/>
          </p:nvPr>
        </p:nvSpPr>
        <p:spPr>
          <a:xfrm>
            <a:off x="504218" y="858231"/>
            <a:ext cx="11183564" cy="1107996"/>
          </a:xfrm>
        </p:spPr>
        <p:txBody>
          <a:bodyPr/>
          <a:lstStyle/>
          <a:p>
            <a:r>
              <a:rPr lang="nl-NL" dirty="0">
                <a:solidFill>
                  <a:srgbClr val="F0AB00"/>
                </a:solidFill>
              </a:rPr>
              <a:t>Klinische praktijk: </a:t>
            </a:r>
            <a:r>
              <a:rPr lang="nl-NL" dirty="0"/>
              <a:t>Strategische prioriteiten zorgbestuur</a:t>
            </a:r>
            <a:br>
              <a:rPr lang="nl-NL" dirty="0"/>
            </a:br>
            <a:br>
              <a:rPr lang="nl-NL" dirty="0">
                <a:solidFill>
                  <a:srgbClr val="F0AB00"/>
                </a:solidFill>
              </a:rPr>
            </a:br>
            <a:endParaRPr lang="nl-NL" dirty="0"/>
          </a:p>
        </p:txBody>
      </p:sp>
      <p:grpSp>
        <p:nvGrpSpPr>
          <p:cNvPr id="3" name="Group 5">
            <a:extLst>
              <a:ext uri="{FF2B5EF4-FFF2-40B4-BE49-F238E27FC236}">
                <a16:creationId xmlns:a16="http://schemas.microsoft.com/office/drawing/2014/main" id="{62866B2F-CAA1-449F-996F-B62709A4F974}"/>
              </a:ext>
            </a:extLst>
          </p:cNvPr>
          <p:cNvGrpSpPr/>
          <p:nvPr/>
        </p:nvGrpSpPr>
        <p:grpSpPr>
          <a:xfrm>
            <a:off x="885595" y="1865753"/>
            <a:ext cx="1460180" cy="1527257"/>
            <a:chOff x="9963750" y="1086485"/>
            <a:chExt cx="1065213" cy="1170323"/>
          </a:xfrm>
        </p:grpSpPr>
        <p:sp>
          <p:nvSpPr>
            <p:cNvPr id="7" name="TextBox 6">
              <a:extLst>
                <a:ext uri="{FF2B5EF4-FFF2-40B4-BE49-F238E27FC236}">
                  <a16:creationId xmlns:a16="http://schemas.microsoft.com/office/drawing/2014/main" id="{7288763B-AD17-48EF-B889-4A95EB40A32C}"/>
                </a:ext>
              </a:extLst>
            </p:cNvPr>
            <p:cNvSpPr txBox="1"/>
            <p:nvPr/>
          </p:nvSpPr>
          <p:spPr>
            <a:xfrm>
              <a:off x="9963750" y="2002094"/>
              <a:ext cx="1065213" cy="254714"/>
            </a:xfrm>
            <a:prstGeom prst="rect">
              <a:avLst/>
            </a:prstGeom>
            <a:noFill/>
          </p:spPr>
          <p:txBody>
            <a:bodyPr lIns="0" tIns="0" rIns="0" bIns="0">
              <a:spAutoFit/>
            </a:bodyPr>
            <a:lstStyle>
              <a:defPPr>
                <a:defRPr lang="de-DE"/>
              </a:defPPr>
              <a:lvl1pPr marR="0" lvl="0" indent="0" algn="ctr" defTabSz="1087438" eaLnBrk="0" fontAlgn="base" hangingPunct="0">
                <a:lnSpc>
                  <a:spcPct val="90000"/>
                </a:lnSpc>
                <a:spcBef>
                  <a:spcPct val="50000"/>
                </a:spcBef>
                <a:spcAft>
                  <a:spcPct val="0"/>
                </a:spcAft>
                <a:buClr>
                  <a:srgbClr val="F0AB00"/>
                </a:buClr>
                <a:buSzPct val="80000"/>
                <a:buFontTx/>
                <a:buNone/>
                <a:tabLst/>
                <a:defRPr kumimoji="0" sz="1050" b="0" i="0" u="none" strike="noStrike" kern="0" cap="none" spc="0" normalizeH="0" baseline="0">
                  <a:ln>
                    <a:noFill/>
                  </a:ln>
                  <a:effectLst/>
                  <a:uLnTx/>
                  <a:uFillTx/>
                  <a:latin typeface="Arial" panose="020B0604020202020204" pitchFamily="34" charset="0"/>
                  <a:ea typeface="Arial Unicode MS" pitchFamily="34" charset="-128"/>
                  <a:cs typeface="Arial" panose="020B0604020202020204" pitchFamily="34" charset="0"/>
                </a:defRPr>
              </a:lvl1pPr>
            </a:lstStyle>
            <a:p>
              <a:pPr>
                <a:defRPr/>
              </a:pPr>
              <a:r>
                <a:rPr lang="nl-NL" sz="1200" b="1" dirty="0">
                  <a:solidFill>
                    <a:srgbClr val="F0AB00"/>
                  </a:solidFill>
                </a:rPr>
                <a:t>Operationeel </a:t>
              </a:r>
              <a:br>
                <a:rPr lang="nl-NL" sz="1200" b="1" dirty="0">
                  <a:solidFill>
                    <a:srgbClr val="F0AB00"/>
                  </a:solidFill>
                </a:rPr>
              </a:br>
              <a:r>
                <a:rPr lang="nl-NL" sz="1200" b="1" dirty="0">
                  <a:solidFill>
                    <a:srgbClr val="F0AB00"/>
                  </a:solidFill>
                </a:rPr>
                <a:t>Efficiënt</a:t>
              </a:r>
            </a:p>
          </p:txBody>
        </p:sp>
        <p:pic>
          <p:nvPicPr>
            <p:cNvPr id="8" name="Picture 14">
              <a:extLst>
                <a:ext uri="{FF2B5EF4-FFF2-40B4-BE49-F238E27FC236}">
                  <a16:creationId xmlns:a16="http://schemas.microsoft.com/office/drawing/2014/main" id="{F63117A4-6EAC-42E7-9F67-A3352E1FA1DF}"/>
                </a:ext>
              </a:extLst>
            </p:cNvPr>
            <p:cNvPicPr>
              <a:picLocks noChangeAspect="1"/>
            </p:cNvPicPr>
            <p:nvPr/>
          </p:nvPicPr>
          <p:blipFill>
            <a:blip r:embed="rId3" cstate="print"/>
            <a:stretch>
              <a:fillRect/>
            </a:stretch>
          </p:blipFill>
          <p:spPr bwMode="auto">
            <a:xfrm>
              <a:off x="10055599" y="1086485"/>
              <a:ext cx="879184" cy="87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
            <a:extLst>
              <a:ext uri="{FF2B5EF4-FFF2-40B4-BE49-F238E27FC236}">
                <a16:creationId xmlns:a16="http://schemas.microsoft.com/office/drawing/2014/main" id="{196C957E-B489-44BF-857E-47B487FE81F2}"/>
              </a:ext>
            </a:extLst>
          </p:cNvPr>
          <p:cNvGrpSpPr/>
          <p:nvPr/>
        </p:nvGrpSpPr>
        <p:grpSpPr>
          <a:xfrm>
            <a:off x="3363177" y="1953936"/>
            <a:ext cx="1379309" cy="1437034"/>
            <a:chOff x="4329744" y="1408182"/>
            <a:chExt cx="1069735" cy="1157852"/>
          </a:xfrm>
        </p:grpSpPr>
        <p:sp>
          <p:nvSpPr>
            <p:cNvPr id="10" name="TextBox 9">
              <a:extLst>
                <a:ext uri="{FF2B5EF4-FFF2-40B4-BE49-F238E27FC236}">
                  <a16:creationId xmlns:a16="http://schemas.microsoft.com/office/drawing/2014/main" id="{6DE1CEF9-8A24-424D-8809-F0D06A6441D2}"/>
                </a:ext>
              </a:extLst>
            </p:cNvPr>
            <p:cNvSpPr txBox="1"/>
            <p:nvPr/>
          </p:nvSpPr>
          <p:spPr>
            <a:xfrm>
              <a:off x="4329744" y="2298212"/>
              <a:ext cx="1069735" cy="267822"/>
            </a:xfrm>
            <a:prstGeom prst="rect">
              <a:avLst/>
            </a:prstGeom>
            <a:noFill/>
          </p:spPr>
          <p:txBody>
            <a:bodyPr wrap="square" lIns="0" tIns="0" rIns="0" bIns="0">
              <a:spAutoFit/>
            </a:bodyPr>
            <a:lstStyle>
              <a:defPPr>
                <a:defRPr lang="de-DE"/>
              </a:defPPr>
              <a:lvl1pPr marR="0" lvl="0" indent="0" algn="ctr" defTabSz="1087438" eaLnBrk="0" fontAlgn="base" hangingPunct="0">
                <a:lnSpc>
                  <a:spcPct val="90000"/>
                </a:lnSpc>
                <a:spcBef>
                  <a:spcPct val="50000"/>
                </a:spcBef>
                <a:spcAft>
                  <a:spcPct val="0"/>
                </a:spcAft>
                <a:buClr>
                  <a:srgbClr val="F0AB00"/>
                </a:buClr>
                <a:buSzPct val="80000"/>
                <a:buFontTx/>
                <a:buNone/>
                <a:tabLst/>
                <a:defRPr kumimoji="0" sz="1050" b="0" i="0" u="none" strike="noStrike" kern="0" cap="none" spc="0" normalizeH="0" baseline="0">
                  <a:ln>
                    <a:noFill/>
                  </a:ln>
                  <a:effectLst/>
                  <a:uLnTx/>
                  <a:uFillTx/>
                  <a:latin typeface="Arial" panose="020B0604020202020204" pitchFamily="34" charset="0"/>
                  <a:ea typeface="Arial Unicode MS" pitchFamily="34" charset="-128"/>
                  <a:cs typeface="Arial" panose="020B0604020202020204" pitchFamily="34" charset="0"/>
                </a:defRPr>
              </a:lvl1pPr>
            </a:lstStyle>
            <a:p>
              <a:pPr>
                <a:defRPr/>
              </a:pPr>
              <a:r>
                <a:rPr lang="nl-NL" sz="1200" b="1" dirty="0">
                  <a:solidFill>
                    <a:srgbClr val="F0AB00"/>
                  </a:solidFill>
                </a:rPr>
                <a:t>Betere uitkomsten voor patiënten</a:t>
              </a:r>
            </a:p>
          </p:txBody>
        </p:sp>
        <p:pic>
          <p:nvPicPr>
            <p:cNvPr id="11" name="Picture 15">
              <a:extLst>
                <a:ext uri="{FF2B5EF4-FFF2-40B4-BE49-F238E27FC236}">
                  <a16:creationId xmlns:a16="http://schemas.microsoft.com/office/drawing/2014/main" id="{639E7841-3B50-4FB6-8FD5-01D8E7A22912}"/>
                </a:ext>
              </a:extLst>
            </p:cNvPr>
            <p:cNvPicPr>
              <a:picLocks noChangeAspect="1"/>
            </p:cNvPicPr>
            <p:nvPr/>
          </p:nvPicPr>
          <p:blipFill>
            <a:blip r:embed="rId4" cstate="print"/>
            <a:stretch>
              <a:fillRect/>
            </a:stretch>
          </p:blipFill>
          <p:spPr bwMode="auto">
            <a:xfrm>
              <a:off x="4401782" y="1408182"/>
              <a:ext cx="874577" cy="87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1">
            <a:extLst>
              <a:ext uri="{FF2B5EF4-FFF2-40B4-BE49-F238E27FC236}">
                <a16:creationId xmlns:a16="http://schemas.microsoft.com/office/drawing/2014/main" id="{04E0EF77-878F-4E15-8DF5-8184F2A87DD8}"/>
              </a:ext>
            </a:extLst>
          </p:cNvPr>
          <p:cNvGrpSpPr/>
          <p:nvPr/>
        </p:nvGrpSpPr>
        <p:grpSpPr>
          <a:xfrm>
            <a:off x="5512890" y="1934802"/>
            <a:ext cx="1528689" cy="1456168"/>
            <a:chOff x="6038300" y="1439562"/>
            <a:chExt cx="1101128" cy="1186827"/>
          </a:xfrm>
        </p:grpSpPr>
        <p:sp>
          <p:nvSpPr>
            <p:cNvPr id="13" name="TextBox 12">
              <a:extLst>
                <a:ext uri="{FF2B5EF4-FFF2-40B4-BE49-F238E27FC236}">
                  <a16:creationId xmlns:a16="http://schemas.microsoft.com/office/drawing/2014/main" id="{CDCE652D-A0AE-4764-B5BD-AADCE75D242C}"/>
                </a:ext>
              </a:extLst>
            </p:cNvPr>
            <p:cNvSpPr txBox="1"/>
            <p:nvPr/>
          </p:nvSpPr>
          <p:spPr>
            <a:xfrm>
              <a:off x="6038300" y="2325371"/>
              <a:ext cx="1101128" cy="301018"/>
            </a:xfrm>
            <a:prstGeom prst="rect">
              <a:avLst/>
            </a:prstGeom>
            <a:noFill/>
          </p:spPr>
          <p:txBody>
            <a:bodyPr wrap="square" lIns="0" tIns="0" rIns="0" bIns="0">
              <a:spAutoFit/>
            </a:bodyPr>
            <a:lstStyle/>
            <a:p>
              <a:pPr algn="ctr" defTabSz="1087438" eaLnBrk="0" fontAlgn="base" hangingPunct="0">
                <a:spcBef>
                  <a:spcPct val="0"/>
                </a:spcBef>
                <a:spcAft>
                  <a:spcPct val="0"/>
                </a:spcAft>
                <a:buClr>
                  <a:srgbClr val="F0AB00"/>
                </a:buClr>
                <a:buSzPct val="80000"/>
                <a:defRPr/>
              </a:pPr>
              <a:r>
                <a:rPr lang="nl-NL" sz="1200" b="1" kern="0" dirty="0">
                  <a:solidFill>
                    <a:srgbClr val="F0AB00"/>
                  </a:solidFill>
                  <a:ea typeface="Arial Unicode MS" pitchFamily="34" charset="-128"/>
                  <a:cs typeface="Arial" panose="020B0604020202020204" pitchFamily="34" charset="0"/>
                </a:rPr>
                <a:t>Data-gedreven K</a:t>
              </a:r>
              <a:r>
                <a:rPr lang="nl-NL" sz="1200" b="1" kern="0" dirty="0" err="1">
                  <a:solidFill>
                    <a:srgbClr val="F0AB00"/>
                  </a:solidFill>
                  <a:ea typeface="Arial Unicode MS" pitchFamily="34" charset="-128"/>
                  <a:cs typeface="Arial" panose="020B0604020202020204" pitchFamily="34" charset="0"/>
                </a:rPr>
                <a:t>linische</a:t>
              </a:r>
              <a:r>
                <a:rPr lang="nl-NL" sz="1200" b="1" kern="0" dirty="0">
                  <a:solidFill>
                    <a:srgbClr val="F0AB00"/>
                  </a:solidFill>
                  <a:ea typeface="Arial Unicode MS" pitchFamily="34" charset="-128"/>
                  <a:cs typeface="Arial" panose="020B0604020202020204" pitchFamily="34" charset="0"/>
                </a:rPr>
                <a:t> Innovaties</a:t>
              </a:r>
            </a:p>
          </p:txBody>
        </p:sp>
        <p:pic>
          <p:nvPicPr>
            <p:cNvPr id="14" name="Picture 16">
              <a:extLst>
                <a:ext uri="{FF2B5EF4-FFF2-40B4-BE49-F238E27FC236}">
                  <a16:creationId xmlns:a16="http://schemas.microsoft.com/office/drawing/2014/main" id="{22D6651C-497F-4CB2-8492-2A9E9FB2078A}"/>
                </a:ext>
              </a:extLst>
            </p:cNvPr>
            <p:cNvPicPr>
              <a:picLocks noChangeAspect="1"/>
            </p:cNvPicPr>
            <p:nvPr/>
          </p:nvPicPr>
          <p:blipFill>
            <a:blip r:embed="rId5" cstate="print"/>
            <a:stretch>
              <a:fillRect/>
            </a:stretch>
          </p:blipFill>
          <p:spPr bwMode="auto">
            <a:xfrm>
              <a:off x="6113956" y="1439562"/>
              <a:ext cx="793593" cy="79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4">
            <a:extLst>
              <a:ext uri="{FF2B5EF4-FFF2-40B4-BE49-F238E27FC236}">
                <a16:creationId xmlns:a16="http://schemas.microsoft.com/office/drawing/2014/main" id="{01E5386D-CF7C-4CCE-AB1A-58F21012A267}"/>
              </a:ext>
            </a:extLst>
          </p:cNvPr>
          <p:cNvGrpSpPr/>
          <p:nvPr/>
        </p:nvGrpSpPr>
        <p:grpSpPr>
          <a:xfrm>
            <a:off x="9906719" y="2049725"/>
            <a:ext cx="1110837" cy="1343289"/>
            <a:chOff x="7584550" y="1463941"/>
            <a:chExt cx="850900" cy="999613"/>
          </a:xfrm>
        </p:grpSpPr>
        <p:sp>
          <p:nvSpPr>
            <p:cNvPr id="16" name="TextBox 15">
              <a:extLst>
                <a:ext uri="{FF2B5EF4-FFF2-40B4-BE49-F238E27FC236}">
                  <a16:creationId xmlns:a16="http://schemas.microsoft.com/office/drawing/2014/main" id="{B809D319-9A37-4BBB-B268-8C6BBE496CF1}"/>
                </a:ext>
              </a:extLst>
            </p:cNvPr>
            <p:cNvSpPr txBox="1"/>
            <p:nvPr/>
          </p:nvSpPr>
          <p:spPr>
            <a:xfrm>
              <a:off x="7584550" y="2216198"/>
              <a:ext cx="850900" cy="247356"/>
            </a:xfrm>
            <a:prstGeom prst="rect">
              <a:avLst/>
            </a:prstGeom>
            <a:noFill/>
          </p:spPr>
          <p:txBody>
            <a:bodyPr lIns="0" tIns="0" rIns="0" bIns="0">
              <a:spAutoFit/>
            </a:bodyPr>
            <a:lstStyle>
              <a:defPPr>
                <a:defRPr lang="de-DE"/>
              </a:defPPr>
              <a:lvl1pPr marR="0" lvl="0" indent="0" algn="ctr" defTabSz="1087438" eaLnBrk="0" fontAlgn="base" hangingPunct="0">
                <a:lnSpc>
                  <a:spcPct val="90000"/>
                </a:lnSpc>
                <a:spcBef>
                  <a:spcPct val="50000"/>
                </a:spcBef>
                <a:spcAft>
                  <a:spcPct val="0"/>
                </a:spcAft>
                <a:buClr>
                  <a:srgbClr val="F0AB00"/>
                </a:buClr>
                <a:buSzPct val="80000"/>
                <a:buFontTx/>
                <a:buNone/>
                <a:tabLst/>
                <a:defRPr kumimoji="0" sz="1050" b="0" i="0" u="none" strike="noStrike" kern="0" cap="none" spc="0" normalizeH="0" baseline="0">
                  <a:ln>
                    <a:noFill/>
                  </a:ln>
                  <a:effectLst/>
                  <a:uLnTx/>
                  <a:uFillTx/>
                  <a:latin typeface="Arial" panose="020B0604020202020204" pitchFamily="34" charset="0"/>
                  <a:ea typeface="Arial Unicode MS" pitchFamily="34" charset="-128"/>
                  <a:cs typeface="Arial" panose="020B0604020202020204" pitchFamily="34" charset="0"/>
                </a:defRPr>
              </a:lvl1pPr>
            </a:lstStyle>
            <a:p>
              <a:pPr>
                <a:defRPr/>
              </a:pPr>
              <a:r>
                <a:rPr lang="nl-NL" sz="1200" b="1" dirty="0">
                  <a:solidFill>
                    <a:srgbClr val="F0AB00"/>
                  </a:solidFill>
                </a:rPr>
                <a:t>Bekrachtigd personeel</a:t>
              </a:r>
            </a:p>
          </p:txBody>
        </p:sp>
        <p:pic>
          <p:nvPicPr>
            <p:cNvPr id="17" name="Picture 13">
              <a:extLst>
                <a:ext uri="{FF2B5EF4-FFF2-40B4-BE49-F238E27FC236}">
                  <a16:creationId xmlns:a16="http://schemas.microsoft.com/office/drawing/2014/main" id="{F958E79F-CE73-4226-B367-8A210ED9FAAD}"/>
                </a:ext>
              </a:extLst>
            </p:cNvPr>
            <p:cNvPicPr>
              <a:picLocks noChangeAspect="1"/>
            </p:cNvPicPr>
            <p:nvPr/>
          </p:nvPicPr>
          <p:blipFill>
            <a:blip r:embed="rId6" cstate="print"/>
            <a:stretch>
              <a:fillRect/>
            </a:stretch>
          </p:blipFill>
          <p:spPr bwMode="auto">
            <a:xfrm>
              <a:off x="7654078" y="1463941"/>
              <a:ext cx="716887" cy="71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7">
            <a:extLst>
              <a:ext uri="{FF2B5EF4-FFF2-40B4-BE49-F238E27FC236}">
                <a16:creationId xmlns:a16="http://schemas.microsoft.com/office/drawing/2014/main" id="{EEFAAA1A-2ACC-46E2-9190-20787F91E54C}"/>
              </a:ext>
            </a:extLst>
          </p:cNvPr>
          <p:cNvGrpSpPr/>
          <p:nvPr/>
        </p:nvGrpSpPr>
        <p:grpSpPr>
          <a:xfrm>
            <a:off x="7642765" y="1838588"/>
            <a:ext cx="1265176" cy="1554419"/>
            <a:chOff x="9505564" y="1360669"/>
            <a:chExt cx="1147736" cy="1152497"/>
          </a:xfrm>
        </p:grpSpPr>
        <p:sp>
          <p:nvSpPr>
            <p:cNvPr id="19" name="TextBox 18">
              <a:extLst>
                <a:ext uri="{FF2B5EF4-FFF2-40B4-BE49-F238E27FC236}">
                  <a16:creationId xmlns:a16="http://schemas.microsoft.com/office/drawing/2014/main" id="{545D42AF-4618-4095-A740-2A1E911EF854}"/>
                </a:ext>
              </a:extLst>
            </p:cNvPr>
            <p:cNvSpPr txBox="1"/>
            <p:nvPr/>
          </p:nvSpPr>
          <p:spPr>
            <a:xfrm>
              <a:off x="9505564" y="2266715"/>
              <a:ext cx="1147736" cy="246451"/>
            </a:xfrm>
            <a:prstGeom prst="rect">
              <a:avLst/>
            </a:prstGeom>
            <a:noFill/>
          </p:spPr>
          <p:txBody>
            <a:bodyPr wrap="square" lIns="0" tIns="0" rIns="0" bIns="0">
              <a:spAutoFit/>
            </a:bodyPr>
            <a:lstStyle>
              <a:defPPr>
                <a:defRPr lang="de-DE"/>
              </a:defPPr>
              <a:lvl1pPr marR="0" lvl="0" indent="0" algn="ctr" defTabSz="1087438" eaLnBrk="0" fontAlgn="base" hangingPunct="0">
                <a:lnSpc>
                  <a:spcPct val="90000"/>
                </a:lnSpc>
                <a:spcBef>
                  <a:spcPct val="50000"/>
                </a:spcBef>
                <a:spcAft>
                  <a:spcPct val="0"/>
                </a:spcAft>
                <a:buClr>
                  <a:srgbClr val="F0AB00"/>
                </a:buClr>
                <a:buSzPct val="80000"/>
                <a:buFontTx/>
                <a:buNone/>
                <a:tabLst/>
                <a:defRPr kumimoji="0" sz="1050" b="0" i="0" u="none" strike="noStrike" kern="0" cap="none" spc="0" normalizeH="0" baseline="0">
                  <a:ln>
                    <a:noFill/>
                  </a:ln>
                  <a:effectLst/>
                  <a:uLnTx/>
                  <a:uFillTx/>
                  <a:latin typeface="Arial" panose="020B0604020202020204" pitchFamily="34" charset="0"/>
                  <a:ea typeface="Arial Unicode MS" pitchFamily="34" charset="-128"/>
                  <a:cs typeface="Arial" panose="020B0604020202020204" pitchFamily="34" charset="0"/>
                </a:defRPr>
              </a:lvl1pPr>
            </a:lstStyle>
            <a:p>
              <a:pPr>
                <a:defRPr/>
              </a:pPr>
              <a:r>
                <a:rPr lang="nl-NL" sz="1200" b="1" dirty="0" err="1">
                  <a:solidFill>
                    <a:srgbClr val="F0AB00"/>
                  </a:solidFill>
                </a:rPr>
                <a:t>Patient</a:t>
              </a:r>
              <a:r>
                <a:rPr lang="nl-NL" sz="1200" b="1" dirty="0">
                  <a:solidFill>
                    <a:srgbClr val="F0AB00"/>
                  </a:solidFill>
                </a:rPr>
                <a:t>/Klant</a:t>
              </a:r>
              <a:br>
                <a:rPr lang="nl-NL" sz="1200" b="1" dirty="0">
                  <a:solidFill>
                    <a:srgbClr val="F0AB00"/>
                  </a:solidFill>
                </a:rPr>
              </a:br>
              <a:r>
                <a:rPr lang="nl-NL" sz="1200" b="1" dirty="0">
                  <a:solidFill>
                    <a:srgbClr val="F0AB00"/>
                  </a:solidFill>
                </a:rPr>
                <a:t>beleving</a:t>
              </a:r>
            </a:p>
          </p:txBody>
        </p:sp>
        <p:pic>
          <p:nvPicPr>
            <p:cNvPr id="20" name="Picture 19">
              <a:extLst>
                <a:ext uri="{FF2B5EF4-FFF2-40B4-BE49-F238E27FC236}">
                  <a16:creationId xmlns:a16="http://schemas.microsoft.com/office/drawing/2014/main" id="{CC7A4546-4945-4F59-9645-ED29D5F9E549}"/>
                </a:ext>
              </a:extLst>
            </p:cNvPr>
            <p:cNvPicPr>
              <a:picLocks noChangeAspect="1"/>
            </p:cNvPicPr>
            <p:nvPr/>
          </p:nvPicPr>
          <p:blipFill>
            <a:blip r:embed="rId7" cstate="print"/>
            <a:stretch>
              <a:fillRect/>
            </a:stretch>
          </p:blipFill>
          <p:spPr bwMode="auto">
            <a:xfrm>
              <a:off x="9597197" y="1360669"/>
              <a:ext cx="947598" cy="94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7F030590-297D-4042-9F7C-3350DED34C3C}"/>
              </a:ext>
            </a:extLst>
          </p:cNvPr>
          <p:cNvSpPr/>
          <p:nvPr/>
        </p:nvSpPr>
        <p:spPr>
          <a:xfrm>
            <a:off x="7327765" y="3725004"/>
            <a:ext cx="1876565" cy="1384995"/>
          </a:xfrm>
          <a:prstGeom prst="rect">
            <a:avLst/>
          </a:prstGeom>
        </p:spPr>
        <p:txBody>
          <a:bodyPr wrap="square">
            <a:spAutoFit/>
          </a:bodyPr>
          <a:lstStyle/>
          <a:p>
            <a:pPr algn="ctr" defTabSz="1088776">
              <a:defRPr/>
            </a:pPr>
            <a:r>
              <a:rPr lang="nl-NL" sz="1400" i="1">
                <a:solidFill>
                  <a:srgbClr val="FFFFFF"/>
                </a:solidFill>
                <a:latin typeface="BentonSans"/>
              </a:rPr>
              <a:t>Hoe kunnen we voldoen aan de verwachting van patienten die zich gedragen als zorg consumenten. </a:t>
            </a:r>
            <a:endParaRPr lang="nl-NL" sz="1400" i="1" dirty="0">
              <a:solidFill>
                <a:srgbClr val="FFFFFF"/>
              </a:solidFill>
              <a:latin typeface="BentonSans"/>
            </a:endParaRPr>
          </a:p>
        </p:txBody>
      </p:sp>
      <p:sp>
        <p:nvSpPr>
          <p:cNvPr id="24" name="Rectangle 23">
            <a:extLst>
              <a:ext uri="{FF2B5EF4-FFF2-40B4-BE49-F238E27FC236}">
                <a16:creationId xmlns:a16="http://schemas.microsoft.com/office/drawing/2014/main" id="{36FD7206-9C6D-4976-ADDD-87B6D1AF9D9A}"/>
              </a:ext>
            </a:extLst>
          </p:cNvPr>
          <p:cNvSpPr/>
          <p:nvPr/>
        </p:nvSpPr>
        <p:spPr>
          <a:xfrm>
            <a:off x="5253244" y="3728246"/>
            <a:ext cx="1876565" cy="1815882"/>
          </a:xfrm>
          <a:prstGeom prst="rect">
            <a:avLst/>
          </a:prstGeom>
        </p:spPr>
        <p:txBody>
          <a:bodyPr wrap="square">
            <a:spAutoFit/>
          </a:bodyPr>
          <a:lstStyle/>
          <a:p>
            <a:pPr algn="ctr" defTabSz="1088776">
              <a:defRPr/>
            </a:pPr>
            <a:r>
              <a:rPr lang="nl-NL" sz="1400" i="1">
                <a:solidFill>
                  <a:srgbClr val="FFFFFF"/>
                </a:solidFill>
                <a:latin typeface="BentonSans"/>
              </a:rPr>
              <a:t>Hoe komen we van een reactief, op ervaring gestoeld model tot een gepersonaliseerd medisch advies op basis van real-world evidence? </a:t>
            </a:r>
            <a:endParaRPr lang="nl-NL" sz="1400" i="1" dirty="0">
              <a:solidFill>
                <a:srgbClr val="FFFFFF"/>
              </a:solidFill>
              <a:latin typeface="BentonSans"/>
            </a:endParaRPr>
          </a:p>
        </p:txBody>
      </p:sp>
      <p:sp>
        <p:nvSpPr>
          <p:cNvPr id="25" name="Rectangle 24">
            <a:extLst>
              <a:ext uri="{FF2B5EF4-FFF2-40B4-BE49-F238E27FC236}">
                <a16:creationId xmlns:a16="http://schemas.microsoft.com/office/drawing/2014/main" id="{0585E158-C7CE-471E-BAC8-81C539FE0433}"/>
              </a:ext>
            </a:extLst>
          </p:cNvPr>
          <p:cNvSpPr/>
          <p:nvPr/>
        </p:nvSpPr>
        <p:spPr>
          <a:xfrm>
            <a:off x="3075804" y="3742636"/>
            <a:ext cx="1876565" cy="1384995"/>
          </a:xfrm>
          <a:prstGeom prst="rect">
            <a:avLst/>
          </a:prstGeom>
        </p:spPr>
        <p:txBody>
          <a:bodyPr wrap="square">
            <a:spAutoFit/>
          </a:bodyPr>
          <a:lstStyle/>
          <a:p>
            <a:pPr algn="ctr" defTabSz="1088776">
              <a:defRPr/>
            </a:pPr>
            <a:r>
              <a:rPr lang="nl-NL" sz="1400" i="1" dirty="0">
                <a:solidFill>
                  <a:srgbClr val="FFFFFF"/>
                </a:solidFill>
                <a:latin typeface="BentonSans"/>
              </a:rPr>
              <a:t> Verschuiven van volume naar waarde. Gericht op het verbeteren van uitkomsten voor individuele </a:t>
            </a:r>
            <a:r>
              <a:rPr lang="nl-NL" sz="1400" i="1" dirty="0" err="1">
                <a:solidFill>
                  <a:srgbClr val="FFFFFF"/>
                </a:solidFill>
                <a:latin typeface="BentonSans"/>
              </a:rPr>
              <a:t>patienten</a:t>
            </a:r>
            <a:r>
              <a:rPr lang="nl-NL" sz="1400" i="1" dirty="0">
                <a:solidFill>
                  <a:srgbClr val="FFFFFF"/>
                </a:solidFill>
                <a:latin typeface="BentonSans"/>
              </a:rPr>
              <a:t>. </a:t>
            </a:r>
          </a:p>
        </p:txBody>
      </p:sp>
      <p:sp>
        <p:nvSpPr>
          <p:cNvPr id="26" name="Rectangle 25">
            <a:extLst>
              <a:ext uri="{FF2B5EF4-FFF2-40B4-BE49-F238E27FC236}">
                <a16:creationId xmlns:a16="http://schemas.microsoft.com/office/drawing/2014/main" id="{9BD86A39-CCC1-457A-B63C-07A878B8CB18}"/>
              </a:ext>
            </a:extLst>
          </p:cNvPr>
          <p:cNvSpPr/>
          <p:nvPr/>
        </p:nvSpPr>
        <p:spPr>
          <a:xfrm>
            <a:off x="749092" y="3742619"/>
            <a:ext cx="1876565" cy="1600438"/>
          </a:xfrm>
          <a:prstGeom prst="rect">
            <a:avLst/>
          </a:prstGeom>
        </p:spPr>
        <p:txBody>
          <a:bodyPr wrap="square" anchor="t">
            <a:spAutoFit/>
          </a:bodyPr>
          <a:lstStyle/>
          <a:p>
            <a:pPr algn="ctr" defTabSz="1088776">
              <a:defRPr/>
            </a:pPr>
            <a:r>
              <a:rPr lang="nl-NL" sz="1400" i="1" dirty="0">
                <a:solidFill>
                  <a:srgbClr val="FFFFFF"/>
                </a:solidFill>
                <a:latin typeface="BentonSans"/>
              </a:rPr>
              <a:t>Wegnemen van onnodige kosten, vrijmaken van capaciteit voor innovatie en betere </a:t>
            </a:r>
            <a:r>
              <a:rPr lang="nl-NL" sz="1400" i="1" dirty="0" err="1">
                <a:solidFill>
                  <a:srgbClr val="FFFFFF"/>
                </a:solidFill>
                <a:latin typeface="BentonSans"/>
              </a:rPr>
              <a:t>patientzorg</a:t>
            </a:r>
            <a:r>
              <a:rPr lang="nl-NL" sz="1400" i="1" dirty="0">
                <a:solidFill>
                  <a:srgbClr val="FFFFFF"/>
                </a:solidFill>
                <a:latin typeface="BentonSans"/>
              </a:rPr>
              <a:t> / dienstverlening. </a:t>
            </a:r>
          </a:p>
        </p:txBody>
      </p:sp>
      <p:sp>
        <p:nvSpPr>
          <p:cNvPr id="27" name="Rectangle 26">
            <a:extLst>
              <a:ext uri="{FF2B5EF4-FFF2-40B4-BE49-F238E27FC236}">
                <a16:creationId xmlns:a16="http://schemas.microsoft.com/office/drawing/2014/main" id="{DE53B280-1CB0-4E34-87B2-663FEA049879}"/>
              </a:ext>
            </a:extLst>
          </p:cNvPr>
          <p:cNvSpPr/>
          <p:nvPr/>
        </p:nvSpPr>
        <p:spPr>
          <a:xfrm>
            <a:off x="9619078" y="3725004"/>
            <a:ext cx="1876565" cy="1384995"/>
          </a:xfrm>
          <a:prstGeom prst="rect">
            <a:avLst/>
          </a:prstGeom>
        </p:spPr>
        <p:txBody>
          <a:bodyPr wrap="square">
            <a:spAutoFit/>
          </a:bodyPr>
          <a:lstStyle/>
          <a:p>
            <a:pPr algn="ctr" defTabSz="1088776">
              <a:defRPr/>
            </a:pPr>
            <a:r>
              <a:rPr lang="nl-NL" sz="1400" i="1">
                <a:solidFill>
                  <a:srgbClr val="FFFFFF"/>
                </a:solidFill>
                <a:latin typeface="BentonSans"/>
              </a:rPr>
              <a:t>Hoe kunnen zetten we onze medewerkers in hun kracht en faciliteren wij hen om de beste zorg te leveren?</a:t>
            </a:r>
            <a:endParaRPr lang="nl-NL" sz="1400" i="1" dirty="0">
              <a:solidFill>
                <a:srgbClr val="FFFFFF"/>
              </a:solidFill>
              <a:latin typeface="BentonSans"/>
            </a:endParaRPr>
          </a:p>
        </p:txBody>
      </p:sp>
      <p:sp>
        <p:nvSpPr>
          <p:cNvPr id="15" name="Rechteraccolade 14">
            <a:extLst>
              <a:ext uri="{FF2B5EF4-FFF2-40B4-BE49-F238E27FC236}">
                <a16:creationId xmlns:a16="http://schemas.microsoft.com/office/drawing/2014/main" id="{2DC9E312-35E1-45CD-91DC-015FF9196A37}"/>
              </a:ext>
            </a:extLst>
          </p:cNvPr>
          <p:cNvSpPr/>
          <p:nvPr/>
        </p:nvSpPr>
        <p:spPr>
          <a:xfrm rot="5400000">
            <a:off x="5882046" y="2499525"/>
            <a:ext cx="573493" cy="6025373"/>
          </a:xfrm>
          <a:prstGeom prst="rightBrac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8" name="Tekstvak 17">
            <a:extLst>
              <a:ext uri="{FF2B5EF4-FFF2-40B4-BE49-F238E27FC236}">
                <a16:creationId xmlns:a16="http://schemas.microsoft.com/office/drawing/2014/main" id="{63E095D6-1D59-49FA-A7CE-466F7F9891B0}"/>
              </a:ext>
            </a:extLst>
          </p:cNvPr>
          <p:cNvSpPr txBox="1"/>
          <p:nvPr/>
        </p:nvSpPr>
        <p:spPr>
          <a:xfrm>
            <a:off x="5512890" y="5999769"/>
            <a:ext cx="2387323"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nl-NL" sz="2400" b="1" kern="0" dirty="0" err="1">
                <a:solidFill>
                  <a:schemeClr val="accent5"/>
                </a:solidFill>
                <a:ea typeface="Arial Unicode MS" pitchFamily="34" charset="-128"/>
                <a:cs typeface="Arial Unicode MS" pitchFamily="34" charset="-128"/>
              </a:rPr>
              <a:t>Disruptie</a:t>
            </a:r>
            <a:r>
              <a:rPr lang="nl-NL" sz="2400" b="1" kern="0" dirty="0">
                <a:solidFill>
                  <a:schemeClr val="accent5"/>
                </a:solidFill>
                <a:ea typeface="Arial Unicode MS" pitchFamily="34" charset="-128"/>
                <a:cs typeface="Arial Unicode MS" pitchFamily="34" charset="-128"/>
              </a:rPr>
              <a:t>!?</a:t>
            </a:r>
            <a:endParaRPr lang="nl-NL" sz="1800" b="1" kern="0" dirty="0">
              <a:solidFill>
                <a:schemeClr val="accent5"/>
              </a:solidFill>
              <a:ea typeface="Arial Unicode MS" pitchFamily="34" charset="-128"/>
              <a:cs typeface="Arial Unicode MS" pitchFamily="34" charset="-128"/>
            </a:endParaRPr>
          </a:p>
        </p:txBody>
      </p:sp>
      <p:sp>
        <p:nvSpPr>
          <p:cNvPr id="28" name="TextBox 13">
            <a:extLst>
              <a:ext uri="{FF2B5EF4-FFF2-40B4-BE49-F238E27FC236}">
                <a16:creationId xmlns:a16="http://schemas.microsoft.com/office/drawing/2014/main" id="{3488F5E4-8795-41F8-AE50-692A2D929DD7}"/>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err="1">
                <a:solidFill>
                  <a:schemeClr val="accent1"/>
                </a:solidFill>
                <a:latin typeface="BentonSans" panose="02000503000000020004" pitchFamily="2" charset="0"/>
                <a:ea typeface="Arial Unicode MS" pitchFamily="34" charset="-128"/>
                <a:cs typeface="Arial Unicode MS" pitchFamily="34" charset="-128"/>
              </a:rPr>
              <a:t>praktijk</a:t>
            </a:r>
            <a:r>
              <a:rPr lang="en-US" sz="1200" kern="0" dirty="0">
                <a:solidFill>
                  <a:schemeClr val="accent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Big Data &amp; Tech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364482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407975-B760-2A4E-A391-3FEFA9492F16}"/>
              </a:ext>
            </a:extLst>
          </p:cNvPr>
          <p:cNvSpPr>
            <a:spLocks noGrp="1"/>
          </p:cNvSpPr>
          <p:nvPr>
            <p:ph type="title"/>
          </p:nvPr>
        </p:nvSpPr>
        <p:spPr/>
        <p:txBody>
          <a:bodyPr/>
          <a:lstStyle/>
          <a:p>
            <a:r>
              <a:rPr lang="en-US" dirty="0"/>
              <a:t>Big Data</a:t>
            </a:r>
            <a:endParaRPr lang="en-US" dirty="0">
              <a:solidFill>
                <a:srgbClr val="F0AB00"/>
              </a:solidFill>
            </a:endParaRPr>
          </a:p>
        </p:txBody>
      </p:sp>
      <p:pic>
        <p:nvPicPr>
          <p:cNvPr id="14" name="Picture 13">
            <a:extLst>
              <a:ext uri="{FF2B5EF4-FFF2-40B4-BE49-F238E27FC236}">
                <a16:creationId xmlns:a16="http://schemas.microsoft.com/office/drawing/2014/main" id="{6050376C-C3F8-E84C-9506-C36D267320F0}"/>
              </a:ext>
            </a:extLst>
          </p:cNvPr>
          <p:cNvPicPr>
            <a:picLocks noChangeAspect="1"/>
          </p:cNvPicPr>
          <p:nvPr/>
        </p:nvPicPr>
        <p:blipFill>
          <a:blip r:embed="rId3" cstate="print"/>
          <a:stretch>
            <a:fillRect/>
          </a:stretch>
        </p:blipFill>
        <p:spPr>
          <a:xfrm>
            <a:off x="3280375" y="1618609"/>
            <a:ext cx="849004" cy="849225"/>
          </a:xfrm>
          <a:prstGeom prst="rect">
            <a:avLst/>
          </a:prstGeom>
        </p:spPr>
      </p:pic>
      <p:pic>
        <p:nvPicPr>
          <p:cNvPr id="15" name="Picture 14">
            <a:extLst>
              <a:ext uri="{FF2B5EF4-FFF2-40B4-BE49-F238E27FC236}">
                <a16:creationId xmlns:a16="http://schemas.microsoft.com/office/drawing/2014/main" id="{9AF410E4-F52E-7B4C-B95D-F54EC8A9D684}"/>
              </a:ext>
            </a:extLst>
          </p:cNvPr>
          <p:cNvPicPr>
            <a:picLocks noChangeAspect="1"/>
          </p:cNvPicPr>
          <p:nvPr/>
        </p:nvPicPr>
        <p:blipFill>
          <a:blip r:embed="rId4" cstate="print"/>
          <a:stretch>
            <a:fillRect/>
          </a:stretch>
        </p:blipFill>
        <p:spPr>
          <a:xfrm>
            <a:off x="3308083" y="3148632"/>
            <a:ext cx="756383" cy="756580"/>
          </a:xfrm>
          <a:prstGeom prst="rect">
            <a:avLst/>
          </a:prstGeom>
        </p:spPr>
      </p:pic>
      <p:pic>
        <p:nvPicPr>
          <p:cNvPr id="16" name="Picture 15">
            <a:extLst>
              <a:ext uri="{FF2B5EF4-FFF2-40B4-BE49-F238E27FC236}">
                <a16:creationId xmlns:a16="http://schemas.microsoft.com/office/drawing/2014/main" id="{AC22DB5C-E017-6B4C-8940-FB24B4693EBD}"/>
              </a:ext>
            </a:extLst>
          </p:cNvPr>
          <p:cNvPicPr>
            <a:picLocks noChangeAspect="1"/>
          </p:cNvPicPr>
          <p:nvPr/>
        </p:nvPicPr>
        <p:blipFill>
          <a:blip r:embed="rId5" cstate="print"/>
          <a:stretch>
            <a:fillRect/>
          </a:stretch>
        </p:blipFill>
        <p:spPr>
          <a:xfrm>
            <a:off x="3070972" y="4403162"/>
            <a:ext cx="1150475" cy="1150775"/>
          </a:xfrm>
          <a:prstGeom prst="rect">
            <a:avLst/>
          </a:prstGeom>
        </p:spPr>
      </p:pic>
      <p:pic>
        <p:nvPicPr>
          <p:cNvPr id="17" name="Picture 16">
            <a:extLst>
              <a:ext uri="{FF2B5EF4-FFF2-40B4-BE49-F238E27FC236}">
                <a16:creationId xmlns:a16="http://schemas.microsoft.com/office/drawing/2014/main" id="{D907AC09-E0FE-EF48-A13C-B0BD32F91661}"/>
              </a:ext>
            </a:extLst>
          </p:cNvPr>
          <p:cNvPicPr>
            <a:picLocks noChangeAspect="1"/>
          </p:cNvPicPr>
          <p:nvPr/>
        </p:nvPicPr>
        <p:blipFill>
          <a:blip r:embed="rId6" cstate="print"/>
          <a:stretch>
            <a:fillRect/>
          </a:stretch>
        </p:blipFill>
        <p:spPr>
          <a:xfrm>
            <a:off x="1102629" y="1618619"/>
            <a:ext cx="973352" cy="973605"/>
          </a:xfrm>
          <a:prstGeom prst="rect">
            <a:avLst/>
          </a:prstGeom>
        </p:spPr>
      </p:pic>
      <p:pic>
        <p:nvPicPr>
          <p:cNvPr id="18" name="Picture 17">
            <a:extLst>
              <a:ext uri="{FF2B5EF4-FFF2-40B4-BE49-F238E27FC236}">
                <a16:creationId xmlns:a16="http://schemas.microsoft.com/office/drawing/2014/main" id="{AFD1C661-F877-4B43-97BC-920742DC5E95}"/>
              </a:ext>
            </a:extLst>
          </p:cNvPr>
          <p:cNvPicPr>
            <a:picLocks noChangeAspect="1"/>
          </p:cNvPicPr>
          <p:nvPr/>
        </p:nvPicPr>
        <p:blipFill>
          <a:blip r:embed="rId7" cstate="print"/>
          <a:stretch>
            <a:fillRect/>
          </a:stretch>
        </p:blipFill>
        <p:spPr>
          <a:xfrm>
            <a:off x="1173851" y="3028861"/>
            <a:ext cx="868049" cy="868275"/>
          </a:xfrm>
          <a:prstGeom prst="rect">
            <a:avLst/>
          </a:prstGeom>
        </p:spPr>
      </p:pic>
      <p:pic>
        <p:nvPicPr>
          <p:cNvPr id="19" name="Picture 18">
            <a:extLst>
              <a:ext uri="{FF2B5EF4-FFF2-40B4-BE49-F238E27FC236}">
                <a16:creationId xmlns:a16="http://schemas.microsoft.com/office/drawing/2014/main" id="{87DB7AD9-3E11-D94D-932A-F8B7D5DE9452}"/>
              </a:ext>
            </a:extLst>
          </p:cNvPr>
          <p:cNvPicPr>
            <a:picLocks noChangeAspect="1"/>
          </p:cNvPicPr>
          <p:nvPr/>
        </p:nvPicPr>
        <p:blipFill>
          <a:blip r:embed="rId8" cstate="print"/>
          <a:stretch>
            <a:fillRect/>
          </a:stretch>
        </p:blipFill>
        <p:spPr>
          <a:xfrm>
            <a:off x="5380282" y="3239209"/>
            <a:ext cx="625510" cy="625673"/>
          </a:xfrm>
          <a:prstGeom prst="rect">
            <a:avLst/>
          </a:prstGeom>
        </p:spPr>
      </p:pic>
      <p:sp>
        <p:nvSpPr>
          <p:cNvPr id="20" name="Rectangle 19">
            <a:extLst>
              <a:ext uri="{FF2B5EF4-FFF2-40B4-BE49-F238E27FC236}">
                <a16:creationId xmlns:a16="http://schemas.microsoft.com/office/drawing/2014/main" id="{28BBE29E-9C0D-6F4E-B737-4A88F3A20A0E}"/>
              </a:ext>
            </a:extLst>
          </p:cNvPr>
          <p:cNvSpPr/>
          <p:nvPr/>
        </p:nvSpPr>
        <p:spPr>
          <a:xfrm>
            <a:off x="900173" y="2441891"/>
            <a:ext cx="1277581" cy="338554"/>
          </a:xfrm>
          <a:prstGeom prst="rect">
            <a:avLst/>
          </a:prstGeom>
        </p:spPr>
        <p:txBody>
          <a:bodyPr wrap="none">
            <a:spAutoFit/>
          </a:bodyPr>
          <a:lstStyle/>
          <a:p>
            <a:r>
              <a:rPr lang="en-GB" sz="1600" b="1"/>
              <a:t>Blockchain</a:t>
            </a:r>
          </a:p>
        </p:txBody>
      </p:sp>
      <p:sp>
        <p:nvSpPr>
          <p:cNvPr id="21" name="Rectangle 20">
            <a:extLst>
              <a:ext uri="{FF2B5EF4-FFF2-40B4-BE49-F238E27FC236}">
                <a16:creationId xmlns:a16="http://schemas.microsoft.com/office/drawing/2014/main" id="{2A7F3381-A3CE-C34A-9305-E60AA5F94381}"/>
              </a:ext>
            </a:extLst>
          </p:cNvPr>
          <p:cNvSpPr/>
          <p:nvPr/>
        </p:nvSpPr>
        <p:spPr>
          <a:xfrm>
            <a:off x="281505" y="5395195"/>
            <a:ext cx="2652739" cy="338554"/>
          </a:xfrm>
          <a:prstGeom prst="rect">
            <a:avLst/>
          </a:prstGeom>
        </p:spPr>
        <p:txBody>
          <a:bodyPr wrap="square">
            <a:spAutoFit/>
          </a:bodyPr>
          <a:lstStyle/>
          <a:p>
            <a:pPr algn="ctr"/>
            <a:r>
              <a:rPr lang="en-GB" sz="1600" b="1"/>
              <a:t>Conversational UIs </a:t>
            </a:r>
          </a:p>
        </p:txBody>
      </p:sp>
      <p:sp>
        <p:nvSpPr>
          <p:cNvPr id="22" name="Rectangle 21">
            <a:extLst>
              <a:ext uri="{FF2B5EF4-FFF2-40B4-BE49-F238E27FC236}">
                <a16:creationId xmlns:a16="http://schemas.microsoft.com/office/drawing/2014/main" id="{52A0E4CA-5134-7F44-9493-B3FE176C0617}"/>
              </a:ext>
            </a:extLst>
          </p:cNvPr>
          <p:cNvSpPr/>
          <p:nvPr/>
        </p:nvSpPr>
        <p:spPr>
          <a:xfrm>
            <a:off x="1060431" y="3916904"/>
            <a:ext cx="992321" cy="338554"/>
          </a:xfrm>
          <a:prstGeom prst="rect">
            <a:avLst/>
          </a:prstGeom>
        </p:spPr>
        <p:txBody>
          <a:bodyPr wrap="none">
            <a:spAutoFit/>
          </a:bodyPr>
          <a:lstStyle/>
          <a:p>
            <a:r>
              <a:rPr lang="en-GB" sz="1600" b="1"/>
              <a:t>Sensors</a:t>
            </a:r>
          </a:p>
        </p:txBody>
      </p:sp>
      <p:sp>
        <p:nvSpPr>
          <p:cNvPr id="23" name="Rectangle 22">
            <a:extLst>
              <a:ext uri="{FF2B5EF4-FFF2-40B4-BE49-F238E27FC236}">
                <a16:creationId xmlns:a16="http://schemas.microsoft.com/office/drawing/2014/main" id="{4A065BC2-1A8B-3946-AABF-C2EE4D3F1DFC}"/>
              </a:ext>
            </a:extLst>
          </p:cNvPr>
          <p:cNvSpPr/>
          <p:nvPr/>
        </p:nvSpPr>
        <p:spPr>
          <a:xfrm>
            <a:off x="1811041" y="2441891"/>
            <a:ext cx="3706601" cy="338554"/>
          </a:xfrm>
          <a:prstGeom prst="rect">
            <a:avLst/>
          </a:prstGeom>
        </p:spPr>
        <p:txBody>
          <a:bodyPr wrap="square">
            <a:spAutoFit/>
          </a:bodyPr>
          <a:lstStyle/>
          <a:p>
            <a:pPr algn="ctr"/>
            <a:r>
              <a:rPr lang="en-GB" sz="1600" b="1"/>
              <a:t>Internet of Things (IoT)</a:t>
            </a:r>
          </a:p>
        </p:txBody>
      </p:sp>
      <p:sp>
        <p:nvSpPr>
          <p:cNvPr id="24" name="Rectangle 23">
            <a:extLst>
              <a:ext uri="{FF2B5EF4-FFF2-40B4-BE49-F238E27FC236}">
                <a16:creationId xmlns:a16="http://schemas.microsoft.com/office/drawing/2014/main" id="{B81F5281-D8A5-6C4F-8F20-69453F8AF632}"/>
              </a:ext>
            </a:extLst>
          </p:cNvPr>
          <p:cNvSpPr/>
          <p:nvPr/>
        </p:nvSpPr>
        <p:spPr>
          <a:xfrm>
            <a:off x="3228577" y="5395195"/>
            <a:ext cx="835267" cy="338554"/>
          </a:xfrm>
          <a:prstGeom prst="rect">
            <a:avLst/>
          </a:prstGeom>
        </p:spPr>
        <p:txBody>
          <a:bodyPr wrap="none">
            <a:spAutoFit/>
          </a:bodyPr>
          <a:lstStyle/>
          <a:p>
            <a:r>
              <a:rPr lang="en-GB" sz="1600" b="1"/>
              <a:t>Mobile</a:t>
            </a:r>
          </a:p>
        </p:txBody>
      </p:sp>
      <p:sp>
        <p:nvSpPr>
          <p:cNvPr id="25" name="Rectangle 24">
            <a:extLst>
              <a:ext uri="{FF2B5EF4-FFF2-40B4-BE49-F238E27FC236}">
                <a16:creationId xmlns:a16="http://schemas.microsoft.com/office/drawing/2014/main" id="{F01BBE7F-26F9-304A-9D55-1E50D5865C76}"/>
              </a:ext>
            </a:extLst>
          </p:cNvPr>
          <p:cNvSpPr/>
          <p:nvPr/>
        </p:nvSpPr>
        <p:spPr>
          <a:xfrm>
            <a:off x="2152445" y="3916904"/>
            <a:ext cx="3067659" cy="338554"/>
          </a:xfrm>
          <a:prstGeom prst="rect">
            <a:avLst/>
          </a:prstGeom>
        </p:spPr>
        <p:txBody>
          <a:bodyPr wrap="square">
            <a:spAutoFit/>
          </a:bodyPr>
          <a:lstStyle/>
          <a:p>
            <a:pPr algn="ctr"/>
            <a:r>
              <a:rPr lang="en-GB" sz="1600" b="1"/>
              <a:t>Machine learning and AI</a:t>
            </a:r>
          </a:p>
        </p:txBody>
      </p:sp>
      <p:sp>
        <p:nvSpPr>
          <p:cNvPr id="26" name="Rectangle 25">
            <a:extLst>
              <a:ext uri="{FF2B5EF4-FFF2-40B4-BE49-F238E27FC236}">
                <a16:creationId xmlns:a16="http://schemas.microsoft.com/office/drawing/2014/main" id="{FDA26791-CF3E-8349-9D3D-D8D0948D8E8E}"/>
              </a:ext>
            </a:extLst>
          </p:cNvPr>
          <p:cNvSpPr/>
          <p:nvPr/>
        </p:nvSpPr>
        <p:spPr>
          <a:xfrm>
            <a:off x="4725423" y="3916904"/>
            <a:ext cx="1959533" cy="338554"/>
          </a:xfrm>
          <a:prstGeom prst="rect">
            <a:avLst/>
          </a:prstGeom>
        </p:spPr>
        <p:txBody>
          <a:bodyPr wrap="square">
            <a:spAutoFit/>
          </a:bodyPr>
          <a:lstStyle/>
          <a:p>
            <a:pPr algn="ctr"/>
            <a:r>
              <a:rPr lang="en-GB" sz="1600" b="1"/>
              <a:t>APIs</a:t>
            </a:r>
          </a:p>
        </p:txBody>
      </p:sp>
      <p:sp>
        <p:nvSpPr>
          <p:cNvPr id="31" name="Agenda">
            <a:extLst>
              <a:ext uri="{FF2B5EF4-FFF2-40B4-BE49-F238E27FC236}">
                <a16:creationId xmlns:a16="http://schemas.microsoft.com/office/drawing/2014/main" id="{434E20F3-2DA4-2043-A362-9022EBB6E802}"/>
              </a:ext>
            </a:extLst>
          </p:cNvPr>
          <p:cNvSpPr txBox="1">
            <a:spLocks/>
          </p:cNvSpPr>
          <p:nvPr/>
        </p:nvSpPr>
        <p:spPr bwMode="black">
          <a:xfrm>
            <a:off x="8613357" y="1662505"/>
            <a:ext cx="3511396" cy="390876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2600" dirty="0">
                <a:solidFill>
                  <a:schemeClr val="accent1"/>
                </a:solidFill>
              </a:rPr>
              <a:t>Gartner</a:t>
            </a:r>
            <a:br>
              <a:rPr lang="en-US" sz="2600" dirty="0">
                <a:solidFill>
                  <a:schemeClr val="accent1"/>
                </a:solidFill>
              </a:rPr>
            </a:br>
            <a:br>
              <a:rPr lang="en-US" sz="2600" i="1" dirty="0">
                <a:solidFill>
                  <a:schemeClr val="accent1"/>
                </a:solidFill>
              </a:rPr>
            </a:br>
            <a:r>
              <a:rPr lang="en-US" sz="2600" i="1" dirty="0">
                <a:solidFill>
                  <a:schemeClr val="accent1"/>
                </a:solidFill>
              </a:rPr>
              <a:t>“</a:t>
            </a:r>
            <a:r>
              <a:rPr lang="nl-NL" sz="2000" i="1" dirty="0"/>
              <a:t>Big data</a:t>
            </a:r>
            <a:r>
              <a:rPr lang="nl-NL" sz="2000" b="0" i="1" dirty="0"/>
              <a:t> is high-volume, high-</a:t>
            </a:r>
            <a:r>
              <a:rPr lang="nl-NL" sz="2000" b="0" i="1" dirty="0" err="1"/>
              <a:t>velocity</a:t>
            </a:r>
            <a:r>
              <a:rPr lang="nl-NL" sz="2000" b="0" i="1" dirty="0"/>
              <a:t> </a:t>
            </a:r>
            <a:r>
              <a:rPr lang="nl-NL" sz="2000" b="0" i="1" dirty="0" err="1"/>
              <a:t>and</a:t>
            </a:r>
            <a:r>
              <a:rPr lang="nl-NL" sz="2000" b="0" i="1" dirty="0"/>
              <a:t>/or high-</a:t>
            </a:r>
            <a:r>
              <a:rPr lang="nl-NL" sz="2000" b="0" i="1" dirty="0" err="1"/>
              <a:t>variety</a:t>
            </a:r>
            <a:r>
              <a:rPr lang="nl-NL" sz="2000" b="0" i="1" dirty="0"/>
              <a:t> information assets </a:t>
            </a:r>
            <a:r>
              <a:rPr lang="nl-NL" sz="2000" b="0" i="1" dirty="0" err="1"/>
              <a:t>that</a:t>
            </a:r>
            <a:r>
              <a:rPr lang="nl-NL" sz="2000" b="0" i="1" dirty="0"/>
              <a:t> </a:t>
            </a:r>
            <a:r>
              <a:rPr lang="nl-NL" sz="2000" b="0" i="1" dirty="0" err="1"/>
              <a:t>demand</a:t>
            </a:r>
            <a:r>
              <a:rPr lang="nl-NL" sz="2000" b="0" i="1" dirty="0"/>
              <a:t> </a:t>
            </a:r>
            <a:r>
              <a:rPr lang="nl-NL" sz="2000" b="0" i="1" dirty="0" err="1"/>
              <a:t>cost-effective</a:t>
            </a:r>
            <a:r>
              <a:rPr lang="nl-NL" sz="2000" b="0" i="1" dirty="0"/>
              <a:t>, </a:t>
            </a:r>
            <a:r>
              <a:rPr lang="nl-NL" sz="2000" b="0" i="1" dirty="0" err="1"/>
              <a:t>innovative</a:t>
            </a:r>
            <a:r>
              <a:rPr lang="nl-NL" sz="2000" b="0" i="1" dirty="0"/>
              <a:t> </a:t>
            </a:r>
            <a:r>
              <a:rPr lang="nl-NL" sz="2000" b="0" i="1" dirty="0" err="1"/>
              <a:t>forms</a:t>
            </a:r>
            <a:r>
              <a:rPr lang="nl-NL" sz="2000" b="0" i="1" dirty="0"/>
              <a:t> of information processing </a:t>
            </a:r>
            <a:r>
              <a:rPr lang="nl-NL" sz="2000" b="0" i="1" dirty="0" err="1"/>
              <a:t>that</a:t>
            </a:r>
            <a:r>
              <a:rPr lang="nl-NL" sz="2000" b="0" i="1" dirty="0"/>
              <a:t> </a:t>
            </a:r>
            <a:r>
              <a:rPr lang="nl-NL" sz="2000" b="0" i="1" dirty="0" err="1"/>
              <a:t>enable</a:t>
            </a:r>
            <a:r>
              <a:rPr lang="nl-NL" sz="2000" b="0" i="1" dirty="0"/>
              <a:t> </a:t>
            </a:r>
            <a:r>
              <a:rPr lang="nl-NL" sz="2000" b="0" i="1" dirty="0" err="1"/>
              <a:t>enhanced</a:t>
            </a:r>
            <a:r>
              <a:rPr lang="nl-NL" sz="2000" b="0" i="1" dirty="0"/>
              <a:t> </a:t>
            </a:r>
            <a:r>
              <a:rPr lang="nl-NL" sz="2000" b="0" i="1" dirty="0" err="1"/>
              <a:t>insight</a:t>
            </a:r>
            <a:r>
              <a:rPr lang="nl-NL" sz="2000" b="0" i="1" dirty="0"/>
              <a:t>, </a:t>
            </a:r>
            <a:r>
              <a:rPr lang="nl-NL" sz="2000" b="0" i="1" dirty="0" err="1"/>
              <a:t>decision</a:t>
            </a:r>
            <a:r>
              <a:rPr lang="nl-NL" sz="2000" b="0" i="1" dirty="0"/>
              <a:t> making, </a:t>
            </a:r>
            <a:r>
              <a:rPr lang="nl-NL" sz="2000" b="0" i="1" dirty="0" err="1"/>
              <a:t>and</a:t>
            </a:r>
            <a:r>
              <a:rPr lang="nl-NL" sz="2000" b="0" i="1" dirty="0"/>
              <a:t> </a:t>
            </a:r>
            <a:r>
              <a:rPr lang="nl-NL" sz="2000" b="0" i="1" dirty="0" err="1"/>
              <a:t>process</a:t>
            </a:r>
            <a:r>
              <a:rPr lang="nl-NL" sz="2000" b="0" i="1" dirty="0"/>
              <a:t> </a:t>
            </a:r>
            <a:r>
              <a:rPr lang="nl-NL" sz="2000" b="0" i="1" dirty="0" err="1"/>
              <a:t>automation</a:t>
            </a:r>
            <a:r>
              <a:rPr lang="nl-NL" sz="3600" b="0" i="1" dirty="0">
                <a:solidFill>
                  <a:schemeClr val="accent1"/>
                </a:solidFill>
              </a:rPr>
              <a:t>”</a:t>
            </a:r>
            <a:endParaRPr lang="en-US" sz="2600" i="1" dirty="0">
              <a:solidFill>
                <a:schemeClr val="accent1"/>
              </a:solidFill>
            </a:endParaRPr>
          </a:p>
        </p:txBody>
      </p:sp>
      <p:pic>
        <p:nvPicPr>
          <p:cNvPr id="3" name="Picture 2">
            <a:extLst>
              <a:ext uri="{FF2B5EF4-FFF2-40B4-BE49-F238E27FC236}">
                <a16:creationId xmlns:a16="http://schemas.microsoft.com/office/drawing/2014/main" id="{38A977C7-85C0-0F4F-AC47-B82726508217}"/>
              </a:ext>
            </a:extLst>
          </p:cNvPr>
          <p:cNvPicPr>
            <a:picLocks noChangeAspect="1"/>
          </p:cNvPicPr>
          <p:nvPr/>
        </p:nvPicPr>
        <p:blipFill>
          <a:blip r:embed="rId9" cstate="print"/>
          <a:stretch>
            <a:fillRect/>
          </a:stretch>
        </p:blipFill>
        <p:spPr>
          <a:xfrm>
            <a:off x="1127279" y="4533049"/>
            <a:ext cx="890771" cy="891003"/>
          </a:xfrm>
          <a:prstGeom prst="rect">
            <a:avLst/>
          </a:prstGeom>
        </p:spPr>
      </p:pic>
      <p:pic>
        <p:nvPicPr>
          <p:cNvPr id="9" name="Afbeelding 8" descr="Afbeelding met licht, kleurrijk, verkeer&#10;&#10;Automatisch gegenereerde beschrijving">
            <a:extLst>
              <a:ext uri="{FF2B5EF4-FFF2-40B4-BE49-F238E27FC236}">
                <a16:creationId xmlns:a16="http://schemas.microsoft.com/office/drawing/2014/main" id="{3EC168B6-7467-46CC-963D-907947F481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303" y="1098178"/>
            <a:ext cx="9271000" cy="5207000"/>
          </a:xfrm>
          <a:prstGeom prst="rect">
            <a:avLst/>
          </a:prstGeom>
        </p:spPr>
      </p:pic>
      <p:sp>
        <p:nvSpPr>
          <p:cNvPr id="27" name="TextBox 13">
            <a:extLst>
              <a:ext uri="{FF2B5EF4-FFF2-40B4-BE49-F238E27FC236}">
                <a16:creationId xmlns:a16="http://schemas.microsoft.com/office/drawing/2014/main" id="{FDE27DF7-C581-40B2-8F4B-95EF7066A6BC}"/>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428746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19E23543-B783-4B5D-AD0F-D7700854B7BA}"/>
              </a:ext>
            </a:extLst>
          </p:cNvPr>
          <p:cNvSpPr/>
          <p:nvPr/>
        </p:nvSpPr>
        <p:spPr bwMode="gray">
          <a:xfrm rot="300000">
            <a:off x="-3110335" y="1152274"/>
            <a:ext cx="9781917" cy="528940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618 w 43256"/>
              <a:gd name="connsiteY8" fmla="*/ 24795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618 w 43256"/>
              <a:gd name="connsiteY8" fmla="*/ 24795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37 w 43256"/>
              <a:gd name="connsiteY6" fmla="*/ 35931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31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31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430 w 43256"/>
              <a:gd name="connsiteY16" fmla="*/ 3368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31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0828 w 43256"/>
              <a:gd name="connsiteY11" fmla="*/ 16898 h 43219"/>
              <a:gd name="connsiteX12" fmla="*/ 38360 w 43256"/>
              <a:gd name="connsiteY12" fmla="*/ 5285 h 43219"/>
              <a:gd name="connsiteX13" fmla="*/ 38436 w 43256"/>
              <a:gd name="connsiteY13" fmla="*/ 6549 h 43219"/>
              <a:gd name="connsiteX14" fmla="*/ 29935 w 43256"/>
              <a:gd name="connsiteY14" fmla="*/ 2490 h 43219"/>
              <a:gd name="connsiteX15" fmla="*/ 29856 w 43256"/>
              <a:gd name="connsiteY15" fmla="*/ 2199 h 43219"/>
              <a:gd name="connsiteX16" fmla="*/ 22430 w 43256"/>
              <a:gd name="connsiteY16" fmla="*/ 3368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31 h 43219"/>
              <a:gd name="connsiteX7" fmla="*/ 28596 w 43256"/>
              <a:gd name="connsiteY7" fmla="*/ 36519 h 43219"/>
              <a:gd name="connsiteX8" fmla="*/ 36376 w 43256"/>
              <a:gd name="connsiteY8" fmla="*/ 26997 h 43219"/>
              <a:gd name="connsiteX9" fmla="*/ 37416 w 43256"/>
              <a:gd name="connsiteY9" fmla="*/ 29949 h 43219"/>
              <a:gd name="connsiteX10" fmla="*/ 41834 w 43256"/>
              <a:gd name="connsiteY10" fmla="*/ 15213 h 43219"/>
              <a:gd name="connsiteX11" fmla="*/ 41144 w 43256"/>
              <a:gd name="connsiteY11" fmla="*/ 16017 h 43219"/>
              <a:gd name="connsiteX12" fmla="*/ 38360 w 43256"/>
              <a:gd name="connsiteY12" fmla="*/ 5285 h 43219"/>
              <a:gd name="connsiteX13" fmla="*/ 38436 w 43256"/>
              <a:gd name="connsiteY13" fmla="*/ 6549 h 43219"/>
              <a:gd name="connsiteX14" fmla="*/ 29935 w 43256"/>
              <a:gd name="connsiteY14" fmla="*/ 2490 h 43219"/>
              <a:gd name="connsiteX15" fmla="*/ 29856 w 43256"/>
              <a:gd name="connsiteY15" fmla="*/ 2199 h 43219"/>
              <a:gd name="connsiteX16" fmla="*/ 22430 w 43256"/>
              <a:gd name="connsiteY16" fmla="*/ 3368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31 h 43219"/>
              <a:gd name="connsiteX7" fmla="*/ 28596 w 43256"/>
              <a:gd name="connsiteY7" fmla="*/ 36519 h 43219"/>
              <a:gd name="connsiteX8" fmla="*/ 37197 w 43256"/>
              <a:gd name="connsiteY8" fmla="*/ 29640 h 43219"/>
              <a:gd name="connsiteX9" fmla="*/ 37416 w 43256"/>
              <a:gd name="connsiteY9" fmla="*/ 29949 h 43219"/>
              <a:gd name="connsiteX10" fmla="*/ 41834 w 43256"/>
              <a:gd name="connsiteY10" fmla="*/ 15213 h 43219"/>
              <a:gd name="connsiteX11" fmla="*/ 41144 w 43256"/>
              <a:gd name="connsiteY11" fmla="*/ 16017 h 43219"/>
              <a:gd name="connsiteX12" fmla="*/ 38360 w 43256"/>
              <a:gd name="connsiteY12" fmla="*/ 5285 h 43219"/>
              <a:gd name="connsiteX13" fmla="*/ 38436 w 43256"/>
              <a:gd name="connsiteY13" fmla="*/ 6549 h 43219"/>
              <a:gd name="connsiteX14" fmla="*/ 29935 w 43256"/>
              <a:gd name="connsiteY14" fmla="*/ 2490 h 43219"/>
              <a:gd name="connsiteX15" fmla="*/ 29856 w 43256"/>
              <a:gd name="connsiteY15" fmla="*/ 2199 h 43219"/>
              <a:gd name="connsiteX16" fmla="*/ 22430 w 43256"/>
              <a:gd name="connsiteY16" fmla="*/ 3368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28737 w 43256"/>
              <a:gd name="connsiteY6" fmla="*/ 35974 h 43219"/>
              <a:gd name="connsiteX7" fmla="*/ 28596 w 43256"/>
              <a:gd name="connsiteY7" fmla="*/ 36519 h 43219"/>
              <a:gd name="connsiteX8" fmla="*/ 37197 w 43256"/>
              <a:gd name="connsiteY8" fmla="*/ 29640 h 43219"/>
              <a:gd name="connsiteX9" fmla="*/ 37416 w 43256"/>
              <a:gd name="connsiteY9" fmla="*/ 29949 h 43219"/>
              <a:gd name="connsiteX10" fmla="*/ 41834 w 43256"/>
              <a:gd name="connsiteY10" fmla="*/ 15213 h 43219"/>
              <a:gd name="connsiteX11" fmla="*/ 41144 w 43256"/>
              <a:gd name="connsiteY11" fmla="*/ 16017 h 43219"/>
              <a:gd name="connsiteX12" fmla="*/ 38360 w 43256"/>
              <a:gd name="connsiteY12" fmla="*/ 5285 h 43219"/>
              <a:gd name="connsiteX13" fmla="*/ 38436 w 43256"/>
              <a:gd name="connsiteY13" fmla="*/ 6549 h 43219"/>
              <a:gd name="connsiteX14" fmla="*/ 29935 w 43256"/>
              <a:gd name="connsiteY14" fmla="*/ 2490 h 43219"/>
              <a:gd name="connsiteX15" fmla="*/ 29856 w 43256"/>
              <a:gd name="connsiteY15" fmla="*/ 2199 h 43219"/>
              <a:gd name="connsiteX16" fmla="*/ 22430 w 43256"/>
              <a:gd name="connsiteY16" fmla="*/ 3368 h 43219"/>
              <a:gd name="connsiteX17" fmla="*/ 22536 w 43256"/>
              <a:gd name="connsiteY17" fmla="*/ 3189 h 43219"/>
              <a:gd name="connsiteX18" fmla="*/ 14036 w 43256"/>
              <a:gd name="connsiteY18" fmla="*/ 5051 h 43219"/>
              <a:gd name="connsiteX19" fmla="*/ 14325 w 43256"/>
              <a:gd name="connsiteY19" fmla="*/ 5628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6288 w 43256"/>
              <a:gd name="connsiteY5" fmla="*/ 38751 h 43219"/>
              <a:gd name="connsiteX6" fmla="*/ 37197 w 43256"/>
              <a:gd name="connsiteY6" fmla="*/ 29640 h 43219"/>
              <a:gd name="connsiteX7" fmla="*/ 37416 w 43256"/>
              <a:gd name="connsiteY7" fmla="*/ 29949 h 43219"/>
              <a:gd name="connsiteX8" fmla="*/ 41834 w 43256"/>
              <a:gd name="connsiteY8" fmla="*/ 15213 h 43219"/>
              <a:gd name="connsiteX9" fmla="*/ 41144 w 43256"/>
              <a:gd name="connsiteY9" fmla="*/ 16017 h 43219"/>
              <a:gd name="connsiteX10" fmla="*/ 38360 w 43256"/>
              <a:gd name="connsiteY10" fmla="*/ 5285 h 43219"/>
              <a:gd name="connsiteX11" fmla="*/ 38436 w 43256"/>
              <a:gd name="connsiteY11" fmla="*/ 6549 h 43219"/>
              <a:gd name="connsiteX12" fmla="*/ 29935 w 43256"/>
              <a:gd name="connsiteY12" fmla="*/ 2490 h 43219"/>
              <a:gd name="connsiteX13" fmla="*/ 29856 w 43256"/>
              <a:gd name="connsiteY13" fmla="*/ 2199 h 43219"/>
              <a:gd name="connsiteX14" fmla="*/ 22430 w 43256"/>
              <a:gd name="connsiteY14" fmla="*/ 3368 h 43219"/>
              <a:gd name="connsiteX15" fmla="*/ 22536 w 43256"/>
              <a:gd name="connsiteY15" fmla="*/ 3189 h 43219"/>
              <a:gd name="connsiteX16" fmla="*/ 14036 w 43256"/>
              <a:gd name="connsiteY16" fmla="*/ 5051 h 43219"/>
              <a:gd name="connsiteX17" fmla="*/ 14325 w 43256"/>
              <a:gd name="connsiteY17" fmla="*/ 5628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7197 w 43256"/>
              <a:gd name="connsiteY4" fmla="*/ 29640 h 43219"/>
              <a:gd name="connsiteX5" fmla="*/ 37416 w 43256"/>
              <a:gd name="connsiteY5" fmla="*/ 29949 h 43219"/>
              <a:gd name="connsiteX6" fmla="*/ 41834 w 43256"/>
              <a:gd name="connsiteY6" fmla="*/ 15213 h 43219"/>
              <a:gd name="connsiteX7" fmla="*/ 41144 w 43256"/>
              <a:gd name="connsiteY7" fmla="*/ 16017 h 43219"/>
              <a:gd name="connsiteX8" fmla="*/ 38360 w 43256"/>
              <a:gd name="connsiteY8" fmla="*/ 5285 h 43219"/>
              <a:gd name="connsiteX9" fmla="*/ 38436 w 43256"/>
              <a:gd name="connsiteY9" fmla="*/ 6549 h 43219"/>
              <a:gd name="connsiteX10" fmla="*/ 29935 w 43256"/>
              <a:gd name="connsiteY10" fmla="*/ 2490 h 43219"/>
              <a:gd name="connsiteX11" fmla="*/ 29856 w 43256"/>
              <a:gd name="connsiteY11" fmla="*/ 2199 h 43219"/>
              <a:gd name="connsiteX12" fmla="*/ 22430 w 43256"/>
              <a:gd name="connsiteY12" fmla="*/ 3368 h 43219"/>
              <a:gd name="connsiteX13" fmla="*/ 22536 w 43256"/>
              <a:gd name="connsiteY13" fmla="*/ 3189 h 43219"/>
              <a:gd name="connsiteX14" fmla="*/ 14036 w 43256"/>
              <a:gd name="connsiteY14" fmla="*/ 5051 h 43219"/>
              <a:gd name="connsiteX15" fmla="*/ 14325 w 43256"/>
              <a:gd name="connsiteY15" fmla="*/ 5628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834 w 43256"/>
              <a:gd name="connsiteY4" fmla="*/ 15213 h 43219"/>
              <a:gd name="connsiteX5" fmla="*/ 41144 w 43256"/>
              <a:gd name="connsiteY5" fmla="*/ 16017 h 43219"/>
              <a:gd name="connsiteX6" fmla="*/ 38360 w 43256"/>
              <a:gd name="connsiteY6" fmla="*/ 5285 h 43219"/>
              <a:gd name="connsiteX7" fmla="*/ 38436 w 43256"/>
              <a:gd name="connsiteY7" fmla="*/ 6549 h 43219"/>
              <a:gd name="connsiteX8" fmla="*/ 29935 w 43256"/>
              <a:gd name="connsiteY8" fmla="*/ 2490 h 43219"/>
              <a:gd name="connsiteX9" fmla="*/ 29856 w 43256"/>
              <a:gd name="connsiteY9" fmla="*/ 2199 h 43219"/>
              <a:gd name="connsiteX10" fmla="*/ 22430 w 43256"/>
              <a:gd name="connsiteY10" fmla="*/ 3368 h 43219"/>
              <a:gd name="connsiteX11" fmla="*/ 22536 w 43256"/>
              <a:gd name="connsiteY11" fmla="*/ 3189 h 43219"/>
              <a:gd name="connsiteX12" fmla="*/ 14036 w 43256"/>
              <a:gd name="connsiteY12" fmla="*/ 5051 h 43219"/>
              <a:gd name="connsiteX13" fmla="*/ 14325 w 43256"/>
              <a:gd name="connsiteY13" fmla="*/ 5628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8360 w 43256"/>
              <a:gd name="connsiteY4" fmla="*/ 5285 h 43219"/>
              <a:gd name="connsiteX5" fmla="*/ 38436 w 43256"/>
              <a:gd name="connsiteY5" fmla="*/ 6549 h 43219"/>
              <a:gd name="connsiteX6" fmla="*/ 29935 w 43256"/>
              <a:gd name="connsiteY6" fmla="*/ 2490 h 43219"/>
              <a:gd name="connsiteX7" fmla="*/ 29856 w 43256"/>
              <a:gd name="connsiteY7" fmla="*/ 2199 h 43219"/>
              <a:gd name="connsiteX8" fmla="*/ 22430 w 43256"/>
              <a:gd name="connsiteY8" fmla="*/ 3368 h 43219"/>
              <a:gd name="connsiteX9" fmla="*/ 22536 w 43256"/>
              <a:gd name="connsiteY9" fmla="*/ 3189 h 43219"/>
              <a:gd name="connsiteX10" fmla="*/ 14036 w 43256"/>
              <a:gd name="connsiteY10" fmla="*/ 5051 h 43219"/>
              <a:gd name="connsiteX11" fmla="*/ 14325 w 43256"/>
              <a:gd name="connsiteY11" fmla="*/ 5628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9935 w 43256"/>
              <a:gd name="connsiteY4" fmla="*/ 2490 h 43219"/>
              <a:gd name="connsiteX5" fmla="*/ 29856 w 43256"/>
              <a:gd name="connsiteY5" fmla="*/ 2199 h 43219"/>
              <a:gd name="connsiteX6" fmla="*/ 22430 w 43256"/>
              <a:gd name="connsiteY6" fmla="*/ 3368 h 43219"/>
              <a:gd name="connsiteX7" fmla="*/ 22536 w 43256"/>
              <a:gd name="connsiteY7" fmla="*/ 3189 h 43219"/>
              <a:gd name="connsiteX8" fmla="*/ 14036 w 43256"/>
              <a:gd name="connsiteY8" fmla="*/ 5051 h 43219"/>
              <a:gd name="connsiteX9" fmla="*/ 14325 w 43256"/>
              <a:gd name="connsiteY9" fmla="*/ 5628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2430 w 43256"/>
              <a:gd name="connsiteY4" fmla="*/ 3368 h 43219"/>
              <a:gd name="connsiteX5" fmla="*/ 22536 w 43256"/>
              <a:gd name="connsiteY5" fmla="*/ 3189 h 43219"/>
              <a:gd name="connsiteX6" fmla="*/ 14036 w 43256"/>
              <a:gd name="connsiteY6" fmla="*/ 5051 h 43219"/>
              <a:gd name="connsiteX7" fmla="*/ 14325 w 43256"/>
              <a:gd name="connsiteY7" fmla="*/ 5628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4036 w 43256"/>
              <a:gd name="connsiteY4" fmla="*/ 5051 h 43219"/>
              <a:gd name="connsiteX5" fmla="*/ 14325 w 43256"/>
              <a:gd name="connsiteY5" fmla="*/ 5628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63 w 43256"/>
              <a:gd name="connsiteY4" fmla="*/ 15648 h 43219"/>
              <a:gd name="connsiteX5" fmla="*/ 3936 w 43256"/>
              <a:gd name="connsiteY5"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4163" y="15648"/>
                </a:moveTo>
                <a:cubicBezTo>
                  <a:pt x="4060" y="15184"/>
                  <a:pt x="3984" y="14710"/>
                  <a:pt x="3936" y="14229"/>
                </a:cubicBezTo>
              </a:path>
            </a:pathLst>
          </a:cu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5538E1D3-D1FD-4CE3-9347-F8384D27B3C2}"/>
              </a:ext>
            </a:extLst>
          </p:cNvPr>
          <p:cNvSpPr/>
          <p:nvPr/>
        </p:nvSpPr>
        <p:spPr bwMode="gray">
          <a:xfrm>
            <a:off x="-1" y="1105283"/>
            <a:ext cx="6096000" cy="5395530"/>
          </a:xfrm>
          <a:prstGeom prst="rect">
            <a:avLst/>
          </a:prstGeom>
          <a:gradFill>
            <a:gsLst>
              <a:gs pos="0">
                <a:schemeClr val="bg1">
                  <a:alpha val="0"/>
                </a:schemeClr>
              </a:gs>
              <a:gs pos="100000">
                <a:schemeClr val="bg1"/>
              </a:gs>
            </a:gsLst>
            <a:lin ang="108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Title 9">
            <a:extLst>
              <a:ext uri="{FF2B5EF4-FFF2-40B4-BE49-F238E27FC236}">
                <a16:creationId xmlns:a16="http://schemas.microsoft.com/office/drawing/2014/main" id="{E8407975-B760-2A4E-A391-3FEFA9492F16}"/>
              </a:ext>
            </a:extLst>
          </p:cNvPr>
          <p:cNvSpPr>
            <a:spLocks noGrp="1"/>
          </p:cNvSpPr>
          <p:nvPr>
            <p:ph type="title"/>
          </p:nvPr>
        </p:nvSpPr>
        <p:spPr/>
        <p:txBody>
          <a:bodyPr/>
          <a:lstStyle/>
          <a:p>
            <a:r>
              <a:rPr lang="en-US" dirty="0"/>
              <a:t>Big Data</a:t>
            </a:r>
            <a:r>
              <a:rPr lang="en-US" dirty="0">
                <a:solidFill>
                  <a:srgbClr val="F0AB00"/>
                </a:solidFill>
              </a:rPr>
              <a:t> &amp; </a:t>
            </a:r>
            <a:r>
              <a:rPr lang="en-US" dirty="0" err="1">
                <a:solidFill>
                  <a:srgbClr val="F0AB00"/>
                </a:solidFill>
              </a:rPr>
              <a:t>digitale</a:t>
            </a:r>
            <a:r>
              <a:rPr lang="en-US" dirty="0">
                <a:solidFill>
                  <a:srgbClr val="F0AB00"/>
                </a:solidFill>
              </a:rPr>
              <a:t> </a:t>
            </a:r>
            <a:r>
              <a:rPr lang="en-US" dirty="0" err="1">
                <a:solidFill>
                  <a:srgbClr val="F0AB00"/>
                </a:solidFill>
              </a:rPr>
              <a:t>technologie</a:t>
            </a:r>
            <a:r>
              <a:rPr lang="en-US" dirty="0">
                <a:solidFill>
                  <a:srgbClr val="F0AB00"/>
                </a:solidFill>
              </a:rPr>
              <a:t> </a:t>
            </a:r>
            <a:r>
              <a:rPr lang="en-US" dirty="0" err="1">
                <a:solidFill>
                  <a:srgbClr val="F0AB00"/>
                </a:solidFill>
              </a:rPr>
              <a:t>als</a:t>
            </a:r>
            <a:r>
              <a:rPr lang="en-US" dirty="0">
                <a:solidFill>
                  <a:srgbClr val="F0AB00"/>
                </a:solidFill>
              </a:rPr>
              <a:t> </a:t>
            </a:r>
            <a:r>
              <a:rPr lang="en-US" dirty="0" err="1">
                <a:solidFill>
                  <a:srgbClr val="F0AB00"/>
                </a:solidFill>
              </a:rPr>
              <a:t>katalysator</a:t>
            </a:r>
            <a:endParaRPr lang="en-US" dirty="0">
              <a:solidFill>
                <a:srgbClr val="F0AB00"/>
              </a:solidFill>
            </a:endParaRPr>
          </a:p>
        </p:txBody>
      </p:sp>
      <p:pic>
        <p:nvPicPr>
          <p:cNvPr id="14" name="Picture 13">
            <a:extLst>
              <a:ext uri="{FF2B5EF4-FFF2-40B4-BE49-F238E27FC236}">
                <a16:creationId xmlns:a16="http://schemas.microsoft.com/office/drawing/2014/main" id="{6050376C-C3F8-E84C-9506-C36D267320F0}"/>
              </a:ext>
            </a:extLst>
          </p:cNvPr>
          <p:cNvPicPr>
            <a:picLocks noChangeAspect="1"/>
          </p:cNvPicPr>
          <p:nvPr/>
        </p:nvPicPr>
        <p:blipFill>
          <a:blip r:embed="rId3" cstate="print"/>
          <a:stretch>
            <a:fillRect/>
          </a:stretch>
        </p:blipFill>
        <p:spPr>
          <a:xfrm>
            <a:off x="3280375" y="1618609"/>
            <a:ext cx="849004" cy="849225"/>
          </a:xfrm>
          <a:prstGeom prst="rect">
            <a:avLst/>
          </a:prstGeom>
        </p:spPr>
      </p:pic>
      <p:pic>
        <p:nvPicPr>
          <p:cNvPr id="15" name="Picture 14">
            <a:extLst>
              <a:ext uri="{FF2B5EF4-FFF2-40B4-BE49-F238E27FC236}">
                <a16:creationId xmlns:a16="http://schemas.microsoft.com/office/drawing/2014/main" id="{9AF410E4-F52E-7B4C-B95D-F54EC8A9D684}"/>
              </a:ext>
            </a:extLst>
          </p:cNvPr>
          <p:cNvPicPr>
            <a:picLocks noChangeAspect="1"/>
          </p:cNvPicPr>
          <p:nvPr/>
        </p:nvPicPr>
        <p:blipFill>
          <a:blip r:embed="rId4" cstate="print"/>
          <a:stretch>
            <a:fillRect/>
          </a:stretch>
        </p:blipFill>
        <p:spPr>
          <a:xfrm>
            <a:off x="3308083" y="3148632"/>
            <a:ext cx="756383" cy="756580"/>
          </a:xfrm>
          <a:prstGeom prst="rect">
            <a:avLst/>
          </a:prstGeom>
        </p:spPr>
      </p:pic>
      <p:pic>
        <p:nvPicPr>
          <p:cNvPr id="16" name="Picture 15">
            <a:extLst>
              <a:ext uri="{FF2B5EF4-FFF2-40B4-BE49-F238E27FC236}">
                <a16:creationId xmlns:a16="http://schemas.microsoft.com/office/drawing/2014/main" id="{AC22DB5C-E017-6B4C-8940-FB24B4693EBD}"/>
              </a:ext>
            </a:extLst>
          </p:cNvPr>
          <p:cNvPicPr>
            <a:picLocks noChangeAspect="1"/>
          </p:cNvPicPr>
          <p:nvPr/>
        </p:nvPicPr>
        <p:blipFill>
          <a:blip r:embed="rId5" cstate="print"/>
          <a:stretch>
            <a:fillRect/>
          </a:stretch>
        </p:blipFill>
        <p:spPr>
          <a:xfrm>
            <a:off x="3070972" y="4403162"/>
            <a:ext cx="1150475" cy="1150775"/>
          </a:xfrm>
          <a:prstGeom prst="rect">
            <a:avLst/>
          </a:prstGeom>
        </p:spPr>
      </p:pic>
      <p:pic>
        <p:nvPicPr>
          <p:cNvPr id="17" name="Picture 16">
            <a:extLst>
              <a:ext uri="{FF2B5EF4-FFF2-40B4-BE49-F238E27FC236}">
                <a16:creationId xmlns:a16="http://schemas.microsoft.com/office/drawing/2014/main" id="{D907AC09-E0FE-EF48-A13C-B0BD32F91661}"/>
              </a:ext>
            </a:extLst>
          </p:cNvPr>
          <p:cNvPicPr>
            <a:picLocks noChangeAspect="1"/>
          </p:cNvPicPr>
          <p:nvPr/>
        </p:nvPicPr>
        <p:blipFill>
          <a:blip r:embed="rId6" cstate="print"/>
          <a:stretch>
            <a:fillRect/>
          </a:stretch>
        </p:blipFill>
        <p:spPr>
          <a:xfrm>
            <a:off x="1102629" y="1618619"/>
            <a:ext cx="973352" cy="973605"/>
          </a:xfrm>
          <a:prstGeom prst="rect">
            <a:avLst/>
          </a:prstGeom>
        </p:spPr>
      </p:pic>
      <p:pic>
        <p:nvPicPr>
          <p:cNvPr id="18" name="Picture 17">
            <a:extLst>
              <a:ext uri="{FF2B5EF4-FFF2-40B4-BE49-F238E27FC236}">
                <a16:creationId xmlns:a16="http://schemas.microsoft.com/office/drawing/2014/main" id="{AFD1C661-F877-4B43-97BC-920742DC5E95}"/>
              </a:ext>
            </a:extLst>
          </p:cNvPr>
          <p:cNvPicPr>
            <a:picLocks noChangeAspect="1"/>
          </p:cNvPicPr>
          <p:nvPr/>
        </p:nvPicPr>
        <p:blipFill>
          <a:blip r:embed="rId7" cstate="print"/>
          <a:stretch>
            <a:fillRect/>
          </a:stretch>
        </p:blipFill>
        <p:spPr>
          <a:xfrm>
            <a:off x="1173851" y="3028861"/>
            <a:ext cx="868049" cy="868275"/>
          </a:xfrm>
          <a:prstGeom prst="rect">
            <a:avLst/>
          </a:prstGeom>
        </p:spPr>
      </p:pic>
      <p:pic>
        <p:nvPicPr>
          <p:cNvPr id="19" name="Picture 18">
            <a:extLst>
              <a:ext uri="{FF2B5EF4-FFF2-40B4-BE49-F238E27FC236}">
                <a16:creationId xmlns:a16="http://schemas.microsoft.com/office/drawing/2014/main" id="{87DB7AD9-3E11-D94D-932A-F8B7D5DE9452}"/>
              </a:ext>
            </a:extLst>
          </p:cNvPr>
          <p:cNvPicPr>
            <a:picLocks noChangeAspect="1"/>
          </p:cNvPicPr>
          <p:nvPr/>
        </p:nvPicPr>
        <p:blipFill>
          <a:blip r:embed="rId8" cstate="print"/>
          <a:stretch>
            <a:fillRect/>
          </a:stretch>
        </p:blipFill>
        <p:spPr>
          <a:xfrm>
            <a:off x="5380282" y="3239209"/>
            <a:ext cx="625510" cy="625673"/>
          </a:xfrm>
          <a:prstGeom prst="rect">
            <a:avLst/>
          </a:prstGeom>
        </p:spPr>
      </p:pic>
      <p:sp>
        <p:nvSpPr>
          <p:cNvPr id="20" name="Rectangle 19">
            <a:extLst>
              <a:ext uri="{FF2B5EF4-FFF2-40B4-BE49-F238E27FC236}">
                <a16:creationId xmlns:a16="http://schemas.microsoft.com/office/drawing/2014/main" id="{28BBE29E-9C0D-6F4E-B737-4A88F3A20A0E}"/>
              </a:ext>
            </a:extLst>
          </p:cNvPr>
          <p:cNvSpPr/>
          <p:nvPr/>
        </p:nvSpPr>
        <p:spPr>
          <a:xfrm>
            <a:off x="900173" y="2441891"/>
            <a:ext cx="1277581" cy="338554"/>
          </a:xfrm>
          <a:prstGeom prst="rect">
            <a:avLst/>
          </a:prstGeom>
        </p:spPr>
        <p:txBody>
          <a:bodyPr wrap="none">
            <a:spAutoFit/>
          </a:bodyPr>
          <a:lstStyle/>
          <a:p>
            <a:r>
              <a:rPr lang="en-GB" sz="1600" b="1"/>
              <a:t>Blockchain</a:t>
            </a:r>
          </a:p>
        </p:txBody>
      </p:sp>
      <p:sp>
        <p:nvSpPr>
          <p:cNvPr id="21" name="Rectangle 20">
            <a:extLst>
              <a:ext uri="{FF2B5EF4-FFF2-40B4-BE49-F238E27FC236}">
                <a16:creationId xmlns:a16="http://schemas.microsoft.com/office/drawing/2014/main" id="{2A7F3381-A3CE-C34A-9305-E60AA5F94381}"/>
              </a:ext>
            </a:extLst>
          </p:cNvPr>
          <p:cNvSpPr/>
          <p:nvPr/>
        </p:nvSpPr>
        <p:spPr>
          <a:xfrm>
            <a:off x="281505" y="5395195"/>
            <a:ext cx="2652739" cy="338554"/>
          </a:xfrm>
          <a:prstGeom prst="rect">
            <a:avLst/>
          </a:prstGeom>
        </p:spPr>
        <p:txBody>
          <a:bodyPr wrap="square">
            <a:spAutoFit/>
          </a:bodyPr>
          <a:lstStyle/>
          <a:p>
            <a:pPr algn="ctr"/>
            <a:r>
              <a:rPr lang="en-GB" sz="1600" b="1" dirty="0" err="1"/>
              <a:t>Visualisatie</a:t>
            </a:r>
            <a:endParaRPr lang="en-GB" sz="1600" b="1" dirty="0"/>
          </a:p>
        </p:txBody>
      </p:sp>
      <p:sp>
        <p:nvSpPr>
          <p:cNvPr id="22" name="Rectangle 21">
            <a:extLst>
              <a:ext uri="{FF2B5EF4-FFF2-40B4-BE49-F238E27FC236}">
                <a16:creationId xmlns:a16="http://schemas.microsoft.com/office/drawing/2014/main" id="{52A0E4CA-5134-7F44-9493-B3FE176C0617}"/>
              </a:ext>
            </a:extLst>
          </p:cNvPr>
          <p:cNvSpPr/>
          <p:nvPr/>
        </p:nvSpPr>
        <p:spPr>
          <a:xfrm>
            <a:off x="1060431" y="3916904"/>
            <a:ext cx="1117614" cy="338554"/>
          </a:xfrm>
          <a:prstGeom prst="rect">
            <a:avLst/>
          </a:prstGeom>
        </p:spPr>
        <p:txBody>
          <a:bodyPr wrap="none">
            <a:spAutoFit/>
          </a:bodyPr>
          <a:lstStyle/>
          <a:p>
            <a:r>
              <a:rPr lang="en-GB" sz="1600" b="1" dirty="0" err="1"/>
              <a:t>Sensoren</a:t>
            </a:r>
            <a:endParaRPr lang="en-GB" sz="1600" b="1" dirty="0"/>
          </a:p>
        </p:txBody>
      </p:sp>
      <p:sp>
        <p:nvSpPr>
          <p:cNvPr id="23" name="Rectangle 22">
            <a:extLst>
              <a:ext uri="{FF2B5EF4-FFF2-40B4-BE49-F238E27FC236}">
                <a16:creationId xmlns:a16="http://schemas.microsoft.com/office/drawing/2014/main" id="{4A065BC2-1A8B-3946-AABF-C2EE4D3F1DFC}"/>
              </a:ext>
            </a:extLst>
          </p:cNvPr>
          <p:cNvSpPr/>
          <p:nvPr/>
        </p:nvSpPr>
        <p:spPr>
          <a:xfrm>
            <a:off x="1811041" y="2441891"/>
            <a:ext cx="3706601" cy="338554"/>
          </a:xfrm>
          <a:prstGeom prst="rect">
            <a:avLst/>
          </a:prstGeom>
        </p:spPr>
        <p:txBody>
          <a:bodyPr wrap="square">
            <a:spAutoFit/>
          </a:bodyPr>
          <a:lstStyle/>
          <a:p>
            <a:pPr algn="ctr"/>
            <a:r>
              <a:rPr lang="en-GB" sz="1600" b="1"/>
              <a:t>Internet of Things (IoT)</a:t>
            </a:r>
          </a:p>
        </p:txBody>
      </p:sp>
      <p:sp>
        <p:nvSpPr>
          <p:cNvPr id="24" name="Rectangle 23">
            <a:extLst>
              <a:ext uri="{FF2B5EF4-FFF2-40B4-BE49-F238E27FC236}">
                <a16:creationId xmlns:a16="http://schemas.microsoft.com/office/drawing/2014/main" id="{B81F5281-D8A5-6C4F-8F20-69453F8AF632}"/>
              </a:ext>
            </a:extLst>
          </p:cNvPr>
          <p:cNvSpPr/>
          <p:nvPr/>
        </p:nvSpPr>
        <p:spPr>
          <a:xfrm>
            <a:off x="3228577" y="5395195"/>
            <a:ext cx="835485" cy="338554"/>
          </a:xfrm>
          <a:prstGeom prst="rect">
            <a:avLst/>
          </a:prstGeom>
        </p:spPr>
        <p:txBody>
          <a:bodyPr wrap="none">
            <a:spAutoFit/>
          </a:bodyPr>
          <a:lstStyle/>
          <a:p>
            <a:r>
              <a:rPr lang="en-GB" sz="1600" b="1" dirty="0" err="1"/>
              <a:t>Mobiel</a:t>
            </a:r>
            <a:endParaRPr lang="en-GB" sz="1600" b="1" dirty="0"/>
          </a:p>
        </p:txBody>
      </p:sp>
      <p:sp>
        <p:nvSpPr>
          <p:cNvPr id="25" name="Rectangle 24">
            <a:extLst>
              <a:ext uri="{FF2B5EF4-FFF2-40B4-BE49-F238E27FC236}">
                <a16:creationId xmlns:a16="http://schemas.microsoft.com/office/drawing/2014/main" id="{F01BBE7F-26F9-304A-9D55-1E50D5865C76}"/>
              </a:ext>
            </a:extLst>
          </p:cNvPr>
          <p:cNvSpPr/>
          <p:nvPr/>
        </p:nvSpPr>
        <p:spPr>
          <a:xfrm>
            <a:off x="2152445" y="3916904"/>
            <a:ext cx="3067659" cy="338554"/>
          </a:xfrm>
          <a:prstGeom prst="rect">
            <a:avLst/>
          </a:prstGeom>
        </p:spPr>
        <p:txBody>
          <a:bodyPr wrap="square">
            <a:spAutoFit/>
          </a:bodyPr>
          <a:lstStyle/>
          <a:p>
            <a:pPr algn="ctr"/>
            <a:r>
              <a:rPr lang="en-GB" sz="1600" b="1"/>
              <a:t>Machine learning and AI</a:t>
            </a:r>
          </a:p>
        </p:txBody>
      </p:sp>
      <p:sp>
        <p:nvSpPr>
          <p:cNvPr id="26" name="Rectangle 25">
            <a:extLst>
              <a:ext uri="{FF2B5EF4-FFF2-40B4-BE49-F238E27FC236}">
                <a16:creationId xmlns:a16="http://schemas.microsoft.com/office/drawing/2014/main" id="{FDA26791-CF3E-8349-9D3D-D8D0948D8E8E}"/>
              </a:ext>
            </a:extLst>
          </p:cNvPr>
          <p:cNvSpPr/>
          <p:nvPr/>
        </p:nvSpPr>
        <p:spPr>
          <a:xfrm>
            <a:off x="4725423" y="3916904"/>
            <a:ext cx="1959533" cy="338554"/>
          </a:xfrm>
          <a:prstGeom prst="rect">
            <a:avLst/>
          </a:prstGeom>
        </p:spPr>
        <p:txBody>
          <a:bodyPr wrap="square">
            <a:spAutoFit/>
          </a:bodyPr>
          <a:lstStyle/>
          <a:p>
            <a:pPr algn="ctr"/>
            <a:r>
              <a:rPr lang="en-GB" sz="1600" b="1" dirty="0"/>
              <a:t>APIs</a:t>
            </a:r>
          </a:p>
        </p:txBody>
      </p:sp>
      <p:sp>
        <p:nvSpPr>
          <p:cNvPr id="31" name="Agenda">
            <a:extLst>
              <a:ext uri="{FF2B5EF4-FFF2-40B4-BE49-F238E27FC236}">
                <a16:creationId xmlns:a16="http://schemas.microsoft.com/office/drawing/2014/main" id="{434E20F3-2DA4-2043-A362-9022EBB6E802}"/>
              </a:ext>
            </a:extLst>
          </p:cNvPr>
          <p:cNvSpPr txBox="1">
            <a:spLocks/>
          </p:cNvSpPr>
          <p:nvPr/>
        </p:nvSpPr>
        <p:spPr bwMode="black">
          <a:xfrm>
            <a:off x="7714749" y="1638771"/>
            <a:ext cx="4479392" cy="3200876"/>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br>
              <a:rPr lang="en-US" sz="2600" dirty="0">
                <a:solidFill>
                  <a:schemeClr val="accent1"/>
                </a:solidFill>
              </a:rPr>
            </a:br>
            <a:br>
              <a:rPr lang="en-US" sz="2600" dirty="0">
                <a:solidFill>
                  <a:schemeClr val="accent1"/>
                </a:solidFill>
              </a:rPr>
            </a:br>
            <a:r>
              <a:rPr lang="en-US" sz="2600" dirty="0" err="1">
                <a:solidFill>
                  <a:schemeClr val="accent1"/>
                </a:solidFill>
              </a:rPr>
              <a:t>Combineren</a:t>
            </a:r>
            <a:r>
              <a:rPr lang="en-US" sz="2600" dirty="0">
                <a:solidFill>
                  <a:schemeClr val="accent1"/>
                </a:solidFill>
              </a:rPr>
              <a:t> van </a:t>
            </a:r>
            <a:r>
              <a:rPr lang="en-US" sz="2600" dirty="0" err="1">
                <a:solidFill>
                  <a:schemeClr val="accent1"/>
                </a:solidFill>
              </a:rPr>
              <a:t>verschillende</a:t>
            </a:r>
            <a:r>
              <a:rPr lang="en-US" sz="2600" dirty="0">
                <a:solidFill>
                  <a:schemeClr val="accent1"/>
                </a:solidFill>
              </a:rPr>
              <a:t> </a:t>
            </a:r>
            <a:r>
              <a:rPr lang="en-US" sz="2600" dirty="0" err="1">
                <a:solidFill>
                  <a:schemeClr val="accent1"/>
                </a:solidFill>
              </a:rPr>
              <a:t>digitale</a:t>
            </a:r>
            <a:r>
              <a:rPr lang="en-US" sz="2600" dirty="0">
                <a:solidFill>
                  <a:schemeClr val="accent1"/>
                </a:solidFill>
              </a:rPr>
              <a:t> </a:t>
            </a:r>
            <a:r>
              <a:rPr lang="en-US" sz="2600" dirty="0" err="1">
                <a:solidFill>
                  <a:schemeClr val="accent1"/>
                </a:solidFill>
              </a:rPr>
              <a:t>bronnen</a:t>
            </a:r>
            <a:br>
              <a:rPr lang="en-US" sz="2600" dirty="0">
                <a:solidFill>
                  <a:schemeClr val="accent1"/>
                </a:solidFill>
              </a:rPr>
            </a:br>
            <a:br>
              <a:rPr lang="en-US" sz="2600" dirty="0">
                <a:solidFill>
                  <a:schemeClr val="accent1"/>
                </a:solidFill>
              </a:rPr>
            </a:br>
            <a:r>
              <a:rPr lang="en-US" sz="2600" dirty="0" err="1">
                <a:solidFill>
                  <a:schemeClr val="accent1"/>
                </a:solidFill>
              </a:rPr>
              <a:t>Vraagt</a:t>
            </a:r>
            <a:r>
              <a:rPr lang="en-US" sz="2600" dirty="0">
                <a:solidFill>
                  <a:schemeClr val="accent1"/>
                </a:solidFill>
              </a:rPr>
              <a:t> </a:t>
            </a:r>
            <a:r>
              <a:rPr lang="en-US" sz="2600" dirty="0" err="1">
                <a:solidFill>
                  <a:schemeClr val="accent1"/>
                </a:solidFill>
              </a:rPr>
              <a:t>een</a:t>
            </a:r>
            <a:r>
              <a:rPr lang="en-US" sz="2600" dirty="0">
                <a:solidFill>
                  <a:schemeClr val="accent1"/>
                </a:solidFill>
              </a:rPr>
              <a:t> </a:t>
            </a:r>
            <a:r>
              <a:rPr lang="en-US" sz="2600" dirty="0" err="1">
                <a:solidFill>
                  <a:schemeClr val="accent1"/>
                </a:solidFill>
              </a:rPr>
              <a:t>bewerkingen</a:t>
            </a:r>
            <a:r>
              <a:rPr lang="en-US" sz="2600" dirty="0">
                <a:solidFill>
                  <a:schemeClr val="accent1"/>
                </a:solidFill>
              </a:rPr>
              <a:t> om tot </a:t>
            </a:r>
            <a:r>
              <a:rPr lang="en-US" sz="2600" dirty="0" err="1">
                <a:solidFill>
                  <a:schemeClr val="accent1"/>
                </a:solidFill>
              </a:rPr>
              <a:t>waarde</a:t>
            </a:r>
            <a:r>
              <a:rPr lang="en-US" sz="2600" dirty="0">
                <a:solidFill>
                  <a:schemeClr val="accent1"/>
                </a:solidFill>
              </a:rPr>
              <a:t> </a:t>
            </a:r>
            <a:r>
              <a:rPr lang="en-US" sz="2600" dirty="0" err="1">
                <a:solidFill>
                  <a:schemeClr val="accent1"/>
                </a:solidFill>
              </a:rPr>
              <a:t>te</a:t>
            </a:r>
            <a:r>
              <a:rPr lang="en-US" sz="2600" dirty="0">
                <a:solidFill>
                  <a:schemeClr val="accent1"/>
                </a:solidFill>
              </a:rPr>
              <a:t> </a:t>
            </a:r>
            <a:r>
              <a:rPr lang="en-US" sz="2600" dirty="0" err="1">
                <a:solidFill>
                  <a:schemeClr val="accent1"/>
                </a:solidFill>
              </a:rPr>
              <a:t>komen</a:t>
            </a:r>
            <a:r>
              <a:rPr lang="en-US" sz="2600" dirty="0">
                <a:solidFill>
                  <a:schemeClr val="accent1"/>
                </a:solidFill>
              </a:rPr>
              <a:t>.</a:t>
            </a:r>
          </a:p>
        </p:txBody>
      </p:sp>
      <p:pic>
        <p:nvPicPr>
          <p:cNvPr id="3" name="Picture 2">
            <a:extLst>
              <a:ext uri="{FF2B5EF4-FFF2-40B4-BE49-F238E27FC236}">
                <a16:creationId xmlns:a16="http://schemas.microsoft.com/office/drawing/2014/main" id="{38A977C7-85C0-0F4F-AC47-B82726508217}"/>
              </a:ext>
            </a:extLst>
          </p:cNvPr>
          <p:cNvPicPr>
            <a:picLocks noChangeAspect="1"/>
          </p:cNvPicPr>
          <p:nvPr/>
        </p:nvPicPr>
        <p:blipFill>
          <a:blip r:embed="rId9" cstate="print"/>
          <a:stretch>
            <a:fillRect/>
          </a:stretch>
        </p:blipFill>
        <p:spPr>
          <a:xfrm>
            <a:off x="1127279" y="4533049"/>
            <a:ext cx="890771" cy="891003"/>
          </a:xfrm>
          <a:prstGeom prst="rect">
            <a:avLst/>
          </a:prstGeom>
        </p:spPr>
      </p:pic>
      <p:sp>
        <p:nvSpPr>
          <p:cNvPr id="4" name="Arrow: Chevron 3">
            <a:extLst>
              <a:ext uri="{FF2B5EF4-FFF2-40B4-BE49-F238E27FC236}">
                <a16:creationId xmlns:a16="http://schemas.microsoft.com/office/drawing/2014/main" id="{443930DF-0C8B-48E7-B0F2-35F6247CED30}"/>
              </a:ext>
            </a:extLst>
          </p:cNvPr>
          <p:cNvSpPr/>
          <p:nvPr/>
        </p:nvSpPr>
        <p:spPr bwMode="gray">
          <a:xfrm>
            <a:off x="6600848" y="1214438"/>
            <a:ext cx="691457" cy="5139562"/>
          </a:xfrm>
          <a:prstGeom prst="chevron">
            <a:avLst>
              <a:gd name="adj" fmla="val 91315"/>
            </a:avLst>
          </a:prstGeom>
          <a:solidFill>
            <a:schemeClr val="accent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7" name="TextBox 13">
            <a:extLst>
              <a:ext uri="{FF2B5EF4-FFF2-40B4-BE49-F238E27FC236}">
                <a16:creationId xmlns:a16="http://schemas.microsoft.com/office/drawing/2014/main" id="{A95CB7ED-EB06-468F-BCAB-0270298C941F}"/>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latin typeface="BentonSans" panose="02000503000000020004" pitchFamily="2" charset="0"/>
                <a:ea typeface="Arial Unicode MS" pitchFamily="34" charset="-128"/>
                <a:cs typeface="Arial Unicode MS" pitchFamily="34" charset="-128"/>
              </a:rPr>
              <a:t>Introductie</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latin typeface="BentonSans" panose="02000503000000020004" pitchFamily="2" charset="0"/>
                <a:ea typeface="Arial Unicode MS" pitchFamily="34" charset="-128"/>
                <a:cs typeface="Arial Unicode MS" pitchFamily="34" charset="-128"/>
              </a:rPr>
              <a:t>Klinische</a:t>
            </a:r>
            <a:r>
              <a:rPr lang="en-US" sz="1200" kern="0" dirty="0">
                <a:latin typeface="BentonSans" panose="02000503000000020004" pitchFamily="2" charset="0"/>
                <a:ea typeface="Arial Unicode MS" pitchFamily="34" charset="-128"/>
                <a:cs typeface="Arial Unicode MS" pitchFamily="34" charset="-128"/>
              </a:rPr>
              <a:t> </a:t>
            </a:r>
            <a:r>
              <a:rPr lang="en-US" sz="1200" kern="0" dirty="0" err="1">
                <a:latin typeface="BentonSans" panose="02000503000000020004" pitchFamily="2" charset="0"/>
                <a:ea typeface="Arial Unicode MS" pitchFamily="34" charset="-128"/>
                <a:cs typeface="Arial Unicode MS" pitchFamily="34" charset="-128"/>
              </a:rPr>
              <a:t>praktijk</a:t>
            </a:r>
            <a:r>
              <a:rPr lang="en-US" sz="1200" kern="0" dirty="0">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502273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 y="262814"/>
            <a:ext cx="8787003" cy="6595185"/>
          </a:xfrm>
          <a:prstGeom prst="rect">
            <a:avLst/>
          </a:prstGeom>
        </p:spPr>
      </p:pic>
      <p:sp>
        <p:nvSpPr>
          <p:cNvPr id="19" name="Rectangle 17"/>
          <p:cNvSpPr/>
          <p:nvPr/>
        </p:nvSpPr>
        <p:spPr bwMode="gray">
          <a:xfrm>
            <a:off x="1424" y="1"/>
            <a:ext cx="4497788" cy="6858000"/>
          </a:xfrm>
          <a:prstGeom prst="rect">
            <a:avLst/>
          </a:prstGeom>
          <a:solidFill>
            <a:schemeClr val="tx1">
              <a:alpha val="85000"/>
            </a:schemeClr>
          </a:solidFill>
          <a:ln w="6350" algn="ctr">
            <a:noFill/>
            <a:miter lim="800000"/>
            <a:headEnd/>
            <a:tailEnd/>
          </a:ln>
        </p:spPr>
        <p:txBody>
          <a:bodyPr lIns="90000" tIns="72000" rIns="90000" bIns="72000" anchor="ctr"/>
          <a:lstStyle/>
          <a:p>
            <a:pPr algn="ctr" defTabSz="1088558">
              <a:spcBef>
                <a:spcPct val="50000"/>
              </a:spcBef>
              <a:buClr>
                <a:srgbClr val="F0AB00"/>
              </a:buClr>
              <a:buSzPct val="80000"/>
              <a:defRPr/>
            </a:pPr>
            <a:endParaRPr lang="en-US" kern="0" dirty="0">
              <a:solidFill>
                <a:srgbClr val="FFFFFF"/>
              </a:solidFill>
              <a:ea typeface="Arial Unicode MS" pitchFamily="34" charset="-128"/>
              <a:cs typeface="Arial Unicode MS" pitchFamily="34" charset="-128"/>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0275" y="262814"/>
            <a:ext cx="3829220" cy="6595188"/>
          </a:xfrm>
          <a:prstGeom prst="rect">
            <a:avLst/>
          </a:prstGeom>
        </p:spPr>
      </p:pic>
      <p:sp>
        <p:nvSpPr>
          <p:cNvPr id="7" name="Title 1"/>
          <p:cNvSpPr txBox="1">
            <a:spLocks/>
          </p:cNvSpPr>
          <p:nvPr/>
        </p:nvSpPr>
        <p:spPr>
          <a:xfrm>
            <a:off x="440097" y="1362881"/>
            <a:ext cx="3598230" cy="1817713"/>
          </a:xfrm>
          <a:prstGeom prst="rect">
            <a:avLst/>
          </a:prstGeom>
        </p:spPr>
        <p:txBody>
          <a:bodyPr/>
          <a:lstStyle>
            <a:defPPr>
              <a:defRPr lang="de-DE"/>
            </a:defPPr>
            <a:lvl1pPr>
              <a:spcBef>
                <a:spcPct val="0"/>
              </a:spcBef>
              <a:buNone/>
              <a:defRPr sz="3200" b="0">
                <a:solidFill>
                  <a:schemeClr val="bg1"/>
                </a:solidFill>
                <a:latin typeface="Roboto Thin" charset="0"/>
                <a:ea typeface="Roboto Thin" charset="0"/>
                <a:cs typeface="Roboto Thin" charset="0"/>
              </a:defRPr>
            </a:lvl1pPr>
          </a:lstStyle>
          <a:p>
            <a:pPr defTabSz="1088558"/>
            <a:r>
              <a:rPr lang="en-US" sz="2999" dirty="0">
                <a:solidFill>
                  <a:srgbClr val="FFFFFF"/>
                </a:solidFill>
                <a:latin typeface="BentonSans Light" panose="02000503000000020004" pitchFamily="2" charset="0"/>
                <a:ea typeface="BentonSans ExtraLight" charset="0"/>
                <a:cs typeface="BentonSans ExtraLight" charset="0"/>
              </a:rPr>
              <a:t>“Thinking, Fast and Slow” – </a:t>
            </a:r>
            <a:r>
              <a:rPr lang="en-US" sz="2999" dirty="0" err="1">
                <a:solidFill>
                  <a:srgbClr val="FFFFFF"/>
                </a:solidFill>
                <a:latin typeface="BentonSans Light" panose="02000503000000020004" pitchFamily="2" charset="0"/>
                <a:ea typeface="BentonSans ExtraLight" charset="0"/>
                <a:cs typeface="BentonSans ExtraLight" charset="0"/>
              </a:rPr>
              <a:t>Digitale</a:t>
            </a:r>
            <a:r>
              <a:rPr lang="en-US" sz="2999" dirty="0">
                <a:solidFill>
                  <a:srgbClr val="FFFFFF"/>
                </a:solidFill>
                <a:latin typeface="BentonSans Light" panose="02000503000000020004" pitchFamily="2" charset="0"/>
                <a:ea typeface="BentonSans ExtraLight" charset="0"/>
                <a:cs typeface="BentonSans ExtraLight" charset="0"/>
              </a:rPr>
              <a:t> </a:t>
            </a:r>
            <a:r>
              <a:rPr lang="en-US" sz="2999" dirty="0" err="1">
                <a:solidFill>
                  <a:srgbClr val="FFFFFF"/>
                </a:solidFill>
                <a:latin typeface="BentonSans Light" panose="02000503000000020004" pitchFamily="2" charset="0"/>
                <a:ea typeface="BentonSans ExtraLight" charset="0"/>
                <a:cs typeface="BentonSans ExtraLight" charset="0"/>
              </a:rPr>
              <a:t>methoden</a:t>
            </a:r>
            <a:r>
              <a:rPr lang="en-US" sz="2999" dirty="0">
                <a:solidFill>
                  <a:srgbClr val="FFFFFF"/>
                </a:solidFill>
                <a:latin typeface="BentonSans Light" panose="02000503000000020004" pitchFamily="2" charset="0"/>
                <a:ea typeface="BentonSans ExtraLight" charset="0"/>
                <a:cs typeface="BentonSans ExtraLight" charset="0"/>
              </a:rPr>
              <a:t> </a:t>
            </a:r>
            <a:r>
              <a:rPr lang="en-US" sz="2999" dirty="0" err="1">
                <a:solidFill>
                  <a:srgbClr val="FFFFFF"/>
                </a:solidFill>
                <a:latin typeface="BentonSans Light" panose="02000503000000020004" pitchFamily="2" charset="0"/>
                <a:ea typeface="BentonSans ExtraLight" charset="0"/>
                <a:cs typeface="BentonSans ExtraLight" charset="0"/>
              </a:rPr>
              <a:t>leveren</a:t>
            </a:r>
            <a:r>
              <a:rPr lang="en-US" sz="2999" dirty="0">
                <a:solidFill>
                  <a:srgbClr val="FFFFFF"/>
                </a:solidFill>
                <a:latin typeface="BentonSans Light" panose="02000503000000020004" pitchFamily="2" charset="0"/>
                <a:ea typeface="BentonSans ExtraLight" charset="0"/>
                <a:cs typeface="BentonSans ExtraLight" charset="0"/>
              </a:rPr>
              <a:t> </a:t>
            </a:r>
            <a:r>
              <a:rPr lang="en-US" sz="2999" dirty="0" err="1">
                <a:solidFill>
                  <a:srgbClr val="FFFFFF"/>
                </a:solidFill>
                <a:latin typeface="BentonSans Light" panose="02000503000000020004" pitchFamily="2" charset="0"/>
                <a:ea typeface="BentonSans ExtraLight" charset="0"/>
                <a:cs typeface="BentonSans ExtraLight" charset="0"/>
              </a:rPr>
              <a:t>een</a:t>
            </a:r>
            <a:r>
              <a:rPr lang="en-US" sz="2999" dirty="0">
                <a:solidFill>
                  <a:srgbClr val="FFFFFF"/>
                </a:solidFill>
                <a:latin typeface="BentonSans Light" panose="02000503000000020004" pitchFamily="2" charset="0"/>
                <a:ea typeface="BentonSans ExtraLight" charset="0"/>
                <a:cs typeface="BentonSans ExtraLight" charset="0"/>
              </a:rPr>
              <a:t> </a:t>
            </a:r>
            <a:r>
              <a:rPr lang="en-US" sz="2999" dirty="0" err="1">
                <a:solidFill>
                  <a:srgbClr val="FFFFFF"/>
                </a:solidFill>
                <a:latin typeface="BentonSans Light" panose="02000503000000020004" pitchFamily="2" charset="0"/>
                <a:ea typeface="BentonSans ExtraLight" charset="0"/>
                <a:cs typeface="BentonSans ExtraLight" charset="0"/>
              </a:rPr>
              <a:t>bijdrage</a:t>
            </a:r>
            <a:r>
              <a:rPr lang="en-US" sz="2999" dirty="0">
                <a:solidFill>
                  <a:srgbClr val="FFFFFF"/>
                </a:solidFill>
                <a:latin typeface="BentonSans Light" panose="02000503000000020004" pitchFamily="2" charset="0"/>
                <a:ea typeface="BentonSans ExtraLight" charset="0"/>
                <a:cs typeface="BentonSans ExtraLight" charset="0"/>
              </a:rPr>
              <a:t>, maar…</a:t>
            </a:r>
          </a:p>
        </p:txBody>
      </p:sp>
      <p:cxnSp>
        <p:nvCxnSpPr>
          <p:cNvPr id="13" name="Straight Connector 11"/>
          <p:cNvCxnSpPr/>
          <p:nvPr/>
        </p:nvCxnSpPr>
        <p:spPr>
          <a:xfrm>
            <a:off x="440096" y="3429000"/>
            <a:ext cx="359823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440082" y="3594583"/>
            <a:ext cx="3598231" cy="965559"/>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defTabSz="1088558"/>
            <a:r>
              <a:rPr lang="en-US" sz="1600" b="0" dirty="0">
                <a:solidFill>
                  <a:srgbClr val="FFFFFF"/>
                </a:solidFill>
                <a:latin typeface="BentonSans Light" charset="0"/>
                <a:ea typeface="BentonSans Light" charset="0"/>
                <a:cs typeface="BentonSans Light" charset="0"/>
              </a:rPr>
              <a:t>In de </a:t>
            </a:r>
            <a:r>
              <a:rPr lang="en-US" sz="1600" b="0" dirty="0" err="1">
                <a:solidFill>
                  <a:srgbClr val="FFFFFF"/>
                </a:solidFill>
                <a:latin typeface="BentonSans Light" charset="0"/>
                <a:ea typeface="BentonSans Light" charset="0"/>
                <a:cs typeface="BentonSans Light" charset="0"/>
              </a:rPr>
              <a:t>lente</a:t>
            </a:r>
            <a:r>
              <a:rPr lang="en-US" sz="1600" b="0" dirty="0">
                <a:solidFill>
                  <a:srgbClr val="FFFFFF"/>
                </a:solidFill>
                <a:latin typeface="BentonSans Light" charset="0"/>
                <a:ea typeface="BentonSans Light" charset="0"/>
                <a:cs typeface="BentonSans Light" charset="0"/>
              </a:rPr>
              <a:t>:</a:t>
            </a:r>
          </a:p>
          <a:p>
            <a:pPr defTabSz="1088558"/>
            <a:r>
              <a:rPr lang="en-US" sz="1600" b="0" u="sng" dirty="0">
                <a:solidFill>
                  <a:srgbClr val="FFFFFF"/>
                </a:solidFill>
                <a:latin typeface="BentonSans Medium" charset="0"/>
                <a:ea typeface="BentonSans Medium" charset="0"/>
                <a:cs typeface="BentonSans Medium" charset="0"/>
              </a:rPr>
              <a:t>Groen</a:t>
            </a:r>
            <a:r>
              <a:rPr lang="en-US" sz="1600" b="0" dirty="0">
                <a:solidFill>
                  <a:srgbClr val="FFFFFF"/>
                </a:solidFill>
                <a:latin typeface="BentonSans Medium" charset="0"/>
                <a:ea typeface="BentonSans Medium" charset="0"/>
                <a:cs typeface="BentonSans Medium" charset="0"/>
              </a:rPr>
              <a:t> </a:t>
            </a:r>
            <a:r>
              <a:rPr lang="en-US" sz="1600" b="0" dirty="0" err="1">
                <a:solidFill>
                  <a:srgbClr val="FFFFFF"/>
                </a:solidFill>
                <a:latin typeface="BentonSans Medium" charset="0"/>
                <a:ea typeface="BentonSans Medium" charset="0"/>
                <a:cs typeface="BentonSans Medium" charset="0"/>
              </a:rPr>
              <a:t>groot</a:t>
            </a:r>
            <a:r>
              <a:rPr lang="en-US" sz="1600" b="0" dirty="0">
                <a:solidFill>
                  <a:srgbClr val="FFFFFF"/>
                </a:solidFill>
                <a:latin typeface="BentonSans Medium" charset="0"/>
                <a:ea typeface="BentonSans Medium" charset="0"/>
                <a:cs typeface="BentonSans Medium" charset="0"/>
              </a:rPr>
              <a:t> object = Boom</a:t>
            </a:r>
          </a:p>
          <a:p>
            <a:pPr defTabSz="1088558"/>
            <a:r>
              <a:rPr lang="en-US" sz="1600" b="0" u="sng" dirty="0" err="1">
                <a:solidFill>
                  <a:srgbClr val="FFFFFF"/>
                </a:solidFill>
                <a:latin typeface="BentonSans Medium" charset="0"/>
                <a:ea typeface="BentonSans Medium" charset="0"/>
                <a:cs typeface="BentonSans Medium" charset="0"/>
              </a:rPr>
              <a:t>Grijs</a:t>
            </a:r>
            <a:r>
              <a:rPr lang="en-US" sz="1600" b="0" dirty="0">
                <a:solidFill>
                  <a:srgbClr val="FFFFFF"/>
                </a:solidFill>
                <a:latin typeface="BentonSans Medium" charset="0"/>
                <a:ea typeface="BentonSans Medium" charset="0"/>
                <a:cs typeface="BentonSans Medium" charset="0"/>
              </a:rPr>
              <a:t> </a:t>
            </a:r>
            <a:r>
              <a:rPr lang="en-US" sz="1600" b="0" dirty="0" err="1">
                <a:solidFill>
                  <a:srgbClr val="FFFFFF"/>
                </a:solidFill>
                <a:latin typeface="BentonSans Medium" charset="0"/>
                <a:ea typeface="BentonSans Medium" charset="0"/>
                <a:cs typeface="BentonSans Medium" charset="0"/>
              </a:rPr>
              <a:t>groot</a:t>
            </a:r>
            <a:r>
              <a:rPr lang="en-US" sz="1600" b="0" dirty="0">
                <a:solidFill>
                  <a:srgbClr val="FFFFFF"/>
                </a:solidFill>
                <a:latin typeface="BentonSans Medium" charset="0"/>
                <a:ea typeface="BentonSans Medium" charset="0"/>
                <a:cs typeface="BentonSans Medium" charset="0"/>
              </a:rPr>
              <a:t> object = mast</a:t>
            </a:r>
          </a:p>
          <a:p>
            <a:pPr defTabSz="1088558"/>
            <a:endParaRPr lang="en-US" sz="1600" b="0" dirty="0">
              <a:solidFill>
                <a:srgbClr val="FFFFFF"/>
              </a:solidFill>
              <a:latin typeface="BentonSans Light" charset="0"/>
              <a:ea typeface="BentonSans Light" charset="0"/>
              <a:cs typeface="BentonSans Light" charset="0"/>
            </a:endParaRPr>
          </a:p>
        </p:txBody>
      </p:sp>
      <p:sp>
        <p:nvSpPr>
          <p:cNvPr id="10" name="TextBox 13">
            <a:extLst>
              <a:ext uri="{FF2B5EF4-FFF2-40B4-BE49-F238E27FC236}">
                <a16:creationId xmlns:a16="http://schemas.microsoft.com/office/drawing/2014/main" id="{86F9E625-DA85-4568-9CCC-6B0D582CBC3C}"/>
              </a:ext>
            </a:extLst>
          </p:cNvPr>
          <p:cNvSpPr txBox="1"/>
          <p:nvPr/>
        </p:nvSpPr>
        <p:spPr>
          <a:xfrm>
            <a:off x="251935" y="39075"/>
            <a:ext cx="9460401" cy="184666"/>
          </a:xfrm>
          <a:prstGeom prst="rect">
            <a:avLst/>
          </a:prstGeom>
          <a:noFill/>
        </p:spPr>
        <p:txBody>
          <a:bodyPr wrap="square" lIns="0" tIns="0" rIns="0" bIns="0" rtlCol="0">
            <a:spAutoFit/>
          </a:bodyPr>
          <a:lstStyle/>
          <a:p>
            <a:pPr defTabSz="1088776" fontAlgn="base">
              <a:spcBef>
                <a:spcPct val="50000"/>
              </a:spcBef>
              <a:spcAft>
                <a:spcPct val="0"/>
              </a:spcAft>
              <a:buClr>
                <a:srgbClr val="F0AB00"/>
              </a:buClr>
              <a:buSzPct val="80000"/>
            </a:pPr>
            <a:r>
              <a:rPr lang="en-US" sz="1200" kern="0" dirty="0" err="1">
                <a:solidFill>
                  <a:schemeClr val="bg1"/>
                </a:solidFill>
                <a:latin typeface="BentonSans" panose="02000503000000020004" pitchFamily="2" charset="0"/>
                <a:ea typeface="Arial Unicode MS" pitchFamily="34" charset="-128"/>
                <a:cs typeface="Arial Unicode MS" pitchFamily="34" charset="-128"/>
              </a:rPr>
              <a:t>Introductie</a:t>
            </a:r>
            <a:r>
              <a:rPr lang="en-US" sz="1200" kern="0" dirty="0">
                <a:solidFill>
                  <a:schemeClr val="bg1"/>
                </a:solidFill>
                <a:latin typeface="BentonSans" panose="02000503000000020004" pitchFamily="2" charset="0"/>
                <a:ea typeface="Arial Unicode MS" pitchFamily="34" charset="-128"/>
                <a:cs typeface="Arial Unicode MS" pitchFamily="34" charset="-128"/>
              </a:rPr>
              <a:t> |  </a:t>
            </a:r>
            <a:r>
              <a:rPr lang="en-US" sz="1200" kern="0" dirty="0" err="1">
                <a:solidFill>
                  <a:schemeClr val="bg1"/>
                </a:solidFill>
                <a:latin typeface="BentonSans" panose="02000503000000020004" pitchFamily="2" charset="0"/>
                <a:ea typeface="Arial Unicode MS" pitchFamily="34" charset="-128"/>
                <a:cs typeface="Arial Unicode MS" pitchFamily="34" charset="-128"/>
              </a:rPr>
              <a:t>Klinische</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err="1">
                <a:solidFill>
                  <a:schemeClr val="bg1"/>
                </a:solidFill>
                <a:latin typeface="BentonSans" panose="02000503000000020004" pitchFamily="2" charset="0"/>
                <a:ea typeface="Arial Unicode MS" pitchFamily="34" charset="-128"/>
                <a:cs typeface="Arial Unicode MS" pitchFamily="34" charset="-128"/>
              </a:rPr>
              <a:t>praktijk</a:t>
            </a:r>
            <a:r>
              <a:rPr lang="en-US" sz="1200" kern="0" dirty="0">
                <a:solidFill>
                  <a:schemeClr val="bg1"/>
                </a:solidFill>
                <a:latin typeface="BentonSans" panose="02000503000000020004" pitchFamily="2" charset="0"/>
                <a:ea typeface="Arial Unicode MS" pitchFamily="34" charset="-128"/>
                <a:cs typeface="Arial Unicode MS" pitchFamily="34" charset="-128"/>
              </a:rPr>
              <a:t>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a:solidFill>
                  <a:schemeClr val="accent1"/>
                </a:solidFill>
                <a:latin typeface="BentonSans" panose="02000503000000020004" pitchFamily="2" charset="0"/>
                <a:ea typeface="Arial Unicode MS" pitchFamily="34" charset="-128"/>
                <a:cs typeface="Arial Unicode MS" pitchFamily="34" charset="-128"/>
              </a:rPr>
              <a:t>Big Data &amp; Tech </a:t>
            </a:r>
            <a:r>
              <a:rPr lang="en-US" sz="1200" kern="0" dirty="0">
                <a:solidFill>
                  <a:srgbClr val="FFFFFF"/>
                </a:solidFill>
                <a:latin typeface="BentonSans" panose="02000503000000020004" pitchFamily="2" charset="0"/>
                <a:ea typeface="Arial Unicode MS" pitchFamily="34" charset="-128"/>
                <a:cs typeface="Arial Unicode MS" pitchFamily="34" charset="-128"/>
              </a:rPr>
              <a:t>|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Successen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r>
              <a:rPr lang="en-US" sz="1200" kern="0" dirty="0" err="1">
                <a:solidFill>
                  <a:srgbClr val="FFFFFF"/>
                </a:solidFill>
                <a:latin typeface="BentonSans" panose="02000503000000020004" pitchFamily="2" charset="0"/>
                <a:ea typeface="Arial Unicode MS" pitchFamily="34" charset="-128"/>
                <a:cs typeface="Arial Unicode MS" pitchFamily="34" charset="-128"/>
              </a:rPr>
              <a:t>Overwegingen</a:t>
            </a:r>
            <a:r>
              <a:rPr lang="en-US" sz="1200" kern="0" dirty="0">
                <a:solidFill>
                  <a:srgbClr val="FFFFFF"/>
                </a:solidFill>
                <a:latin typeface="BentonSans" panose="02000503000000020004" pitchFamily="2" charset="0"/>
                <a:ea typeface="Arial Unicode MS" pitchFamily="34" charset="-128"/>
                <a:cs typeface="Arial Unicode MS" pitchFamily="34" charset="-128"/>
              </a:rPr>
              <a:t> |  </a:t>
            </a:r>
          </a:p>
        </p:txBody>
      </p:sp>
    </p:spTree>
    <p:extLst>
      <p:ext uri="{BB962C8B-B14F-4D97-AF65-F5344CB8AC3E}">
        <p14:creationId xmlns:p14="http://schemas.microsoft.com/office/powerpoint/2010/main" val="855654085"/>
      </p:ext>
    </p:extLst>
  </p:cSld>
  <p:clrMapOvr>
    <a:masterClrMapping/>
  </p:clrMapOvr>
</p:sld>
</file>

<file path=ppt/theme/theme1.xml><?xml version="1.0" encoding="utf-8"?>
<a:theme xmlns:a="http://schemas.openxmlformats.org/drawingml/2006/main" name="1_ICN_2015_16x9">
  <a:themeElements>
    <a:clrScheme name="Custom 1">
      <a:dk1>
        <a:srgbClr val="000000"/>
      </a:dk1>
      <a:lt1>
        <a:srgbClr val="FFFFFF"/>
      </a:lt1>
      <a:dk2>
        <a:srgbClr val="0076CB"/>
      </a:dk2>
      <a:lt2>
        <a:srgbClr val="CCCCCC"/>
      </a:lt2>
      <a:accent1>
        <a:srgbClr val="333333"/>
      </a:accent1>
      <a:accent2>
        <a:srgbClr val="666666"/>
      </a:accent2>
      <a:accent3>
        <a:srgbClr val="0076CB"/>
      </a:accent3>
      <a:accent4>
        <a:srgbClr val="4FB81C"/>
      </a:accent4>
      <a:accent5>
        <a:srgbClr val="E35500"/>
      </a:accent5>
      <a:accent6>
        <a:srgbClr val="760A85"/>
      </a:accent6>
      <a:hlink>
        <a:srgbClr val="666666"/>
      </a:hlink>
      <a:folHlink>
        <a:srgbClr val="666666"/>
      </a:folHlink>
    </a:clrScheme>
    <a:fontScheme name="ICN">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446F">
            <a:alpha val="50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ts val="6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ICN_2015_Template.pptx" id="{7539AAD7-DCF8-4D9E-87C9-D9BA042DDAD8}" vid="{3CD2FD0C-9537-4F14-85D6-F9188E966F65}"/>
    </a:ext>
  </a:extLst>
</a:theme>
</file>

<file path=ppt/theme/theme2.xml><?xml version="1.0" encoding="utf-8"?>
<a:theme xmlns:a="http://schemas.openxmlformats.org/drawingml/2006/main" name="SAP_Health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Health_2017_16x9_white.potx" id="{84C9B064-DADA-4592-9436-B5F6D3EA52C8}" vid="{1800E622-6F30-4EDE-8C07-A24E40B5FFAF}"/>
    </a:ext>
  </a:extLst>
</a:theme>
</file>

<file path=ppt/theme/theme3.xml><?xml version="1.0" encoding="utf-8"?>
<a:theme xmlns:a="http://schemas.openxmlformats.org/drawingml/2006/main" name="1_SAP_2017_16x9_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7_16x9_black_and_white.potx" id="{685D9224-93D8-40E8-B3C6-F3C909E47EF9}" vid="{641E2912-F194-46E3-9179-4EC53E6650A0}"/>
    </a:ext>
  </a:extLst>
</a:theme>
</file>

<file path=ppt/theme/theme4.xml><?xml version="1.0" encoding="utf-8"?>
<a:theme xmlns:a="http://schemas.openxmlformats.org/drawingml/2006/main" name="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potx" id="{622A0E66-3EE5-4FEE-AA69-42CE45DFAC24}" vid="{42A2D8E2-23B2-457F-B76C-75CA6B8BC0AF}"/>
    </a:ext>
  </a:extLst>
</a:theme>
</file>

<file path=ppt/theme/theme5.xml><?xml version="1.0" encoding="utf-8"?>
<a:theme xmlns:a="http://schemas.openxmlformats.org/drawingml/2006/main" name="2_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potx" id="{622A0E66-3EE5-4FEE-AA69-42CE45DFAC24}" vid="{42A2D8E2-23B2-457F-B76C-75CA6B8BC0AF}"/>
    </a:ext>
  </a:extLst>
</a:theme>
</file>

<file path=ppt/theme/theme6.xml><?xml version="1.0" encoding="utf-8"?>
<a:theme xmlns:a="http://schemas.openxmlformats.org/drawingml/2006/main" name="3_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potx" id="{622A0E66-3EE5-4FEE-AA69-42CE45DFAC24}" vid="{42A2D8E2-23B2-457F-B76C-75CA6B8BC0AF}"/>
    </a:ext>
  </a:extLst>
</a:theme>
</file>

<file path=ppt/theme/theme7.xml><?xml version="1.0" encoding="utf-8"?>
<a:theme xmlns:a="http://schemas.openxmlformats.org/drawingml/2006/main" name="4_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potx" id="{622A0E66-3EE5-4FEE-AA69-42CE45DFAC24}" vid="{42A2D8E2-23B2-457F-B76C-75CA6B8BC0A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4378</TotalTime>
  <Words>2322</Words>
  <Application>Microsoft Office PowerPoint</Application>
  <PresentationFormat>Breedbeeld</PresentationFormat>
  <Paragraphs>335</Paragraphs>
  <Slides>22</Slides>
  <Notes>21</Notes>
  <HiddenSlides>2</HiddenSlides>
  <MMClips>1</MMClips>
  <ScaleCrop>false</ScaleCrop>
  <HeadingPairs>
    <vt:vector size="6" baseType="variant">
      <vt:variant>
        <vt:lpstr>Gebruikte lettertypen</vt:lpstr>
      </vt:variant>
      <vt:variant>
        <vt:i4>11</vt:i4>
      </vt:variant>
      <vt:variant>
        <vt:lpstr>Thema</vt:lpstr>
      </vt:variant>
      <vt:variant>
        <vt:i4>7</vt:i4>
      </vt:variant>
      <vt:variant>
        <vt:lpstr>Diatitels</vt:lpstr>
      </vt:variant>
      <vt:variant>
        <vt:i4>22</vt:i4>
      </vt:variant>
    </vt:vector>
  </HeadingPairs>
  <TitlesOfParts>
    <vt:vector size="40" baseType="lpstr">
      <vt:lpstr>Arial</vt:lpstr>
      <vt:lpstr>BentonSans</vt:lpstr>
      <vt:lpstr>BentonSans Book</vt:lpstr>
      <vt:lpstr>BentonSans ExtraLight</vt:lpstr>
      <vt:lpstr>BentonSans Light</vt:lpstr>
      <vt:lpstr>BentonSans Medium</vt:lpstr>
      <vt:lpstr>Calibri</vt:lpstr>
      <vt:lpstr>Courier New</vt:lpstr>
      <vt:lpstr>Roboto</vt:lpstr>
      <vt:lpstr>Symbol</vt:lpstr>
      <vt:lpstr>Wingdings</vt:lpstr>
      <vt:lpstr>1_ICN_2015_16x9</vt:lpstr>
      <vt:lpstr>SAP_Health_2017_16x9_white</vt:lpstr>
      <vt:lpstr>1_SAP_2017_16x9_black and white</vt:lpstr>
      <vt:lpstr>SAP 2018 16x9 black</vt:lpstr>
      <vt:lpstr>2_SAP 2018 16x9 black</vt:lpstr>
      <vt:lpstr>3_SAP 2018 16x9 black</vt:lpstr>
      <vt:lpstr>4_SAP 2018 16x9 black</vt:lpstr>
      <vt:lpstr>BIG Data in de Zorg…</vt:lpstr>
      <vt:lpstr>Disclaimer</vt:lpstr>
      <vt:lpstr>Agenda</vt:lpstr>
      <vt:lpstr>4 Stellingen:   Eens (staan)  of   Oneens (zitten)</vt:lpstr>
      <vt:lpstr>PowerPoint-presentatie</vt:lpstr>
      <vt:lpstr>Klinische praktijk: Strategische prioriteiten zorgbestuur  </vt:lpstr>
      <vt:lpstr>Big Data</vt:lpstr>
      <vt:lpstr>Big Data &amp; digitale technologie als katalysator</vt:lpstr>
      <vt:lpstr>PowerPoint-presentatie</vt:lpstr>
      <vt:lpstr>PowerPoint-presentatie</vt:lpstr>
      <vt:lpstr>PowerPoint-presentatie</vt:lpstr>
      <vt:lpstr>PowerPoint-presentatie</vt:lpstr>
      <vt:lpstr>Succesvolle BIG Data Initiatieven</vt:lpstr>
      <vt:lpstr>PowerPoint-presentatie</vt:lpstr>
      <vt:lpstr>PowerPoint-presentatie</vt:lpstr>
      <vt:lpstr>PowerPoint-presentatie</vt:lpstr>
      <vt:lpstr>PowerPoint-presentatie</vt:lpstr>
      <vt:lpstr>Data gedreven gezondheidszorg</vt:lpstr>
      <vt:lpstr>Doel: Data gedreven gezondheidszorg</vt:lpstr>
      <vt:lpstr>Overwegingen</vt:lpstr>
      <vt:lpstr>Vragen &amp; Reacties  </vt:lpstr>
      <vt:lpstr>PowerPoint-presentatie</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Medical Research Insights and  SAP Clinical Measure Analytics</dc:title>
  <dc:creator>Fox, Harrison</dc:creator>
  <cp:lastModifiedBy>Mieke Joha</cp:lastModifiedBy>
  <cp:revision>71</cp:revision>
  <dcterms:created xsi:type="dcterms:W3CDTF">2016-06-06T21:38:03Z</dcterms:created>
  <dcterms:modified xsi:type="dcterms:W3CDTF">2019-11-01T14:46:27Z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2068167797</vt:i4>
  </property>
  <property fmtid="{D5CDD505-2E9C-101B-9397-08002B2CF9AE}" pid="3" name="_NewReviewCycle">
    <vt:lpwstr/>
  </property>
  <property fmtid="{D5CDD505-2E9C-101B-9397-08002B2CF9AE}" pid="4" name="_EmailSubject">
    <vt:lpwstr>Thank you letter</vt:lpwstr>
  </property>
  <property fmtid="{D5CDD505-2E9C-101B-9397-08002B2CF9AE}" pid="5" name="_AuthorEmail">
    <vt:lpwstr>harrison.fox@sap.com</vt:lpwstr>
  </property>
  <property fmtid="{D5CDD505-2E9C-101B-9397-08002B2CF9AE}" pid="6" name="_AuthorEmailDisplayName">
    <vt:lpwstr>Fox, Harrison</vt:lpwstr>
  </property>
</Properties>
</file>