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65" r:id="rId2"/>
    <p:sldId id="479" r:id="rId3"/>
    <p:sldId id="482" r:id="rId4"/>
    <p:sldId id="481" r:id="rId5"/>
    <p:sldId id="475" r:id="rId6"/>
    <p:sldId id="480" r:id="rId7"/>
    <p:sldId id="483" r:id="rId8"/>
    <p:sldId id="477" r:id="rId9"/>
    <p:sldId id="478" r:id="rId10"/>
    <p:sldId id="484" r:id="rId11"/>
    <p:sldId id="485" r:id="rId12"/>
    <p:sldId id="486" r:id="rId13"/>
    <p:sldId id="492" r:id="rId14"/>
    <p:sldId id="490" r:id="rId15"/>
    <p:sldId id="491" r:id="rId16"/>
    <p:sldId id="489" r:id="rId17"/>
    <p:sldId id="493" r:id="rId18"/>
    <p:sldId id="494" r:id="rId19"/>
    <p:sldId id="495" r:id="rId2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9D6"/>
    <a:srgbClr val="1A3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8326"/>
  </p:normalViewPr>
  <p:slideViewPr>
    <p:cSldViewPr>
      <p:cViewPr varScale="1">
        <p:scale>
          <a:sx n="99" d="100"/>
          <a:sy n="99" d="100"/>
        </p:scale>
        <p:origin x="8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2180A9A-3DB6-C54D-B08E-75ADD57AEFF0}" type="datetimeFigureOut">
              <a:rPr lang="en-US"/>
              <a:pPr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D8B6E06-31A7-3241-8C31-8BDB02844EB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41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3ADC36-C5C0-F540-B15C-4131E2C0E669}" type="datetimeFigureOut">
              <a:rPr lang="nl-NL"/>
              <a:pPr/>
              <a:t>30-11-18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1B5CF55-1819-1F49-8349-044AF31DA36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752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240DD401-6999-5D4D-BB15-1958118D28F2}" type="slidenum">
              <a:rPr lang="nl-NL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12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B5CF55-1819-1F49-8349-044AF31DA364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250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B5CF55-1819-1F49-8349-044AF31DA364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896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B5CF55-1819-1F49-8349-044AF31DA364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54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6FFAB162-DD33-6F4A-9F8E-34D49EB26CDD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C4979B1-8B5D-2C45-AA38-5041CDAE79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62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238F24BE-5EA5-D04A-92A7-4E6E1C07318F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88A34F1-90C2-6247-B550-FCF5DB77FEC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21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96B742DD-863C-C84A-9B23-C5E4FBFF5F70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3CD2395-2E5A-B747-BB63-EE92D2F025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5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5D2D104C-E799-E248-8DC0-FB5A13C1CDEA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8BB5B01-9CCB-D94B-ACDF-E2CBFA15BF0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14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F6E9DFD-18B7-904F-9EC6-6141E8C46217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BB63812-D4A9-654B-9385-8FE14B01787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92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A0117EE0-7CF1-7044-818E-7460463A7964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9D4C9339-2318-3B45-83CD-902A14B53BE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97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3CE4155-8476-924A-B3C7-2FC7861C652B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D24B44C-0F2E-D546-B1AA-3E59C8C8781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53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A394AF67-76CF-D048-92A2-D3F44584EA22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F02D8B60-0C81-2E46-A45A-B7914FD7FF0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65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A4ED2A48-63B4-0546-89C9-B7FB91D2A7FC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5A0FD8D1-771B-A843-87DE-117CF24FFFC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71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E14BBF5-FE92-814E-9C57-62B8B27C641B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F0F9D6D5-D24E-844F-A3FC-017E1772C2B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05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7CFBBB1-7F02-4342-851F-1EC2A25C78D6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E7F20FD-3C91-DC4D-BDE3-2CD4418F210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36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 eaLnBrk="1" hangingPunct="1">
              <a:defRPr sz="1200">
                <a:solidFill>
                  <a:srgbClr val="898989"/>
                </a:solidFill>
                <a:sym typeface="Arial" charset="0"/>
              </a:defRPr>
            </a:lvl1pPr>
          </a:lstStyle>
          <a:p>
            <a:fld id="{2EB2F403-B075-5C4F-A50B-D696C85709FB}" type="datetime1">
              <a:rPr lang="nl-NL"/>
              <a:pPr/>
              <a:t>30-11-18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200">
                <a:solidFill>
                  <a:srgbClr val="898989"/>
                </a:solidFill>
                <a:latin typeface="Calibri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sym typeface="Arial" charset="0"/>
              </a:defRPr>
            </a:lvl1pPr>
          </a:lstStyle>
          <a:p>
            <a:fld id="{33D4F524-1E9E-9B4A-8593-EA68FD11761C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3" r:id="rId1"/>
    <p:sldLayoutId id="2147484734" r:id="rId2"/>
    <p:sldLayoutId id="2147484735" r:id="rId3"/>
    <p:sldLayoutId id="2147484736" r:id="rId4"/>
    <p:sldLayoutId id="2147484737" r:id="rId5"/>
    <p:sldLayoutId id="2147484738" r:id="rId6"/>
    <p:sldLayoutId id="2147484739" r:id="rId7"/>
    <p:sldLayoutId id="2147484740" r:id="rId8"/>
    <p:sldLayoutId id="2147484741" r:id="rId9"/>
    <p:sldLayoutId id="2147484742" r:id="rId10"/>
    <p:sldLayoutId id="214748474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Afbeelding 4" descr="1601 2102 PPT_MUMC_achtergrond_02al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937"/>
            <a:ext cx="91440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el 1"/>
          <p:cNvSpPr>
            <a:spLocks noGrp="1"/>
          </p:cNvSpPr>
          <p:nvPr>
            <p:ph type="ctrTitle"/>
          </p:nvPr>
        </p:nvSpPr>
        <p:spPr>
          <a:xfrm>
            <a:off x="251482" y="1513184"/>
            <a:ext cx="8568308" cy="2879725"/>
          </a:xfrm>
        </p:spPr>
        <p:txBody>
          <a:bodyPr/>
          <a:lstStyle/>
          <a:p>
            <a:pPr eaLnBrk="1" hangingPunct="1"/>
            <a:br>
              <a:rPr lang="nl-NL" sz="4000" dirty="0">
                <a:latin typeface="Calibri" charset="0"/>
                <a:ea typeface="MS PGothic" charset="0"/>
              </a:rPr>
            </a:br>
            <a:br>
              <a:rPr lang="nl-NL" sz="4000" dirty="0">
                <a:latin typeface="Calibri" charset="0"/>
                <a:ea typeface="MS PGothic" charset="0"/>
              </a:rPr>
            </a:br>
            <a:br>
              <a:rPr lang="nl-NL" sz="2800" b="1" dirty="0">
                <a:solidFill>
                  <a:schemeClr val="bg1"/>
                </a:solidFill>
                <a:latin typeface="Helvetica Neue" charset="0"/>
                <a:ea typeface="MS PGothic" charset="0"/>
              </a:rPr>
            </a:br>
            <a:r>
              <a:rPr lang="nl-NL" dirty="0">
                <a:solidFill>
                  <a:schemeClr val="bg1"/>
                </a:solidFill>
                <a:latin typeface="+mn-lt"/>
                <a:ea typeface="MS PGothic" charset="0"/>
              </a:rPr>
              <a:t>Vormgeven</a:t>
            </a:r>
            <a:br>
              <a:rPr lang="nl-NL" dirty="0">
                <a:solidFill>
                  <a:schemeClr val="bg1"/>
                </a:solidFill>
                <a:latin typeface="+mn-lt"/>
                <a:ea typeface="MS PGothic" charset="0"/>
              </a:rPr>
            </a:br>
            <a:r>
              <a:rPr lang="nl-NL" dirty="0">
                <a:solidFill>
                  <a:schemeClr val="bg1"/>
                </a:solidFill>
                <a:latin typeface="+mn-lt"/>
                <a:ea typeface="MS PGothic" charset="0"/>
              </a:rPr>
              <a:t>aandachtsgebieden </a:t>
            </a:r>
            <a:br>
              <a:rPr lang="nl-NL" dirty="0">
                <a:solidFill>
                  <a:schemeClr val="bg1"/>
                </a:solidFill>
                <a:latin typeface="+mn-lt"/>
                <a:ea typeface="MS PGothic" charset="0"/>
              </a:rPr>
            </a:br>
            <a:r>
              <a:rPr lang="nl-NL" dirty="0">
                <a:solidFill>
                  <a:schemeClr val="bg1"/>
                </a:solidFill>
                <a:latin typeface="+mn-lt"/>
                <a:ea typeface="MS PGothic" charset="0"/>
              </a:rPr>
              <a:t>MDL opleiding</a:t>
            </a:r>
          </a:p>
        </p:txBody>
      </p:sp>
      <p:sp>
        <p:nvSpPr>
          <p:cNvPr id="13316" name="Subtitel 2"/>
          <p:cNvSpPr>
            <a:spLocks noGrp="1"/>
          </p:cNvSpPr>
          <p:nvPr>
            <p:ph type="subTitle" idx="1"/>
          </p:nvPr>
        </p:nvSpPr>
        <p:spPr>
          <a:xfrm>
            <a:off x="719931" y="4581128"/>
            <a:ext cx="7704137" cy="1512887"/>
          </a:xfrm>
        </p:spPr>
        <p:txBody>
          <a:bodyPr/>
          <a:lstStyle/>
          <a:p>
            <a:pPr eaLnBrk="1" hangingPunct="1"/>
            <a:endParaRPr lang="nl-NL" sz="2000" dirty="0">
              <a:solidFill>
                <a:schemeClr val="bg1"/>
              </a:solidFill>
              <a:latin typeface="Calibri" charset="0"/>
              <a:ea typeface="MS PGothic" charset="0"/>
            </a:endParaRPr>
          </a:p>
          <a:p>
            <a:pPr eaLnBrk="1" hangingPunct="1"/>
            <a:endParaRPr lang="nl-NL" sz="2000" dirty="0">
              <a:solidFill>
                <a:schemeClr val="bg1"/>
              </a:solidFill>
              <a:latin typeface="Calibri" charset="0"/>
              <a:ea typeface="MS PGothic" charset="0"/>
            </a:endParaRPr>
          </a:p>
          <a:p>
            <a:pPr eaLnBrk="1" hangingPunct="1"/>
            <a:r>
              <a:rPr lang="nl-NL" dirty="0">
                <a:solidFill>
                  <a:schemeClr val="bg1"/>
                </a:solidFill>
                <a:latin typeface="Calibri" charset="0"/>
                <a:ea typeface="MS PGothic" charset="0"/>
              </a:rPr>
              <a:t>Ad Masclee, Maastricht UMC+ </a:t>
            </a:r>
            <a:endParaRPr lang="nl-NL" dirty="0">
              <a:solidFill>
                <a:schemeClr val="bg1"/>
              </a:solidFill>
              <a:latin typeface="Helvetica Neue Light" charset="0"/>
              <a:ea typeface="MS PGothic" charset="0"/>
            </a:endParaRPr>
          </a:p>
        </p:txBody>
      </p:sp>
      <p:pic>
        <p:nvPicPr>
          <p:cNvPr id="3" name="Afbeelding 2" descr="Zorginstellingen-anders-georganiseerd-940x470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447" y="188640"/>
            <a:ext cx="403244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9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73E51-9AE7-A447-A4A8-CEE51AED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  <a:r>
              <a:rPr lang="nl-NL" dirty="0">
                <a:solidFill>
                  <a:schemeClr val="tx2"/>
                </a:solidFill>
              </a:rPr>
              <a:t>NGM opleidingsactiviteiten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14955A-23FC-034C-B67F-4960D8D9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nl-NL" sz="2800" dirty="0">
                <a:solidFill>
                  <a:schemeClr val="tx2"/>
                </a:solidFill>
              </a:rPr>
              <a:t>Functie laboratorium (motiliteit)</a:t>
            </a:r>
          </a:p>
          <a:p>
            <a:r>
              <a:rPr lang="nl-NL" sz="2800" dirty="0">
                <a:solidFill>
                  <a:schemeClr val="tx2"/>
                </a:solidFill>
              </a:rPr>
              <a:t>Polikliniek: 1,5 </a:t>
            </a:r>
            <a:r>
              <a:rPr lang="nl-NL" sz="2800" dirty="0" err="1">
                <a:solidFill>
                  <a:schemeClr val="tx2"/>
                </a:solidFill>
              </a:rPr>
              <a:t>lijns</a:t>
            </a:r>
            <a:r>
              <a:rPr lang="nl-NL" sz="2800" dirty="0">
                <a:solidFill>
                  <a:schemeClr val="tx2"/>
                </a:solidFill>
              </a:rPr>
              <a:t> zorg, 2</a:t>
            </a:r>
            <a:r>
              <a:rPr lang="nl-NL" sz="2800" baseline="30000" dirty="0">
                <a:solidFill>
                  <a:schemeClr val="tx2"/>
                </a:solidFill>
              </a:rPr>
              <a:t>e</a:t>
            </a:r>
            <a:r>
              <a:rPr lang="nl-NL" sz="2800" dirty="0">
                <a:solidFill>
                  <a:schemeClr val="tx2"/>
                </a:solidFill>
              </a:rPr>
              <a:t> </a:t>
            </a:r>
            <a:r>
              <a:rPr lang="nl-NL" sz="2800" dirty="0" err="1">
                <a:solidFill>
                  <a:schemeClr val="tx2"/>
                </a:solidFill>
              </a:rPr>
              <a:t>lijns</a:t>
            </a:r>
            <a:r>
              <a:rPr lang="nl-NL" sz="2800" dirty="0">
                <a:solidFill>
                  <a:schemeClr val="tx2"/>
                </a:solidFill>
              </a:rPr>
              <a:t> functie,                complexe NGM (expertise centrum),                       combi-spreekuur MDL en psychiatrie </a:t>
            </a:r>
          </a:p>
          <a:p>
            <a:r>
              <a:rPr lang="nl-NL" sz="2800" dirty="0">
                <a:solidFill>
                  <a:schemeClr val="tx2"/>
                </a:solidFill>
              </a:rPr>
              <a:t>Motoriekanalyses  in hotelsetting en klinisch </a:t>
            </a:r>
          </a:p>
          <a:p>
            <a:r>
              <a:rPr lang="nl-NL" sz="2800" dirty="0">
                <a:solidFill>
                  <a:schemeClr val="tx2"/>
                </a:solidFill>
              </a:rPr>
              <a:t>Besprekingen: bekkenbodem, NGM MDO</a:t>
            </a:r>
          </a:p>
          <a:p>
            <a:r>
              <a:rPr lang="nl-NL" sz="2800" dirty="0">
                <a:solidFill>
                  <a:schemeClr val="tx2"/>
                </a:solidFill>
              </a:rPr>
              <a:t>Basis training psychiatrische co-morbiditeit </a:t>
            </a:r>
          </a:p>
          <a:p>
            <a:r>
              <a:rPr lang="nl-NL" sz="2800" dirty="0">
                <a:solidFill>
                  <a:schemeClr val="tx2"/>
                </a:solidFill>
              </a:rPr>
              <a:t>Farmacotherapie, endoscopische interventies</a:t>
            </a:r>
          </a:p>
          <a:p>
            <a:r>
              <a:rPr lang="nl-NL" sz="2800" dirty="0">
                <a:solidFill>
                  <a:schemeClr val="tx2"/>
                </a:solidFill>
              </a:rPr>
              <a:t>Thema’s: doelmatigheid, integrale zorg, innovaties, 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BCB8A4-5F9E-E646-863D-AB580CDB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2EF2E0C-DDDF-6C40-AD2A-869B2C82D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85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2C81D-5268-EB48-84D8-CC3AC6E0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IBD opleidingsactiviteiten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B0095E-E219-7046-8004-36300354E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3207"/>
            <a:ext cx="8229600" cy="4525963"/>
          </a:xfrm>
        </p:spPr>
        <p:txBody>
          <a:bodyPr/>
          <a:lstStyle/>
          <a:p>
            <a:r>
              <a:rPr lang="nl-NL" sz="2400" dirty="0">
                <a:solidFill>
                  <a:schemeClr val="tx2"/>
                </a:solidFill>
              </a:rPr>
              <a:t>Thematische IBD spreekuren </a:t>
            </a:r>
          </a:p>
          <a:p>
            <a:r>
              <a:rPr lang="nl-NL" sz="2400" dirty="0">
                <a:solidFill>
                  <a:schemeClr val="tx2"/>
                </a:solidFill>
              </a:rPr>
              <a:t>Acute IBD problematiek</a:t>
            </a:r>
          </a:p>
          <a:p>
            <a:r>
              <a:rPr lang="nl-NL" sz="2400" dirty="0">
                <a:solidFill>
                  <a:schemeClr val="tx2"/>
                </a:solidFill>
              </a:rPr>
              <a:t>E health (Mijn-IBD-coach) </a:t>
            </a:r>
          </a:p>
          <a:p>
            <a:r>
              <a:rPr lang="nl-NL" sz="2400" dirty="0">
                <a:solidFill>
                  <a:schemeClr val="tx2"/>
                </a:solidFill>
              </a:rPr>
              <a:t>Telefonische spreekuren, email, backoffice </a:t>
            </a:r>
          </a:p>
          <a:p>
            <a:r>
              <a:rPr lang="nl-NL" sz="2400" dirty="0">
                <a:solidFill>
                  <a:schemeClr val="tx2"/>
                </a:solidFill>
              </a:rPr>
              <a:t>Screening </a:t>
            </a:r>
            <a:r>
              <a:rPr lang="nl-NL" sz="2400" dirty="0" err="1">
                <a:solidFill>
                  <a:schemeClr val="tx2"/>
                </a:solidFill>
              </a:rPr>
              <a:t>biologicals</a:t>
            </a:r>
            <a:r>
              <a:rPr lang="nl-NL" sz="2400" dirty="0">
                <a:solidFill>
                  <a:schemeClr val="tx2"/>
                </a:solidFill>
              </a:rPr>
              <a:t> (bureau) </a:t>
            </a:r>
          </a:p>
          <a:p>
            <a:r>
              <a:rPr lang="nl-NL" sz="2400" dirty="0">
                <a:solidFill>
                  <a:schemeClr val="tx2"/>
                </a:solidFill>
              </a:rPr>
              <a:t>IBD endoscopie programma’s </a:t>
            </a:r>
          </a:p>
          <a:p>
            <a:r>
              <a:rPr lang="nl-NL" sz="2400" dirty="0">
                <a:solidFill>
                  <a:schemeClr val="tx2"/>
                </a:solidFill>
              </a:rPr>
              <a:t>MDO IBD, commissie dure geneesmiddelen </a:t>
            </a:r>
          </a:p>
          <a:p>
            <a:r>
              <a:rPr lang="nl-NL" sz="2400" dirty="0">
                <a:solidFill>
                  <a:schemeClr val="tx2"/>
                </a:solidFill>
              </a:rPr>
              <a:t>Focus stage voeding, IBD ZL cohort  </a:t>
            </a:r>
          </a:p>
          <a:p>
            <a:r>
              <a:rPr lang="nl-NL" sz="2400" dirty="0">
                <a:solidFill>
                  <a:schemeClr val="tx2"/>
                </a:solidFill>
              </a:rPr>
              <a:t>Integrale arbeidsparticipatie, ziektelast, psych. </a:t>
            </a:r>
            <a:r>
              <a:rPr lang="nl-NL" sz="2400" dirty="0" err="1">
                <a:solidFill>
                  <a:schemeClr val="tx2"/>
                </a:solidFill>
              </a:rPr>
              <a:t>comorbiditeit</a:t>
            </a:r>
            <a:r>
              <a:rPr lang="nl-NL" sz="2400" dirty="0">
                <a:solidFill>
                  <a:schemeClr val="tx2"/>
                </a:solidFill>
              </a:rPr>
              <a:t> </a:t>
            </a:r>
          </a:p>
          <a:p>
            <a:r>
              <a:rPr lang="nl-NL" sz="2400" dirty="0">
                <a:solidFill>
                  <a:schemeClr val="tx2"/>
                </a:solidFill>
              </a:rPr>
              <a:t>Heelkunde-PA-radiologie-kindergeneeskunde-reumatologie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24582A7-B0F6-8B47-A875-67481999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5703FF08-A2D4-3F49-9B7E-7C302EEFA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370854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54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Value </a:t>
            </a:r>
            <a:r>
              <a:rPr lang="nl-NL" dirty="0" err="1">
                <a:solidFill>
                  <a:schemeClr val="tx2"/>
                </a:solidFill>
              </a:rPr>
              <a:t>Based</a:t>
            </a:r>
            <a:r>
              <a:rPr lang="nl-NL" dirty="0">
                <a:solidFill>
                  <a:schemeClr val="tx2"/>
                </a:solidFill>
              </a:rPr>
              <a:t> Care</a:t>
            </a:r>
            <a:br>
              <a:rPr lang="nl-NL" dirty="0">
                <a:solidFill>
                  <a:schemeClr val="tx2"/>
                </a:solidFill>
              </a:rPr>
            </a:br>
            <a:r>
              <a:rPr lang="nl-NL" dirty="0">
                <a:solidFill>
                  <a:schemeClr val="tx2"/>
                </a:solidFill>
              </a:rPr>
              <a:t>Polikliniek IBD MUMC+</a:t>
            </a:r>
          </a:p>
        </p:txBody>
      </p:sp>
      <p:sp>
        <p:nvSpPr>
          <p:cNvPr id="3" name="Verbindingslijn naar een andere pagina 2"/>
          <p:cNvSpPr/>
          <p:nvPr/>
        </p:nvSpPr>
        <p:spPr>
          <a:xfrm>
            <a:off x="468313" y="1628800"/>
            <a:ext cx="8229600" cy="614362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colitis ulcerosa</a:t>
            </a:r>
          </a:p>
        </p:txBody>
      </p:sp>
      <p:sp>
        <p:nvSpPr>
          <p:cNvPr id="4" name="Verbindingslijn naar een andere pagina 3"/>
          <p:cNvSpPr/>
          <p:nvPr/>
        </p:nvSpPr>
        <p:spPr>
          <a:xfrm>
            <a:off x="468313" y="2348880"/>
            <a:ext cx="1151359" cy="3341538"/>
          </a:xfrm>
          <a:prstGeom prst="flowChartOffpageConnector">
            <a:avLst/>
          </a:prstGeom>
          <a:solidFill>
            <a:srgbClr val="67A25A"/>
          </a:solidFill>
          <a:ln>
            <a:solidFill>
              <a:srgbClr val="476F3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Verbindingslijn naar een andere pagina 12"/>
          <p:cNvSpPr/>
          <p:nvPr/>
        </p:nvSpPr>
        <p:spPr>
          <a:xfrm>
            <a:off x="1898463" y="2348880"/>
            <a:ext cx="1151359" cy="3341538"/>
          </a:xfrm>
          <a:prstGeom prst="flowChartOffpageConnector">
            <a:avLst/>
          </a:prstGeom>
          <a:solidFill>
            <a:srgbClr val="67A25A"/>
          </a:solidFill>
          <a:ln>
            <a:solidFill>
              <a:srgbClr val="476F3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Verbindingslijn naar een andere pagina 13"/>
          <p:cNvSpPr/>
          <p:nvPr/>
        </p:nvSpPr>
        <p:spPr>
          <a:xfrm>
            <a:off x="3335767" y="2351053"/>
            <a:ext cx="1151359" cy="3341538"/>
          </a:xfrm>
          <a:prstGeom prst="flowChartOffpageConnector">
            <a:avLst/>
          </a:prstGeom>
          <a:solidFill>
            <a:srgbClr val="67A25A"/>
          </a:solidFill>
          <a:ln>
            <a:solidFill>
              <a:srgbClr val="476F3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Verbindingslijn naar een andere pagina 14"/>
          <p:cNvSpPr/>
          <p:nvPr/>
        </p:nvSpPr>
        <p:spPr>
          <a:xfrm>
            <a:off x="4745971" y="2348880"/>
            <a:ext cx="1151359" cy="3341538"/>
          </a:xfrm>
          <a:prstGeom prst="flowChartOffpageConnector">
            <a:avLst/>
          </a:prstGeom>
          <a:solidFill>
            <a:srgbClr val="67A25A"/>
          </a:solidFill>
          <a:ln>
            <a:solidFill>
              <a:srgbClr val="476F3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Verbindingslijn naar een andere pagina 15"/>
          <p:cNvSpPr/>
          <p:nvPr/>
        </p:nvSpPr>
        <p:spPr>
          <a:xfrm>
            <a:off x="6156175" y="2348880"/>
            <a:ext cx="1151359" cy="3341538"/>
          </a:xfrm>
          <a:prstGeom prst="flowChartOffpageConnector">
            <a:avLst/>
          </a:prstGeom>
          <a:solidFill>
            <a:srgbClr val="67A25A"/>
          </a:solidFill>
          <a:ln>
            <a:solidFill>
              <a:srgbClr val="476F3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Verbindingslijn naar een andere pagina 16"/>
          <p:cNvSpPr/>
          <p:nvPr/>
        </p:nvSpPr>
        <p:spPr>
          <a:xfrm>
            <a:off x="7546554" y="2348880"/>
            <a:ext cx="1151359" cy="3341538"/>
          </a:xfrm>
          <a:prstGeom prst="flowChartOffpageConnector">
            <a:avLst/>
          </a:prstGeom>
          <a:solidFill>
            <a:srgbClr val="67A25A"/>
          </a:solidFill>
          <a:ln>
            <a:solidFill>
              <a:srgbClr val="476F3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Verbindingslijn naar een andere pagina 24"/>
          <p:cNvSpPr/>
          <p:nvPr/>
        </p:nvSpPr>
        <p:spPr>
          <a:xfrm>
            <a:off x="4755186" y="3717032"/>
            <a:ext cx="1151359" cy="648072"/>
          </a:xfrm>
          <a:prstGeom prst="flowChartOffpageConnector">
            <a:avLst/>
          </a:prstGeom>
          <a:solidFill>
            <a:srgbClr val="FFFF00"/>
          </a:solidFill>
          <a:ln>
            <a:solidFill>
              <a:srgbClr val="B7943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FC000"/>
                </a:solidFill>
              </a:rPr>
              <a:t>mild</a:t>
            </a:r>
          </a:p>
        </p:txBody>
      </p:sp>
      <p:sp>
        <p:nvSpPr>
          <p:cNvPr id="26" name="Verbindingslijn naar een andere pagina 25"/>
          <p:cNvSpPr/>
          <p:nvPr/>
        </p:nvSpPr>
        <p:spPr>
          <a:xfrm>
            <a:off x="6155458" y="3695613"/>
            <a:ext cx="1151359" cy="648072"/>
          </a:xfrm>
          <a:prstGeom prst="flowChartOffpageConnector">
            <a:avLst/>
          </a:prstGeom>
          <a:solidFill>
            <a:srgbClr val="FFFF00"/>
          </a:solidFill>
          <a:ln>
            <a:solidFill>
              <a:srgbClr val="B7943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FC000"/>
                </a:solidFill>
              </a:rPr>
              <a:t>mild</a:t>
            </a:r>
          </a:p>
        </p:txBody>
      </p:sp>
      <p:sp>
        <p:nvSpPr>
          <p:cNvPr id="27" name="Verbindingslijn naar een andere pagina 26"/>
          <p:cNvSpPr/>
          <p:nvPr/>
        </p:nvSpPr>
        <p:spPr>
          <a:xfrm>
            <a:off x="7545838" y="3681028"/>
            <a:ext cx="1151359" cy="648072"/>
          </a:xfrm>
          <a:prstGeom prst="flowChartOffpageConnector">
            <a:avLst/>
          </a:prstGeom>
          <a:solidFill>
            <a:srgbClr val="FFFF00"/>
          </a:solidFill>
          <a:ln>
            <a:solidFill>
              <a:srgbClr val="B7943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FC000"/>
                </a:solidFill>
              </a:rPr>
              <a:t>mild</a:t>
            </a:r>
          </a:p>
        </p:txBody>
      </p:sp>
      <p:sp>
        <p:nvSpPr>
          <p:cNvPr id="28" name="Verbindingslijn naar een andere pagina 27"/>
          <p:cNvSpPr/>
          <p:nvPr/>
        </p:nvSpPr>
        <p:spPr>
          <a:xfrm>
            <a:off x="456986" y="5777337"/>
            <a:ext cx="8229600" cy="294470"/>
          </a:xfrm>
          <a:prstGeom prst="flowChartOffpage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+ surveillance  + </a:t>
            </a:r>
            <a:r>
              <a:rPr lang="nl-NL" sz="1400" dirty="0" err="1"/>
              <a:t>dexa</a:t>
            </a:r>
            <a:r>
              <a:rPr lang="nl-NL" sz="1400" dirty="0"/>
              <a:t>+ B12 / ijzer  </a:t>
            </a:r>
          </a:p>
        </p:txBody>
      </p:sp>
      <p:sp>
        <p:nvSpPr>
          <p:cNvPr id="29" name="Verbindingslijn naar een andere pagina 28"/>
          <p:cNvSpPr/>
          <p:nvPr/>
        </p:nvSpPr>
        <p:spPr>
          <a:xfrm>
            <a:off x="7545121" y="3172154"/>
            <a:ext cx="1151359" cy="648072"/>
          </a:xfrm>
          <a:prstGeom prst="flowChartOffpageConnec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2">
                    <a:lumMod val="75000"/>
                  </a:schemeClr>
                </a:solidFill>
              </a:rPr>
              <a:t>moderate</a:t>
            </a:r>
          </a:p>
        </p:txBody>
      </p:sp>
      <p:sp>
        <p:nvSpPr>
          <p:cNvPr id="30" name="Verbindingslijn naar een andere pagina 29"/>
          <p:cNvSpPr/>
          <p:nvPr/>
        </p:nvSpPr>
        <p:spPr>
          <a:xfrm>
            <a:off x="7545120" y="2645542"/>
            <a:ext cx="1151359" cy="648072"/>
          </a:xfrm>
          <a:prstGeom prst="flowChartOffpage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C00000"/>
                </a:solidFill>
              </a:rPr>
              <a:t>severe</a:t>
            </a:r>
          </a:p>
        </p:txBody>
      </p:sp>
      <p:sp>
        <p:nvSpPr>
          <p:cNvPr id="31" name="Verbindingslijn naar een andere pagina 30"/>
          <p:cNvSpPr/>
          <p:nvPr/>
        </p:nvSpPr>
        <p:spPr>
          <a:xfrm>
            <a:off x="6155458" y="3172154"/>
            <a:ext cx="1151359" cy="648072"/>
          </a:xfrm>
          <a:prstGeom prst="flowChartOffpageConnec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2">
                    <a:lumMod val="75000"/>
                  </a:schemeClr>
                </a:solidFill>
              </a:rPr>
              <a:t>moderate</a:t>
            </a:r>
          </a:p>
        </p:txBody>
      </p:sp>
      <p:sp>
        <p:nvSpPr>
          <p:cNvPr id="32" name="Verbindingslijn naar een andere pagina 31"/>
          <p:cNvSpPr/>
          <p:nvPr/>
        </p:nvSpPr>
        <p:spPr>
          <a:xfrm>
            <a:off x="6155458" y="2656635"/>
            <a:ext cx="1151359" cy="648072"/>
          </a:xfrm>
          <a:prstGeom prst="flowChartOffpage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C00000"/>
                </a:solidFill>
              </a:rPr>
              <a:t>severe</a:t>
            </a:r>
          </a:p>
        </p:txBody>
      </p:sp>
      <p:sp>
        <p:nvSpPr>
          <p:cNvPr id="33" name="Verbindingslijn naar een andere pagina 32"/>
          <p:cNvSpPr/>
          <p:nvPr/>
        </p:nvSpPr>
        <p:spPr>
          <a:xfrm>
            <a:off x="4752334" y="3203038"/>
            <a:ext cx="1151359" cy="648072"/>
          </a:xfrm>
          <a:prstGeom prst="flowChartOffpageConnec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2">
                    <a:lumMod val="75000"/>
                  </a:schemeClr>
                </a:solidFill>
              </a:rPr>
              <a:t>moderate</a:t>
            </a:r>
          </a:p>
        </p:txBody>
      </p:sp>
      <p:sp>
        <p:nvSpPr>
          <p:cNvPr id="34" name="Verbindingslijn naar een andere pagina 33"/>
          <p:cNvSpPr/>
          <p:nvPr/>
        </p:nvSpPr>
        <p:spPr>
          <a:xfrm>
            <a:off x="4745971" y="2680046"/>
            <a:ext cx="1151359" cy="648072"/>
          </a:xfrm>
          <a:prstGeom prst="flowChartOffpage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C00000"/>
                </a:solidFill>
              </a:rPr>
              <a:t>severe</a:t>
            </a:r>
          </a:p>
        </p:txBody>
      </p:sp>
      <p:sp>
        <p:nvSpPr>
          <p:cNvPr id="37" name="Verbindingslijn naar een andere pagina 36"/>
          <p:cNvSpPr/>
          <p:nvPr/>
        </p:nvSpPr>
        <p:spPr>
          <a:xfrm>
            <a:off x="3342847" y="3203038"/>
            <a:ext cx="1151359" cy="648072"/>
          </a:xfrm>
          <a:prstGeom prst="flowChartOffpageConnector">
            <a:avLst/>
          </a:prstGeom>
          <a:solidFill>
            <a:srgbClr val="FFFF00"/>
          </a:solidFill>
          <a:ln>
            <a:solidFill>
              <a:srgbClr val="B7943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FC000"/>
                </a:solidFill>
              </a:rPr>
              <a:t>mild</a:t>
            </a:r>
          </a:p>
        </p:txBody>
      </p:sp>
      <p:sp>
        <p:nvSpPr>
          <p:cNvPr id="38" name="Verbindingslijn naar een andere pagina 37"/>
          <p:cNvSpPr/>
          <p:nvPr/>
        </p:nvSpPr>
        <p:spPr>
          <a:xfrm>
            <a:off x="3335767" y="2674959"/>
            <a:ext cx="1151359" cy="648072"/>
          </a:xfrm>
          <a:prstGeom prst="flowChartOffpageConnec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2">
                    <a:lumMod val="75000"/>
                  </a:schemeClr>
                </a:solidFill>
              </a:rPr>
              <a:t>moderate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4724712" y="2360076"/>
            <a:ext cx="1164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err="1">
                <a:solidFill>
                  <a:schemeClr val="bg1"/>
                </a:solidFill>
              </a:rPr>
              <a:t>Immunosup</a:t>
            </a:r>
            <a:r>
              <a:rPr lang="nl-NL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6107155" y="2348869"/>
            <a:ext cx="1164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err="1">
                <a:solidFill>
                  <a:schemeClr val="bg1"/>
                </a:solidFill>
              </a:rPr>
              <a:t>Biological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7508845" y="2337646"/>
            <a:ext cx="1164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Combi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3288841" y="2348868"/>
            <a:ext cx="1226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5-ASA/lokaal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1905616" y="2348868"/>
            <a:ext cx="1306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>
                <a:solidFill>
                  <a:schemeClr val="bg1"/>
                </a:solidFill>
              </a:rPr>
              <a:t>Recent Gestopt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468584" y="2337645"/>
            <a:ext cx="11641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&gt;12 m remissie:</a:t>
            </a:r>
          </a:p>
          <a:p>
            <a:r>
              <a:rPr lang="nl-NL" sz="1400" b="1" dirty="0">
                <a:solidFill>
                  <a:schemeClr val="bg1"/>
                </a:solidFill>
              </a:rPr>
              <a:t>- 5-ASA</a:t>
            </a:r>
          </a:p>
          <a:p>
            <a:r>
              <a:rPr lang="nl-NL" sz="1400" b="1" dirty="0">
                <a:solidFill>
                  <a:schemeClr val="bg1"/>
                </a:solidFill>
              </a:rPr>
              <a:t>- Lokaal</a:t>
            </a:r>
          </a:p>
          <a:p>
            <a:r>
              <a:rPr lang="nl-NL" sz="1400" b="1" dirty="0">
                <a:solidFill>
                  <a:schemeClr val="bg1"/>
                </a:solidFill>
              </a:rPr>
              <a:t>- Geen 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1897746" y="4295418"/>
            <a:ext cx="1152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bg1"/>
                </a:solidFill>
              </a:rPr>
              <a:t>Behandel Plan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Lab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FC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TC 2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CP 1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474103" y="4295418"/>
            <a:ext cx="1152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bg1"/>
                </a:solidFill>
              </a:rPr>
              <a:t>Behandel Plan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Lab 1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FC 1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TC 0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CP 1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3347915" y="4295418"/>
            <a:ext cx="1152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bg1"/>
                </a:solidFill>
              </a:rPr>
              <a:t>Behandel Plan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Lab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FC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TC 2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CP 1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4716016" y="4295418"/>
            <a:ext cx="1152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bg1"/>
                </a:solidFill>
              </a:rPr>
              <a:t>Behandel Plan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Lab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FC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TC 2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CP 1,5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6156176" y="4343685"/>
            <a:ext cx="1152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bg1"/>
                </a:solidFill>
              </a:rPr>
              <a:t>Behandel Plan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Lab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FC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TC 2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CP 2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7524328" y="4293096"/>
            <a:ext cx="11520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bg1"/>
                </a:solidFill>
              </a:rPr>
              <a:t>Behandel Plan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Lab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FC 3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TC 2</a:t>
            </a:r>
          </a:p>
          <a:p>
            <a:r>
              <a:rPr lang="nl-NL" sz="1000" b="1" dirty="0">
                <a:solidFill>
                  <a:schemeClr val="bg1"/>
                </a:solidFill>
              </a:rPr>
              <a:t>CP 2</a:t>
            </a:r>
          </a:p>
        </p:txBody>
      </p:sp>
    </p:spTree>
    <p:extLst>
      <p:ext uri="{BB962C8B-B14F-4D97-AF65-F5344CB8AC3E}">
        <p14:creationId xmlns:p14="http://schemas.microsoft.com/office/powerpoint/2010/main" val="2400779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E297F-6080-F441-A0F2-0BBFAA8E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Aandachtsgebieden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D78B15-0B69-6444-AA9F-1303C7E14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48" y="1439652"/>
            <a:ext cx="8229600" cy="3528392"/>
          </a:xfrm>
        </p:spPr>
        <p:txBody>
          <a:bodyPr/>
          <a:lstStyle/>
          <a:p>
            <a:endParaRPr lang="nl-NL" dirty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endParaRPr lang="nl-NL" sz="2800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602BBE2-AF1C-7B41-8C25-80B465F0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8B60-0C81-2E46-A45A-B7914FD7FF0D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195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E297F-6080-F441-A0F2-0BBFAA8E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Aandachtsgebieden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D78B15-0B69-6444-AA9F-1303C7E14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48" y="1439652"/>
            <a:ext cx="8229600" cy="3528392"/>
          </a:xfrm>
        </p:spPr>
        <p:txBody>
          <a:bodyPr/>
          <a:lstStyle/>
          <a:p>
            <a:endParaRPr lang="nl-NL" dirty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endParaRPr lang="nl-NL" sz="2800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602BBE2-AF1C-7B41-8C25-80B465F0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8B60-0C81-2E46-A45A-B7914FD7FF0D}" type="slidenum">
              <a:rPr lang="nl-NL" smtClean="0"/>
              <a:pPr/>
              <a:t>14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D21B8A2-2217-8848-82EA-3AB537D72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268760"/>
            <a:ext cx="1935088" cy="193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33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E297F-6080-F441-A0F2-0BBFAA8E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Aandachtsgebieden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D78B15-0B69-6444-AA9F-1303C7E14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772816"/>
            <a:ext cx="8229600" cy="3528392"/>
          </a:xfrm>
        </p:spPr>
        <p:txBody>
          <a:bodyPr/>
          <a:lstStyle/>
          <a:p>
            <a:endParaRPr lang="nl-NL" dirty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endParaRPr lang="nl-NL" sz="2800" dirty="0">
              <a:solidFill>
                <a:schemeClr val="tx2"/>
              </a:solidFill>
            </a:endParaRPr>
          </a:p>
          <a:p>
            <a:r>
              <a:rPr lang="nl-NL" sz="2800" dirty="0">
                <a:solidFill>
                  <a:schemeClr val="tx2"/>
                </a:solidFill>
              </a:rPr>
              <a:t>Best </a:t>
            </a:r>
            <a:r>
              <a:rPr lang="nl-NL" sz="2800" dirty="0" err="1">
                <a:solidFill>
                  <a:schemeClr val="tx2"/>
                </a:solidFill>
              </a:rPr>
              <a:t>practices</a:t>
            </a:r>
            <a:r>
              <a:rPr lang="nl-NL" sz="2800" dirty="0">
                <a:solidFill>
                  <a:schemeClr val="tx2"/>
                </a:solidFill>
              </a:rPr>
              <a:t>, speerpunten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tx2"/>
                </a:solidFill>
              </a:rPr>
              <a:t>Werkwijze:</a:t>
            </a:r>
          </a:p>
          <a:p>
            <a:r>
              <a:rPr lang="nl-NL" sz="2800" dirty="0">
                <a:solidFill>
                  <a:schemeClr val="tx2"/>
                </a:solidFill>
              </a:rPr>
              <a:t>Inventarisatie van zorg activiteiten </a:t>
            </a:r>
          </a:p>
          <a:p>
            <a:r>
              <a:rPr lang="nl-NL" sz="2800" dirty="0">
                <a:solidFill>
                  <a:schemeClr val="tx2"/>
                </a:solidFill>
              </a:rPr>
              <a:t>Koppelen aan </a:t>
            </a:r>
            <a:r>
              <a:rPr lang="nl-NL" sz="2800" dirty="0" err="1">
                <a:solidFill>
                  <a:schemeClr val="tx2"/>
                </a:solidFill>
              </a:rPr>
              <a:t>EPA’s</a:t>
            </a:r>
            <a:r>
              <a:rPr lang="nl-NL" sz="2800" dirty="0">
                <a:solidFill>
                  <a:schemeClr val="tx2"/>
                </a:solidFill>
              </a:rPr>
              <a:t> (matrix invullen) </a:t>
            </a:r>
          </a:p>
          <a:p>
            <a:r>
              <a:rPr lang="nl-NL" sz="2800" dirty="0">
                <a:solidFill>
                  <a:schemeClr val="tx2"/>
                </a:solidFill>
              </a:rPr>
              <a:t>Leerdoelen formuleren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602BBE2-AF1C-7B41-8C25-80B465F0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8B60-0C81-2E46-A45A-B7914FD7FF0D}" type="slidenum">
              <a:rPr lang="nl-NL" smtClean="0"/>
              <a:pPr/>
              <a:t>15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D21B8A2-2217-8848-82EA-3AB537D72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268760"/>
            <a:ext cx="1935088" cy="193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18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6D07D-AFCF-2249-B255-ED9B8AF6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>
                <a:solidFill>
                  <a:schemeClr val="tx2"/>
                </a:solidFill>
              </a:rPr>
            </a:br>
            <a:r>
              <a:rPr lang="nl-NL" dirty="0">
                <a:solidFill>
                  <a:schemeClr val="tx2"/>
                </a:solidFill>
              </a:rPr>
              <a:t>Aandachtsgebieden</a:t>
            </a:r>
            <a:br>
              <a:rPr lang="nl-NL" dirty="0">
                <a:solidFill>
                  <a:schemeClr val="tx2"/>
                </a:solidFill>
              </a:rPr>
            </a:br>
            <a:br>
              <a:rPr lang="nl-NL" dirty="0">
                <a:solidFill>
                  <a:schemeClr val="tx2"/>
                </a:solidFill>
              </a:rPr>
            </a:b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893EF1-7E81-C44C-8F18-59AB02CD7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0329"/>
            <a:ext cx="9144000" cy="4525963"/>
          </a:xfrm>
        </p:spPr>
        <p:txBody>
          <a:bodyPr/>
          <a:lstStyle/>
          <a:p>
            <a:r>
              <a:rPr lang="nl-NL" sz="2800" dirty="0">
                <a:solidFill>
                  <a:schemeClr val="accent6">
                    <a:lumMod val="75000"/>
                  </a:schemeClr>
                </a:solidFill>
              </a:rPr>
              <a:t>Stelling 1: Goed gestructureerde zorg is voorwaarde!</a:t>
            </a:r>
          </a:p>
          <a:p>
            <a:endParaRPr lang="nl-NL" sz="2800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3C013D-0C9A-B945-B0B3-932ADA2C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36A1821-E27C-8742-A341-3BEE7704F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72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6D07D-AFCF-2249-B255-ED9B8AF6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>
                <a:solidFill>
                  <a:schemeClr val="tx2"/>
                </a:solidFill>
              </a:rPr>
            </a:br>
            <a:r>
              <a:rPr lang="nl-NL" dirty="0">
                <a:solidFill>
                  <a:schemeClr val="tx2"/>
                </a:solidFill>
              </a:rPr>
              <a:t>Aandachtsgebieden</a:t>
            </a:r>
            <a:br>
              <a:rPr lang="nl-NL" dirty="0">
                <a:solidFill>
                  <a:schemeClr val="tx2"/>
                </a:solidFill>
              </a:rPr>
            </a:br>
            <a:br>
              <a:rPr lang="nl-NL" dirty="0">
                <a:solidFill>
                  <a:schemeClr val="tx2"/>
                </a:solidFill>
              </a:rPr>
            </a:b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893EF1-7E81-C44C-8F18-59AB02CD7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0329"/>
            <a:ext cx="9144000" cy="4525963"/>
          </a:xfrm>
        </p:spPr>
        <p:txBody>
          <a:bodyPr/>
          <a:lstStyle/>
          <a:p>
            <a:r>
              <a:rPr lang="nl-NL" sz="2800" dirty="0">
                <a:solidFill>
                  <a:schemeClr val="tx2"/>
                </a:solidFill>
              </a:rPr>
              <a:t>Stelling 1: Goed gestructureerde zorg is voorwaarde!</a:t>
            </a:r>
          </a:p>
          <a:p>
            <a:endParaRPr lang="nl-NL" sz="2800" dirty="0">
              <a:solidFill>
                <a:schemeClr val="tx2"/>
              </a:solidFill>
            </a:endParaRPr>
          </a:p>
          <a:p>
            <a:r>
              <a:rPr lang="nl-NL" sz="2800" dirty="0">
                <a:solidFill>
                  <a:schemeClr val="accent6">
                    <a:lumMod val="75000"/>
                  </a:schemeClr>
                </a:solidFill>
              </a:rPr>
              <a:t>Stelling 2: Geef aandachtsgebied vorm vanuit regionaal 					netwerk</a:t>
            </a:r>
          </a:p>
          <a:p>
            <a:r>
              <a:rPr lang="nl-NL" sz="2800" dirty="0">
                <a:solidFill>
                  <a:schemeClr val="tx2"/>
                </a:solidFill>
              </a:rPr>
              <a:t>Stelling 3: Werk met matrix structuur  											opleidingsactiviteiten-</a:t>
            </a:r>
            <a:r>
              <a:rPr lang="nl-NL" sz="2800" dirty="0" err="1">
                <a:solidFill>
                  <a:schemeClr val="tx2"/>
                </a:solidFill>
              </a:rPr>
              <a:t>EPA’s</a:t>
            </a:r>
            <a:r>
              <a:rPr lang="nl-NL" sz="2800" dirty="0">
                <a:solidFill>
                  <a:schemeClr val="tx2"/>
                </a:solidFill>
              </a:rPr>
              <a:t> </a:t>
            </a:r>
          </a:p>
          <a:p>
            <a:r>
              <a:rPr lang="nl-NL" sz="2800" dirty="0">
                <a:solidFill>
                  <a:schemeClr val="tx2"/>
                </a:solidFill>
              </a:rPr>
              <a:t>Stelling 4: A’s benutten voor maatschappelijke, regionale 					thema’s, </a:t>
            </a:r>
            <a:r>
              <a:rPr lang="nl-NL" sz="2800" dirty="0" err="1">
                <a:solidFill>
                  <a:schemeClr val="tx2"/>
                </a:solidFill>
              </a:rPr>
              <a:t>CANMEDs</a:t>
            </a:r>
            <a:endParaRPr lang="nl-NL" sz="28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3C013D-0C9A-B945-B0B3-932ADA2C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36A1821-E27C-8742-A341-3BEE7704F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45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6D07D-AFCF-2249-B255-ED9B8AF6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>
                <a:solidFill>
                  <a:schemeClr val="tx2"/>
                </a:solidFill>
              </a:rPr>
            </a:br>
            <a:r>
              <a:rPr lang="nl-NL" dirty="0">
                <a:solidFill>
                  <a:schemeClr val="tx2"/>
                </a:solidFill>
              </a:rPr>
              <a:t>Aandachtsgebieden</a:t>
            </a:r>
            <a:br>
              <a:rPr lang="nl-NL" dirty="0">
                <a:solidFill>
                  <a:schemeClr val="tx2"/>
                </a:solidFill>
              </a:rPr>
            </a:br>
            <a:br>
              <a:rPr lang="nl-NL" dirty="0">
                <a:solidFill>
                  <a:schemeClr val="tx2"/>
                </a:solidFill>
              </a:rPr>
            </a:b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893EF1-7E81-C44C-8F18-59AB02CD7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0329"/>
            <a:ext cx="9144000" cy="4525963"/>
          </a:xfrm>
        </p:spPr>
        <p:txBody>
          <a:bodyPr/>
          <a:lstStyle/>
          <a:p>
            <a:r>
              <a:rPr lang="nl-NL" sz="2800" dirty="0">
                <a:solidFill>
                  <a:schemeClr val="tx2"/>
                </a:solidFill>
              </a:rPr>
              <a:t>Stelling 1: </a:t>
            </a:r>
            <a:r>
              <a:rPr lang="nl-NL" sz="2800">
                <a:solidFill>
                  <a:schemeClr val="tx2"/>
                </a:solidFill>
              </a:rPr>
              <a:t>Goed gestructureerde </a:t>
            </a:r>
            <a:r>
              <a:rPr lang="nl-NL" sz="2800" dirty="0">
                <a:solidFill>
                  <a:schemeClr val="tx2"/>
                </a:solidFill>
              </a:rPr>
              <a:t>zorg is voorwaarde!</a:t>
            </a:r>
          </a:p>
          <a:p>
            <a:endParaRPr lang="nl-NL" sz="2800" dirty="0">
              <a:solidFill>
                <a:schemeClr val="tx2"/>
              </a:solidFill>
            </a:endParaRPr>
          </a:p>
          <a:p>
            <a:r>
              <a:rPr lang="nl-NL" sz="2800" dirty="0">
                <a:solidFill>
                  <a:schemeClr val="tx2"/>
                </a:solidFill>
              </a:rPr>
              <a:t>Stelling 2: Geef aandachtsgebied vorm vanuit regionaal 					netwerk</a:t>
            </a:r>
          </a:p>
          <a:p>
            <a:r>
              <a:rPr lang="nl-NL" sz="2800" dirty="0">
                <a:solidFill>
                  <a:schemeClr val="accent6">
                    <a:lumMod val="75000"/>
                  </a:schemeClr>
                </a:solidFill>
              </a:rPr>
              <a:t>Stelling 3: Werk met matrix structuur  											opleidingsactiviteiten-</a:t>
            </a:r>
            <a:r>
              <a:rPr lang="nl-NL" sz="2800" dirty="0" err="1">
                <a:solidFill>
                  <a:schemeClr val="accent6">
                    <a:lumMod val="75000"/>
                  </a:schemeClr>
                </a:solidFill>
              </a:rPr>
              <a:t>EPA’s</a:t>
            </a:r>
            <a:r>
              <a:rPr lang="nl-N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nl-NL" sz="2800" dirty="0">
                <a:solidFill>
                  <a:schemeClr val="tx2"/>
                </a:solidFill>
              </a:rPr>
              <a:t>Stelling 4: A’s benutten voor maatschappelijke, regionale 					thema’s, </a:t>
            </a:r>
            <a:r>
              <a:rPr lang="nl-NL" sz="2800" dirty="0" err="1">
                <a:solidFill>
                  <a:schemeClr val="tx2"/>
                </a:solidFill>
              </a:rPr>
              <a:t>CANMEDs</a:t>
            </a:r>
            <a:endParaRPr lang="nl-NL" sz="28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3C013D-0C9A-B945-B0B3-932ADA2C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36A1821-E27C-8742-A341-3BEE7704F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45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6D07D-AFCF-2249-B255-ED9B8AF6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>
                <a:solidFill>
                  <a:schemeClr val="tx2"/>
                </a:solidFill>
              </a:rPr>
            </a:br>
            <a:r>
              <a:rPr lang="nl-NL" dirty="0">
                <a:solidFill>
                  <a:schemeClr val="tx2"/>
                </a:solidFill>
              </a:rPr>
              <a:t>Aandachtsgebieden</a:t>
            </a:r>
            <a:br>
              <a:rPr lang="nl-NL" dirty="0">
                <a:solidFill>
                  <a:schemeClr val="tx2"/>
                </a:solidFill>
              </a:rPr>
            </a:br>
            <a:br>
              <a:rPr lang="nl-NL" dirty="0">
                <a:solidFill>
                  <a:schemeClr val="tx2"/>
                </a:solidFill>
              </a:rPr>
            </a:b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893EF1-7E81-C44C-8F18-59AB02CD7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0329"/>
            <a:ext cx="9144000" cy="4525963"/>
          </a:xfrm>
        </p:spPr>
        <p:txBody>
          <a:bodyPr/>
          <a:lstStyle/>
          <a:p>
            <a:r>
              <a:rPr lang="nl-NL" sz="2800" dirty="0">
                <a:solidFill>
                  <a:schemeClr val="tx2"/>
                </a:solidFill>
              </a:rPr>
              <a:t>Stelling 1: Goed gestructureerde zorg is voorwaarde!</a:t>
            </a:r>
          </a:p>
          <a:p>
            <a:endParaRPr lang="nl-NL" sz="2800" dirty="0">
              <a:solidFill>
                <a:schemeClr val="tx2"/>
              </a:solidFill>
            </a:endParaRPr>
          </a:p>
          <a:p>
            <a:r>
              <a:rPr lang="nl-NL" sz="2800" dirty="0">
                <a:solidFill>
                  <a:schemeClr val="tx2"/>
                </a:solidFill>
              </a:rPr>
              <a:t>Stelling 2: Geef aandachtsgebied vorm vanuit regionaal 					netwerk</a:t>
            </a:r>
          </a:p>
          <a:p>
            <a:r>
              <a:rPr lang="nl-NL" sz="2800" dirty="0">
                <a:solidFill>
                  <a:schemeClr val="tx2"/>
                </a:solidFill>
              </a:rPr>
              <a:t>Stelling 3: Werk met matrix structuur  											opleidingsactiviteiten-</a:t>
            </a:r>
            <a:r>
              <a:rPr lang="nl-NL" sz="2800" dirty="0" err="1">
                <a:solidFill>
                  <a:schemeClr val="tx2"/>
                </a:solidFill>
              </a:rPr>
              <a:t>EPA’s</a:t>
            </a:r>
            <a:r>
              <a:rPr lang="nl-NL" sz="2800" dirty="0">
                <a:solidFill>
                  <a:schemeClr val="tx2"/>
                </a:solidFill>
              </a:rPr>
              <a:t> </a:t>
            </a:r>
          </a:p>
          <a:p>
            <a:r>
              <a:rPr lang="nl-NL" sz="2800" dirty="0">
                <a:solidFill>
                  <a:schemeClr val="accent6">
                    <a:lumMod val="75000"/>
                  </a:schemeClr>
                </a:solidFill>
              </a:rPr>
              <a:t>Stelling 4: A’s benutten voor maatschappelijke, regionale 					thema’s, </a:t>
            </a:r>
            <a:r>
              <a:rPr lang="nl-NL" sz="2800" dirty="0" err="1">
                <a:solidFill>
                  <a:schemeClr val="accent6">
                    <a:lumMod val="75000"/>
                  </a:schemeClr>
                </a:solidFill>
              </a:rPr>
              <a:t>CANMEDs</a:t>
            </a:r>
            <a:endParaRPr lang="nl-NL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3C013D-0C9A-B945-B0B3-932ADA2C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36A1821-E27C-8742-A341-3BEE7704F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4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97932-7C12-7645-A9D1-3C05F5C0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Implementatie NOVUM in OORZON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CE13BA-CB71-634D-B11D-BF437206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Begin 2018:  finale versie NOVUM</a:t>
            </a:r>
          </a:p>
          <a:p>
            <a:r>
              <a:rPr lang="nl-NL" dirty="0">
                <a:solidFill>
                  <a:schemeClr val="tx2"/>
                </a:solidFill>
              </a:rPr>
              <a:t>Uitrol: regio’s aan zet !</a:t>
            </a:r>
          </a:p>
          <a:p>
            <a:r>
              <a:rPr lang="nl-NL" dirty="0">
                <a:solidFill>
                  <a:schemeClr val="tx2"/>
                </a:solidFill>
              </a:rPr>
              <a:t>Wie, wat, wanneer? </a:t>
            </a:r>
          </a:p>
          <a:p>
            <a:r>
              <a:rPr lang="nl-NL" dirty="0">
                <a:solidFill>
                  <a:schemeClr val="bg1"/>
                </a:solidFill>
              </a:rPr>
              <a:t>Maastricht: visitatie 16 november 2018</a:t>
            </a:r>
          </a:p>
          <a:p>
            <a:r>
              <a:rPr lang="nl-NL" dirty="0">
                <a:solidFill>
                  <a:schemeClr val="bg1"/>
                </a:solidFill>
              </a:rPr>
              <a:t>Begin 18: start met </a:t>
            </a:r>
            <a:r>
              <a:rPr lang="nl-NL" dirty="0" err="1">
                <a:solidFill>
                  <a:schemeClr val="bg1"/>
                </a:solidFill>
              </a:rPr>
              <a:t>EPA’s</a:t>
            </a:r>
            <a:r>
              <a:rPr lang="nl-NL" dirty="0">
                <a:solidFill>
                  <a:schemeClr val="bg1"/>
                </a:solidFill>
              </a:rPr>
              <a:t>, pilot VREST </a:t>
            </a:r>
          </a:p>
          <a:p>
            <a:r>
              <a:rPr lang="nl-NL" dirty="0">
                <a:solidFill>
                  <a:schemeClr val="bg1"/>
                </a:solidFill>
              </a:rPr>
              <a:t>Augustus 18: lokaal opleidingsplan omgezet naar NOVUM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2BE1A68-E9B9-FC46-BCF0-365BC547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D816BEF7-D161-DB46-A46D-856D4E1F1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2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97932-7C12-7645-A9D1-3C05F5C0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Implementatie NOVUM in OORZON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CE13BA-CB71-634D-B11D-BF437206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Begin 2018:  finale versie NOVUM</a:t>
            </a:r>
          </a:p>
          <a:p>
            <a:r>
              <a:rPr lang="nl-NL" dirty="0">
                <a:solidFill>
                  <a:schemeClr val="bg1"/>
                </a:solidFill>
              </a:rPr>
              <a:t>Uitrol: regio’s aan zet !</a:t>
            </a:r>
          </a:p>
          <a:p>
            <a:r>
              <a:rPr lang="nl-NL" dirty="0">
                <a:solidFill>
                  <a:schemeClr val="bg1"/>
                </a:solidFill>
              </a:rPr>
              <a:t>Wie, wat, wanneer? </a:t>
            </a:r>
          </a:p>
          <a:p>
            <a:endParaRPr lang="nl-NL" dirty="0">
              <a:solidFill>
                <a:schemeClr val="tx2"/>
              </a:solidFill>
            </a:endParaRPr>
          </a:p>
          <a:p>
            <a:r>
              <a:rPr lang="nl-NL" dirty="0">
                <a:solidFill>
                  <a:schemeClr val="tx2"/>
                </a:solidFill>
              </a:rPr>
              <a:t>Maastricht: visitatie 16 november 2018</a:t>
            </a:r>
          </a:p>
          <a:p>
            <a:r>
              <a:rPr lang="nl-NL" dirty="0">
                <a:solidFill>
                  <a:schemeClr val="tx2"/>
                </a:solidFill>
              </a:rPr>
              <a:t>Begin ‘18: start met </a:t>
            </a:r>
            <a:r>
              <a:rPr lang="nl-NL" dirty="0" err="1">
                <a:solidFill>
                  <a:schemeClr val="tx2"/>
                </a:solidFill>
              </a:rPr>
              <a:t>EPA’s</a:t>
            </a:r>
            <a:r>
              <a:rPr lang="nl-NL" dirty="0">
                <a:solidFill>
                  <a:schemeClr val="tx2"/>
                </a:solidFill>
              </a:rPr>
              <a:t>, pilot VREST </a:t>
            </a:r>
          </a:p>
          <a:p>
            <a:r>
              <a:rPr lang="nl-NL" dirty="0">
                <a:solidFill>
                  <a:schemeClr val="tx2"/>
                </a:solidFill>
              </a:rPr>
              <a:t>Augustus ‘18: lokaal opleidingsplan omgezet naar NOVUM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2BE1A68-E9B9-FC46-BCF0-365BC547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D816BEF7-D161-DB46-A46D-856D4E1F1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03B6501-2071-F340-80E1-B07FE5A06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79576"/>
            <a:ext cx="2258385" cy="225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0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687FC-5EA0-8E45-BD25-91C21BAA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3" y="60507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002060"/>
                </a:solidFill>
              </a:rPr>
              <a:t>NOVUM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BC389C-68A8-244C-B30D-7CED0912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0A37B2E7-28A2-8D45-ADD1-FD5331D4FA48}"/>
              </a:ext>
            </a:extLst>
          </p:cNvPr>
          <p:cNvSpPr/>
          <p:nvPr/>
        </p:nvSpPr>
        <p:spPr>
          <a:xfrm>
            <a:off x="304869" y="2348880"/>
            <a:ext cx="2880320" cy="1152128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6EEE09FA-2D7D-1843-8756-CA0BA2AE7741}"/>
              </a:ext>
            </a:extLst>
          </p:cNvPr>
          <p:cNvSpPr/>
          <p:nvPr/>
        </p:nvSpPr>
        <p:spPr>
          <a:xfrm>
            <a:off x="1547664" y="3861048"/>
            <a:ext cx="2304256" cy="2031186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9122B982-945C-0943-BFB9-1D38D6F57D4E}"/>
              </a:ext>
            </a:extLst>
          </p:cNvPr>
          <p:cNvSpPr/>
          <p:nvPr/>
        </p:nvSpPr>
        <p:spPr>
          <a:xfrm>
            <a:off x="5540413" y="1772816"/>
            <a:ext cx="2880320" cy="1152128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9" name="Oval 3">
            <a:extLst>
              <a:ext uri="{FF2B5EF4-FFF2-40B4-BE49-F238E27FC236}">
                <a16:creationId xmlns:a16="http://schemas.microsoft.com/office/drawing/2014/main" id="{C43CD0C9-E0DD-C845-B931-E8C01D81D824}"/>
              </a:ext>
            </a:extLst>
          </p:cNvPr>
          <p:cNvSpPr/>
          <p:nvPr/>
        </p:nvSpPr>
        <p:spPr>
          <a:xfrm>
            <a:off x="2627784" y="1282007"/>
            <a:ext cx="2880320" cy="1152128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Oval 3">
            <a:extLst>
              <a:ext uri="{FF2B5EF4-FFF2-40B4-BE49-F238E27FC236}">
                <a16:creationId xmlns:a16="http://schemas.microsoft.com/office/drawing/2014/main" id="{55FB53D4-8614-304E-ADA7-B87606210233}"/>
              </a:ext>
            </a:extLst>
          </p:cNvPr>
          <p:cNvSpPr/>
          <p:nvPr/>
        </p:nvSpPr>
        <p:spPr>
          <a:xfrm>
            <a:off x="5292080" y="3938793"/>
            <a:ext cx="2999790" cy="1152128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2" name="Oval 3">
            <a:extLst>
              <a:ext uri="{FF2B5EF4-FFF2-40B4-BE49-F238E27FC236}">
                <a16:creationId xmlns:a16="http://schemas.microsoft.com/office/drawing/2014/main" id="{77064CBC-51FA-2C47-882C-C2A3EB2E89C5}"/>
              </a:ext>
            </a:extLst>
          </p:cNvPr>
          <p:cNvSpPr/>
          <p:nvPr/>
        </p:nvSpPr>
        <p:spPr>
          <a:xfrm>
            <a:off x="3145832" y="2924944"/>
            <a:ext cx="2143225" cy="1226701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0B09B39D-A886-7E46-8DB3-3DE963EB1E2C}"/>
              </a:ext>
            </a:extLst>
          </p:cNvPr>
          <p:cNvCxnSpPr>
            <a:cxnSpLocks/>
          </p:cNvCxnSpPr>
          <p:nvPr/>
        </p:nvCxnSpPr>
        <p:spPr>
          <a:xfrm>
            <a:off x="3021365" y="3069479"/>
            <a:ext cx="757004" cy="45400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637D23FE-6282-0746-B5C6-95C3A47EAFA7}"/>
              </a:ext>
            </a:extLst>
          </p:cNvPr>
          <p:cNvCxnSpPr>
            <a:cxnSpLocks/>
          </p:cNvCxnSpPr>
          <p:nvPr/>
        </p:nvCxnSpPr>
        <p:spPr>
          <a:xfrm>
            <a:off x="4192368" y="2298226"/>
            <a:ext cx="0" cy="97674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275C4035-3D81-1543-BB58-63BE74D6CF11}"/>
              </a:ext>
            </a:extLst>
          </p:cNvPr>
          <p:cNvCxnSpPr>
            <a:cxnSpLocks/>
          </p:cNvCxnSpPr>
          <p:nvPr/>
        </p:nvCxnSpPr>
        <p:spPr>
          <a:xfrm flipH="1">
            <a:off x="4572001" y="2547738"/>
            <a:ext cx="1230138" cy="76892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B3A09FCE-15F2-D048-9BFF-D6EB0FAE428D}"/>
              </a:ext>
            </a:extLst>
          </p:cNvPr>
          <p:cNvCxnSpPr>
            <a:cxnSpLocks/>
          </p:cNvCxnSpPr>
          <p:nvPr/>
        </p:nvCxnSpPr>
        <p:spPr>
          <a:xfrm flipH="1" flipV="1">
            <a:off x="4501440" y="3867204"/>
            <a:ext cx="1647205" cy="40899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kstvak 29">
            <a:extLst>
              <a:ext uri="{FF2B5EF4-FFF2-40B4-BE49-F238E27FC236}">
                <a16:creationId xmlns:a16="http://schemas.microsoft.com/office/drawing/2014/main" id="{922C8F5D-192E-0D4E-A353-C1EC6B603396}"/>
              </a:ext>
            </a:extLst>
          </p:cNvPr>
          <p:cNvSpPr txBox="1"/>
          <p:nvPr/>
        </p:nvSpPr>
        <p:spPr>
          <a:xfrm>
            <a:off x="2060770" y="4538993"/>
            <a:ext cx="113402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3600" dirty="0" err="1">
                <a:solidFill>
                  <a:srgbClr val="002060"/>
                </a:solidFill>
              </a:rPr>
              <a:t>EPA’s</a:t>
            </a:r>
            <a:endParaRPr lang="nl-NL" sz="3600" dirty="0">
              <a:solidFill>
                <a:srgbClr val="002060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D7E0D3F7-5186-894A-BED8-2A10412A5E40}"/>
              </a:ext>
            </a:extLst>
          </p:cNvPr>
          <p:cNvSpPr txBox="1"/>
          <p:nvPr/>
        </p:nvSpPr>
        <p:spPr>
          <a:xfrm>
            <a:off x="828230" y="2483387"/>
            <a:ext cx="189263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CANMED </a:t>
            </a:r>
          </a:p>
          <a:p>
            <a:r>
              <a:rPr lang="nl-NL" sz="2400" dirty="0">
                <a:solidFill>
                  <a:srgbClr val="002060"/>
                </a:solidFill>
              </a:rPr>
              <a:t>competenties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23817402-7FF6-0E43-856A-37817807AF0F}"/>
              </a:ext>
            </a:extLst>
          </p:cNvPr>
          <p:cNvSpPr txBox="1"/>
          <p:nvPr/>
        </p:nvSpPr>
        <p:spPr>
          <a:xfrm>
            <a:off x="2852799" y="1432950"/>
            <a:ext cx="253049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Maatschappelijke </a:t>
            </a:r>
          </a:p>
          <a:p>
            <a:r>
              <a:rPr lang="nl-NL" sz="2400" dirty="0">
                <a:solidFill>
                  <a:srgbClr val="002060"/>
                </a:solidFill>
              </a:rPr>
              <a:t>         thema’s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D39B802F-5EE2-4048-B1DE-ED71B16C6A14}"/>
              </a:ext>
            </a:extLst>
          </p:cNvPr>
          <p:cNvSpPr txBox="1"/>
          <p:nvPr/>
        </p:nvSpPr>
        <p:spPr>
          <a:xfrm>
            <a:off x="6175367" y="1886845"/>
            <a:ext cx="253049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Regionale accenten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2FD15104-E564-2242-A40C-4D2BF6BA64E5}"/>
              </a:ext>
            </a:extLst>
          </p:cNvPr>
          <p:cNvSpPr txBox="1"/>
          <p:nvPr/>
        </p:nvSpPr>
        <p:spPr>
          <a:xfrm>
            <a:off x="5874730" y="4230721"/>
            <a:ext cx="212910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002060"/>
                </a:solidFill>
              </a:rPr>
              <a:t>Domeinen</a:t>
            </a: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ECA4CC8D-94DF-FB43-8C46-E9941A081A8A}"/>
              </a:ext>
            </a:extLst>
          </p:cNvPr>
          <p:cNvCxnSpPr>
            <a:cxnSpLocks/>
          </p:cNvCxnSpPr>
          <p:nvPr/>
        </p:nvCxnSpPr>
        <p:spPr>
          <a:xfrm flipH="1">
            <a:off x="3053410" y="3859818"/>
            <a:ext cx="533348" cy="524989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F0A92178-507F-5E49-AFB2-F5669A10BA71}"/>
              </a:ext>
            </a:extLst>
          </p:cNvPr>
          <p:cNvSpPr txBox="1"/>
          <p:nvPr/>
        </p:nvSpPr>
        <p:spPr>
          <a:xfrm>
            <a:off x="3459700" y="3464930"/>
            <a:ext cx="14566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instrumenten</a:t>
            </a:r>
          </a:p>
        </p:txBody>
      </p:sp>
    </p:spTree>
    <p:extLst>
      <p:ext uri="{BB962C8B-B14F-4D97-AF65-F5344CB8AC3E}">
        <p14:creationId xmlns:p14="http://schemas.microsoft.com/office/powerpoint/2010/main" val="101819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687FC-5EA0-8E45-BD25-91C21BAA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3" y="60507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rgbClr val="002060"/>
                </a:solidFill>
              </a:rPr>
              <a:t>NOVUM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BC389C-68A8-244C-B30D-7CED0912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0A37B2E7-28A2-8D45-ADD1-FD5331D4FA48}"/>
              </a:ext>
            </a:extLst>
          </p:cNvPr>
          <p:cNvSpPr/>
          <p:nvPr/>
        </p:nvSpPr>
        <p:spPr>
          <a:xfrm>
            <a:off x="304869" y="2348880"/>
            <a:ext cx="2880320" cy="1152128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6EEE09FA-2D7D-1843-8756-CA0BA2AE7741}"/>
              </a:ext>
            </a:extLst>
          </p:cNvPr>
          <p:cNvSpPr/>
          <p:nvPr/>
        </p:nvSpPr>
        <p:spPr>
          <a:xfrm>
            <a:off x="1547664" y="3861048"/>
            <a:ext cx="2304256" cy="2031186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9122B982-945C-0943-BFB9-1D38D6F57D4E}"/>
              </a:ext>
            </a:extLst>
          </p:cNvPr>
          <p:cNvSpPr/>
          <p:nvPr/>
        </p:nvSpPr>
        <p:spPr>
          <a:xfrm>
            <a:off x="5540413" y="1772816"/>
            <a:ext cx="2880320" cy="1152128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9" name="Oval 3">
            <a:extLst>
              <a:ext uri="{FF2B5EF4-FFF2-40B4-BE49-F238E27FC236}">
                <a16:creationId xmlns:a16="http://schemas.microsoft.com/office/drawing/2014/main" id="{C43CD0C9-E0DD-C845-B931-E8C01D81D824}"/>
              </a:ext>
            </a:extLst>
          </p:cNvPr>
          <p:cNvSpPr/>
          <p:nvPr/>
        </p:nvSpPr>
        <p:spPr>
          <a:xfrm>
            <a:off x="2627784" y="1282007"/>
            <a:ext cx="2880320" cy="1152128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Oval 3">
            <a:extLst>
              <a:ext uri="{FF2B5EF4-FFF2-40B4-BE49-F238E27FC236}">
                <a16:creationId xmlns:a16="http://schemas.microsoft.com/office/drawing/2014/main" id="{55FB53D4-8614-304E-ADA7-B87606210233}"/>
              </a:ext>
            </a:extLst>
          </p:cNvPr>
          <p:cNvSpPr/>
          <p:nvPr/>
        </p:nvSpPr>
        <p:spPr>
          <a:xfrm>
            <a:off x="5292080" y="3938793"/>
            <a:ext cx="2999790" cy="1152128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1" name="Maan 10">
            <a:extLst>
              <a:ext uri="{FF2B5EF4-FFF2-40B4-BE49-F238E27FC236}">
                <a16:creationId xmlns:a16="http://schemas.microsoft.com/office/drawing/2014/main" id="{F74B83FA-166C-8A46-A4EB-3C11FC9A2957}"/>
              </a:ext>
            </a:extLst>
          </p:cNvPr>
          <p:cNvSpPr/>
          <p:nvPr/>
        </p:nvSpPr>
        <p:spPr>
          <a:xfrm rot="5400000">
            <a:off x="6138110" y="2249380"/>
            <a:ext cx="1313776" cy="2999790"/>
          </a:xfrm>
          <a:prstGeom prst="moon">
            <a:avLst>
              <a:gd name="adj" fmla="val 59803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l 3">
            <a:extLst>
              <a:ext uri="{FF2B5EF4-FFF2-40B4-BE49-F238E27FC236}">
                <a16:creationId xmlns:a16="http://schemas.microsoft.com/office/drawing/2014/main" id="{77064CBC-51FA-2C47-882C-C2A3EB2E89C5}"/>
              </a:ext>
            </a:extLst>
          </p:cNvPr>
          <p:cNvSpPr/>
          <p:nvPr/>
        </p:nvSpPr>
        <p:spPr>
          <a:xfrm>
            <a:off x="3145832" y="2924944"/>
            <a:ext cx="2143225" cy="1226701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0B09B39D-A886-7E46-8DB3-3DE963EB1E2C}"/>
              </a:ext>
            </a:extLst>
          </p:cNvPr>
          <p:cNvCxnSpPr>
            <a:cxnSpLocks/>
          </p:cNvCxnSpPr>
          <p:nvPr/>
        </p:nvCxnSpPr>
        <p:spPr>
          <a:xfrm>
            <a:off x="3021365" y="3069479"/>
            <a:ext cx="757004" cy="45400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637D23FE-6282-0746-B5C6-95C3A47EAFA7}"/>
              </a:ext>
            </a:extLst>
          </p:cNvPr>
          <p:cNvCxnSpPr>
            <a:cxnSpLocks/>
          </p:cNvCxnSpPr>
          <p:nvPr/>
        </p:nvCxnSpPr>
        <p:spPr>
          <a:xfrm>
            <a:off x="4192368" y="2298226"/>
            <a:ext cx="0" cy="97674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275C4035-3D81-1543-BB58-63BE74D6CF11}"/>
              </a:ext>
            </a:extLst>
          </p:cNvPr>
          <p:cNvCxnSpPr>
            <a:cxnSpLocks/>
          </p:cNvCxnSpPr>
          <p:nvPr/>
        </p:nvCxnSpPr>
        <p:spPr>
          <a:xfrm flipH="1">
            <a:off x="4572001" y="2547738"/>
            <a:ext cx="1230138" cy="76892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B3A09FCE-15F2-D048-9BFF-D6EB0FAE428D}"/>
              </a:ext>
            </a:extLst>
          </p:cNvPr>
          <p:cNvCxnSpPr>
            <a:cxnSpLocks/>
          </p:cNvCxnSpPr>
          <p:nvPr/>
        </p:nvCxnSpPr>
        <p:spPr>
          <a:xfrm flipH="1" flipV="1">
            <a:off x="4501440" y="3867204"/>
            <a:ext cx="1647205" cy="40899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kstvak 29">
            <a:extLst>
              <a:ext uri="{FF2B5EF4-FFF2-40B4-BE49-F238E27FC236}">
                <a16:creationId xmlns:a16="http://schemas.microsoft.com/office/drawing/2014/main" id="{922C8F5D-192E-0D4E-A353-C1EC6B603396}"/>
              </a:ext>
            </a:extLst>
          </p:cNvPr>
          <p:cNvSpPr txBox="1"/>
          <p:nvPr/>
        </p:nvSpPr>
        <p:spPr>
          <a:xfrm>
            <a:off x="2060770" y="4538993"/>
            <a:ext cx="113402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3600" dirty="0" err="1">
                <a:solidFill>
                  <a:srgbClr val="002060"/>
                </a:solidFill>
              </a:rPr>
              <a:t>EPA’s</a:t>
            </a:r>
            <a:endParaRPr lang="nl-NL" sz="3600" dirty="0">
              <a:solidFill>
                <a:srgbClr val="002060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D7E0D3F7-5186-894A-BED8-2A10412A5E40}"/>
              </a:ext>
            </a:extLst>
          </p:cNvPr>
          <p:cNvSpPr txBox="1"/>
          <p:nvPr/>
        </p:nvSpPr>
        <p:spPr>
          <a:xfrm>
            <a:off x="828230" y="2483387"/>
            <a:ext cx="189263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CANMED </a:t>
            </a:r>
          </a:p>
          <a:p>
            <a:r>
              <a:rPr lang="nl-NL" sz="2400" dirty="0">
                <a:solidFill>
                  <a:srgbClr val="002060"/>
                </a:solidFill>
              </a:rPr>
              <a:t>competenties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23817402-7FF6-0E43-856A-37817807AF0F}"/>
              </a:ext>
            </a:extLst>
          </p:cNvPr>
          <p:cNvSpPr txBox="1"/>
          <p:nvPr/>
        </p:nvSpPr>
        <p:spPr>
          <a:xfrm>
            <a:off x="2852799" y="1432950"/>
            <a:ext cx="253049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Maatschappelijke </a:t>
            </a:r>
          </a:p>
          <a:p>
            <a:r>
              <a:rPr lang="nl-NL" sz="2400" dirty="0">
                <a:solidFill>
                  <a:srgbClr val="002060"/>
                </a:solidFill>
              </a:rPr>
              <a:t>         thema’s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D39B802F-5EE2-4048-B1DE-ED71B16C6A14}"/>
              </a:ext>
            </a:extLst>
          </p:cNvPr>
          <p:cNvSpPr txBox="1"/>
          <p:nvPr/>
        </p:nvSpPr>
        <p:spPr>
          <a:xfrm>
            <a:off x="6175367" y="1886845"/>
            <a:ext cx="253049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Regionale accenten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2FD15104-E564-2242-A40C-4D2BF6BA64E5}"/>
              </a:ext>
            </a:extLst>
          </p:cNvPr>
          <p:cNvSpPr txBox="1"/>
          <p:nvPr/>
        </p:nvSpPr>
        <p:spPr>
          <a:xfrm>
            <a:off x="5874730" y="4230721"/>
            <a:ext cx="212910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002060"/>
                </a:solidFill>
              </a:rPr>
              <a:t>Domeinen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E7F2C228-4DB4-B046-9956-5A9547422170}"/>
              </a:ext>
            </a:extLst>
          </p:cNvPr>
          <p:cNvSpPr/>
          <p:nvPr/>
        </p:nvSpPr>
        <p:spPr>
          <a:xfrm>
            <a:off x="5901685" y="3390500"/>
            <a:ext cx="2165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Aandachtsgebieden </a:t>
            </a: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ECA4CC8D-94DF-FB43-8C46-E9941A081A8A}"/>
              </a:ext>
            </a:extLst>
          </p:cNvPr>
          <p:cNvCxnSpPr>
            <a:cxnSpLocks/>
          </p:cNvCxnSpPr>
          <p:nvPr/>
        </p:nvCxnSpPr>
        <p:spPr>
          <a:xfrm flipH="1">
            <a:off x="3053410" y="3859818"/>
            <a:ext cx="533348" cy="524989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F0A92178-507F-5E49-AFB2-F5669A10BA71}"/>
              </a:ext>
            </a:extLst>
          </p:cNvPr>
          <p:cNvSpPr txBox="1"/>
          <p:nvPr/>
        </p:nvSpPr>
        <p:spPr>
          <a:xfrm>
            <a:off x="3459700" y="3464930"/>
            <a:ext cx="14566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instrumenten</a:t>
            </a:r>
          </a:p>
        </p:txBody>
      </p:sp>
    </p:spTree>
    <p:extLst>
      <p:ext uri="{BB962C8B-B14F-4D97-AF65-F5344CB8AC3E}">
        <p14:creationId xmlns:p14="http://schemas.microsoft.com/office/powerpoint/2010/main" val="385175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D00525-8289-924E-B538-45AF77F9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2A68670-7BF2-F94B-AE72-1D6E2DA3F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808" y="4280944"/>
            <a:ext cx="6048672" cy="1728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Zaalstage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acute MDL</a:t>
            </a:r>
          </a:p>
          <a:p>
            <a:pPr algn="ctr" eaLnBrk="1" hangingPunct="1">
              <a:defRPr/>
            </a:pP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Endoscopie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-basis,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Endoscopie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-mid </a:t>
            </a:r>
          </a:p>
          <a:p>
            <a:pPr algn="ctr" eaLnBrk="1" hangingPunct="1">
              <a:defRPr/>
            </a:pP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Polikliniek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Start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thema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stage’s    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E7F5C8E8-C6B0-764D-8FA0-8205ACB10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808" y="1556792"/>
            <a:ext cx="6048672" cy="2592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tx2"/>
                </a:solidFill>
                <a:latin typeface="+mn-lt"/>
              </a:rPr>
              <a:t>Thema</a:t>
            </a:r>
            <a:r>
              <a:rPr lang="en-US" sz="2800" b="1" dirty="0">
                <a:solidFill>
                  <a:schemeClr val="tx2"/>
                </a:solidFill>
                <a:latin typeface="+mn-lt"/>
              </a:rPr>
              <a:t> stages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:                                </a:t>
            </a:r>
            <a:r>
              <a:rPr lang="en-US" sz="2800" dirty="0" err="1">
                <a:solidFill>
                  <a:schemeClr val="tx2"/>
                </a:solidFill>
                <a:latin typeface="+mn-lt"/>
              </a:rPr>
              <a:t>Hepatologie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, HPB, IBD, </a:t>
            </a:r>
            <a:r>
              <a:rPr lang="en-US" sz="2800" dirty="0" err="1">
                <a:solidFill>
                  <a:schemeClr val="tx2"/>
                </a:solidFill>
                <a:latin typeface="+mn-lt"/>
              </a:rPr>
              <a:t>oncologie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, NGM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tx2"/>
                </a:solidFill>
                <a:latin typeface="+mn-lt"/>
              </a:rPr>
              <a:t>Supervisie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n-lt"/>
              </a:rPr>
              <a:t>kliniek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, 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Research </a:t>
            </a:r>
            <a:r>
              <a:rPr lang="en-US" sz="2800" dirty="0" err="1">
                <a:solidFill>
                  <a:schemeClr val="tx2"/>
                </a:solidFill>
                <a:latin typeface="+mn-lt"/>
              </a:rPr>
              <a:t>en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n-lt"/>
              </a:rPr>
              <a:t>doelmatigheid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tx2"/>
                </a:solidFill>
                <a:latin typeface="+mn-lt"/>
              </a:rPr>
              <a:t>Endoscopie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 advanced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tx2"/>
                </a:solidFill>
                <a:latin typeface="+mn-lt"/>
              </a:rPr>
              <a:t>ECHOgrafie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 (</a:t>
            </a:r>
            <a:r>
              <a:rPr lang="en-US" sz="2800" dirty="0" err="1">
                <a:solidFill>
                  <a:schemeClr val="tx2"/>
                </a:solidFill>
                <a:latin typeface="+mn-lt"/>
              </a:rPr>
              <a:t>Aken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2800" dirty="0" err="1">
                <a:solidFill>
                  <a:schemeClr val="tx2"/>
                </a:solidFill>
                <a:latin typeface="+mn-lt"/>
              </a:rPr>
              <a:t>Voeding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 </a:t>
            </a:r>
            <a:endParaRPr lang="en-US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8163F0CB-5AAF-3A47-8AF4-2189E04C2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808" y="64301"/>
            <a:ext cx="6048672" cy="1374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  <a:prstDash val="solid"/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IBD,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oncologie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NGM,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hepatologie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2FB92136-E8BF-AA4C-9FF3-836AD1938303}"/>
              </a:ext>
            </a:extLst>
          </p:cNvPr>
          <p:cNvCxnSpPr>
            <a:cxnSpLocks/>
          </p:cNvCxnSpPr>
          <p:nvPr/>
        </p:nvCxnSpPr>
        <p:spPr>
          <a:xfrm flipV="1">
            <a:off x="2627784" y="168718"/>
            <a:ext cx="0" cy="5317156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3">
            <a:extLst>
              <a:ext uri="{FF2B5EF4-FFF2-40B4-BE49-F238E27FC236}">
                <a16:creationId xmlns:a16="http://schemas.microsoft.com/office/drawing/2014/main" id="{502AD2CE-C58C-E84F-A85D-4B57AFC26A3D}"/>
              </a:ext>
            </a:extLst>
          </p:cNvPr>
          <p:cNvSpPr/>
          <p:nvPr/>
        </p:nvSpPr>
        <p:spPr>
          <a:xfrm>
            <a:off x="81479" y="4725144"/>
            <a:ext cx="2034883" cy="11521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2FE87AF-6F6A-4A4B-BE69-2BF9468D82C2}"/>
              </a:ext>
            </a:extLst>
          </p:cNvPr>
          <p:cNvSpPr txBox="1"/>
          <p:nvPr/>
        </p:nvSpPr>
        <p:spPr>
          <a:xfrm>
            <a:off x="160136" y="5116542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Common </a:t>
            </a:r>
            <a:r>
              <a:rPr lang="nl-NL" dirty="0" err="1">
                <a:solidFill>
                  <a:schemeClr val="tx2"/>
                </a:solidFill>
              </a:rPr>
              <a:t>trunk</a:t>
            </a:r>
            <a:r>
              <a:rPr lang="nl-NL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" name="Oval 3">
            <a:extLst>
              <a:ext uri="{FF2B5EF4-FFF2-40B4-BE49-F238E27FC236}">
                <a16:creationId xmlns:a16="http://schemas.microsoft.com/office/drawing/2014/main" id="{34FFC7CE-A978-0D42-84B8-CB7B106F3F5D}"/>
              </a:ext>
            </a:extLst>
          </p:cNvPr>
          <p:cNvSpPr/>
          <p:nvPr/>
        </p:nvSpPr>
        <p:spPr>
          <a:xfrm>
            <a:off x="124713" y="2276872"/>
            <a:ext cx="2034883" cy="11521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EFD6532-CE6B-E744-B256-C5C1DA31EB09}"/>
              </a:ext>
            </a:extLst>
          </p:cNvPr>
          <p:cNvSpPr txBox="1"/>
          <p:nvPr/>
        </p:nvSpPr>
        <p:spPr>
          <a:xfrm>
            <a:off x="160146" y="2668270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Differentiatie MDL </a:t>
            </a:r>
          </a:p>
        </p:txBody>
      </p:sp>
      <p:sp>
        <p:nvSpPr>
          <p:cNvPr id="19" name="Oval 3">
            <a:extLst>
              <a:ext uri="{FF2B5EF4-FFF2-40B4-BE49-F238E27FC236}">
                <a16:creationId xmlns:a16="http://schemas.microsoft.com/office/drawing/2014/main" id="{2CC8E659-D1E7-3F48-B2F2-5B6A1D133E1D}"/>
              </a:ext>
            </a:extLst>
          </p:cNvPr>
          <p:cNvSpPr/>
          <p:nvPr/>
        </p:nvSpPr>
        <p:spPr>
          <a:xfrm>
            <a:off x="124714" y="260648"/>
            <a:ext cx="2034883" cy="11521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9683FE4-AC94-2747-A536-1D64636FE488}"/>
              </a:ext>
            </a:extLst>
          </p:cNvPr>
          <p:cNvSpPr txBox="1"/>
          <p:nvPr/>
        </p:nvSpPr>
        <p:spPr>
          <a:xfrm>
            <a:off x="171801" y="652046"/>
            <a:ext cx="211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Aandachtsgebieden</a:t>
            </a:r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848BFB81-03D2-4440-B506-7F215BB3BEC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44916" y="3655367"/>
            <a:ext cx="2088232" cy="48337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Endoscopie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567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F2B50-3EC9-E14D-A1E2-9D7A0C15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Aandachtsgebieden MDL: kaders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46BB33-AB1D-B848-BF83-C59A10F2A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2"/>
                </a:solidFill>
              </a:rPr>
              <a:t>Specifieke kennis, ervaring en expertise in centrum/regio aanwezig</a:t>
            </a:r>
          </a:p>
          <a:p>
            <a:r>
              <a:rPr lang="nl-NL" dirty="0" err="1">
                <a:solidFill>
                  <a:schemeClr val="tx2"/>
                </a:solidFill>
              </a:rPr>
              <a:t>Topreferente</a:t>
            </a:r>
            <a:r>
              <a:rPr lang="nl-NL" dirty="0">
                <a:solidFill>
                  <a:schemeClr val="tx2"/>
                </a:solidFill>
              </a:rPr>
              <a:t> functies, verwijscentrum </a:t>
            </a:r>
          </a:p>
          <a:p>
            <a:r>
              <a:rPr lang="nl-NL" dirty="0">
                <a:solidFill>
                  <a:schemeClr val="tx2"/>
                </a:solidFill>
              </a:rPr>
              <a:t>Multidisciplinariteit </a:t>
            </a:r>
          </a:p>
          <a:p>
            <a:r>
              <a:rPr lang="nl-NL" dirty="0">
                <a:solidFill>
                  <a:schemeClr val="tx2"/>
                </a:solidFill>
              </a:rPr>
              <a:t>Zorg en onderzoek verweven </a:t>
            </a:r>
          </a:p>
          <a:p>
            <a:r>
              <a:rPr lang="nl-NL" dirty="0">
                <a:solidFill>
                  <a:schemeClr val="tx2"/>
                </a:solidFill>
              </a:rPr>
              <a:t>Innovaties, kwaliteit en veiligheid 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D14996-932A-5140-A4E8-658F32D9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4CEDBCAB-EE94-E949-9115-3242D493F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8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AAA0BD-FCCC-454C-AF7C-51036823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27013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Aandachtsgebieden </a:t>
            </a:r>
            <a:br>
              <a:rPr lang="nl-NL" dirty="0">
                <a:solidFill>
                  <a:schemeClr val="accent1">
                    <a:lumMod val="50000"/>
                  </a:schemeClr>
                </a:solidFill>
              </a:rPr>
            </a:br>
            <a:endParaRPr lang="nl-N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CBC08A-B19A-574C-9879-65FB9C28A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Beschrijving in opleidingsplan MUMC: 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Inleiding, positionering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Domeinen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Te bereiken bekwaamheid </a:t>
            </a:r>
            <a:r>
              <a:rPr lang="nl-NL" dirty="0" err="1">
                <a:solidFill>
                  <a:schemeClr val="accent1">
                    <a:lumMod val="50000"/>
                  </a:schemeClr>
                </a:solidFill>
              </a:rPr>
              <a:t>niveau’s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Leerdoelen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Opleidingsactiviteiten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Organisatie en supervisie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D4E1441-D66F-D04B-B1EC-FD29A9B6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A4C0480-16DE-7B4A-9B73-509E30B103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4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AAA0BD-FCCC-454C-AF7C-51036823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27013"/>
            <a:ext cx="8229600" cy="1143000"/>
          </a:xfrm>
        </p:spPr>
        <p:txBody>
          <a:bodyPr/>
          <a:lstStyle/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Aandachtsgebieden </a:t>
            </a:r>
            <a:br>
              <a:rPr lang="nl-NL" dirty="0">
                <a:solidFill>
                  <a:schemeClr val="accent1">
                    <a:lumMod val="50000"/>
                  </a:schemeClr>
                </a:solidFill>
              </a:rPr>
            </a:br>
            <a:endParaRPr lang="nl-N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CBC08A-B19A-574C-9879-65FB9C28A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Beschrijving in opleidingsplan MUMC: 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Inleiding, positionering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Domeinen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Te bereiken bekwaamheid </a:t>
            </a:r>
            <a:r>
              <a:rPr lang="nl-NL" dirty="0" err="1">
                <a:solidFill>
                  <a:schemeClr val="accent1">
                    <a:lumMod val="50000"/>
                  </a:schemeClr>
                </a:solidFill>
              </a:rPr>
              <a:t>niveau’s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Leerdoelen</a:t>
            </a:r>
          </a:p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Opleidingsactiviteiten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Organisatie en supervisie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D4E1441-D66F-D04B-B1EC-FD29A9B6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5B01-9CCB-D94B-ACDF-E2CBFA15BF0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A4C0480-16DE-7B4A-9B73-509E30B103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268413"/>
            <a:ext cx="8458200" cy="0"/>
          </a:xfrm>
          <a:prstGeom prst="line">
            <a:avLst/>
          </a:pr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1" hangingPunct="1">
              <a:defRPr/>
            </a:pPr>
            <a:endParaRPr lang="nl-NL">
              <a:ln w="76200" cmpd="sng">
                <a:solidFill>
                  <a:srgbClr val="984807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51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549</Words>
  <Application>Microsoft Macintosh PowerPoint</Application>
  <PresentationFormat>Diavoorstelling (4:3)</PresentationFormat>
  <Paragraphs>200</Paragraphs>
  <Slides>19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MS PGothic</vt:lpstr>
      <vt:lpstr>Arial</vt:lpstr>
      <vt:lpstr>Calibri</vt:lpstr>
      <vt:lpstr>Helvetica Neue</vt:lpstr>
      <vt:lpstr>Helvetica Neue Light</vt:lpstr>
      <vt:lpstr>Office-thema</vt:lpstr>
      <vt:lpstr>   Vormgeven aandachtsgebieden  MDL opleiding</vt:lpstr>
      <vt:lpstr>Implementatie NOVUM in OORZON </vt:lpstr>
      <vt:lpstr>Implementatie NOVUM in OORZON </vt:lpstr>
      <vt:lpstr>NOVUM</vt:lpstr>
      <vt:lpstr>NOVUM</vt:lpstr>
      <vt:lpstr>PowerPoint-presentatie</vt:lpstr>
      <vt:lpstr>Aandachtsgebieden MDL: kaders </vt:lpstr>
      <vt:lpstr>Aandachtsgebieden  </vt:lpstr>
      <vt:lpstr>Aandachtsgebieden  </vt:lpstr>
      <vt:lpstr> NGM opleidingsactiviteiten</vt:lpstr>
      <vt:lpstr>IBD opleidingsactiviteiten </vt:lpstr>
      <vt:lpstr>Value Based Care Polikliniek IBD MUMC+</vt:lpstr>
      <vt:lpstr>Aandachtsgebieden </vt:lpstr>
      <vt:lpstr>Aandachtsgebieden </vt:lpstr>
      <vt:lpstr>Aandachtsgebieden </vt:lpstr>
      <vt:lpstr> Aandachtsgebieden  </vt:lpstr>
      <vt:lpstr> Aandachtsgebieden  </vt:lpstr>
      <vt:lpstr> Aandachtsgebieden  </vt:lpstr>
      <vt:lpstr> Aandachtsgebieden  </vt:lpstr>
    </vt:vector>
  </TitlesOfParts>
  <Company>MUMC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pilot Unit Maag-Darm-Lever &amp; Gastro Intestinale Chirurgie (MDL-GE)</dc:title>
  <dc:creator>Lacko - Slikke van der P. (Esther)</dc:creator>
  <cp:lastModifiedBy>ad masclee</cp:lastModifiedBy>
  <cp:revision>254</cp:revision>
  <dcterms:created xsi:type="dcterms:W3CDTF">2016-04-14T09:44:11Z</dcterms:created>
  <dcterms:modified xsi:type="dcterms:W3CDTF">2018-11-30T07:21:10Z</dcterms:modified>
</cp:coreProperties>
</file>